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7" d="100"/>
          <a:sy n="67" d="100"/>
        </p:scale>
        <p:origin x="59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6517D59D-5C1A-4E92-948C-194C0EAD06F8}" type="datetimeFigureOut">
              <a:rPr lang="tr-TR" smtClean="0"/>
              <a:t>16.11.2021</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FAAE46D8-875C-43DC-8BA0-043127E16C05}"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41505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517D59D-5C1A-4E92-948C-194C0EAD06F8}" type="datetimeFigureOut">
              <a:rPr lang="tr-TR" smtClean="0"/>
              <a:t>16.11.2021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AAE46D8-875C-43DC-8BA0-043127E16C05}"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29700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517D59D-5C1A-4E92-948C-194C0EAD06F8}" type="datetimeFigureOut">
              <a:rPr lang="tr-TR" smtClean="0"/>
              <a:t>16.11.2021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AAE46D8-875C-43DC-8BA0-043127E16C05}"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20985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517D59D-5C1A-4E92-948C-194C0EAD06F8}" type="datetimeFigureOut">
              <a:rPr lang="tr-TR" smtClean="0"/>
              <a:t>16.11.2021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AAE46D8-875C-43DC-8BA0-043127E16C05}"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59682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517D59D-5C1A-4E92-948C-194C0EAD06F8}" type="datetimeFigureOut">
              <a:rPr lang="tr-TR" smtClean="0"/>
              <a:t>16.11.2021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AAE46D8-875C-43DC-8BA0-043127E16C05}"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0349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517D59D-5C1A-4E92-948C-194C0EAD06F8}" type="datetimeFigureOut">
              <a:rPr lang="tr-TR" smtClean="0"/>
              <a:t>16.11.2021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AAE46D8-875C-43DC-8BA0-043127E16C05}"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52351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517D59D-5C1A-4E92-948C-194C0EAD06F8}" type="datetimeFigureOut">
              <a:rPr lang="tr-TR" smtClean="0"/>
              <a:t>16.11.2021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AAE46D8-875C-43DC-8BA0-043127E16C05}"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06357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517D59D-5C1A-4E92-948C-194C0EAD06F8}" type="datetimeFigureOut">
              <a:rPr lang="tr-TR" smtClean="0"/>
              <a:t>16.11.2021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AAE46D8-875C-43DC-8BA0-043127E16C05}"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47594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17D59D-5C1A-4E92-948C-194C0EAD06F8}" type="datetimeFigureOut">
              <a:rPr lang="tr-TR" smtClean="0"/>
              <a:t>16.11.2021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AAE46D8-875C-43DC-8BA0-043127E16C05}" type="slidenum">
              <a:rPr lang="tr-TR" smtClean="0"/>
              <a:t>‹#›</a:t>
            </a:fld>
            <a:endParaRPr lang="tr-TR"/>
          </a:p>
        </p:txBody>
      </p:sp>
    </p:spTree>
    <p:extLst>
      <p:ext uri="{BB962C8B-B14F-4D97-AF65-F5344CB8AC3E}">
        <p14:creationId xmlns:p14="http://schemas.microsoft.com/office/powerpoint/2010/main" val="1763965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517D59D-5C1A-4E92-948C-194C0EAD06F8}" type="datetimeFigureOut">
              <a:rPr lang="tr-TR" smtClean="0"/>
              <a:t>16.11.2021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AAE46D8-875C-43DC-8BA0-043127E16C05}"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69597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6517D59D-5C1A-4E92-948C-194C0EAD06F8}" type="datetimeFigureOut">
              <a:rPr lang="tr-TR" smtClean="0"/>
              <a:t>16.11.2021</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FAAE46D8-875C-43DC-8BA0-043127E16C05}"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93764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6517D59D-5C1A-4E92-948C-194C0EAD06F8}" type="datetimeFigureOut">
              <a:rPr lang="tr-TR" smtClean="0"/>
              <a:t>16.11.2021</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AAE46D8-875C-43DC-8BA0-043127E16C05}"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703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KÜTLE </a:t>
            </a:r>
            <a:r>
              <a:rPr lang="tr-TR" dirty="0" err="1"/>
              <a:t>TRANSfERİ</a:t>
            </a:r>
            <a:br>
              <a:rPr lang="tr-TR" dirty="0"/>
            </a:br>
            <a:endParaRPr lang="tr-TR" dirty="0"/>
          </a:p>
        </p:txBody>
      </p:sp>
    </p:spTree>
    <p:extLst>
      <p:ext uri="{BB962C8B-B14F-4D97-AF65-F5344CB8AC3E}">
        <p14:creationId xmlns:p14="http://schemas.microsoft.com/office/powerpoint/2010/main" val="1670865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47528" y="404665"/>
            <a:ext cx="7200800" cy="3746667"/>
          </a:xfrm>
          <a:prstGeom prst="rect">
            <a:avLst/>
          </a:prstGeom>
        </p:spPr>
        <p:txBody>
          <a:bodyPr wrap="square">
            <a:spAutoFit/>
          </a:bodyPr>
          <a:lstStyle/>
          <a:p>
            <a:pPr>
              <a:lnSpc>
                <a:spcPct val="115000"/>
              </a:lnSpc>
              <a:spcAft>
                <a:spcPts val="1000"/>
              </a:spcAft>
            </a:pPr>
            <a:r>
              <a:rPr lang="tr-TR" sz="1600" dirty="0">
                <a:solidFill>
                  <a:schemeClr val="tx2"/>
                </a:solidFill>
                <a:latin typeface="Arial" pitchFamily="34" charset="0"/>
                <a:ea typeface="Calibri"/>
                <a:cs typeface="Arial" pitchFamily="34" charset="0"/>
              </a:rPr>
              <a:t>GİRİŞ</a:t>
            </a:r>
          </a:p>
          <a:p>
            <a:pPr>
              <a:lnSpc>
                <a:spcPct val="115000"/>
              </a:lnSpc>
              <a:spcAft>
                <a:spcPts val="1000"/>
              </a:spcAft>
            </a:pPr>
            <a:r>
              <a:rPr lang="tr-TR" sz="1600" dirty="0">
                <a:latin typeface="Arial" pitchFamily="34" charset="0"/>
                <a:ea typeface="Calibri"/>
                <a:cs typeface="Arial" pitchFamily="34" charset="0"/>
              </a:rPr>
              <a:t> Bir ortamda ne zaman bir madde dengesizliği varsa, ‘‘denge’’ veya ‘’eşitlik’’ sağlanıncaya kadar, doğanın onu yeniden düzenleme eğiliminde olması sık rastlanan bir gözlemdir. Doğal olarak meydana gelen birçok aktarma olayının işleyişini sağlayan bu eğilim, çoğunlukla </a:t>
            </a:r>
            <a:r>
              <a:rPr lang="tr-TR" sz="1600" b="1" dirty="0">
                <a:latin typeface="Arial" pitchFamily="34" charset="0"/>
                <a:ea typeface="Calibri"/>
                <a:cs typeface="Arial" pitchFamily="34" charset="0"/>
              </a:rPr>
              <a:t>itici güç</a:t>
            </a:r>
            <a:r>
              <a:rPr lang="tr-TR" sz="1600" dirty="0">
                <a:latin typeface="Arial" pitchFamily="34" charset="0"/>
                <a:ea typeface="Calibri"/>
                <a:cs typeface="Arial" pitchFamily="34" charset="0"/>
              </a:rPr>
              <a:t> olarak adlandırılır.</a:t>
            </a:r>
          </a:p>
          <a:p>
            <a:pPr>
              <a:lnSpc>
                <a:spcPct val="115000"/>
              </a:lnSpc>
              <a:spcAft>
                <a:spcPts val="1000"/>
              </a:spcAft>
            </a:pPr>
            <a:r>
              <a:rPr lang="tr-TR" sz="1600" dirty="0">
                <a:latin typeface="Arial" pitchFamily="34" charset="0"/>
                <a:ea typeface="Calibri"/>
                <a:cs typeface="Arial" pitchFamily="34" charset="0"/>
              </a:rPr>
              <a:t> Eğer bir maddenin birim hacim başına miktarı o maddenin </a:t>
            </a:r>
            <a:r>
              <a:rPr lang="tr-TR" sz="1600" b="1" dirty="0">
                <a:latin typeface="Arial" pitchFamily="34" charset="0"/>
                <a:ea typeface="Calibri"/>
                <a:cs typeface="Arial" pitchFamily="34" charset="0"/>
              </a:rPr>
              <a:t>derişimi</a:t>
            </a:r>
            <a:r>
              <a:rPr lang="tr-TR" sz="1600" dirty="0">
                <a:latin typeface="Arial" pitchFamily="34" charset="0"/>
                <a:ea typeface="Calibri"/>
                <a:cs typeface="Arial" pitchFamily="34" charset="0"/>
              </a:rPr>
              <a:t> olarak tanımlanırsa, bir maddenin akışının her zaman azalan derişim yönünde, yani yüksek </a:t>
            </a:r>
            <a:r>
              <a:rPr lang="tr-TR" sz="1600" dirty="0" err="1">
                <a:latin typeface="Arial" pitchFamily="34" charset="0"/>
                <a:ea typeface="Calibri"/>
                <a:cs typeface="Arial" pitchFamily="34" charset="0"/>
              </a:rPr>
              <a:t>derişimli</a:t>
            </a:r>
            <a:r>
              <a:rPr lang="tr-TR" sz="1600" dirty="0">
                <a:latin typeface="Arial" pitchFamily="34" charset="0"/>
                <a:ea typeface="Calibri"/>
                <a:cs typeface="Arial" pitchFamily="34" charset="0"/>
              </a:rPr>
              <a:t> bölgeden düşük </a:t>
            </a:r>
            <a:r>
              <a:rPr lang="tr-TR" sz="1600" dirty="0" err="1">
                <a:latin typeface="Arial" pitchFamily="34" charset="0"/>
                <a:ea typeface="Calibri"/>
                <a:cs typeface="Arial" pitchFamily="34" charset="0"/>
              </a:rPr>
              <a:t>derişimli</a:t>
            </a:r>
            <a:r>
              <a:rPr lang="tr-TR" sz="1600" dirty="0">
                <a:latin typeface="Arial" pitchFamily="34" charset="0"/>
                <a:ea typeface="Calibri"/>
                <a:cs typeface="Arial" pitchFamily="34" charset="0"/>
              </a:rPr>
              <a:t> bölgeye doğru olduğu söylenebilir ( Şek. 14-1 ). Madde yeniden düzenleme süresince basitçe süzülür ve bu durumda akış bir yayınım işlemidir. Maddenin akış hızı, x akış yönünde - birim uzunluk başına C </a:t>
            </a:r>
            <a:r>
              <a:rPr lang="tr-TR" sz="1600" dirty="0" err="1">
                <a:latin typeface="Arial" pitchFamily="34" charset="0"/>
                <a:ea typeface="Calibri"/>
                <a:cs typeface="Arial" pitchFamily="34" charset="0"/>
              </a:rPr>
              <a:t>derişimindeki</a:t>
            </a:r>
            <a:r>
              <a:rPr lang="tr-TR" sz="1600" dirty="0">
                <a:latin typeface="Arial" pitchFamily="34" charset="0"/>
                <a:ea typeface="Calibri"/>
                <a:cs typeface="Arial" pitchFamily="34" charset="0"/>
              </a:rPr>
              <a:t> değişim olarak tanımlanan - derişim </a:t>
            </a:r>
            <a:r>
              <a:rPr lang="tr-TR" sz="1600" dirty="0" err="1">
                <a:latin typeface="Arial" pitchFamily="34" charset="0"/>
                <a:ea typeface="Calibri"/>
                <a:cs typeface="Arial" pitchFamily="34" charset="0"/>
              </a:rPr>
              <a:t>gradyanı</a:t>
            </a:r>
            <a:r>
              <a:rPr lang="tr-TR" sz="1600" dirty="0">
                <a:latin typeface="Arial" pitchFamily="34" charset="0"/>
                <a:ea typeface="Calibri"/>
                <a:cs typeface="Arial" pitchFamily="34" charset="0"/>
              </a:rPr>
              <a:t> </a:t>
            </a:r>
            <a:r>
              <a:rPr lang="tr-TR" sz="1600" dirty="0" err="1">
                <a:latin typeface="Arial" pitchFamily="34" charset="0"/>
                <a:ea typeface="Calibri"/>
                <a:cs typeface="Arial" pitchFamily="34" charset="0"/>
              </a:rPr>
              <a:t>dC</a:t>
            </a:r>
            <a:r>
              <a:rPr lang="tr-TR" sz="1600" dirty="0">
                <a:latin typeface="Arial" pitchFamily="34" charset="0"/>
                <a:ea typeface="Calibri"/>
                <a:cs typeface="Arial" pitchFamily="34" charset="0"/>
              </a:rPr>
              <a:t>/dx ve akış yönüne dik doğrultudaki A alanı ile doğru orantılıdır ve </a:t>
            </a: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46049" y="4365104"/>
            <a:ext cx="5328592" cy="1356246"/>
          </a:xfrm>
          <a:prstGeom prst="rect">
            <a:avLst/>
          </a:prstGeom>
        </p:spPr>
      </p:pic>
      <p:sp>
        <p:nvSpPr>
          <p:cNvPr id="6" name="Dikdörtgen 5"/>
          <p:cNvSpPr/>
          <p:nvPr/>
        </p:nvSpPr>
        <p:spPr>
          <a:xfrm>
            <a:off x="2029313" y="6237312"/>
            <a:ext cx="1809791" cy="369332"/>
          </a:xfrm>
          <a:prstGeom prst="rect">
            <a:avLst/>
          </a:prstGeom>
        </p:spPr>
        <p:txBody>
          <a:bodyPr wrap="none">
            <a:spAutoFit/>
          </a:bodyPr>
          <a:lstStyle/>
          <a:p>
            <a:r>
              <a:rPr lang="tr-TR" dirty="0">
                <a:latin typeface="Calibri"/>
                <a:ea typeface="Calibri"/>
                <a:cs typeface="Times New Roman"/>
              </a:rPr>
              <a:t>olarak tanımladır.</a:t>
            </a:r>
            <a:endParaRPr lang="tr-TR" dirty="0"/>
          </a:p>
        </p:txBody>
      </p:sp>
    </p:spTree>
    <p:extLst>
      <p:ext uri="{BB962C8B-B14F-4D97-AF65-F5344CB8AC3E}">
        <p14:creationId xmlns:p14="http://schemas.microsoft.com/office/powerpoint/2010/main" val="4103596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75520" y="260648"/>
            <a:ext cx="7560840" cy="2621230"/>
          </a:xfrm>
          <a:prstGeom prst="rect">
            <a:avLst/>
          </a:prstGeom>
        </p:spPr>
        <p:txBody>
          <a:bodyPr wrap="square">
            <a:spAutoFit/>
          </a:bodyPr>
          <a:lstStyle/>
          <a:p>
            <a:pPr>
              <a:lnSpc>
                <a:spcPct val="115000"/>
              </a:lnSpc>
              <a:spcAft>
                <a:spcPts val="1000"/>
              </a:spcAft>
            </a:pPr>
            <a:r>
              <a:rPr lang="tr-TR" sz="1600" dirty="0">
                <a:latin typeface="Arial" pitchFamily="34" charset="0"/>
                <a:ea typeface="Calibri"/>
                <a:cs typeface="Arial" pitchFamily="34" charset="0"/>
              </a:rPr>
              <a:t>Burada </a:t>
            </a:r>
            <a:r>
              <a:rPr lang="tr-TR" sz="1600" dirty="0" err="1">
                <a:latin typeface="Arial" pitchFamily="34" charset="0"/>
                <a:ea typeface="Calibri"/>
                <a:cs typeface="Arial" pitchFamily="34" charset="0"/>
              </a:rPr>
              <a:t>k</a:t>
            </a:r>
            <a:r>
              <a:rPr lang="tr-TR" sz="1600" baseline="-25000" dirty="0" err="1">
                <a:latin typeface="Arial" pitchFamily="34" charset="0"/>
                <a:ea typeface="Calibri"/>
                <a:cs typeface="Arial" pitchFamily="34" charset="0"/>
              </a:rPr>
              <a:t>yayınım</a:t>
            </a:r>
            <a:r>
              <a:rPr lang="tr-TR" sz="1600" dirty="0">
                <a:latin typeface="Arial" pitchFamily="34" charset="0"/>
                <a:ea typeface="Calibri"/>
                <a:cs typeface="Arial" pitchFamily="34" charset="0"/>
              </a:rPr>
              <a:t> orantı sabiti, - ortamda maddenin ne kadar hızla </a:t>
            </a:r>
            <a:r>
              <a:rPr lang="tr-TR" sz="1600" dirty="0" err="1">
                <a:latin typeface="Arial" pitchFamily="34" charset="0"/>
                <a:ea typeface="Calibri"/>
                <a:cs typeface="Arial" pitchFamily="34" charset="0"/>
              </a:rPr>
              <a:t>yayındığının</a:t>
            </a:r>
            <a:r>
              <a:rPr lang="tr-TR" sz="1600" dirty="0">
                <a:latin typeface="Arial" pitchFamily="34" charset="0"/>
                <a:ea typeface="Calibri"/>
                <a:cs typeface="Arial" pitchFamily="34" charset="0"/>
              </a:rPr>
              <a:t> bir ölçüsü olan - yayınım katsayısıdır; eksi işareti pozitif yöndeki akışı pozitif bir nicelik yapmak içindir ( görüleceği gibi derişim akış yönünde azaldığı için </a:t>
            </a:r>
            <a:r>
              <a:rPr lang="tr-TR" sz="1600" dirty="0" err="1">
                <a:latin typeface="Arial" pitchFamily="34" charset="0"/>
                <a:ea typeface="Calibri"/>
                <a:cs typeface="Arial" pitchFamily="34" charset="0"/>
              </a:rPr>
              <a:t>dC</a:t>
            </a:r>
            <a:r>
              <a:rPr lang="tr-TR" sz="1600" dirty="0">
                <a:latin typeface="Arial" pitchFamily="34" charset="0"/>
                <a:ea typeface="Calibri"/>
                <a:cs typeface="Arial" pitchFamily="34" charset="0"/>
              </a:rPr>
              <a:t>/dx negatif bir niceliktir ). Hatırlanacağı üzere </a:t>
            </a:r>
            <a:r>
              <a:rPr lang="tr-TR" sz="1600" dirty="0" err="1">
                <a:latin typeface="Arial" pitchFamily="34" charset="0"/>
                <a:ea typeface="Calibri"/>
                <a:cs typeface="Arial" pitchFamily="34" charset="0"/>
              </a:rPr>
              <a:t>Fourier</a:t>
            </a:r>
            <a:r>
              <a:rPr lang="tr-TR" sz="1600" dirty="0">
                <a:latin typeface="Arial" pitchFamily="34" charset="0"/>
                <a:ea typeface="Calibri"/>
                <a:cs typeface="Arial" pitchFamily="34" charset="0"/>
              </a:rPr>
              <a:t> ısı iletim kanunu, </a:t>
            </a:r>
            <a:r>
              <a:rPr lang="tr-TR" sz="1600" dirty="0" err="1">
                <a:latin typeface="Arial" pitchFamily="34" charset="0"/>
                <a:ea typeface="Calibri"/>
                <a:cs typeface="Arial" pitchFamily="34" charset="0"/>
              </a:rPr>
              <a:t>Ohm</a:t>
            </a:r>
            <a:r>
              <a:rPr lang="tr-TR" sz="1600" dirty="0">
                <a:latin typeface="Arial" pitchFamily="34" charset="0"/>
                <a:ea typeface="Calibri"/>
                <a:cs typeface="Arial" pitchFamily="34" charset="0"/>
              </a:rPr>
              <a:t> elektrik kanunu ve Newton’un viskozite kanunu Eş. 14-1 ile hep aynı biçimdedir.</a:t>
            </a:r>
          </a:p>
          <a:p>
            <a:r>
              <a:rPr lang="tr-TR" sz="1600" dirty="0">
                <a:latin typeface="Arial" pitchFamily="34" charset="0"/>
                <a:ea typeface="Calibri"/>
                <a:cs typeface="Arial" pitchFamily="34" charset="0"/>
              </a:rPr>
              <a:t>  Yayınım işlemini daha iyi anlamak için, bir duvarla iki eşit parçaya bölünmüş bir tank incelensin. Başlangıçta tankın sol ve sağ yarısında aynı sıcaklık ve basınçta, sırasıyla N</a:t>
            </a:r>
            <a:r>
              <a:rPr lang="tr-TR" sz="1600" baseline="-25000" dirty="0">
                <a:latin typeface="Arial" pitchFamily="34" charset="0"/>
                <a:ea typeface="Calibri"/>
                <a:cs typeface="Arial" pitchFamily="34" charset="0"/>
              </a:rPr>
              <a:t>2</a:t>
            </a:r>
            <a:r>
              <a:rPr lang="tr-TR" sz="1600" dirty="0">
                <a:latin typeface="Arial" pitchFamily="34" charset="0"/>
                <a:ea typeface="Calibri"/>
                <a:cs typeface="Arial" pitchFamily="34" charset="0"/>
              </a:rPr>
              <a:t> gazı ve hava ( yüzde 21 O</a:t>
            </a:r>
            <a:r>
              <a:rPr lang="tr-TR" sz="1600" baseline="-25000" dirty="0">
                <a:latin typeface="Arial" pitchFamily="34" charset="0"/>
                <a:ea typeface="Calibri"/>
                <a:cs typeface="Arial" pitchFamily="34" charset="0"/>
              </a:rPr>
              <a:t>2</a:t>
            </a:r>
            <a:r>
              <a:rPr lang="tr-TR" sz="1600" dirty="0">
                <a:latin typeface="Arial" pitchFamily="34" charset="0"/>
                <a:ea typeface="Calibri"/>
                <a:cs typeface="Arial" pitchFamily="34" charset="0"/>
              </a:rPr>
              <a:t> ve yüzde 79 N</a:t>
            </a:r>
            <a:r>
              <a:rPr lang="tr-TR" sz="1600" baseline="-25000" dirty="0">
                <a:latin typeface="Arial" pitchFamily="34" charset="0"/>
                <a:ea typeface="Calibri"/>
                <a:cs typeface="Arial" pitchFamily="34" charset="0"/>
              </a:rPr>
              <a:t>2</a:t>
            </a:r>
            <a:r>
              <a:rPr lang="tr-TR" sz="1600" dirty="0">
                <a:latin typeface="Arial" pitchFamily="34" charset="0"/>
                <a:ea typeface="Calibri"/>
                <a:cs typeface="Arial" pitchFamily="34" charset="0"/>
              </a:rPr>
              <a:t> ) bulunmaktadır. O</a:t>
            </a:r>
            <a:r>
              <a:rPr lang="tr-TR" sz="1600" baseline="-25000" dirty="0">
                <a:latin typeface="Arial" pitchFamily="34" charset="0"/>
                <a:ea typeface="Calibri"/>
                <a:cs typeface="Arial" pitchFamily="34" charset="0"/>
              </a:rPr>
              <a:t>2</a:t>
            </a:r>
            <a:r>
              <a:rPr lang="tr-TR" sz="1600" dirty="0">
                <a:latin typeface="Arial" pitchFamily="34" charset="0"/>
                <a:ea typeface="Calibri"/>
                <a:cs typeface="Arial" pitchFamily="34" charset="0"/>
              </a:rPr>
              <a:t> ve N</a:t>
            </a:r>
            <a:r>
              <a:rPr lang="tr-TR" sz="1600" baseline="-25000" dirty="0">
                <a:latin typeface="Arial" pitchFamily="34" charset="0"/>
                <a:ea typeface="Calibri"/>
                <a:cs typeface="Arial" pitchFamily="34" charset="0"/>
              </a:rPr>
              <a:t>2</a:t>
            </a:r>
            <a:r>
              <a:rPr lang="tr-TR" sz="1600" dirty="0">
                <a:latin typeface="Arial" pitchFamily="34" charset="0"/>
                <a:ea typeface="Calibri"/>
                <a:cs typeface="Arial" pitchFamily="34" charset="0"/>
              </a:rPr>
              <a:t> molekülleri sırasıyla koyu ve açık dairelerle gösterilmektedir.</a:t>
            </a:r>
            <a:endParaRPr lang="tr-TR" sz="1600" dirty="0">
              <a:latin typeface="Arial" pitchFamily="34" charset="0"/>
              <a:cs typeface="Arial" pitchFamily="34" charset="0"/>
            </a:endParaRPr>
          </a:p>
        </p:txBody>
      </p:sp>
      <p:sp>
        <p:nvSpPr>
          <p:cNvPr id="5" name="Dikdörtgen 4"/>
          <p:cNvSpPr/>
          <p:nvPr/>
        </p:nvSpPr>
        <p:spPr>
          <a:xfrm>
            <a:off x="2423592" y="3140969"/>
            <a:ext cx="6948192" cy="1323439"/>
          </a:xfrm>
          <a:prstGeom prst="rect">
            <a:avLst/>
          </a:prstGeom>
        </p:spPr>
        <p:txBody>
          <a:bodyPr wrap="square">
            <a:spAutoFit/>
          </a:bodyPr>
          <a:lstStyle/>
          <a:p>
            <a:r>
              <a:rPr lang="tr-TR" sz="1600" dirty="0">
                <a:latin typeface="Arial" pitchFamily="34" charset="0"/>
                <a:cs typeface="Arial" pitchFamily="34" charset="0"/>
              </a:rPr>
              <a:t>Eğer yeteri kadar beklenirse tank içerisinde N</a:t>
            </a:r>
            <a:r>
              <a:rPr lang="tr-TR" sz="1600" baseline="-25000" dirty="0">
                <a:latin typeface="Arial" pitchFamily="34" charset="0"/>
                <a:cs typeface="Arial" pitchFamily="34" charset="0"/>
              </a:rPr>
              <a:t>2</a:t>
            </a:r>
            <a:r>
              <a:rPr lang="tr-TR" sz="1600" dirty="0">
                <a:latin typeface="Arial" pitchFamily="34" charset="0"/>
                <a:cs typeface="Arial" pitchFamily="34" charset="0"/>
              </a:rPr>
              <a:t> ve O</a:t>
            </a:r>
            <a:r>
              <a:rPr lang="tr-TR" sz="1600" baseline="-25000" dirty="0">
                <a:latin typeface="Arial" pitchFamily="34" charset="0"/>
                <a:cs typeface="Arial" pitchFamily="34" charset="0"/>
              </a:rPr>
              <a:t>2</a:t>
            </a:r>
            <a:r>
              <a:rPr lang="tr-TR" sz="1600" dirty="0">
                <a:latin typeface="Arial" pitchFamily="34" charset="0"/>
                <a:cs typeface="Arial" pitchFamily="34" charset="0"/>
              </a:rPr>
              <a:t>’ </a:t>
            </a:r>
            <a:r>
              <a:rPr lang="tr-TR" sz="1600" dirty="0" err="1">
                <a:latin typeface="Arial" pitchFamily="34" charset="0"/>
                <a:cs typeface="Arial" pitchFamily="34" charset="0"/>
              </a:rPr>
              <a:t>nin</a:t>
            </a:r>
            <a:r>
              <a:rPr lang="tr-TR" sz="1600" dirty="0">
                <a:latin typeface="Arial" pitchFamily="34" charset="0"/>
                <a:cs typeface="Arial" pitchFamily="34" charset="0"/>
              </a:rPr>
              <a:t> homojen bir karışımı elde edilir. Bu kütle yayınım işlemi, şekilde kesikli çizgilerle gösterilen hayali bir düzlem düşünülerek şöyle açıklanabilir: gaz molekülleri gelişigüzel hareket eder ve dolayısıyla bir molekülün sağa veya sola doğru hareket etme ihtimali aynıdır. </a:t>
            </a:r>
          </a:p>
        </p:txBody>
      </p:sp>
    </p:spTree>
    <p:extLst>
      <p:ext uri="{BB962C8B-B14F-4D97-AF65-F5344CB8AC3E}">
        <p14:creationId xmlns:p14="http://schemas.microsoft.com/office/powerpoint/2010/main" val="26101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91544" y="548680"/>
            <a:ext cx="7344816" cy="3077766"/>
          </a:xfrm>
          <a:prstGeom prst="rect">
            <a:avLst/>
          </a:prstGeom>
        </p:spPr>
        <p:txBody>
          <a:bodyPr wrap="square">
            <a:spAutoFit/>
          </a:bodyPr>
          <a:lstStyle/>
          <a:p>
            <a:r>
              <a:rPr lang="tr-TR" dirty="0"/>
              <a:t>  </a:t>
            </a:r>
            <a:r>
              <a:rPr lang="tr-TR" sz="1600" dirty="0">
                <a:latin typeface="Arial" pitchFamily="34" charset="0"/>
                <a:cs typeface="Arial" pitchFamily="34" charset="0"/>
              </a:rPr>
              <a:t>Bir gaz karışımındaki moleküller sürekli olarak birbirleriyle çarpışırlar ve yayınım işlemi bu çarpma işleminden kuvvetli bir şekilde etkilenir. Benzer moleküllerin çarpışması - iki  molekül aynı olduğu için - pek önemli değildir; belli bir düzlemi hangi molekülün geçtiği fark etmez. Ancak benzer olamayan moleküllerin çarpışması yayınım hızını etkiler; çünkü benzer olmayan moleküller, farklı kütlelere ve dolayısıyla farklı momentumlara sahip olabilir ve böylelikle yayınım işlemine daha ağır moleküller egemen olur. Sıcaklık, gaz moleküllerinin ortalama hızının bir ölçüsü olduğu için, yayınım katsayıları ve bu sebeple gazların yayınım hızları sıcaklığa fazlasıyla bağlıdır. Bu sebeple yayınım hızları yüksek sıcaklıklarda daha yüksektir.</a:t>
            </a:r>
          </a:p>
          <a:p>
            <a:endParaRPr lang="tr-TR" sz="1600" dirty="0">
              <a:latin typeface="Arial" pitchFamily="34" charset="0"/>
              <a:cs typeface="Arial" pitchFamily="34" charset="0"/>
            </a:endParaRPr>
          </a:p>
          <a:p>
            <a:r>
              <a:rPr lang="tr-TR" sz="1600" dirty="0">
                <a:latin typeface="Arial" pitchFamily="34" charset="0"/>
                <a:cs typeface="Arial" pitchFamily="34" charset="0"/>
              </a:rPr>
              <a:t>  </a:t>
            </a:r>
          </a:p>
        </p:txBody>
      </p:sp>
      <p:sp>
        <p:nvSpPr>
          <p:cNvPr id="3" name="Dikdörtgen 2"/>
          <p:cNvSpPr/>
          <p:nvPr/>
        </p:nvSpPr>
        <p:spPr>
          <a:xfrm>
            <a:off x="2028176" y="3573016"/>
            <a:ext cx="6912768" cy="2308324"/>
          </a:xfrm>
          <a:prstGeom prst="rect">
            <a:avLst/>
          </a:prstGeom>
        </p:spPr>
        <p:txBody>
          <a:bodyPr wrap="square">
            <a:spAutoFit/>
          </a:bodyPr>
          <a:lstStyle/>
          <a:p>
            <a:r>
              <a:rPr lang="tr-TR" sz="1600" dirty="0">
                <a:latin typeface="Arial" pitchFamily="34" charset="0"/>
                <a:cs typeface="Arial" pitchFamily="34" charset="0"/>
              </a:rPr>
              <a:t>  Kütle transferi gazlarda olduğu gibi sıvı ve katılarda da meydana gelebilir. </a:t>
            </a:r>
            <a:r>
              <a:rPr lang="tr-TR" sz="1600" dirty="0">
                <a:latin typeface="Calibri Light" pitchFamily="34" charset="0"/>
                <a:cs typeface="Calibri Light" pitchFamily="34" charset="0"/>
              </a:rPr>
              <a:t>Mesela bir odaya bırakılan bir bardak su, su moleküllerinin hava içerisinde yayınımının bir sonucu olarak er geç buharlaşır ( sıvıdan gaza kütle transferi ). Yine katı bir CO</a:t>
            </a:r>
            <a:r>
              <a:rPr lang="tr-TR" sz="1600" baseline="-25000" dirty="0">
                <a:latin typeface="Calibri Light" pitchFamily="34" charset="0"/>
                <a:cs typeface="Calibri Light" pitchFamily="34" charset="0"/>
              </a:rPr>
              <a:t>2</a:t>
            </a:r>
            <a:r>
              <a:rPr lang="tr-TR" sz="1600" dirty="0">
                <a:latin typeface="Calibri Light" pitchFamily="34" charset="0"/>
                <a:cs typeface="Calibri Light" pitchFamily="34" charset="0"/>
              </a:rPr>
              <a:t> ( kuru buz ), CO</a:t>
            </a:r>
            <a:r>
              <a:rPr lang="tr-TR" sz="1600" baseline="-25000" dirty="0">
                <a:latin typeface="Calibri Light" pitchFamily="34" charset="0"/>
                <a:cs typeface="Calibri Light" pitchFamily="34" charset="0"/>
              </a:rPr>
              <a:t>2</a:t>
            </a:r>
            <a:r>
              <a:rPr lang="tr-TR" sz="1600" dirty="0">
                <a:latin typeface="Calibri Light" pitchFamily="34" charset="0"/>
                <a:cs typeface="Calibri Light" pitchFamily="34" charset="0"/>
              </a:rPr>
              <a:t> molekülleri hava içerisine </a:t>
            </a:r>
            <a:r>
              <a:rPr lang="tr-TR" sz="1600" dirty="0" err="1">
                <a:latin typeface="Calibri Light" pitchFamily="34" charset="0"/>
                <a:cs typeface="Calibri Light" pitchFamily="34" charset="0"/>
              </a:rPr>
              <a:t>yayınırken</a:t>
            </a:r>
            <a:r>
              <a:rPr lang="tr-TR" sz="1600" dirty="0">
                <a:latin typeface="Calibri Light" pitchFamily="34" charset="0"/>
                <a:cs typeface="Calibri Light" pitchFamily="34" charset="0"/>
              </a:rPr>
              <a:t> zaman içinde gittikçe küçülür ( katıdan gaza kütle transferi ). Bir fincan kahvedeki bir kaşık şeker, şeker molekülleri su moleküllerinden çok daha ağır olmalarına rağmen, sonunda yukarı doğru hareket ederek kahveyi tatlandırır ve bir bardak su içerisine atılan renkli kalem molekülleri, rengin su içinde yavaşça dağılarak kanıtladığı üzere su içinde </a:t>
            </a:r>
            <a:r>
              <a:rPr lang="tr-TR" sz="1600" dirty="0" err="1">
                <a:latin typeface="Calibri Light" pitchFamily="34" charset="0"/>
                <a:cs typeface="Calibri Light" pitchFamily="34" charset="0"/>
              </a:rPr>
              <a:t>yayınır</a:t>
            </a:r>
            <a:r>
              <a:rPr lang="tr-TR" sz="1600" dirty="0">
                <a:latin typeface="Calibri Light" pitchFamily="34" charset="0"/>
                <a:cs typeface="Calibri Light" pitchFamily="34" charset="0"/>
              </a:rPr>
              <a:t> ( katıdan sıvıya kütle transferi ).</a:t>
            </a:r>
          </a:p>
        </p:txBody>
      </p:sp>
    </p:spTree>
    <p:extLst>
      <p:ext uri="{BB962C8B-B14F-4D97-AF65-F5344CB8AC3E}">
        <p14:creationId xmlns:p14="http://schemas.microsoft.com/office/powerpoint/2010/main" val="4070676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711624" y="660464"/>
            <a:ext cx="6732240" cy="1815882"/>
          </a:xfrm>
          <a:prstGeom prst="rect">
            <a:avLst/>
          </a:prstGeom>
        </p:spPr>
        <p:txBody>
          <a:bodyPr wrap="square">
            <a:spAutoFit/>
          </a:bodyPr>
          <a:lstStyle/>
          <a:p>
            <a:r>
              <a:rPr lang="tr-TR" sz="1600" dirty="0">
                <a:latin typeface="Arial" pitchFamily="34" charset="0"/>
                <a:cs typeface="Arial" pitchFamily="34" charset="0"/>
              </a:rPr>
              <a:t>Eğer bileşenin derişimi gaz fazında daha yüksek ise kütle transferi elbette bir gazdan bir sıvıya ve ya katıya da olabilir. Mesela havadaki O</a:t>
            </a:r>
            <a:r>
              <a:rPr lang="tr-TR" sz="1600" baseline="-25000" dirty="0">
                <a:latin typeface="Arial" pitchFamily="34" charset="0"/>
                <a:cs typeface="Arial" pitchFamily="34" charset="0"/>
              </a:rPr>
              <a:t>2</a:t>
            </a:r>
            <a:r>
              <a:rPr lang="tr-TR" sz="1600" dirty="0">
                <a:latin typeface="Arial" pitchFamily="34" charset="0"/>
                <a:cs typeface="Arial" pitchFamily="34" charset="0"/>
              </a:rPr>
              <a:t>’ </a:t>
            </a:r>
            <a:r>
              <a:rPr lang="tr-TR" sz="1600" dirty="0" err="1">
                <a:latin typeface="Arial" pitchFamily="34" charset="0"/>
                <a:cs typeface="Arial" pitchFamily="34" charset="0"/>
              </a:rPr>
              <a:t>nin</a:t>
            </a:r>
            <a:r>
              <a:rPr lang="tr-TR" sz="1600" dirty="0">
                <a:latin typeface="Arial" pitchFamily="34" charset="0"/>
                <a:cs typeface="Arial" pitchFamily="34" charset="0"/>
              </a:rPr>
              <a:t> küçük bir bölümü su içerisine </a:t>
            </a:r>
            <a:r>
              <a:rPr lang="tr-TR" sz="1600" dirty="0" err="1">
                <a:latin typeface="Arial" pitchFamily="34" charset="0"/>
                <a:cs typeface="Arial" pitchFamily="34" charset="0"/>
              </a:rPr>
              <a:t>yayınır</a:t>
            </a:r>
            <a:r>
              <a:rPr lang="tr-TR" sz="1600" dirty="0">
                <a:latin typeface="Arial" pitchFamily="34" charset="0"/>
                <a:cs typeface="Arial" pitchFamily="34" charset="0"/>
              </a:rPr>
              <a:t> ve deniz hayvanlarının oksijen ihtiyacını karşılar. Yüzey sertleştirme esnasında karbonun demir içerisine yayınımı, </a:t>
            </a:r>
            <a:r>
              <a:rPr lang="tr-TR" sz="1600" dirty="0" err="1">
                <a:latin typeface="Arial" pitchFamily="34" charset="0"/>
                <a:cs typeface="Arial" pitchFamily="34" charset="0"/>
              </a:rPr>
              <a:t>transistörler</a:t>
            </a:r>
            <a:r>
              <a:rPr lang="tr-TR" sz="1600" dirty="0">
                <a:latin typeface="Arial" pitchFamily="34" charset="0"/>
                <a:cs typeface="Arial" pitchFamily="34" charset="0"/>
              </a:rPr>
              <a:t> için yarı iletkenlerin </a:t>
            </a:r>
            <a:r>
              <a:rPr lang="tr-TR" sz="1600" dirty="0" err="1">
                <a:latin typeface="Arial" pitchFamily="34" charset="0"/>
                <a:cs typeface="Arial" pitchFamily="34" charset="0"/>
              </a:rPr>
              <a:t>katkılanması</a:t>
            </a:r>
            <a:r>
              <a:rPr lang="tr-TR" sz="1600" dirty="0">
                <a:latin typeface="Arial" pitchFamily="34" charset="0"/>
                <a:cs typeface="Arial" pitchFamily="34" charset="0"/>
              </a:rPr>
              <a:t> ve yüksek sıcaklıklarda yarı iletkenlerde katkılanmış moleküllerin göçü, katıdan katıya yayınım işlemine örnektir.             </a:t>
            </a:r>
          </a:p>
        </p:txBody>
      </p:sp>
      <p:sp>
        <p:nvSpPr>
          <p:cNvPr id="4" name="Dikdörtgen 3"/>
          <p:cNvSpPr/>
          <p:nvPr/>
        </p:nvSpPr>
        <p:spPr>
          <a:xfrm>
            <a:off x="1991544" y="4149081"/>
            <a:ext cx="7272808" cy="1323439"/>
          </a:xfrm>
          <a:prstGeom prst="rect">
            <a:avLst/>
          </a:prstGeom>
        </p:spPr>
        <p:txBody>
          <a:bodyPr wrap="square">
            <a:spAutoFit/>
          </a:bodyPr>
          <a:lstStyle/>
          <a:p>
            <a:r>
              <a:rPr lang="tr-TR" sz="1600" dirty="0">
                <a:latin typeface="Arial" pitchFamily="34" charset="0"/>
                <a:cs typeface="Arial" pitchFamily="34" charset="0"/>
              </a:rPr>
              <a:t>  </a:t>
            </a:r>
            <a:r>
              <a:rPr lang="tr-TR" sz="1600" dirty="0">
                <a:latin typeface="Calibri Light" pitchFamily="34" charset="0"/>
                <a:cs typeface="Calibri Light" pitchFamily="34" charset="0"/>
              </a:rPr>
              <a:t>Moleküler boşluk yayınım işlemini etkileyen diğer bir faktördür</a:t>
            </a:r>
            <a:r>
              <a:rPr lang="tr-TR" sz="1600" dirty="0">
                <a:latin typeface="Arial" pitchFamily="34" charset="0"/>
                <a:cs typeface="Arial" pitchFamily="34" charset="0"/>
              </a:rPr>
              <a:t>. Genel olarak boşluk ne kadar büyükse yayınım hızı o kadar yüksek olur. Bu sebeple yayını hızı gazlarda sıvılardakine göre, sıvılarda ise katılardakine göre çok daha fazladır. Gaz karışımlarında yayınım katsayıları sıvı veya katı çözeltilerindekilerden bir kaç kat daha büyüktür.</a:t>
            </a:r>
          </a:p>
        </p:txBody>
      </p:sp>
    </p:spTree>
    <p:extLst>
      <p:ext uri="{BB962C8B-B14F-4D97-AF65-F5344CB8AC3E}">
        <p14:creationId xmlns:p14="http://schemas.microsoft.com/office/powerpoint/2010/main" val="2868608069"/>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653</Words>
  <Application>Microsoft Office PowerPoint</Application>
  <PresentationFormat>Geniş ekran</PresentationFormat>
  <Paragraphs>14</Paragraphs>
  <Slides>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vt:i4>
      </vt:variant>
    </vt:vector>
  </HeadingPairs>
  <TitlesOfParts>
    <vt:vector size="10" baseType="lpstr">
      <vt:lpstr>Arial</vt:lpstr>
      <vt:lpstr>Calibri</vt:lpstr>
      <vt:lpstr>Calibri Light</vt:lpstr>
      <vt:lpstr>Gill Sans MT</vt:lpstr>
      <vt:lpstr>Galeri</vt:lpstr>
      <vt:lpstr>KÜTLE TRANSfERİ </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KÜTLE TRANSfERİ </dc:title>
  <dc:creator>Birce Mercanoglu Taban</dc:creator>
  <cp:lastModifiedBy>Birce Mercanoglu Taban</cp:lastModifiedBy>
  <cp:revision>1</cp:revision>
  <dcterms:created xsi:type="dcterms:W3CDTF">2021-11-16T07:00:46Z</dcterms:created>
  <dcterms:modified xsi:type="dcterms:W3CDTF">2021-11-16T07:01:12Z</dcterms:modified>
</cp:coreProperties>
</file>