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730" autoAdjust="0"/>
    <p:restoredTop sz="94660"/>
  </p:normalViewPr>
  <p:slideViewPr>
    <p:cSldViewPr>
      <p:cViewPr varScale="1">
        <p:scale>
          <a:sx n="102" d="100"/>
          <a:sy n="102" d="100"/>
        </p:scale>
        <p:origin x="64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10.07.2020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10.07.2020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10.07.2020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10.07.2020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10.07.2020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10.07.2020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10.07.2020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10.07.2020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10.07.2020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10.07.2020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10.07.2020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10.07.2020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tr.wikipedia.org/w/index.php?title=Subhuti&amp;action=edit&amp;redlink=1" TargetMode="External"/><Relationship Id="rId7" Type="http://schemas.openxmlformats.org/officeDocument/2006/relationships/hyperlink" Target="http://tr.wikipedia.org/wiki/Bodhisattva" TargetMode="External"/><Relationship Id="rId2" Type="http://schemas.openxmlformats.org/officeDocument/2006/relationships/hyperlink" Target="http://tr.wikipedia.org/wiki/Gautama_Buddh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tr.wikipedia.org/wiki/Karuna" TargetMode="External"/><Relationship Id="rId5" Type="http://schemas.openxmlformats.org/officeDocument/2006/relationships/hyperlink" Target="http://tr.wikipedia.org/wiki/Ayd%C4%B1nlanma" TargetMode="External"/><Relationship Id="rId4" Type="http://schemas.openxmlformats.org/officeDocument/2006/relationships/hyperlink" Target="http://tr.wikipedia.org/wiki/Elmas_Sutra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tr.wikipedia.org/wiki/Mappo" TargetMode="External"/><Relationship Id="rId2" Type="http://schemas.openxmlformats.org/officeDocument/2006/relationships/hyperlink" Target="http://tr.wikipedia.org/wiki/Gautama_Buddh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tr.wikipedia.org/wiki/Chan" TargetMode="External"/><Relationship Id="rId2" Type="http://schemas.openxmlformats.org/officeDocument/2006/relationships/hyperlink" Target="http://tr.wikipedia.org/wiki/Ze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r.wikipedia.org/wiki/Anicca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tr.wikipedia.org/w/index.php?title=Sadhana&amp;action=edit&amp;redlink=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Chinese_language" TargetMode="External"/><Relationship Id="rId2" Type="http://schemas.openxmlformats.org/officeDocument/2006/relationships/hyperlink" Target="http://en.wikipedia.org/wiki/Vajr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Japanese_language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Yijing_(monk)" TargetMode="External"/><Relationship Id="rId3" Type="http://schemas.openxmlformats.org/officeDocument/2006/relationships/hyperlink" Target="http://en.wikipedia.org/wiki/Diamond_Sutra" TargetMode="External"/><Relationship Id="rId7" Type="http://schemas.openxmlformats.org/officeDocument/2006/relationships/hyperlink" Target="http://en.wikipedia.org/wiki/Xuanzang" TargetMode="External"/><Relationship Id="rId2" Type="http://schemas.openxmlformats.org/officeDocument/2006/relationships/hyperlink" Target="http://en.wikipedia.org/wiki/Kumarajiv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Paramartha" TargetMode="External"/><Relationship Id="rId5" Type="http://schemas.openxmlformats.org/officeDocument/2006/relationships/hyperlink" Target="http://en.wikipedia.org/wiki/Bodhiruci" TargetMode="External"/><Relationship Id="rId4" Type="http://schemas.openxmlformats.org/officeDocument/2006/relationships/hyperlink" Target="http://en.wikipedia.org/wiki/Dunhua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E:\800px-Jingangj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99" y="764704"/>
            <a:ext cx="7470357" cy="5220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789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i="1" dirty="0">
                <a:latin typeface="Arial"/>
              </a:rPr>
              <a:t>Elmas </a:t>
            </a:r>
            <a:r>
              <a:rPr lang="tr-TR" i="1" dirty="0" err="1">
                <a:latin typeface="Arial"/>
              </a:rPr>
              <a:t>Sutra'</a:t>
            </a:r>
            <a:r>
              <a:rPr lang="tr-TR" dirty="0" err="1">
                <a:latin typeface="Arial"/>
              </a:rPr>
              <a:t>da</a:t>
            </a:r>
            <a:r>
              <a:rPr lang="tr-TR" dirty="0">
                <a:latin typeface="Arial"/>
              </a:rPr>
              <a:t> </a:t>
            </a:r>
            <a:r>
              <a:rPr lang="tr-TR" dirty="0" err="1">
                <a:solidFill>
                  <a:schemeClr val="accent2"/>
                </a:solidFill>
                <a:latin typeface="Arial"/>
                <a:hlinkClick r:id="rId2" tooltip="Gautama Buddha"/>
              </a:rPr>
              <a:t>Buddha</a:t>
            </a:r>
            <a:r>
              <a:rPr lang="tr-TR" dirty="0">
                <a:latin typeface="Arial"/>
              </a:rPr>
              <a:t> rahiplerle birlikte yemek bağışlarını toplamak için çıktığı günlük </a:t>
            </a:r>
            <a:r>
              <a:rPr lang="tr-TR" dirty="0" err="1">
                <a:latin typeface="Arial"/>
              </a:rPr>
              <a:t>yürüyüşüden</a:t>
            </a:r>
            <a:r>
              <a:rPr lang="tr-TR" dirty="0">
                <a:latin typeface="Arial"/>
              </a:rPr>
              <a:t> dönmüş, oturup dinlenmektedir. </a:t>
            </a:r>
            <a:r>
              <a:rPr lang="tr-TR" dirty="0" err="1">
                <a:latin typeface="Arial"/>
                <a:hlinkClick r:id="rId3" tooltip="Subhuti (sayfa mevcut değil)"/>
              </a:rPr>
              <a:t>Subhuti</a:t>
            </a:r>
            <a:r>
              <a:rPr lang="tr-TR" dirty="0">
                <a:latin typeface="Arial"/>
              </a:rPr>
              <a:t> adında bir rahip çıkar ve Buda'ya bir soru sorar.</a:t>
            </a:r>
          </a:p>
          <a:p>
            <a:r>
              <a:rPr lang="tr-TR" dirty="0">
                <a:latin typeface="Arial"/>
              </a:rPr>
              <a:t>Bundan sonra algının doğası üzerine, uzun ve sık sık tekrarlar içeren bir söyleşi başlar. Buda sık sık, "En yüksek öğreti denilen, en yüksek öğreti değildir", gibi paradoksal ibareler kullanır.</a:t>
            </a:r>
            <a:r>
              <a:rPr lang="tr-TR" baseline="30000" dirty="0">
                <a:latin typeface="Arial"/>
                <a:hlinkClick r:id="rId4"/>
              </a:rPr>
              <a:t>[2]</a:t>
            </a:r>
            <a:endParaRPr lang="tr-TR" dirty="0">
              <a:latin typeface="Arial"/>
            </a:endParaRPr>
          </a:p>
          <a:p>
            <a:r>
              <a:rPr lang="tr-TR" dirty="0">
                <a:latin typeface="Arial"/>
              </a:rPr>
              <a:t>Buda, </a:t>
            </a:r>
            <a:r>
              <a:rPr lang="tr-TR" dirty="0" err="1">
                <a:latin typeface="Arial"/>
              </a:rPr>
              <a:t>Subhuti'ye</a:t>
            </a:r>
            <a:r>
              <a:rPr lang="tr-TR" dirty="0">
                <a:latin typeface="Arial"/>
              </a:rPr>
              <a:t> gerçekliğin ne olduğu, </a:t>
            </a:r>
            <a:r>
              <a:rPr lang="tr-TR" dirty="0">
                <a:latin typeface="Arial"/>
                <a:hlinkClick r:id="rId5" tooltip="Aydınlanma"/>
              </a:rPr>
              <a:t>aydınlanmanın</a:t>
            </a:r>
            <a:r>
              <a:rPr lang="tr-TR" dirty="0">
                <a:latin typeface="Arial"/>
              </a:rPr>
              <a:t> doğası, ve </a:t>
            </a:r>
            <a:r>
              <a:rPr lang="tr-TR" dirty="0">
                <a:latin typeface="Arial"/>
                <a:hlinkClick r:id="rId6" tooltip="Karuna"/>
              </a:rPr>
              <a:t>şefkat</a:t>
            </a:r>
            <a:r>
              <a:rPr lang="tr-TR" dirty="0">
                <a:latin typeface="Arial"/>
              </a:rPr>
              <a:t> hakkında önyargılı ve sınırlı fikirlerini bırakması için yardımcı olur.</a:t>
            </a:r>
          </a:p>
          <a:p>
            <a:r>
              <a:rPr lang="tr-TR" dirty="0">
                <a:latin typeface="Arial"/>
              </a:rPr>
              <a:t>Özellikle değinilmesi gereken bir bölüm de, Buda'nın </a:t>
            </a:r>
            <a:r>
              <a:rPr lang="tr-TR" dirty="0" err="1">
                <a:latin typeface="Arial"/>
              </a:rPr>
              <a:t>Subhuti'ye</a:t>
            </a:r>
            <a:r>
              <a:rPr lang="tr-TR" dirty="0">
                <a:latin typeface="Arial"/>
              </a:rPr>
              <a:t> </a:t>
            </a:r>
            <a:r>
              <a:rPr lang="tr-TR" dirty="0" err="1">
                <a:latin typeface="Arial"/>
                <a:hlinkClick r:id="rId7" tooltip="Bodhisattva"/>
              </a:rPr>
              <a:t>Bodhisattva</a:t>
            </a:r>
            <a:r>
              <a:rPr lang="tr-TR" dirty="0" err="1">
                <a:latin typeface="Arial"/>
              </a:rPr>
              <a:t>'yı</a:t>
            </a:r>
            <a:r>
              <a:rPr lang="tr-TR" dirty="0">
                <a:latin typeface="Arial"/>
              </a:rPr>
              <a:t> anlattığı </a:t>
            </a:r>
            <a:r>
              <a:rPr lang="tr-TR" dirty="0" err="1">
                <a:latin typeface="Arial"/>
              </a:rPr>
              <a:t>kısımdır.</a:t>
            </a:r>
            <a:r>
              <a:rPr lang="tr-TR" dirty="0" err="1">
                <a:latin typeface="Arial"/>
                <a:hlinkClick r:id="rId7" tooltip="Bodhisattva"/>
              </a:rPr>
              <a:t>Bodhisattva</a:t>
            </a:r>
            <a:r>
              <a:rPr lang="tr-TR" dirty="0" err="1">
                <a:latin typeface="Arial"/>
              </a:rPr>
              <a:t>'yı</a:t>
            </a:r>
            <a:r>
              <a:rPr lang="tr-TR" dirty="0">
                <a:latin typeface="Arial"/>
              </a:rPr>
              <a:t> yüce yapan şey, diğerlerini kurtarırken yaptıklarından gurur duymaması, onun şefkatinin hesaplı ya da yapmacık olmamasıdır. </a:t>
            </a:r>
            <a:r>
              <a:rPr lang="tr-TR" dirty="0" err="1">
                <a:latin typeface="Arial"/>
              </a:rPr>
              <a:t>Bodhisattva</a:t>
            </a:r>
            <a:r>
              <a:rPr lang="tr-TR" dirty="0">
                <a:latin typeface="Arial"/>
              </a:rPr>
              <a:t> içindeki derinlikten gelen, ego veya menfaat barındırmayan, samimi bir şefkat uygular.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144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solidFill>
                  <a:srgbClr val="252525"/>
                </a:solidFill>
                <a:latin typeface="Arial"/>
              </a:rPr>
              <a:t>Başka bir bölümde,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Subhuti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Elmas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Sutra'nın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öğretildikten 500 yıl sonra unutulacağı hakkında endişesini dile getirir. </a:t>
            </a:r>
            <a:r>
              <a:rPr lang="tr-TR" dirty="0">
                <a:solidFill>
                  <a:srgbClr val="0B0080"/>
                </a:solidFill>
                <a:latin typeface="Arial"/>
                <a:hlinkClick r:id="rId2" tooltip="Gautama Buddha"/>
              </a:rPr>
              <a:t>Buda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 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Subhuti'ye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kendisi dünyadan ayrıldıktan sonra bile birilerinin Elmas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Sutra'nın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anlamını kavrayacağı ve uygulamaya koyacağını söyler. Bu bölüm diğer Budist metinlerde de vurgulanan,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Budizmin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yavaş yavaş unutulacağı ve bozulacağı yönündeki endişeleri yansıtır niteliktedir.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Japonca'da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 </a:t>
            </a:r>
            <a:r>
              <a:rPr lang="tr-TR" dirty="0" err="1">
                <a:solidFill>
                  <a:srgbClr val="0B0080"/>
                </a:solidFill>
                <a:latin typeface="Arial"/>
                <a:hlinkClick r:id="rId3" tooltip="Mappo"/>
              </a:rPr>
              <a:t>mappo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 adı verilen kavram da aynı kaygıyı yansıtmaktadır.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0401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solidFill>
                  <a:srgbClr val="252525"/>
                </a:solidFill>
                <a:latin typeface="Arial"/>
              </a:rPr>
              <a:t>Yaklaşık kırk dakikada okunabilmesinden dolayı, Elmas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sutra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genellikle Budist manastırlarda ezberlenip okunmaktadır. Bu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sutra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bin yılı aşkın bir süre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Mahāyāna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Budist geleneğinde, özellikle de Doğu Asya </a:t>
            </a:r>
            <a:r>
              <a:rPr lang="tr-TR" dirty="0">
                <a:solidFill>
                  <a:srgbClr val="0B0080"/>
                </a:solidFill>
                <a:latin typeface="Arial"/>
                <a:hlinkClick r:id="rId2" tooltip="Zen"/>
              </a:rPr>
              <a:t>Zen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 (</a:t>
            </a:r>
            <a:r>
              <a:rPr lang="tr-TR" dirty="0" err="1">
                <a:solidFill>
                  <a:srgbClr val="0B0080"/>
                </a:solidFill>
                <a:latin typeface="Arial"/>
                <a:hlinkClick r:id="rId3" tooltip="Chan"/>
              </a:rPr>
              <a:t>Chan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/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Seon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/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Thien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) geleneğinde büyük rağbet görmüştür. Günümüzde bile yaygın olarak okunur, öğretilir ve üzerinde yorumlar yapılır. Bunun nedeni de metnin Zen öğretisinin önemli bir yönü olan "</a:t>
            </a:r>
            <a:r>
              <a:rPr lang="tr-TR" dirty="0">
                <a:solidFill>
                  <a:srgbClr val="0B0080"/>
                </a:solidFill>
                <a:latin typeface="Arial"/>
                <a:hlinkClick r:id="rId4" tooltip="Anicca"/>
              </a:rPr>
              <a:t>geçiciliğe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" değinmesidir.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653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z="2200" dirty="0">
                <a:solidFill>
                  <a:srgbClr val="252525"/>
                </a:solidFill>
                <a:latin typeface="Arial"/>
              </a:rPr>
              <a:t>Elmas </a:t>
            </a:r>
            <a:r>
              <a:rPr lang="tr-TR" sz="2200" dirty="0" err="1">
                <a:solidFill>
                  <a:srgbClr val="252525"/>
                </a:solidFill>
                <a:latin typeface="Arial"/>
              </a:rPr>
              <a:t>Sutra'nın</a:t>
            </a:r>
            <a:r>
              <a:rPr lang="tr-TR" sz="2200" dirty="0">
                <a:solidFill>
                  <a:srgbClr val="252525"/>
                </a:solidFill>
                <a:latin typeface="Arial"/>
              </a:rPr>
              <a:t> içinde, eğer bir kişi </a:t>
            </a:r>
            <a:r>
              <a:rPr lang="tr-TR" sz="2200" i="1" dirty="0">
                <a:solidFill>
                  <a:srgbClr val="252525"/>
                </a:solidFill>
                <a:latin typeface="Arial"/>
              </a:rPr>
              <a:t>ruhani uygulamalarında</a:t>
            </a:r>
            <a:r>
              <a:rPr lang="tr-TR" sz="2200" dirty="0">
                <a:solidFill>
                  <a:srgbClr val="252525"/>
                </a:solidFill>
                <a:latin typeface="Arial"/>
              </a:rPr>
              <a:t> (</a:t>
            </a:r>
            <a:r>
              <a:rPr lang="tr-TR" sz="2200" dirty="0" err="1">
                <a:solidFill>
                  <a:srgbClr val="A55858"/>
                </a:solidFill>
                <a:latin typeface="Arial"/>
                <a:hlinkClick r:id="rId2" tooltip="Sadhana (sayfa mevcut değil)"/>
              </a:rPr>
              <a:t>sadhana</a:t>
            </a:r>
            <a:r>
              <a:rPr lang="tr-TR" sz="2200" dirty="0">
                <a:solidFill>
                  <a:srgbClr val="252525"/>
                </a:solidFill>
                <a:latin typeface="Arial"/>
              </a:rPr>
              <a:t>) bu </a:t>
            </a:r>
            <a:r>
              <a:rPr lang="tr-TR" sz="2200" dirty="0" err="1">
                <a:solidFill>
                  <a:srgbClr val="252525"/>
                </a:solidFill>
                <a:latin typeface="Arial"/>
              </a:rPr>
              <a:t>sutranın</a:t>
            </a:r>
            <a:r>
              <a:rPr lang="tr-TR" sz="2200" dirty="0">
                <a:solidFill>
                  <a:srgbClr val="252525"/>
                </a:solidFill>
                <a:latin typeface="Arial"/>
              </a:rPr>
              <a:t> yalnızca dört satırını hayata geçirebilirse kutsanmış olacağı tekrar tekrar belirtilir</a:t>
            </a:r>
            <a:r>
              <a:rPr lang="tr-TR" sz="2200" dirty="0" smtClean="0">
                <a:solidFill>
                  <a:srgbClr val="252525"/>
                </a:solidFill>
                <a:latin typeface="Arial"/>
              </a:rPr>
              <a:t>.</a:t>
            </a:r>
          </a:p>
          <a:p>
            <a:pPr lvl="0"/>
            <a:endParaRPr lang="tr-TR" sz="2200" dirty="0">
              <a:solidFill>
                <a:srgbClr val="252525"/>
              </a:solidFill>
              <a:latin typeface="Arial"/>
            </a:endParaRPr>
          </a:p>
          <a:p>
            <a:pPr lvl="0"/>
            <a:r>
              <a:rPr lang="tr-TR" sz="2200" dirty="0" err="1">
                <a:solidFill>
                  <a:srgbClr val="252525"/>
                </a:solidFill>
                <a:latin typeface="Arial"/>
              </a:rPr>
              <a:t>Sutra'nın</a:t>
            </a:r>
            <a:r>
              <a:rPr lang="tr-TR" sz="2200" dirty="0">
                <a:solidFill>
                  <a:srgbClr val="252525"/>
                </a:solidFill>
                <a:latin typeface="Arial"/>
              </a:rPr>
              <a:t> sonlarına doğru şöyle bir pasaj </a:t>
            </a:r>
            <a:r>
              <a:rPr lang="tr-TR" sz="2200" dirty="0" smtClean="0">
                <a:solidFill>
                  <a:srgbClr val="252525"/>
                </a:solidFill>
                <a:latin typeface="Arial"/>
              </a:rPr>
              <a:t>vardır: </a:t>
            </a:r>
            <a:r>
              <a:rPr lang="tr-TR" sz="2200" dirty="0">
                <a:solidFill>
                  <a:srgbClr val="252525"/>
                </a:solidFill>
                <a:latin typeface="Arial"/>
              </a:rPr>
              <a:t>"Bu nedenle kişi hızla akıp giden dünyayı bir çiğ tanesi, derede bir köpük, yaz bulutunda bir şimşek parıltısı, kayan bir yıldız, bir hayalet ve bir rüya olarak görmelidir."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8752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>
                <a:solidFill>
                  <a:srgbClr val="252525"/>
                </a:solidFill>
                <a:latin typeface="Arial"/>
              </a:rPr>
              <a:t>The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earliest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known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Sanskrit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title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for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the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sūtra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is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the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 </a:t>
            </a:r>
            <a:r>
              <a:rPr lang="tr-TR" i="1" dirty="0" err="1">
                <a:solidFill>
                  <a:srgbClr val="252525"/>
                </a:solidFill>
                <a:latin typeface="Arial"/>
              </a:rPr>
              <a:t>Vajracchedikā</a:t>
            </a:r>
            <a:r>
              <a:rPr lang="tr-TR" i="1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i="1" dirty="0" err="1">
                <a:solidFill>
                  <a:srgbClr val="252525"/>
                </a:solidFill>
                <a:latin typeface="Arial"/>
              </a:rPr>
              <a:t>Prajñāpāramitā</a:t>
            </a:r>
            <a:r>
              <a:rPr lang="tr-TR" i="1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i="1" dirty="0" err="1">
                <a:solidFill>
                  <a:srgbClr val="252525"/>
                </a:solidFill>
                <a:latin typeface="Arial"/>
              </a:rPr>
              <a:t>Sūtra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,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which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may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be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translated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roughly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as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the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"</a:t>
            </a:r>
            <a:r>
              <a:rPr lang="tr-TR" dirty="0" err="1">
                <a:solidFill>
                  <a:srgbClr val="0B0080"/>
                </a:solidFill>
                <a:latin typeface="Arial"/>
                <a:hlinkClick r:id="rId2" tooltip="Vajra"/>
              </a:rPr>
              <a:t>Vajra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 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Cutter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Perfection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of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Wisdom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Sūtra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."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In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English,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shortened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forms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such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as </a:t>
            </a:r>
            <a:r>
              <a:rPr lang="tr-TR" i="1" dirty="0" err="1">
                <a:solidFill>
                  <a:srgbClr val="252525"/>
                </a:solidFill>
                <a:latin typeface="Arial"/>
              </a:rPr>
              <a:t>Diamond</a:t>
            </a:r>
            <a:r>
              <a:rPr lang="tr-TR" i="1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i="1" dirty="0" err="1">
                <a:solidFill>
                  <a:srgbClr val="252525"/>
                </a:solidFill>
                <a:latin typeface="Arial"/>
              </a:rPr>
              <a:t>Sūtra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 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and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 </a:t>
            </a:r>
            <a:r>
              <a:rPr lang="tr-TR" i="1" dirty="0" err="1">
                <a:solidFill>
                  <a:srgbClr val="252525"/>
                </a:solidFill>
                <a:latin typeface="Arial"/>
              </a:rPr>
              <a:t>Vajra</a:t>
            </a:r>
            <a:r>
              <a:rPr lang="tr-TR" i="1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i="1" dirty="0" err="1">
                <a:solidFill>
                  <a:srgbClr val="252525"/>
                </a:solidFill>
                <a:latin typeface="Arial"/>
              </a:rPr>
              <a:t>Sūtra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 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are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common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.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The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 </a:t>
            </a:r>
            <a:r>
              <a:rPr lang="tr-TR" i="1" dirty="0" err="1">
                <a:solidFill>
                  <a:srgbClr val="252525"/>
                </a:solidFill>
                <a:latin typeface="Arial"/>
              </a:rPr>
              <a:t>Diamond</a:t>
            </a:r>
            <a:r>
              <a:rPr lang="tr-TR" i="1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i="1" dirty="0" err="1">
                <a:solidFill>
                  <a:srgbClr val="252525"/>
                </a:solidFill>
                <a:latin typeface="Arial"/>
              </a:rPr>
              <a:t>Sūtra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 has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also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been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highly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regarded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in a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number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of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Asian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countries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where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Mahāyāna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Buddhism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has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been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traditionally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practiced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.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Translations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of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this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title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into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the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languages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of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some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of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these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countries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include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:</a:t>
            </a:r>
          </a:p>
          <a:p>
            <a:pPr>
              <a:buFont typeface="Arial"/>
              <a:buChar char="•"/>
            </a:pPr>
            <a:r>
              <a:rPr lang="tr-TR" dirty="0">
                <a:solidFill>
                  <a:srgbClr val="252525"/>
                </a:solidFill>
                <a:latin typeface="Arial"/>
              </a:rPr>
              <a:t>Sanskrit: </a:t>
            </a:r>
            <a:r>
              <a:rPr lang="hi-IN" dirty="0">
                <a:solidFill>
                  <a:srgbClr val="252525"/>
                </a:solidFill>
                <a:latin typeface="Arial"/>
              </a:rPr>
              <a:t>वज्रच्छेदिकाप्रज्ञापारमितासूत्र, </a:t>
            </a:r>
            <a:r>
              <a:rPr lang="tr-TR" i="1" dirty="0" err="1">
                <a:solidFill>
                  <a:srgbClr val="252525"/>
                </a:solidFill>
                <a:latin typeface="Arial"/>
              </a:rPr>
              <a:t>Vajracchedikā</a:t>
            </a:r>
            <a:r>
              <a:rPr lang="tr-TR" i="1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i="1" dirty="0" err="1">
                <a:solidFill>
                  <a:srgbClr val="252525"/>
                </a:solidFill>
                <a:latin typeface="Arial"/>
              </a:rPr>
              <a:t>Prajñāpāramitā</a:t>
            </a:r>
            <a:r>
              <a:rPr lang="tr-TR" i="1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i="1" dirty="0" err="1">
                <a:solidFill>
                  <a:srgbClr val="252525"/>
                </a:solidFill>
                <a:latin typeface="Arial"/>
              </a:rPr>
              <a:t>Sūtra</a:t>
            </a:r>
            <a:endParaRPr lang="tr-TR" dirty="0">
              <a:solidFill>
                <a:srgbClr val="252525"/>
              </a:solidFill>
              <a:latin typeface="Arial"/>
            </a:endParaRPr>
          </a:p>
          <a:p>
            <a:pPr>
              <a:buFont typeface="Arial"/>
              <a:buChar char="•"/>
            </a:pPr>
            <a:r>
              <a:rPr lang="tr-TR" dirty="0" err="1">
                <a:solidFill>
                  <a:srgbClr val="0B0080"/>
                </a:solidFill>
                <a:latin typeface="Arial"/>
                <a:hlinkClick r:id="rId3" tooltip="Chinese language"/>
              </a:rPr>
              <a:t>Chinese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: 《</a:t>
            </a:r>
            <a:r>
              <a:rPr lang="ja-JP" altLang="en-US" dirty="0">
                <a:solidFill>
                  <a:srgbClr val="252525"/>
                </a:solidFill>
                <a:latin typeface="Arial"/>
              </a:rPr>
              <a:t>金剛般若波羅蜜多經</a:t>
            </a:r>
            <a:r>
              <a:rPr lang="en-US" altLang="ja-JP" dirty="0">
                <a:solidFill>
                  <a:srgbClr val="252525"/>
                </a:solidFill>
                <a:latin typeface="Arial"/>
              </a:rPr>
              <a:t>》, </a:t>
            </a:r>
            <a:r>
              <a:rPr lang="tr-TR" dirty="0" smtClean="0">
                <a:solidFill>
                  <a:srgbClr val="252525"/>
                </a:solidFill>
                <a:latin typeface="Arial"/>
              </a:rPr>
              <a:t>《</a:t>
            </a:r>
            <a:r>
              <a:rPr lang="ja-JP" altLang="en-US" dirty="0">
                <a:solidFill>
                  <a:srgbClr val="252525"/>
                </a:solidFill>
                <a:latin typeface="Arial"/>
              </a:rPr>
              <a:t>金剛經</a:t>
            </a:r>
            <a:r>
              <a:rPr lang="en-US" altLang="ja-JP" dirty="0">
                <a:solidFill>
                  <a:srgbClr val="252525"/>
                </a:solidFill>
                <a:latin typeface="Arial"/>
              </a:rPr>
              <a:t>》, </a:t>
            </a:r>
            <a:r>
              <a:rPr lang="tr-TR" i="1" dirty="0" err="1">
                <a:solidFill>
                  <a:srgbClr val="252525"/>
                </a:solidFill>
                <a:latin typeface="Arial"/>
              </a:rPr>
              <a:t>Jingang</a:t>
            </a:r>
            <a:r>
              <a:rPr lang="tr-TR" i="1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i="1" dirty="0" err="1">
                <a:solidFill>
                  <a:srgbClr val="252525"/>
                </a:solidFill>
                <a:latin typeface="Arial"/>
              </a:rPr>
              <a:t>Jing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(</a:t>
            </a:r>
            <a:r>
              <a:rPr lang="tr-TR" i="1" dirty="0" err="1">
                <a:solidFill>
                  <a:srgbClr val="252525"/>
                </a:solidFill>
                <a:latin typeface="Arial"/>
              </a:rPr>
              <a:t>Chin-kang</a:t>
            </a:r>
            <a:r>
              <a:rPr lang="tr-TR" i="1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i="1" dirty="0" err="1">
                <a:solidFill>
                  <a:srgbClr val="252525"/>
                </a:solidFill>
                <a:latin typeface="Arial"/>
              </a:rPr>
              <a:t>Ching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)</a:t>
            </a:r>
          </a:p>
          <a:p>
            <a:pPr>
              <a:buFont typeface="Arial"/>
              <a:buChar char="•"/>
            </a:pPr>
            <a:r>
              <a:rPr lang="tr-TR" dirty="0" err="1">
                <a:solidFill>
                  <a:srgbClr val="0B0080"/>
                </a:solidFill>
                <a:latin typeface="Arial"/>
                <a:hlinkClick r:id="rId4" tooltip="Japanese language"/>
              </a:rPr>
              <a:t>Japanese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: </a:t>
            </a:r>
            <a:r>
              <a:rPr lang="ja-JP" altLang="en-US" dirty="0">
                <a:solidFill>
                  <a:srgbClr val="252525"/>
                </a:solidFill>
                <a:latin typeface="Arial"/>
              </a:rPr>
              <a:t>金剛般若波羅蜜多経</a:t>
            </a:r>
            <a:r>
              <a:rPr lang="en-US" altLang="ja-JP" dirty="0">
                <a:solidFill>
                  <a:srgbClr val="252525"/>
                </a:solidFill>
                <a:latin typeface="Arial"/>
              </a:rPr>
              <a:t>, </a:t>
            </a:r>
            <a:r>
              <a:rPr lang="tr-TR" i="1" dirty="0" err="1">
                <a:solidFill>
                  <a:srgbClr val="252525"/>
                </a:solidFill>
                <a:latin typeface="Arial"/>
              </a:rPr>
              <a:t>Kongō</a:t>
            </a:r>
            <a:r>
              <a:rPr lang="tr-TR" i="1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i="1" dirty="0" err="1">
                <a:solidFill>
                  <a:srgbClr val="252525"/>
                </a:solidFill>
                <a:latin typeface="Arial"/>
              </a:rPr>
              <a:t>hannya</a:t>
            </a:r>
            <a:r>
              <a:rPr lang="tr-TR" i="1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i="1" dirty="0" err="1">
                <a:solidFill>
                  <a:srgbClr val="252525"/>
                </a:solidFill>
                <a:latin typeface="Arial"/>
              </a:rPr>
              <a:t>haramita</a:t>
            </a:r>
            <a:r>
              <a:rPr lang="tr-TR" i="1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i="1" dirty="0" err="1">
                <a:solidFill>
                  <a:srgbClr val="252525"/>
                </a:solidFill>
                <a:latin typeface="Arial"/>
              </a:rPr>
              <a:t>kyō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,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shortened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</a:t>
            </a:r>
            <a:r>
              <a:rPr lang="tr-TR" dirty="0" err="1">
                <a:solidFill>
                  <a:srgbClr val="252525"/>
                </a:solidFill>
                <a:latin typeface="Arial"/>
              </a:rPr>
              <a:t>to</a:t>
            </a:r>
            <a:r>
              <a:rPr lang="tr-TR" dirty="0">
                <a:solidFill>
                  <a:srgbClr val="252525"/>
                </a:solidFill>
                <a:latin typeface="Arial"/>
              </a:rPr>
              <a:t> </a:t>
            </a:r>
            <a:r>
              <a:rPr lang="ja-JP" altLang="en-US" dirty="0">
                <a:solidFill>
                  <a:srgbClr val="252525"/>
                </a:solidFill>
                <a:latin typeface="Arial"/>
              </a:rPr>
              <a:t>金剛経</a:t>
            </a:r>
            <a:r>
              <a:rPr lang="en-US" altLang="ja-JP" dirty="0">
                <a:solidFill>
                  <a:srgbClr val="252525"/>
                </a:solidFill>
                <a:latin typeface="Arial"/>
              </a:rPr>
              <a:t>, </a:t>
            </a:r>
            <a:r>
              <a:rPr lang="tr-TR" i="1" dirty="0" err="1">
                <a:solidFill>
                  <a:srgbClr val="252525"/>
                </a:solidFill>
                <a:latin typeface="Arial"/>
              </a:rPr>
              <a:t>Kongō-kyō</a:t>
            </a:r>
            <a:endParaRPr lang="tr-TR" dirty="0">
              <a:solidFill>
                <a:srgbClr val="252525"/>
              </a:solidFill>
              <a:latin typeface="Arial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494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>
                <a:solidFill>
                  <a:srgbClr val="252525"/>
                </a:solidFill>
                <a:latin typeface="Arial"/>
              </a:rPr>
              <a:t>The first translation of the </a:t>
            </a:r>
            <a:r>
              <a:rPr lang="en-US" i="1" dirty="0">
                <a:solidFill>
                  <a:srgbClr val="252525"/>
                </a:solidFill>
                <a:latin typeface="Arial"/>
              </a:rPr>
              <a:t>Diamond </a:t>
            </a:r>
            <a:r>
              <a:rPr lang="en-US" i="1" dirty="0" err="1">
                <a:solidFill>
                  <a:srgbClr val="252525"/>
                </a:solidFill>
                <a:latin typeface="Arial"/>
              </a:rPr>
              <a:t>Sūtra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 into Chinese is thought to have been made in 401 CE by the venerated and prolific translator </a:t>
            </a:r>
            <a:r>
              <a:rPr lang="en-US" dirty="0" err="1">
                <a:solidFill>
                  <a:srgbClr val="0B0080"/>
                </a:solidFill>
                <a:latin typeface="Arial"/>
                <a:hlinkClick r:id="rId2" tooltip="Kumarajiva"/>
              </a:rPr>
              <a:t>Kumārajīva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.</a:t>
            </a:r>
            <a:r>
              <a:rPr lang="en-US" baseline="30000" dirty="0">
                <a:solidFill>
                  <a:srgbClr val="0B0080"/>
                </a:solidFill>
                <a:latin typeface="Arial"/>
                <a:hlinkClick r:id="rId3"/>
              </a:rPr>
              <a:t>[5]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 </a:t>
            </a:r>
            <a:r>
              <a:rPr lang="en-US" dirty="0" err="1">
                <a:solidFill>
                  <a:srgbClr val="252525"/>
                </a:solidFill>
                <a:latin typeface="Arial"/>
              </a:rPr>
              <a:t>Kumārajīva's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 translation style is distinctive, possessing a flowing smoothness that reflects his prioritization on conveying the meaning as opposed to precise literal rendering.</a:t>
            </a:r>
            <a:r>
              <a:rPr lang="en-US" baseline="30000" dirty="0">
                <a:solidFill>
                  <a:srgbClr val="0B0080"/>
                </a:solidFill>
                <a:latin typeface="Arial"/>
                <a:hlinkClick r:id="rId3"/>
              </a:rPr>
              <a:t>[6]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The </a:t>
            </a:r>
            <a:r>
              <a:rPr lang="en-US" dirty="0" err="1">
                <a:solidFill>
                  <a:srgbClr val="252525"/>
                </a:solidFill>
                <a:latin typeface="Arial"/>
              </a:rPr>
              <a:t>Kumārajīva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 translation has been particularly highly regarded over the centuries, and it is this version that appears on the 868 CE </a:t>
            </a:r>
            <a:r>
              <a:rPr lang="en-US" dirty="0" err="1">
                <a:solidFill>
                  <a:srgbClr val="0B0080"/>
                </a:solidFill>
                <a:latin typeface="Arial"/>
                <a:hlinkClick r:id="rId4" tooltip="Dunhuang"/>
              </a:rPr>
              <a:t>Dunhuang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 scroll. In addition to the </a:t>
            </a:r>
            <a:r>
              <a:rPr lang="en-US" dirty="0" err="1">
                <a:solidFill>
                  <a:srgbClr val="252525"/>
                </a:solidFill>
                <a:latin typeface="Arial"/>
              </a:rPr>
              <a:t>Kumārajīva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 translation, a number of later translations exist. The </a:t>
            </a:r>
            <a:r>
              <a:rPr lang="en-US" i="1" dirty="0">
                <a:solidFill>
                  <a:srgbClr val="252525"/>
                </a:solidFill>
                <a:latin typeface="Arial"/>
              </a:rPr>
              <a:t>Diamond </a:t>
            </a:r>
            <a:r>
              <a:rPr lang="en-US" i="1" dirty="0" err="1">
                <a:solidFill>
                  <a:srgbClr val="252525"/>
                </a:solidFill>
                <a:latin typeface="Arial"/>
              </a:rPr>
              <a:t>Sūtra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 was again translated from Sanskrit into Chinese by </a:t>
            </a:r>
            <a:r>
              <a:rPr lang="en-US" dirty="0" err="1">
                <a:solidFill>
                  <a:srgbClr val="0B0080"/>
                </a:solidFill>
                <a:latin typeface="Arial"/>
                <a:hlinkClick r:id="rId5" tooltip="Bodhiruci"/>
              </a:rPr>
              <a:t>Bodhiruci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 in 509 </a:t>
            </a:r>
            <a:r>
              <a:rPr lang="en-US" dirty="0" err="1">
                <a:solidFill>
                  <a:srgbClr val="252525"/>
                </a:solidFill>
                <a:latin typeface="Arial"/>
              </a:rPr>
              <a:t>CE,</a:t>
            </a:r>
            <a:r>
              <a:rPr lang="en-US" dirty="0" err="1">
                <a:solidFill>
                  <a:srgbClr val="0B0080"/>
                </a:solidFill>
                <a:latin typeface="Arial"/>
                <a:hlinkClick r:id="rId6" tooltip="Paramartha"/>
              </a:rPr>
              <a:t>Paramārtha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 in 558 CE, </a:t>
            </a:r>
            <a:r>
              <a:rPr lang="en-US" dirty="0" err="1">
                <a:solidFill>
                  <a:srgbClr val="0B0080"/>
                </a:solidFill>
                <a:latin typeface="Arial"/>
                <a:hlinkClick r:id="rId7" tooltip="Xuanzang"/>
              </a:rPr>
              <a:t>Xuanzang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 in 648 CE, and </a:t>
            </a:r>
            <a:r>
              <a:rPr lang="en-US" dirty="0" err="1">
                <a:solidFill>
                  <a:srgbClr val="0B0080"/>
                </a:solidFill>
                <a:latin typeface="Arial"/>
                <a:hlinkClick r:id="rId8" tooltip="Yijing (monk)"/>
              </a:rPr>
              <a:t>Yijing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 in 703 CE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084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629</Words>
  <Application>Microsoft Office PowerPoint</Application>
  <PresentationFormat>Ekran Gösterisi (4:3)</PresentationFormat>
  <Paragraphs>14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ＭＳ Ｐゴシック</vt:lpstr>
      <vt:lpstr>Arial</vt:lpstr>
      <vt:lpstr>Calibri</vt:lpstr>
      <vt:lpstr>Mangal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cemil</dc:creator>
  <cp:lastModifiedBy>user</cp:lastModifiedBy>
  <cp:revision>3</cp:revision>
  <dcterms:created xsi:type="dcterms:W3CDTF">2014-04-22T06:02:11Z</dcterms:created>
  <dcterms:modified xsi:type="dcterms:W3CDTF">2020-07-10T13:58:08Z</dcterms:modified>
</cp:coreProperties>
</file>