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4" r:id="rId5"/>
    <p:sldId id="286" r:id="rId6"/>
    <p:sldId id="287" r:id="rId7"/>
    <p:sldId id="288" r:id="rId8"/>
    <p:sldId id="289" r:id="rId9"/>
    <p:sldId id="295" r:id="rId10"/>
    <p:sldId id="290" r:id="rId11"/>
    <p:sldId id="294" r:id="rId12"/>
    <p:sldId id="298" r:id="rId13"/>
    <p:sldId id="299" r:id="rId14"/>
    <p:sldId id="300" r:id="rId15"/>
    <p:sldId id="304" r:id="rId16"/>
    <p:sldId id="306" r:id="rId17"/>
    <p:sldId id="308" r:id="rId18"/>
    <p:sldId id="311" r:id="rId19"/>
    <p:sldId id="328" r:id="rId20"/>
    <p:sldId id="330" r:id="rId21"/>
    <p:sldId id="338" r:id="rId22"/>
    <p:sldId id="342" r:id="rId23"/>
    <p:sldId id="344" r:id="rId24"/>
    <p:sldId id="345" r:id="rId25"/>
    <p:sldId id="346" r:id="rId26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howGuides="1">
      <p:cViewPr varScale="1">
        <p:scale>
          <a:sx n="88" d="100"/>
          <a:sy n="88" d="100"/>
        </p:scale>
        <p:origin x="749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27.04.2020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2362447"/>
          </a:xfrm>
        </p:spPr>
        <p:txBody>
          <a:bodyPr rtlCol="0">
            <a:normAutofit/>
          </a:bodyPr>
          <a:lstStyle/>
          <a:p>
            <a:pPr algn="ctr" rtl="0"/>
            <a:r>
              <a:rPr lang="tr" sz="6000" dirty="0" smtClean="0"/>
              <a:t>TOPLU İŞ SÖZLEŞMELERİ</a:t>
            </a:r>
            <a:endParaRPr lang="en-US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318548" y="5949280"/>
            <a:ext cx="4752528" cy="733648"/>
          </a:xfrm>
        </p:spPr>
        <p:txBody>
          <a:bodyPr rtlCol="0">
            <a:normAutofit fontScale="92500"/>
          </a:bodyPr>
          <a:lstStyle/>
          <a:p>
            <a:pPr rtl="0"/>
            <a:r>
              <a:rPr lang="tr" dirty="0" smtClean="0"/>
              <a:t>Öğr. Gör. Yusuf Can ÇALIŞIR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0157354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sz="2800" b="1" dirty="0"/>
              <a:t>TOPLU İŞ </a:t>
            </a:r>
            <a:r>
              <a:rPr lang="tr-TR" sz="2800" b="1" dirty="0" smtClean="0"/>
              <a:t>SÖZLEŞMELERİNİN ÖNEMİ </a:t>
            </a:r>
            <a:r>
              <a:rPr lang="tr-TR" sz="2800" b="1" dirty="0"/>
              <a:t>VE ETKİSİ</a:t>
            </a:r>
            <a:endParaRPr lang="en-US" sz="28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sz="2000" dirty="0"/>
          </a:p>
          <a:p>
            <a:pPr>
              <a:buBlip>
                <a:blip r:embed="rId2"/>
              </a:buBlip>
            </a:pPr>
            <a:r>
              <a:rPr lang="tr-TR" sz="3200" b="1" dirty="0" smtClean="0"/>
              <a:t>NOT: 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Toplu iş sözleşmeleri, yazılı olarak </a:t>
            </a:r>
            <a:r>
              <a:rPr lang="tr-TR" dirty="0" smtClean="0"/>
              <a:t>yapılır (m.35/1</a:t>
            </a:r>
            <a:r>
              <a:rPr lang="tr-TR" dirty="0"/>
              <a:t>) ve normatif etkisini toplu iş </a:t>
            </a:r>
            <a:r>
              <a:rPr lang="tr-TR" dirty="0" smtClean="0"/>
              <a:t>sözleşmesinin </a:t>
            </a:r>
            <a:r>
              <a:rPr lang="nn-NO" dirty="0" smtClean="0"/>
              <a:t>süresi </a:t>
            </a:r>
            <a:r>
              <a:rPr lang="nn-NO" dirty="0"/>
              <a:t>sona erene kadar korur.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267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0157354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sz="2800" b="1" dirty="0"/>
              <a:t>TOPLU İŞ </a:t>
            </a:r>
            <a:r>
              <a:rPr lang="tr-TR" sz="2800" b="1" dirty="0" smtClean="0"/>
              <a:t>SÖZLEŞMELERİNİN ÖNEMİ </a:t>
            </a:r>
            <a:r>
              <a:rPr lang="tr-TR" sz="2800" b="1" dirty="0"/>
              <a:t>VE ETKİSİ</a:t>
            </a:r>
            <a:endParaRPr lang="en-US" sz="28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sz="2000" dirty="0"/>
          </a:p>
          <a:p>
            <a:pPr>
              <a:buBlip>
                <a:blip r:embed="rId2"/>
              </a:buBlip>
            </a:pPr>
            <a:r>
              <a:rPr lang="tr-TR" sz="3200" b="1" dirty="0" smtClean="0"/>
              <a:t>NOT: 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nn-NO" b="1" dirty="0" smtClean="0">
                <a:solidFill>
                  <a:srgbClr val="FF0000"/>
                </a:solidFill>
              </a:rPr>
              <a:t>Toplu </a:t>
            </a:r>
            <a:r>
              <a:rPr lang="nn-NO" b="1" dirty="0">
                <a:solidFill>
                  <a:srgbClr val="FF0000"/>
                </a:solidFill>
              </a:rPr>
              <a:t>iş </a:t>
            </a:r>
            <a:r>
              <a:rPr lang="nn-NO" b="1" dirty="0" smtClean="0">
                <a:solidFill>
                  <a:srgbClr val="FF0000"/>
                </a:solidFill>
              </a:rPr>
              <a:t>sözleşmeleri</a:t>
            </a:r>
            <a:r>
              <a:rPr lang="tr-TR" b="1" dirty="0" smtClean="0">
                <a:solidFill>
                  <a:srgbClr val="FF0000"/>
                </a:solidFill>
              </a:rPr>
              <a:t> bir </a:t>
            </a:r>
            <a:r>
              <a:rPr lang="tr-TR" b="1" dirty="0">
                <a:solidFill>
                  <a:srgbClr val="FF0000"/>
                </a:solidFill>
              </a:rPr>
              <a:t>yıldan az ve üç yıldan uzun süreli olamaz. </a:t>
            </a:r>
            <a:endParaRPr lang="tr-TR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Sözleşmenin imzalanmasından </a:t>
            </a:r>
            <a:r>
              <a:rPr lang="tr-TR" dirty="0"/>
              <a:t>sonra taraflar </a:t>
            </a:r>
            <a:r>
              <a:rPr lang="tr-TR" dirty="0" smtClean="0"/>
              <a:t>sözleşme süresini </a:t>
            </a:r>
            <a:r>
              <a:rPr lang="tr-TR" dirty="0"/>
              <a:t>uzatıp, kısaltamaz ve sözleşme </a:t>
            </a:r>
            <a:r>
              <a:rPr lang="tr-TR" dirty="0" smtClean="0"/>
              <a:t>süresinden önce </a:t>
            </a:r>
            <a:r>
              <a:rPr lang="tr-TR" dirty="0"/>
              <a:t>sona erdirilemez (m.35/2).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 smtClean="0"/>
              <a:t>Ancak faaliyetleri bir </a:t>
            </a:r>
            <a:r>
              <a:rPr lang="tr-TR" dirty="0"/>
              <a:t>yıldan az süren işlerde uygulanmak üzere, </a:t>
            </a:r>
            <a:r>
              <a:rPr lang="tr-TR" dirty="0" smtClean="0"/>
              <a:t>toplu iş </a:t>
            </a:r>
            <a:r>
              <a:rPr lang="tr-TR" dirty="0"/>
              <a:t>sözleşmelerinin süresi bir yıldan az olabilir.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712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920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sz="4000" b="1" dirty="0"/>
              <a:t>TOPLU İŞ </a:t>
            </a:r>
            <a:r>
              <a:rPr lang="tr-TR" sz="4000" b="1" dirty="0" smtClean="0"/>
              <a:t>SÖZLEŞMELERİNİN İŞLEVLERİ</a:t>
            </a:r>
            <a:endParaRPr lang="en-US" sz="2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b="1" dirty="0"/>
              <a:t>Toplu iş </a:t>
            </a:r>
            <a:r>
              <a:rPr lang="tr-TR" b="1" dirty="0" smtClean="0"/>
              <a:t>sözleşmelerinin işlevleri şunlardır:</a:t>
            </a:r>
          </a:p>
          <a:p>
            <a:pPr marL="883845" lvl="1" indent="-457200">
              <a:buFont typeface="+mj-lt"/>
              <a:buAutoNum type="arabicPeriod"/>
            </a:pPr>
            <a:r>
              <a:rPr lang="tr-TR" sz="2800" dirty="0" smtClean="0"/>
              <a:t>Koruma işlevi</a:t>
            </a:r>
          </a:p>
          <a:p>
            <a:pPr marL="883845" lvl="1" indent="-457200">
              <a:buFont typeface="+mj-lt"/>
              <a:buAutoNum type="arabicPeriod"/>
            </a:pPr>
            <a:r>
              <a:rPr lang="tr-TR" sz="2800" dirty="0" smtClean="0"/>
              <a:t>Düzen işlevi</a:t>
            </a:r>
          </a:p>
          <a:p>
            <a:pPr marL="883845" lvl="1" indent="-457200">
              <a:buFont typeface="+mj-lt"/>
              <a:buAutoNum type="arabicPeriod"/>
            </a:pPr>
            <a:r>
              <a:rPr lang="tr-TR" sz="2800" dirty="0" smtClean="0"/>
              <a:t>Barış işlevi</a:t>
            </a:r>
          </a:p>
          <a:p>
            <a:pPr marL="883845" lvl="1" indent="-457200">
              <a:buFont typeface="+mj-lt"/>
              <a:buAutoNum type="arabicPeriod"/>
            </a:pPr>
            <a:r>
              <a:rPr lang="tr-TR" sz="2800" dirty="0" smtClean="0"/>
              <a:t>Adil gelir dağılımı işlevi</a:t>
            </a:r>
          </a:p>
          <a:p>
            <a:pPr marL="883845" lvl="1" indent="-457200">
              <a:buFont typeface="+mj-lt"/>
              <a:buAutoNum type="arabicPeriod"/>
            </a:pPr>
            <a:r>
              <a:rPr lang="tr-TR" sz="2800" dirty="0" smtClean="0"/>
              <a:t>Devletim düzenleme alanının sınırlandırılması işlevi</a:t>
            </a:r>
          </a:p>
          <a:p>
            <a:pPr marL="883845" lvl="1" indent="-457200">
              <a:buFont typeface="+mj-lt"/>
              <a:buAutoNum type="arabicPeriod"/>
            </a:pPr>
            <a:r>
              <a:rPr lang="tr-TR" sz="2800" dirty="0" smtClean="0"/>
              <a:t>Ekonomiyi etkileme işlevi.</a:t>
            </a:r>
          </a:p>
          <a:p>
            <a:pPr marL="0" indent="0">
              <a:buNone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584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tr-TR" b="1" dirty="0"/>
              <a:t>Toplu İş Sözleşmesi Hakkı </a:t>
            </a:r>
            <a:r>
              <a:rPr lang="tr-TR" b="1" dirty="0" smtClean="0"/>
              <a:t>ve </a:t>
            </a:r>
            <a:r>
              <a:rPr lang="tr-TR" b="1" dirty="0"/>
              <a:t>Özerkliği</a:t>
            </a:r>
            <a:endParaRPr lang="en-US" sz="2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1. Toplu </a:t>
            </a:r>
            <a:r>
              <a:rPr lang="tr-TR" b="1" dirty="0">
                <a:solidFill>
                  <a:srgbClr val="FF0000"/>
                </a:solidFill>
              </a:rPr>
              <a:t>İş Sözleşmesi Hakkı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1982 Anayasasında 1961 Anayasasından farklı olarak bu hak sadece işçilere değil, </a:t>
            </a:r>
            <a:r>
              <a:rPr lang="tr-TR" b="1" dirty="0"/>
              <a:t>işverenlere de tanınmıştır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Anayasanın </a:t>
            </a:r>
            <a:r>
              <a:rPr lang="tr-TR" dirty="0"/>
              <a:t>53. maddesi toplu iş sözleşmesi yapma hakkını işçilere tanımış olmasına karşın, </a:t>
            </a:r>
            <a:endParaRPr lang="tr-TR" dirty="0" smtClean="0"/>
          </a:p>
          <a:p>
            <a:r>
              <a:rPr lang="tr-TR" b="1" dirty="0" smtClean="0"/>
              <a:t>6356 </a:t>
            </a:r>
            <a:r>
              <a:rPr lang="tr-TR" b="1" dirty="0"/>
              <a:t>sayılı Kanun bu hakkın kullanımını işçiler adına, işçi sendikalarına vermiştir.</a:t>
            </a:r>
            <a:endParaRPr lang="tr-T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6613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tr-TR" b="1" dirty="0"/>
              <a:t>Toplu İş Sözleşmesi Hakkı </a:t>
            </a:r>
            <a:r>
              <a:rPr lang="tr-TR" b="1" dirty="0" smtClean="0"/>
              <a:t>ve </a:t>
            </a:r>
            <a:r>
              <a:rPr lang="tr-TR" b="1" dirty="0"/>
              <a:t>Özerkliği</a:t>
            </a:r>
            <a:endParaRPr lang="en-US" sz="2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2. Toplu </a:t>
            </a:r>
            <a:r>
              <a:rPr lang="tr-TR" b="1" dirty="0">
                <a:solidFill>
                  <a:srgbClr val="FF0000"/>
                </a:solidFill>
              </a:rPr>
              <a:t>İş Sözleşmesi </a:t>
            </a:r>
            <a:r>
              <a:rPr lang="tr-TR" b="1" dirty="0" smtClean="0">
                <a:solidFill>
                  <a:srgbClr val="FF0000"/>
                </a:solidFill>
              </a:rPr>
              <a:t>Özerkliği</a:t>
            </a:r>
          </a:p>
          <a:p>
            <a:r>
              <a:rPr lang="tr-TR" dirty="0"/>
              <a:t>Toplu iş sözleşmesi özerkliği, </a:t>
            </a:r>
            <a:endParaRPr lang="tr-TR" dirty="0" smtClean="0"/>
          </a:p>
          <a:p>
            <a:r>
              <a:rPr lang="tr-TR" b="1" dirty="0" smtClean="0"/>
              <a:t>işçi </a:t>
            </a:r>
            <a:r>
              <a:rPr lang="tr-TR" b="1" dirty="0"/>
              <a:t>ve işveren taraflarının karşılıklı olarak ekonomik ve sosyal durumlarını ve çalışma koşullarını serbestçe düzenleme hak ve yetkilerini ifade eder. </a:t>
            </a:r>
            <a:endParaRPr lang="tr-TR" b="1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özerklik ile taraflar serbestçe toplu iş sözleşmesi yapabilme ve yaptıkları toplu iş sözleşmesi ile </a:t>
            </a:r>
            <a:endParaRPr lang="tr-TR" dirty="0" smtClean="0"/>
          </a:p>
          <a:p>
            <a:r>
              <a:rPr lang="tr-TR" dirty="0" smtClean="0"/>
              <a:t>üçüncü </a:t>
            </a:r>
            <a:r>
              <a:rPr lang="tr-TR" dirty="0"/>
              <a:t>kişiler üzerinde hüküm ifade edecek genel ve objektif hukuk kuralı koyabilme hakkına sahip olurlar.</a:t>
            </a:r>
            <a:endParaRPr lang="tr-TR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920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b="1" dirty="0"/>
              <a:t>Toplu İş Sözleşmesinin İçeriği</a:t>
            </a:r>
            <a:endParaRPr lang="en-US" sz="2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 fontScale="850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toplu </a:t>
            </a:r>
            <a:r>
              <a:rPr lang="tr-TR" dirty="0"/>
              <a:t>iş </a:t>
            </a:r>
            <a:r>
              <a:rPr lang="tr-TR" dirty="0" smtClean="0"/>
              <a:t>sözleşmeleri </a:t>
            </a:r>
            <a:r>
              <a:rPr lang="tr-TR" b="1" u="sng" dirty="0" smtClean="0"/>
              <a:t>iki </a:t>
            </a:r>
            <a:r>
              <a:rPr lang="tr-TR" b="1" u="sng" dirty="0"/>
              <a:t>kısımdan </a:t>
            </a:r>
            <a:r>
              <a:rPr lang="tr-TR" dirty="0"/>
              <a:t>oluşmaktadır. </a:t>
            </a:r>
            <a:endParaRPr lang="tr-TR" dirty="0" smtClean="0"/>
          </a:p>
          <a:p>
            <a:r>
              <a:rPr lang="tr-TR" dirty="0" smtClean="0"/>
              <a:t>İlk </a:t>
            </a:r>
            <a:r>
              <a:rPr lang="tr-TR" dirty="0"/>
              <a:t>kısımda (</a:t>
            </a:r>
            <a:r>
              <a:rPr lang="tr-TR" b="1" i="1" dirty="0"/>
              <a:t>normatif </a:t>
            </a:r>
            <a:r>
              <a:rPr lang="tr-TR" b="1" i="1" dirty="0" smtClean="0"/>
              <a:t>kısım) </a:t>
            </a:r>
          </a:p>
          <a:p>
            <a:pPr lvl="2"/>
            <a:r>
              <a:rPr lang="tr-TR" dirty="0" smtClean="0"/>
              <a:t>iş </a:t>
            </a:r>
            <a:r>
              <a:rPr lang="tr-TR" dirty="0"/>
              <a:t>sözleşmesinin yapılması, </a:t>
            </a:r>
            <a:endParaRPr lang="tr-TR" dirty="0" smtClean="0"/>
          </a:p>
          <a:p>
            <a:pPr lvl="2"/>
            <a:r>
              <a:rPr lang="tr-TR" dirty="0" smtClean="0"/>
              <a:t>içeriği </a:t>
            </a:r>
            <a:r>
              <a:rPr lang="tr-TR" dirty="0"/>
              <a:t>ve </a:t>
            </a:r>
            <a:endParaRPr lang="tr-TR" dirty="0" smtClean="0"/>
          </a:p>
          <a:p>
            <a:pPr lvl="2"/>
            <a:r>
              <a:rPr lang="tr-TR" dirty="0" smtClean="0"/>
              <a:t>sona ermesi </a:t>
            </a:r>
          </a:p>
          <a:p>
            <a:r>
              <a:rPr lang="tr-TR" dirty="0" smtClean="0"/>
              <a:t>ile </a:t>
            </a:r>
            <a:r>
              <a:rPr lang="tr-TR" dirty="0"/>
              <a:t>ilgili hususları düzenleyen </a:t>
            </a:r>
            <a:r>
              <a:rPr lang="tr-TR" b="1" dirty="0"/>
              <a:t>normatif </a:t>
            </a:r>
            <a:r>
              <a:rPr lang="tr-TR" b="1" dirty="0" smtClean="0"/>
              <a:t>hükümler, </a:t>
            </a:r>
          </a:p>
          <a:p>
            <a:endParaRPr lang="tr-TR" b="1" dirty="0"/>
          </a:p>
          <a:p>
            <a:r>
              <a:rPr lang="tr-TR" dirty="0" smtClean="0"/>
              <a:t>ikinci </a:t>
            </a:r>
            <a:r>
              <a:rPr lang="tr-TR" dirty="0"/>
              <a:t>kısımda (</a:t>
            </a:r>
            <a:r>
              <a:rPr lang="tr-TR" b="1" dirty="0"/>
              <a:t>borç doğurucu kısım</a:t>
            </a:r>
            <a:r>
              <a:rPr lang="tr-TR" dirty="0"/>
              <a:t>) ise </a:t>
            </a:r>
            <a:endParaRPr lang="tr-TR" dirty="0" smtClean="0"/>
          </a:p>
          <a:p>
            <a:pPr lvl="2"/>
            <a:r>
              <a:rPr lang="tr-TR" dirty="0" smtClean="0"/>
              <a:t>tarafların karşılıklı </a:t>
            </a:r>
            <a:r>
              <a:rPr lang="tr-TR" dirty="0"/>
              <a:t>hak ve borçlarını, </a:t>
            </a:r>
            <a:endParaRPr lang="tr-TR" dirty="0" smtClean="0"/>
          </a:p>
          <a:p>
            <a:pPr lvl="2"/>
            <a:r>
              <a:rPr lang="tr-TR" dirty="0" smtClean="0"/>
              <a:t>toplu </a:t>
            </a:r>
            <a:r>
              <a:rPr lang="tr-TR" dirty="0"/>
              <a:t>iş sözleşmesinin </a:t>
            </a:r>
            <a:r>
              <a:rPr lang="tr-TR" dirty="0" smtClean="0"/>
              <a:t>uygulanması, </a:t>
            </a:r>
          </a:p>
          <a:p>
            <a:pPr lvl="2"/>
            <a:r>
              <a:rPr lang="tr-TR" dirty="0" smtClean="0"/>
              <a:t>denetimi </a:t>
            </a:r>
            <a:r>
              <a:rPr lang="tr-TR" dirty="0"/>
              <a:t>ve </a:t>
            </a:r>
            <a:endParaRPr lang="tr-TR" dirty="0" smtClean="0"/>
          </a:p>
          <a:p>
            <a:pPr lvl="2"/>
            <a:r>
              <a:rPr lang="tr-TR" dirty="0" smtClean="0"/>
              <a:t>uyuşmazlıkların çözümüne </a:t>
            </a:r>
          </a:p>
          <a:p>
            <a:r>
              <a:rPr lang="tr-TR" dirty="0" smtClean="0"/>
              <a:t>ilişkin </a:t>
            </a:r>
            <a:r>
              <a:rPr lang="tr-TR" b="1" dirty="0"/>
              <a:t>borç doğurucu hükümler </a:t>
            </a:r>
            <a:r>
              <a:rPr lang="tr-TR" dirty="0"/>
              <a:t>yer alır.</a:t>
            </a:r>
          </a:p>
        </p:txBody>
      </p:sp>
    </p:spTree>
    <p:extLst>
      <p:ext uri="{BB962C8B-B14F-4D97-AF65-F5344CB8AC3E}">
        <p14:creationId xmlns:p14="http://schemas.microsoft.com/office/powerpoint/2010/main" val="85488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920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b="1" dirty="0"/>
              <a:t>Toplu İş Sözleşmesinin İçeriği</a:t>
            </a:r>
            <a:endParaRPr lang="en-US" sz="2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426645" lvl="1" indent="0" algn="ctr">
              <a:buNone/>
            </a:pPr>
            <a:endParaRPr lang="tr-TR" b="1" dirty="0" smtClean="0"/>
          </a:p>
          <a:p>
            <a:pPr marL="426645" lvl="1" indent="0">
              <a:buNone/>
            </a:pPr>
            <a:r>
              <a:rPr lang="tr-TR" sz="2400" b="1" i="1" u="sng" dirty="0" smtClean="0">
                <a:solidFill>
                  <a:srgbClr val="FF0000"/>
                </a:solidFill>
              </a:rPr>
              <a:t>SORU</a:t>
            </a:r>
            <a:endParaRPr lang="tr-TR" sz="2400" b="1" i="1" u="sng" dirty="0">
              <a:solidFill>
                <a:srgbClr val="FF0000"/>
              </a:solidFill>
            </a:endParaRPr>
          </a:p>
          <a:p>
            <a:pPr marL="426645" lvl="1" indent="0" algn="ctr">
              <a:buNone/>
            </a:pPr>
            <a:endParaRPr lang="tr-TR" b="1" dirty="0" smtClean="0"/>
          </a:p>
          <a:p>
            <a:pPr marL="426645" lvl="1" indent="0" algn="ctr">
              <a:buNone/>
            </a:pPr>
            <a:r>
              <a:rPr lang="tr-TR" sz="2800" b="1" dirty="0" smtClean="0"/>
              <a:t>Toplu </a:t>
            </a:r>
            <a:r>
              <a:rPr lang="tr-TR" sz="2800" b="1" dirty="0"/>
              <a:t>iş sözleşmesinde, işçilere her yıl </a:t>
            </a:r>
            <a:r>
              <a:rPr lang="tr-TR" sz="2800" b="1" dirty="0" smtClean="0"/>
              <a:t>bir kere </a:t>
            </a:r>
            <a:r>
              <a:rPr lang="tr-TR" sz="2800" b="1" dirty="0"/>
              <a:t>giyecek yardımı yapılmasına </a:t>
            </a:r>
            <a:r>
              <a:rPr lang="tr-TR" sz="2800" b="1" dirty="0" smtClean="0"/>
              <a:t>ilişkin hüküm </a:t>
            </a:r>
            <a:r>
              <a:rPr lang="tr-TR" sz="2800" b="1" dirty="0"/>
              <a:t>toplu iş sözleşmesinin hangi </a:t>
            </a:r>
            <a:r>
              <a:rPr lang="tr-TR" sz="2800" b="1" dirty="0" smtClean="0"/>
              <a:t>tür hükmüdür</a:t>
            </a:r>
            <a:r>
              <a:rPr lang="tr-TR" sz="2800" b="1" dirty="0"/>
              <a:t>?</a:t>
            </a:r>
            <a:endParaRPr 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335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920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b="1" dirty="0"/>
              <a:t>Toplu İş Sözleşmesinin Türleri </a:t>
            </a:r>
            <a:endParaRPr lang="en-US" sz="2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b="1" dirty="0" smtClean="0"/>
          </a:p>
          <a:p>
            <a:pPr marL="883845" lvl="1" indent="-457200">
              <a:buFont typeface="+mj-lt"/>
              <a:buAutoNum type="arabicPeriod"/>
            </a:pPr>
            <a:r>
              <a:rPr lang="tr-TR" sz="4000" b="1" dirty="0" smtClean="0"/>
              <a:t>Grup Toplu İş Sözleşmesi</a:t>
            </a:r>
          </a:p>
          <a:p>
            <a:pPr marL="883845" lvl="1" indent="-457200">
              <a:buFont typeface="+mj-lt"/>
              <a:buAutoNum type="arabicPeriod"/>
            </a:pPr>
            <a:endParaRPr lang="tr-TR" sz="4000" b="1" dirty="0" smtClean="0"/>
          </a:p>
          <a:p>
            <a:pPr marL="883845" lvl="1" indent="-457200">
              <a:buFont typeface="+mj-lt"/>
              <a:buAutoNum type="arabicPeriod"/>
            </a:pPr>
            <a:r>
              <a:rPr lang="tr-TR" sz="4000" b="1" dirty="0" smtClean="0"/>
              <a:t>İşyeri Toplu İş Sözleşmesi</a:t>
            </a:r>
          </a:p>
          <a:p>
            <a:pPr marL="883845" lvl="1" indent="-457200">
              <a:buFont typeface="+mj-lt"/>
              <a:buAutoNum type="arabicPeriod"/>
            </a:pPr>
            <a:endParaRPr lang="tr-TR" sz="4000" b="1" dirty="0" smtClean="0"/>
          </a:p>
          <a:p>
            <a:pPr marL="883845" lvl="1" indent="-457200">
              <a:buFont typeface="+mj-lt"/>
              <a:buAutoNum type="arabicPeriod"/>
            </a:pPr>
            <a:r>
              <a:rPr lang="tr-TR" sz="4000" b="1" dirty="0" smtClean="0"/>
              <a:t>İşletme Toplu İş Sözleşmesi</a:t>
            </a:r>
          </a:p>
          <a:p>
            <a:pPr marL="883845" lvl="1" indent="-457200">
              <a:buFont typeface="+mj-lt"/>
              <a:buAutoNum type="arabicPeriod"/>
            </a:pPr>
            <a:endParaRPr lang="tr-TR" sz="4000" b="1" dirty="0" smtClean="0"/>
          </a:p>
          <a:p>
            <a:pPr marL="883845" lvl="1" indent="-457200">
              <a:buFont typeface="+mj-lt"/>
              <a:buAutoNum type="arabicPeriod"/>
            </a:pPr>
            <a:r>
              <a:rPr lang="tr-TR" sz="4000" b="1" dirty="0" smtClean="0"/>
              <a:t>Çerçeve Sözleşme</a:t>
            </a:r>
          </a:p>
        </p:txBody>
      </p:sp>
    </p:spTree>
    <p:extLst>
      <p:ext uri="{BB962C8B-B14F-4D97-AF65-F5344CB8AC3E}">
        <p14:creationId xmlns:p14="http://schemas.microsoft.com/office/powerpoint/2010/main" val="30815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920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b="1" dirty="0"/>
              <a:t>Toplu İş Sözleşmesinin Türleri </a:t>
            </a:r>
            <a:endParaRPr lang="en-US" sz="2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b="1" dirty="0" smtClean="0"/>
          </a:p>
          <a:p>
            <a:pPr marL="426645" lvl="1" indent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b="1" u="sng" dirty="0" smtClean="0">
                <a:solidFill>
                  <a:srgbClr val="FF0000"/>
                </a:solidFill>
              </a:rPr>
              <a:t>SORU 1</a:t>
            </a:r>
          </a:p>
          <a:p>
            <a:pPr lvl="1"/>
            <a:endParaRPr lang="tr-TR" b="1" dirty="0" smtClean="0"/>
          </a:p>
          <a:p>
            <a:r>
              <a:rPr lang="tr-TR" b="1" dirty="0"/>
              <a:t>Bir bankanın tüm şubelerinde </a:t>
            </a:r>
            <a:r>
              <a:rPr lang="tr-TR" b="1" dirty="0" smtClean="0"/>
              <a:t>çalışanları kapsayacak </a:t>
            </a:r>
            <a:r>
              <a:rPr lang="tr-TR" b="1" dirty="0"/>
              <a:t>şekilde yapılan toplu iş </a:t>
            </a:r>
            <a:r>
              <a:rPr lang="tr-TR" b="1" dirty="0" smtClean="0"/>
              <a:t>sözleşmesi türü </a:t>
            </a:r>
            <a:r>
              <a:rPr lang="tr-TR" b="1" dirty="0"/>
              <a:t>hangisidir?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20053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920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b="1" dirty="0"/>
              <a:t>Toplu İş Sözleşmesinin Türleri </a:t>
            </a:r>
            <a:endParaRPr lang="en-US" sz="2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b="1" dirty="0" smtClean="0"/>
          </a:p>
          <a:p>
            <a:pPr marL="426645" lvl="1" indent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b="1" u="sng" dirty="0" smtClean="0">
                <a:solidFill>
                  <a:srgbClr val="FF0000"/>
                </a:solidFill>
              </a:rPr>
              <a:t>SORU 2</a:t>
            </a:r>
          </a:p>
          <a:p>
            <a:pPr lvl="1"/>
            <a:endParaRPr lang="tr-TR" b="1" dirty="0" smtClean="0"/>
          </a:p>
          <a:p>
            <a:pPr marL="426645" lvl="1" indent="0">
              <a:buNone/>
            </a:pPr>
            <a:r>
              <a:rPr lang="tr-TR" dirty="0"/>
              <a:t>6356 sayılı Sendikalar ve Toplu İş </a:t>
            </a:r>
            <a:r>
              <a:rPr lang="tr-TR" dirty="0" smtClean="0"/>
              <a:t>Sözleşmesi Kanununa </a:t>
            </a:r>
            <a:r>
              <a:rPr lang="tr-TR" dirty="0"/>
              <a:t>göre Türkiye’de hangi düzeyde toplu </a:t>
            </a:r>
            <a:r>
              <a:rPr lang="tr-TR" dirty="0" smtClean="0"/>
              <a:t>iş sözleşmesi yapılabilir?</a:t>
            </a:r>
            <a:endParaRPr lang="tr-TR" dirty="0"/>
          </a:p>
          <a:p>
            <a:pPr marL="426645" lvl="1" indent="0">
              <a:buNone/>
            </a:pPr>
            <a:r>
              <a:rPr lang="tr-TR" dirty="0"/>
              <a:t>A. İşyeri</a:t>
            </a:r>
          </a:p>
          <a:p>
            <a:pPr marL="426645" lvl="1" indent="0">
              <a:buNone/>
            </a:pPr>
            <a:r>
              <a:rPr lang="tr-TR" dirty="0"/>
              <a:t>B. Meslek</a:t>
            </a:r>
          </a:p>
          <a:p>
            <a:pPr marL="426645" lvl="1" indent="0">
              <a:buNone/>
            </a:pPr>
            <a:r>
              <a:rPr lang="tr-TR" dirty="0"/>
              <a:t>C. İşkolu</a:t>
            </a:r>
          </a:p>
          <a:p>
            <a:pPr marL="426645" lvl="1" indent="0">
              <a:buNone/>
            </a:pPr>
            <a:r>
              <a:rPr lang="tr-TR" dirty="0"/>
              <a:t>D. İşyeri-işkolu</a:t>
            </a:r>
          </a:p>
          <a:p>
            <a:pPr marL="426645" lvl="1" indent="0">
              <a:buNone/>
            </a:pPr>
            <a:r>
              <a:rPr lang="tr-TR" dirty="0"/>
              <a:t>E. Meslek-işkolu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23173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0157354" cy="7084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/>
          <a:lstStyle/>
          <a:p>
            <a:pPr rtl="0"/>
            <a:r>
              <a:rPr lang="tr" dirty="0" smtClean="0"/>
              <a:t>Genel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/>
          <a:lstStyle/>
          <a:p>
            <a:pPr rtl="0"/>
            <a:endParaRPr lang="tr-TR" dirty="0" smtClean="0"/>
          </a:p>
          <a:p>
            <a:r>
              <a:rPr lang="tr-TR" b="1" dirty="0"/>
              <a:t>Ülkemizde toplu iş sözleşmesi ilk kez </a:t>
            </a:r>
            <a:endParaRPr lang="tr-TR" b="1" dirty="0" smtClean="0"/>
          </a:p>
          <a:p>
            <a:r>
              <a:rPr lang="tr-TR" b="1" dirty="0" smtClean="0"/>
              <a:t>1926 </a:t>
            </a:r>
            <a:r>
              <a:rPr lang="tr-TR" b="1" dirty="0"/>
              <a:t>tarihli Borçlar Kanununun</a:t>
            </a:r>
            <a:r>
              <a:rPr lang="tr-TR" dirty="0"/>
              <a:t> 316-317. maddelerinde yer alan </a:t>
            </a:r>
            <a:r>
              <a:rPr lang="tr-TR" b="1" dirty="0"/>
              <a:t>umumi mukaveleye ilişkin hükümler</a:t>
            </a:r>
            <a:r>
              <a:rPr lang="tr-TR" dirty="0"/>
              <a:t> ile düzenlenmiştir.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Borçlar </a:t>
            </a:r>
            <a:r>
              <a:rPr lang="tr-TR" dirty="0"/>
              <a:t>Kanununun umumi mukaveleye ilişkin hükümleri bütünüyle bugünkü anlamıyla toplu iş sözleşmesi ile örtüşmez.</a:t>
            </a:r>
            <a:endParaRPr lang="tr-TR" dirty="0" smtClean="0"/>
          </a:p>
          <a:p>
            <a:pPr rtl="0"/>
            <a:endParaRPr lang="tr-TR" dirty="0"/>
          </a:p>
          <a:p>
            <a:pPr rtl="0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421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920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b="1" dirty="0"/>
              <a:t>Toplu İş Sözleşmesinin Türleri </a:t>
            </a:r>
            <a:endParaRPr lang="en-US" sz="2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 lnSpcReduction="10000"/>
          </a:bodyPr>
          <a:lstStyle/>
          <a:p>
            <a:pPr marL="426645" lvl="1" indent="0">
              <a:buNone/>
            </a:pPr>
            <a:endParaRPr lang="tr-TR" b="1" dirty="0" smtClean="0"/>
          </a:p>
          <a:p>
            <a:pPr marL="426645" lvl="1" indent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b="1" u="sng" dirty="0" smtClean="0">
                <a:solidFill>
                  <a:srgbClr val="FF0000"/>
                </a:solidFill>
              </a:rPr>
              <a:t>NOTLAR:</a:t>
            </a:r>
          </a:p>
          <a:p>
            <a:pPr marL="426645" lvl="1" indent="0">
              <a:buNone/>
            </a:pPr>
            <a:endParaRPr lang="tr-TR" b="1" u="sng" dirty="0" smtClean="0">
              <a:solidFill>
                <a:srgbClr val="FF0000"/>
              </a:solidFill>
            </a:endParaRPr>
          </a:p>
          <a:p>
            <a:pPr lvl="1"/>
            <a:endParaRPr lang="tr-TR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4400" b="1" dirty="0" smtClean="0">
                <a:solidFill>
                  <a:srgbClr val="FF0000"/>
                </a:solidFill>
              </a:rPr>
              <a:t>1.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4400" b="1" dirty="0" smtClean="0"/>
              <a:t>bilinen </a:t>
            </a:r>
            <a:r>
              <a:rPr lang="fi-FI" sz="4400" b="1" dirty="0"/>
              <a:t>en eski tarihli </a:t>
            </a:r>
            <a:r>
              <a:rPr lang="fi-FI" sz="4400" b="1" dirty="0" smtClean="0"/>
              <a:t>toplu</a:t>
            </a:r>
            <a:r>
              <a:rPr lang="tr-TR" sz="4400" b="1" dirty="0" smtClean="0"/>
              <a:t> iş </a:t>
            </a:r>
            <a:r>
              <a:rPr lang="tr-TR" sz="4400" b="1" dirty="0"/>
              <a:t>sözleşmesi 1789 yılında </a:t>
            </a:r>
            <a:r>
              <a:rPr lang="tr-TR" sz="4400" b="1" u="sng" dirty="0"/>
              <a:t>Belçika’da</a:t>
            </a:r>
            <a:r>
              <a:rPr lang="tr-TR" sz="4400" b="1" dirty="0"/>
              <a:t> </a:t>
            </a:r>
            <a:r>
              <a:rPr lang="tr-TR" sz="4400" b="1" dirty="0" err="1"/>
              <a:t>Verwiers’te</a:t>
            </a:r>
            <a:r>
              <a:rPr lang="tr-TR" sz="4400" b="1" dirty="0"/>
              <a:t> </a:t>
            </a:r>
            <a:r>
              <a:rPr lang="tr-TR" sz="4400" b="1" dirty="0" smtClean="0"/>
              <a:t>tekstil işçileriyle </a:t>
            </a:r>
            <a:r>
              <a:rPr lang="tr-TR" sz="4400" b="1" dirty="0"/>
              <a:t>bağıtlanmıştır.</a:t>
            </a:r>
            <a:endParaRPr lang="tr-TR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5996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920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b="1" dirty="0"/>
              <a:t>Toplu İş Sözleşmesinin Türleri </a:t>
            </a:r>
            <a:endParaRPr lang="en-US" sz="2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 lnSpcReduction="10000"/>
          </a:bodyPr>
          <a:lstStyle/>
          <a:p>
            <a:pPr marL="426645" lvl="1" indent="0">
              <a:buNone/>
            </a:pPr>
            <a:endParaRPr lang="tr-TR" b="1" dirty="0" smtClean="0"/>
          </a:p>
          <a:p>
            <a:pPr marL="426645" lvl="1" indent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b="1" u="sng" dirty="0" smtClean="0">
                <a:solidFill>
                  <a:srgbClr val="FF0000"/>
                </a:solidFill>
              </a:rPr>
              <a:t>NOTLAR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Anayasa’da </a:t>
            </a:r>
            <a:r>
              <a:rPr lang="tr-TR" dirty="0"/>
              <a:t>1995 yılında yapılan </a:t>
            </a:r>
            <a:r>
              <a:rPr lang="tr-TR" dirty="0" smtClean="0"/>
              <a:t>değişiklikle memurlara </a:t>
            </a:r>
            <a:r>
              <a:rPr lang="tr-TR" dirty="0"/>
              <a:t>da </a:t>
            </a:r>
            <a:r>
              <a:rPr lang="tr-TR" b="1" dirty="0"/>
              <a:t>toplu görüşme </a:t>
            </a:r>
            <a:r>
              <a:rPr lang="tr-TR" dirty="0"/>
              <a:t>hakkı tanınmıştır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Bununla </a:t>
            </a:r>
            <a:r>
              <a:rPr lang="tr-TR" sz="1800" dirty="0" smtClean="0"/>
              <a:t>birlikte 2010 </a:t>
            </a:r>
            <a:r>
              <a:rPr lang="tr-TR" sz="1800" dirty="0"/>
              <a:t>tarih ve 5982 sayılı Kanun ile </a:t>
            </a:r>
            <a:r>
              <a:rPr lang="tr-TR" sz="1800" dirty="0" smtClean="0"/>
              <a:t>Anayasa’nın 53</a:t>
            </a:r>
            <a:r>
              <a:rPr lang="tr-TR" sz="1800" dirty="0"/>
              <a:t>. maddesine eklenen üçüncü fıkra ile </a:t>
            </a:r>
            <a:r>
              <a:rPr lang="tr-TR" b="1" dirty="0" smtClean="0"/>
              <a:t>memurlar ve </a:t>
            </a:r>
            <a:r>
              <a:rPr lang="tr-TR" b="1" dirty="0"/>
              <a:t>diğer kamu görevlilerine, </a:t>
            </a:r>
            <a:r>
              <a:rPr lang="tr-TR" b="1" u="sng" dirty="0"/>
              <a:t>toplu sözleşme </a:t>
            </a:r>
            <a:r>
              <a:rPr lang="tr-TR" b="1" dirty="0" smtClean="0"/>
              <a:t>yapma hakkı </a:t>
            </a:r>
            <a:r>
              <a:rPr lang="tr-TR" b="1" dirty="0"/>
              <a:t>da tanınmıştır. </a:t>
            </a:r>
            <a:endParaRPr lang="tr-TR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100" dirty="0" smtClean="0"/>
              <a:t>Bu </a:t>
            </a:r>
            <a:r>
              <a:rPr lang="tr-TR" sz="1100" dirty="0"/>
              <a:t>Anayasa </a:t>
            </a:r>
            <a:r>
              <a:rPr lang="tr-TR" sz="1100" dirty="0" smtClean="0"/>
              <a:t>değişikliğine uygun </a:t>
            </a:r>
            <a:r>
              <a:rPr lang="tr-TR" sz="1100" dirty="0"/>
              <a:t>olarak 2012 yılında 6289 sayılı </a:t>
            </a:r>
            <a:r>
              <a:rPr lang="tr-TR" sz="1100" dirty="0" smtClean="0"/>
              <a:t>Kanunla Kamu </a:t>
            </a:r>
            <a:r>
              <a:rPr lang="tr-TR" sz="1100" dirty="0"/>
              <a:t>Görevlileri Sendikaları Kanununda da </a:t>
            </a:r>
            <a:r>
              <a:rPr lang="tr-TR" sz="1100" dirty="0" smtClean="0"/>
              <a:t>değişikliğe gidilmiş </a:t>
            </a:r>
            <a:r>
              <a:rPr lang="tr-TR" sz="1100" dirty="0"/>
              <a:t>ve memurlar ile diğer kamu </a:t>
            </a:r>
            <a:r>
              <a:rPr lang="tr-TR" sz="1100" dirty="0" smtClean="0"/>
              <a:t>görevlilerinin toplu </a:t>
            </a:r>
            <a:r>
              <a:rPr lang="tr-TR" sz="1100" dirty="0"/>
              <a:t>iş sözleşmesi bağıtlamasının usul </a:t>
            </a:r>
            <a:r>
              <a:rPr lang="tr-TR" sz="1100" dirty="0" smtClean="0"/>
              <a:t>ve esasları </a:t>
            </a:r>
            <a:r>
              <a:rPr lang="tr-TR" sz="1100" dirty="0"/>
              <a:t>düzenlenmiştir. </a:t>
            </a:r>
            <a:endParaRPr lang="tr-TR" sz="1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Ancak </a:t>
            </a:r>
            <a:r>
              <a:rPr lang="tr-TR" b="1" dirty="0"/>
              <a:t>kamu </a:t>
            </a:r>
            <a:r>
              <a:rPr lang="tr-TR" b="1" dirty="0" smtClean="0"/>
              <a:t>görevlilerine grev </a:t>
            </a:r>
            <a:r>
              <a:rPr lang="tr-TR" b="1" dirty="0"/>
              <a:t>hakkı henüz tanınmamıştır.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8292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920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b="1" dirty="0"/>
              <a:t>Toplu İş Sözleşmesinin Türleri </a:t>
            </a:r>
            <a:endParaRPr lang="en-US" sz="24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b="1" dirty="0" smtClean="0"/>
          </a:p>
          <a:p>
            <a:pPr marL="426645" lvl="1" indent="0">
              <a:buNone/>
            </a:pPr>
            <a:endParaRPr lang="tr-TR" dirty="0" smtClean="0"/>
          </a:p>
          <a:p>
            <a:pPr marL="426645" lvl="1" indent="0">
              <a:buNone/>
            </a:pPr>
            <a:r>
              <a:rPr lang="tr-TR" b="1" u="sng" dirty="0" smtClean="0">
                <a:solidFill>
                  <a:srgbClr val="FF0000"/>
                </a:solidFill>
              </a:rPr>
              <a:t>NOTLAR</a:t>
            </a:r>
          </a:p>
          <a:p>
            <a:pPr marL="426645" lvl="1" indent="0">
              <a:buNone/>
            </a:pPr>
            <a:endParaRPr lang="tr-TR" b="1" u="sng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3.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Toplu </a:t>
            </a:r>
            <a:r>
              <a:rPr lang="tr-TR" dirty="0"/>
              <a:t>iş sözleşmesinin yorumundan doğan uyuşmazlıkların çözümlenmesi amacıyla </a:t>
            </a:r>
            <a:r>
              <a:rPr lang="tr-TR" b="1" dirty="0"/>
              <a:t>yorum davası açılabilir.</a:t>
            </a:r>
            <a:r>
              <a:rPr lang="tr-TR" dirty="0"/>
              <a:t> </a:t>
            </a:r>
            <a:endParaRPr lang="tr-T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smtClean="0"/>
              <a:t>Uygulanmakta </a:t>
            </a:r>
            <a:r>
              <a:rPr lang="tr-TR" dirty="0"/>
              <a:t>olan bir toplu iş sözleşmesinin yorumundan doğan uyuşmazlıkta sözleşmenin taraflarından her biri, </a:t>
            </a:r>
            <a:r>
              <a:rPr lang="tr-TR" b="1" dirty="0"/>
              <a:t>yetkili iş mahkemesinde yoruma ilişkin bir dava açabilirler. </a:t>
            </a:r>
            <a:endParaRPr lang="tr-TR" b="1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tr-T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Yorum davası, toplu iş sözleşmesinin hem düzenleyici hem de borç doğrucu bölümleri hakkında açılabilir. 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9678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0157354" cy="7084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/>
          <a:lstStyle/>
          <a:p>
            <a:pPr rtl="0"/>
            <a:r>
              <a:rPr lang="tr" dirty="0" smtClean="0"/>
              <a:t>Genel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/>
          <a:lstStyle/>
          <a:p>
            <a:pPr rtl="0"/>
            <a:endParaRPr lang="tr-TR" dirty="0" smtClean="0"/>
          </a:p>
          <a:p>
            <a:r>
              <a:rPr lang="tr-TR" dirty="0"/>
              <a:t>1947 tarih ve 5018 sayılı ilk Sendikalar Kanunu, </a:t>
            </a:r>
          </a:p>
          <a:p>
            <a:r>
              <a:rPr lang="tr-TR" dirty="0" smtClean="0"/>
              <a:t>sendikalara </a:t>
            </a:r>
            <a:r>
              <a:rPr lang="tr-TR" dirty="0"/>
              <a:t>toplu iş sözleşmesi yapma hakkı tanımıştır.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Toplu </a:t>
            </a:r>
            <a:r>
              <a:rPr lang="tr-TR" dirty="0"/>
              <a:t>iş sözleşmesi hakkı </a:t>
            </a:r>
            <a:r>
              <a:rPr lang="tr-TR" b="1" dirty="0"/>
              <a:t>anayasal düzeyde ilk kez 1961 Anayasası </a:t>
            </a:r>
            <a:r>
              <a:rPr lang="tr-TR" dirty="0"/>
              <a:t>ile düzenlenmiş ve güvence altına alınmıştır.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1963 </a:t>
            </a:r>
            <a:r>
              <a:rPr lang="tr-TR" dirty="0"/>
              <a:t>yılında çıkarılan </a:t>
            </a:r>
            <a:r>
              <a:rPr lang="tr-TR" b="1" dirty="0"/>
              <a:t>275 sayılı Toplu İş Sözleşmesi Grev ve Lokavt Kanunu </a:t>
            </a:r>
            <a:r>
              <a:rPr lang="tr-TR" dirty="0"/>
              <a:t>ile toplu iş sözleşmesi hakkının nasıl kullanılacağı ayrıntılı olarak düzenlenmiştir.</a:t>
            </a:r>
          </a:p>
          <a:p>
            <a:pPr rtl="0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385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0157354" cy="7084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/>
          <a:lstStyle/>
          <a:p>
            <a:pPr rtl="0"/>
            <a:r>
              <a:rPr lang="tr" dirty="0" smtClean="0"/>
              <a:t>Genel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/>
          <a:lstStyle/>
          <a:p>
            <a:pPr rtl="0"/>
            <a:endParaRPr lang="tr-TR" dirty="0" smtClean="0"/>
          </a:p>
          <a:p>
            <a:r>
              <a:rPr lang="tr-TR" dirty="0"/>
              <a:t>1982 Anayasası da toplu iş sözleşmesi yapma hakkına yer vermiş,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Anayasanın kabulünden sonra </a:t>
            </a:r>
            <a:r>
              <a:rPr lang="tr-TR" b="1" dirty="0"/>
              <a:t>275 sayılı Kanunun yerini 2822 sayılı Toplu İş Sözleşmesi Grev ve Lokavt Kanunu almıştır.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2822 </a:t>
            </a:r>
            <a:r>
              <a:rPr lang="tr-TR" dirty="0"/>
              <a:t>sayılı Kanun </a:t>
            </a:r>
            <a:r>
              <a:rPr lang="tr-TR" i="1" dirty="0"/>
              <a:t>toplu iş sözleşmesi yapma yetkisi </a:t>
            </a:r>
            <a:r>
              <a:rPr lang="tr-TR" dirty="0"/>
              <a:t>açısından </a:t>
            </a:r>
            <a:r>
              <a:rPr lang="tr-TR" i="1" dirty="0"/>
              <a:t>işkolu barajını getirmiş </a:t>
            </a:r>
            <a:r>
              <a:rPr lang="tr-TR" dirty="0"/>
              <a:t>ve güçlü sendikaların toplu iş sözleşmesi yapmasını sağlayacak düzenlemeler yapmıştır.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211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0157354" cy="7084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/>
          <a:lstStyle/>
          <a:p>
            <a:pPr rtl="0"/>
            <a:r>
              <a:rPr lang="tr" dirty="0" smtClean="0"/>
              <a:t>Genel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/>
          <a:lstStyle/>
          <a:p>
            <a:pPr rtl="0"/>
            <a:endParaRPr lang="tr-TR" dirty="0" smtClean="0"/>
          </a:p>
          <a:p>
            <a:r>
              <a:rPr lang="tr-TR" dirty="0"/>
              <a:t>18 Ekim 2012 tarihinde kabul edilen ve 7 Kasım 2012 tarihinde yürürlüğe giren </a:t>
            </a:r>
            <a:r>
              <a:rPr lang="tr-TR" b="1" dirty="0"/>
              <a:t>6356 sayılı Sendikalar ve Toplu İş Sözleşmesi Kanunu</a:t>
            </a:r>
            <a:r>
              <a:rPr lang="tr-TR" dirty="0"/>
              <a:t>, 2822 sayılı Kanunu yürürlükten kaldırmıştır.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Yeni </a:t>
            </a:r>
            <a:r>
              <a:rPr lang="tr-TR" dirty="0"/>
              <a:t>Kanun </a:t>
            </a:r>
            <a:r>
              <a:rPr lang="tr-TR" b="1" dirty="0"/>
              <a:t>işkolu barajını yüzde ondan yüzde üçe düşürmüş </a:t>
            </a:r>
            <a:r>
              <a:rPr lang="tr-TR" dirty="0"/>
              <a:t>ve 2822 sayılı Kanunda yer alan toplu iş sözleşmesine ilişkin hükümlerde esaslı bir değişiklik yapmamıştır.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Daha </a:t>
            </a:r>
            <a:r>
              <a:rPr lang="tr-TR" dirty="0"/>
              <a:t>sonra </a:t>
            </a:r>
            <a:r>
              <a:rPr lang="tr-TR" b="1" dirty="0"/>
              <a:t>bir Kanun değişikliği ile bu oran yüzde bire </a:t>
            </a:r>
            <a:r>
              <a:rPr lang="tr-TR" dirty="0"/>
              <a:t>düşürülmüştür.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478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0157354" cy="70849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/>
          <a:lstStyle/>
          <a:p>
            <a:r>
              <a:rPr lang="tr-TR" b="1" dirty="0"/>
              <a:t>Toplu İş Sözleşmesinin Tanımı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/>
          <a:lstStyle/>
          <a:p>
            <a:pPr rtl="0"/>
            <a:endParaRPr lang="tr-TR" dirty="0" smtClean="0"/>
          </a:p>
          <a:p>
            <a:r>
              <a:rPr lang="tr-TR" sz="1600" dirty="0"/>
              <a:t>Toplu iş sözleşmesi, 6356 sayılı Sendikalar ve Toplu İş Sözleşmesi Kanununun 2. maddesinde tanımlanmıştır. </a:t>
            </a:r>
            <a:endParaRPr lang="tr-TR" sz="1600" dirty="0" smtClean="0"/>
          </a:p>
          <a:p>
            <a:r>
              <a:rPr lang="tr-TR" dirty="0" smtClean="0"/>
              <a:t>Buna </a:t>
            </a:r>
            <a:r>
              <a:rPr lang="tr-TR" dirty="0"/>
              <a:t>göre toplu iş sözleşmesi, </a:t>
            </a:r>
            <a:endParaRPr lang="tr-TR" dirty="0" smtClean="0"/>
          </a:p>
          <a:p>
            <a:r>
              <a:rPr lang="tr-TR" b="1" dirty="0" smtClean="0"/>
              <a:t>“</a:t>
            </a:r>
            <a:r>
              <a:rPr lang="tr-TR" b="1" dirty="0"/>
              <a:t>İş sözleşmesinin yapılması, içeriği ve sona ermesine ilişkin hususları düzenlemek üzere işçi sendikası ile işveren sendikası veya sendika üyesi olmayan işveren arasında yapılan sözleşmeyi” ifade eder. </a:t>
            </a:r>
            <a:endParaRPr lang="tr-TR" b="1" dirty="0" smtClean="0"/>
          </a:p>
          <a:p>
            <a:endParaRPr lang="tr-TR" dirty="0"/>
          </a:p>
          <a:p>
            <a:pPr lvl="1"/>
            <a:r>
              <a:rPr lang="tr-TR" sz="1400" dirty="0" smtClean="0"/>
              <a:t>Kanunun </a:t>
            </a:r>
            <a:r>
              <a:rPr lang="tr-TR" sz="1400" dirty="0"/>
              <a:t>33/2. maddesine göre, </a:t>
            </a:r>
            <a:r>
              <a:rPr lang="tr-TR" dirty="0"/>
              <a:t>"Toplu iş sözleşmesi, tarafların karşılıklı hak ve borçları ile sözleşmenin uygulanması ve denetimini ve uyuşmazlıkların çözümü için başvurulacak yolları düzenleyen hükümleri de içerebilir."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197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0157354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sz="2800" b="1" dirty="0"/>
              <a:t>TOPLU İŞ </a:t>
            </a:r>
            <a:r>
              <a:rPr lang="tr-TR" sz="2800" b="1" dirty="0" smtClean="0"/>
              <a:t>SÖZLEŞMELERİNİN ÖNEMİ </a:t>
            </a:r>
            <a:r>
              <a:rPr lang="tr-TR" sz="2800" b="1" dirty="0"/>
              <a:t>VE ETKİSİ</a:t>
            </a:r>
            <a:endParaRPr lang="en-US" sz="28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rtl="0"/>
            <a:endParaRPr lang="tr-TR" dirty="0" smtClean="0"/>
          </a:p>
          <a:p>
            <a:r>
              <a:rPr lang="tr-TR" dirty="0" smtClean="0"/>
              <a:t>Anayasa’mızın </a:t>
            </a:r>
            <a:r>
              <a:rPr lang="tr-TR" dirty="0"/>
              <a:t>53. maddesinde işçi ve </a:t>
            </a:r>
            <a:r>
              <a:rPr lang="tr-TR" dirty="0" smtClean="0"/>
              <a:t>işverenlere çalışma </a:t>
            </a:r>
            <a:r>
              <a:rPr lang="tr-TR" dirty="0"/>
              <a:t>koşullarını serbestçe belirleme hak ve </a:t>
            </a:r>
            <a:r>
              <a:rPr lang="tr-TR" dirty="0" smtClean="0"/>
              <a:t>yetkisi tanınmıştır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i="1" dirty="0" smtClean="0"/>
              <a:t>Toplu </a:t>
            </a:r>
            <a:r>
              <a:rPr lang="tr-TR" i="1" dirty="0"/>
              <a:t>iş sözleşmesi özerkliği </a:t>
            </a:r>
            <a:r>
              <a:rPr lang="tr-TR" dirty="0"/>
              <a:t>ya da </a:t>
            </a:r>
            <a:r>
              <a:rPr lang="tr-TR" dirty="0" smtClean="0"/>
              <a:t>s</a:t>
            </a:r>
            <a:r>
              <a:rPr lang="tr-TR" i="1" dirty="0" smtClean="0"/>
              <a:t>osyal özerklik </a:t>
            </a:r>
            <a:r>
              <a:rPr lang="tr-TR" dirty="0"/>
              <a:t>olarak da adlandırılan bu yetkiye </a:t>
            </a:r>
            <a:r>
              <a:rPr lang="tr-TR" dirty="0" smtClean="0"/>
              <a:t>dayalı olarak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işçi </a:t>
            </a:r>
            <a:r>
              <a:rPr lang="tr-TR" dirty="0"/>
              <a:t>sendikaları ile işveren sendikaları ya </a:t>
            </a:r>
            <a:r>
              <a:rPr lang="tr-TR" dirty="0" smtClean="0"/>
              <a:t>da sendika </a:t>
            </a:r>
            <a:r>
              <a:rPr lang="tr-TR" dirty="0"/>
              <a:t>üyesi olmayan işverenler </a:t>
            </a:r>
            <a:r>
              <a:rPr lang="tr-TR" dirty="0" smtClean="0"/>
              <a:t>bağıtlayacakları toplu </a:t>
            </a:r>
            <a:r>
              <a:rPr lang="tr-TR" dirty="0"/>
              <a:t>iş sözleşmeleri ile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şekilde bir hak </a:t>
            </a:r>
            <a:r>
              <a:rPr lang="tr-TR" dirty="0" smtClean="0"/>
              <a:t>tanınmasının amacına </a:t>
            </a:r>
            <a:r>
              <a:rPr lang="tr-TR" dirty="0"/>
              <a:t>ve kanunların emredici </a:t>
            </a:r>
            <a:r>
              <a:rPr lang="tr-TR" dirty="0" smtClean="0"/>
              <a:t>hükümlerine aykırı </a:t>
            </a:r>
            <a:r>
              <a:rPr lang="tr-TR" dirty="0"/>
              <a:t>olmamak kaydıyla </a:t>
            </a:r>
            <a:r>
              <a:rPr lang="tr-TR" i="1" dirty="0"/>
              <a:t>çalışma </a:t>
            </a:r>
            <a:r>
              <a:rPr lang="tr-TR" i="1" dirty="0" smtClean="0"/>
              <a:t>koşullarını serbestçe</a:t>
            </a:r>
            <a:r>
              <a:rPr lang="tr-TR" dirty="0" smtClean="0"/>
              <a:t> </a:t>
            </a:r>
            <a:r>
              <a:rPr lang="tr-TR" dirty="0"/>
              <a:t>belirleyebilmektedir.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002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0157354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sz="2800" b="1" dirty="0"/>
              <a:t>TOPLU İŞ </a:t>
            </a:r>
            <a:r>
              <a:rPr lang="tr-TR" sz="2800" b="1" dirty="0" smtClean="0"/>
              <a:t>SÖZLEŞMELERİNİN ÖNEMİ </a:t>
            </a:r>
            <a:r>
              <a:rPr lang="tr-TR" sz="2800" b="1" dirty="0"/>
              <a:t>VE ETKİSİ</a:t>
            </a:r>
            <a:endParaRPr lang="en-US" sz="28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sz="2000" dirty="0" smtClean="0"/>
          </a:p>
          <a:p>
            <a:pPr marL="426645" lvl="1" indent="0">
              <a:buNone/>
            </a:pPr>
            <a:r>
              <a:rPr lang="tr-TR" sz="3200" b="1" u="sng" dirty="0" smtClean="0">
                <a:solidFill>
                  <a:srgbClr val="FF0000"/>
                </a:solidFill>
              </a:rPr>
              <a:t>??SORU??</a:t>
            </a:r>
            <a:endParaRPr lang="tr-TR" sz="3200" b="1" u="sng" dirty="0">
              <a:solidFill>
                <a:srgbClr val="FF0000"/>
              </a:solidFill>
            </a:endParaRPr>
          </a:p>
          <a:p>
            <a:r>
              <a:rPr lang="tr-TR" dirty="0"/>
              <a:t>İşçi sendikası ile işveren arasında </a:t>
            </a:r>
            <a:r>
              <a:rPr lang="tr-TR" dirty="0" smtClean="0"/>
              <a:t>imzalanan toplu </a:t>
            </a:r>
            <a:r>
              <a:rPr lang="tr-TR" dirty="0"/>
              <a:t>iş sözleşmesinde haftalık </a:t>
            </a:r>
            <a:r>
              <a:rPr lang="tr-TR" dirty="0" smtClean="0"/>
              <a:t>çalışma süresi </a:t>
            </a:r>
            <a:r>
              <a:rPr lang="tr-TR" dirty="0"/>
              <a:t>45 saat olarak </a:t>
            </a:r>
            <a:r>
              <a:rPr lang="tr-TR" dirty="0" smtClean="0"/>
              <a:t>belirlenmiştir. </a:t>
            </a:r>
          </a:p>
          <a:p>
            <a:r>
              <a:rPr lang="tr-TR" dirty="0" smtClean="0"/>
              <a:t>İşçinin </a:t>
            </a:r>
            <a:r>
              <a:rPr lang="tr-TR" dirty="0"/>
              <a:t>iş sözleşmesinde ise haftalık </a:t>
            </a:r>
            <a:r>
              <a:rPr lang="tr-TR" dirty="0" smtClean="0"/>
              <a:t>çalışma süresi </a:t>
            </a:r>
            <a:r>
              <a:rPr lang="tr-TR" dirty="0"/>
              <a:t>40 saat olarak belirlenmiştir.</a:t>
            </a:r>
          </a:p>
          <a:p>
            <a:pPr marL="0" indent="0" algn="ctr">
              <a:buNone/>
            </a:pPr>
            <a:r>
              <a:rPr lang="tr-TR" b="1" dirty="0"/>
              <a:t>Bu durumda işçiye hangi hüküm uygulanacaktır?</a:t>
            </a:r>
            <a:endParaRPr lang="tr-T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1895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88640"/>
            <a:ext cx="10157354" cy="7920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tr-TR" sz="2800" b="1" dirty="0"/>
              <a:t>TOPLU İŞ </a:t>
            </a:r>
            <a:r>
              <a:rPr lang="tr-TR" sz="2800" b="1" dirty="0" smtClean="0"/>
              <a:t>SÖZLEŞMELERİNİN ÖNEMİ </a:t>
            </a:r>
            <a:r>
              <a:rPr lang="tr-TR" sz="2800" b="1" dirty="0"/>
              <a:t>VE ETKİSİ</a:t>
            </a:r>
            <a:endParaRPr lang="en-US" sz="28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6" cy="554461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sz="2000" dirty="0"/>
          </a:p>
          <a:p>
            <a:pPr>
              <a:buBlip>
                <a:blip r:embed="rId2"/>
              </a:buBlip>
            </a:pPr>
            <a:r>
              <a:rPr lang="tr-TR" sz="3200" b="1" dirty="0" smtClean="0"/>
              <a:t>NOT: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işçiye </a:t>
            </a:r>
            <a:r>
              <a:rPr lang="tr-TR" dirty="0"/>
              <a:t>yararlılık </a:t>
            </a:r>
            <a:r>
              <a:rPr lang="tr-TR" dirty="0" smtClean="0"/>
              <a:t>ilkesi kanunda </a:t>
            </a:r>
            <a:r>
              <a:rPr lang="tr-TR" dirty="0"/>
              <a:t>emredici olarak düzenlenmiştir.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Toplu iş </a:t>
            </a:r>
            <a:r>
              <a:rPr lang="tr-TR" dirty="0"/>
              <a:t>sözleşmelerine bu ilkeyi bertaraf etmek </a:t>
            </a:r>
            <a:r>
              <a:rPr lang="tr-TR" dirty="0" smtClean="0"/>
              <a:t>üzere konacak </a:t>
            </a:r>
            <a:r>
              <a:rPr lang="tr-TR" dirty="0"/>
              <a:t>hükümler geçersizdir.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6878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4873beb7-5857-4685-be1f-d57550cc96c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1039</Words>
  <Application>Microsoft Office PowerPoint</Application>
  <PresentationFormat>Özel</PresentationFormat>
  <Paragraphs>170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</vt:lpstr>
      <vt:lpstr>Kitaplar 16 x 9</vt:lpstr>
      <vt:lpstr>TOPLU İŞ SÖZLEŞMELERİ</vt:lpstr>
      <vt:lpstr>Genel Olarak</vt:lpstr>
      <vt:lpstr>Genel Olarak</vt:lpstr>
      <vt:lpstr>Genel Olarak</vt:lpstr>
      <vt:lpstr>Genel Olarak</vt:lpstr>
      <vt:lpstr>Toplu İş Sözleşmesinin Tanımı</vt:lpstr>
      <vt:lpstr>TOPLU İŞ SÖZLEŞMELERİNİN ÖNEMİ VE ETKİSİ</vt:lpstr>
      <vt:lpstr>TOPLU İŞ SÖZLEŞMELERİNİN ÖNEMİ VE ETKİSİ</vt:lpstr>
      <vt:lpstr>TOPLU İŞ SÖZLEŞMELERİNİN ÖNEMİ VE ETKİSİ</vt:lpstr>
      <vt:lpstr>TOPLU İŞ SÖZLEŞMELERİNİN ÖNEMİ VE ETKİSİ</vt:lpstr>
      <vt:lpstr>TOPLU İŞ SÖZLEŞMELERİNİN ÖNEMİ VE ETKİSİ</vt:lpstr>
      <vt:lpstr>TOPLU İŞ SÖZLEŞMELERİNİN İŞLEVLERİ</vt:lpstr>
      <vt:lpstr>Toplu İş Sözleşmesi Hakkı ve Özerkliği</vt:lpstr>
      <vt:lpstr>Toplu İş Sözleşmesi Hakkı ve Özerkliği</vt:lpstr>
      <vt:lpstr>Toplu İş Sözleşmesinin İçeriği</vt:lpstr>
      <vt:lpstr>Toplu İş Sözleşmesinin İçeriği</vt:lpstr>
      <vt:lpstr>Toplu İş Sözleşmesinin Türleri </vt:lpstr>
      <vt:lpstr>Toplu İş Sözleşmesinin Türleri </vt:lpstr>
      <vt:lpstr>Toplu İş Sözleşmesinin Türleri </vt:lpstr>
      <vt:lpstr>Toplu İş Sözleşmesinin Türleri </vt:lpstr>
      <vt:lpstr>Toplu İş Sözleşmesinin Türleri </vt:lpstr>
      <vt:lpstr>Toplu İş Sözleşmesinin Türleri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2020-03-29T08:32:19Z</dcterms:created>
  <dcterms:modified xsi:type="dcterms:W3CDTF">2020-04-26T22:28:48Z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