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AABC8-AD88-4CBA-97EF-2901B016A28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08E57-34E2-4FE0-92B6-957D1196F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75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1FA637-7FA8-4E35-85A1-A1B4C5C53876}" type="slidenum">
              <a:rPr lang="tr-TR" altLang="tr-TR">
                <a:solidFill>
                  <a:prstClr val="black"/>
                </a:solidFill>
              </a:rPr>
              <a:pPr eaLnBrk="1" hangingPunct="1"/>
              <a:t>3</a:t>
            </a:fld>
            <a:endParaRPr lang="tr-TR" altLang="tr-TR">
              <a:solidFill>
                <a:prstClr val="black"/>
              </a:solidFill>
            </a:endParaRPr>
          </a:p>
        </p:txBody>
      </p:sp>
      <p:sp>
        <p:nvSpPr>
          <p:cNvPr id="2867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6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charset="0"/>
            </a:endParaRPr>
          </a:p>
        </p:txBody>
      </p:sp>
      <p:sp>
        <p:nvSpPr>
          <p:cNvPr id="28677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E0C5C16C-775F-4BAB-9683-F86BF10B3A95}" type="slidenum">
              <a:rPr lang="en-US" altLang="tr-TR" sz="1200" smtClean="0">
                <a:solidFill>
                  <a:prstClr val="black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tr-TR" sz="120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6EC817-BB1E-4750-A583-F2D3FE701EDD}" type="slidenum">
              <a:rPr lang="tr-TR" altLang="tr-TR">
                <a:solidFill>
                  <a:prstClr val="black"/>
                </a:solidFill>
              </a:rPr>
              <a:pPr eaLnBrk="1" hangingPunct="1"/>
              <a:t>7</a:t>
            </a:fld>
            <a:endParaRPr lang="tr-TR" altLang="tr-TR">
              <a:solidFill>
                <a:prstClr val="black"/>
              </a:solidFill>
            </a:endParaRPr>
          </a:p>
        </p:txBody>
      </p:sp>
      <p:sp>
        <p:nvSpPr>
          <p:cNvPr id="29699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700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charset="0"/>
            </a:endParaRPr>
          </a:p>
        </p:txBody>
      </p:sp>
      <p:sp>
        <p:nvSpPr>
          <p:cNvPr id="29701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AD23F0A2-2B7E-43CA-BDD3-831078EA630F}" type="slidenum">
              <a:rPr lang="en-US" altLang="tr-TR" sz="1200" smtClean="0">
                <a:solidFill>
                  <a:prstClr val="black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tr-TR" sz="120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ECAA0B-F5A9-4CD0-A95E-638C219753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43ED5DC-4BE9-49AB-A566-087FED5CC5E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upload.wikimedia.org/wikipedia/commons/9/92/Podzol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761288" cy="120967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YENİ AMERİKAN TOPRAK SINIFLANDIRMA SİSTEMİ</a:t>
            </a:r>
            <a:b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Taksonomisi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4294967295"/>
          </p:nvPr>
        </p:nvSpPr>
        <p:spPr>
          <a:xfrm>
            <a:off x="1152525" y="1773238"/>
            <a:ext cx="7991475" cy="435292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Daha fazla bilgi birikim ürünü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Daha çok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katogori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tr-TR" alt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54 alt </a:t>
            </a:r>
            <a:r>
              <a:rPr lang="tr-TR" alt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250 büyük toprak grubu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Ayırıcı karakteristikler arazi veya laboratuvarda ölçülebilir veya görülebilir özelliklere dayanmaktadır.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adları </a:t>
            </a:r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‘sol’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ile biter</a:t>
            </a:r>
          </a:p>
          <a:p>
            <a:pPr algn="just" eaLnBrk="1" hangingPunct="1">
              <a:lnSpc>
                <a:spcPct val="80000"/>
              </a:lnSpc>
            </a:pPr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94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6192838" cy="706437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MOLLISOLLER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idx="4294967295"/>
          </p:nvPr>
        </p:nvSpPr>
        <p:spPr>
          <a:xfrm>
            <a:off x="0" y="836613"/>
            <a:ext cx="6553200" cy="3313112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 kurak ile yarı nemli bölgelerde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oluşur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Çoğunlukla Kuzey Amerika, Güney Amerika (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Arjantin,ve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Brezilya), Moğolistan ve Rusya'nın Steplerinde bulunur. </a:t>
            </a: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Ana materyalleri bazla doygun, kireç taşı, lös veya rüzgarla taşınmış kumca zengin materyallerdir. </a:t>
            </a: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 OM ve besin maddesi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içerir derin profile sahiptirler (60-80 cm).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Molisoller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buz altında kalan toprakların dışındaki toprakların % 7 ‘sini oluşturur. Dünyanın 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verimli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topraklarıdır.</a:t>
            </a:r>
          </a:p>
          <a:p>
            <a:pPr algn="just" eaLnBrk="1" hangingPunct="1"/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2" name="Picture 2" descr="http://upload.wikimedia.org/wikipedia/commons/a/ae/Molli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2" y="0"/>
            <a:ext cx="2268537" cy="42930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4 Dikdörtgen"/>
          <p:cNvSpPr>
            <a:spLocks noChangeArrowheads="1"/>
          </p:cNvSpPr>
          <p:nvPr/>
        </p:nvSpPr>
        <p:spPr bwMode="auto">
          <a:xfrm>
            <a:off x="468313" y="4005263"/>
            <a:ext cx="8424862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2000" b="1" dirty="0" smtClean="0">
                <a:solidFill>
                  <a:srgbClr val="FF0000"/>
                </a:solidFill>
                <a:cs typeface="Arial" charset="0"/>
              </a:rPr>
              <a:t>Alt </a:t>
            </a:r>
            <a:r>
              <a:rPr lang="tr-TR" altLang="tr-TR" sz="2000" b="1" dirty="0" err="1" smtClean="0">
                <a:solidFill>
                  <a:srgbClr val="FF0000"/>
                </a:solidFill>
                <a:cs typeface="Arial" charset="0"/>
              </a:rPr>
              <a:t>ordoları</a:t>
            </a:r>
            <a:endParaRPr lang="tr-TR" altLang="tr-TR" sz="2000" b="1" dirty="0" smtClean="0">
              <a:solidFill>
                <a:srgbClr val="FF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Albolls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Islak topraklar,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birikme </a:t>
            </a:r>
            <a:r>
              <a:rPr lang="tr-TR" altLang="tr-TR" sz="1800" dirty="0" err="1" smtClean="0">
                <a:solidFill>
                  <a:srgbClr val="000000"/>
                </a:solidFill>
                <a:cs typeface="Arial" charset="0"/>
              </a:rPr>
              <a:t>hozizonunu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 olan 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aquic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toprak nem rejimi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Aquolls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ıslak topraklar,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aquic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toprak nem rejimi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Cryolls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Soğuk iklimler,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frigid or cryic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toprak sıcaklık rejimi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Gelolls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Çok Soğuk ilkimler, Ort. Yıllık toprak sıcaklığı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&lt;0°C </a:t>
            </a:r>
            <a:endParaRPr lang="tr-TR" altLang="tr-TR" sz="1800" dirty="0" smtClean="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Rendolls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Kireçli ana materyal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tr-TR" altLang="tr-TR" sz="1800" dirty="0" smtClean="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Udolls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Nemli iklim, </a:t>
            </a:r>
            <a:r>
              <a:rPr lang="tr-TR" altLang="tr-TR" sz="1800" dirty="0" err="1" smtClean="0">
                <a:solidFill>
                  <a:srgbClr val="000000"/>
                </a:solidFill>
                <a:cs typeface="Arial" charset="0"/>
              </a:rPr>
              <a:t>udic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 nem rejimi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Ustolls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Yarı nemli iklim, </a:t>
            </a: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usti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c nem rejimi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cs typeface="Arial" charset="0"/>
              </a:rPr>
              <a:t>Xerolls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Akdeniz iklimi,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xeric</a:t>
            </a:r>
            <a:r>
              <a:rPr lang="tr-TR" altLang="tr-TR" sz="1800" dirty="0" smtClean="0">
                <a:solidFill>
                  <a:srgbClr val="000000"/>
                </a:solidFill>
                <a:cs typeface="Arial" charset="0"/>
              </a:rPr>
              <a:t> toprak rejimi</a:t>
            </a:r>
            <a:r>
              <a:rPr lang="en-US" altLang="tr-TR" sz="1800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tr-TR" altLang="tr-TR" sz="1800" dirty="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4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3970338" cy="6477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OXISOLLER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2 İçerik Yer Tutucusu"/>
          <p:cNvSpPr>
            <a:spLocks noGrp="1"/>
          </p:cNvSpPr>
          <p:nvPr>
            <p:ph idx="4294967295"/>
          </p:nvPr>
        </p:nvSpPr>
        <p:spPr>
          <a:xfrm>
            <a:off x="0" y="836613"/>
            <a:ext cx="6840538" cy="367188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Tropikal yağmur ormanlarında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oluşur (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Ekvatorun 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15-25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derece kuzey ve güney enlemleri).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Önceleri bu topraklar laterit olarak sınıflandırılırdı.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derişimdeki 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 ve Al oksit ve hidroksitleri</a:t>
            </a:r>
          </a:p>
          <a:p>
            <a:pPr eaLnBrk="1" hangingPunct="1">
              <a:buFontTx/>
              <a:buNone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 nedeniyle daima kırmızı veya sarımsı renktedirler.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Kuvars ve kaolin ve az miktarda kil minerali ve OM içerirler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Organik maddenin hızlı ayrışması ve çözünebilir besin maddelerinin yokluğu nedeniyle bu topraklar oldukça verimsizdir. 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Yaygın olarak Güney Amerika, ve Afrika’nın tropik alanlarında bulunur.</a:t>
            </a:r>
          </a:p>
          <a:p>
            <a:pPr eaLnBrk="1" hangingPunct="1"/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6" name="Picture 2" descr="http://upload.wikimedia.org/wikipedia/commons/d/d8/Oxi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0"/>
            <a:ext cx="2266950" cy="50131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4 Dikdörtgen"/>
          <p:cNvSpPr>
            <a:spLocks noChangeArrowheads="1"/>
          </p:cNvSpPr>
          <p:nvPr/>
        </p:nvSpPr>
        <p:spPr bwMode="auto">
          <a:xfrm>
            <a:off x="395288" y="4652963"/>
            <a:ext cx="874871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</a:t>
            </a:r>
            <a:r>
              <a:rPr lang="tr-TR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ordolar</a:t>
            </a:r>
            <a:endParaRPr lang="en-US" altLang="tr-TR" sz="18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Aquox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o</a:t>
            </a:r>
            <a:r>
              <a:rPr lang="tr-TR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yılın büyük kısmında yer altı su seviyesi yüzeye yapındır.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Perox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Sürekli nemli iklimler( Yılın tüm aylarında yağmurun, buharlaşma ve terleme ile kaybolan suyun miktarından fazla olduğu)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Torrox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tr-TR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Kurak  iklim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Ustox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 kurak ve yarı nemli iklimler,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Udox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Nemli iklimler</a:t>
            </a:r>
            <a:endParaRPr lang="en-US" altLang="tr-TR" sz="18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9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SPODOSOLS (PODSOL)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2 İçerik Yer Tutucusu"/>
          <p:cNvSpPr>
            <a:spLocks noGrp="1"/>
          </p:cNvSpPr>
          <p:nvPr>
            <p:ph idx="4294967295"/>
          </p:nvPr>
        </p:nvSpPr>
        <p:spPr>
          <a:xfrm>
            <a:off x="0" y="836613"/>
            <a:ext cx="5543550" cy="452596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Rusça ‘kül alt’ anlamına gelir. </a:t>
            </a:r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Tarımsal olarak verimleri sınırlıdır. Üst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hariç profilleri kumlu bir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tekstüre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sahiptir. Asidik karakterli ve düşük KDK değerlidirler.</a:t>
            </a:r>
          </a:p>
          <a:p>
            <a:pPr algn="just" eaLnBrk="1" hangingPunct="1"/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 horizon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u 4-8 cm kalınlığında ve Fe ve Al oksitlerince ve humusça fakirdir.</a:t>
            </a:r>
          </a:p>
          <a:p>
            <a:pPr algn="just" eaLnBrk="1" hangingPunct="1"/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60" name="Picture 2" descr="File:Podzol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13" y="0"/>
            <a:ext cx="2389187" cy="50851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1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2 İçerik Yer Tutucusu"/>
          <p:cNvSpPr>
            <a:spLocks noGrp="1"/>
          </p:cNvSpPr>
          <p:nvPr>
            <p:ph idx="4294967295"/>
          </p:nvPr>
        </p:nvSpPr>
        <p:spPr>
          <a:xfrm>
            <a:off x="0" y="620713"/>
            <a:ext cx="6718300" cy="3168650"/>
          </a:xfrm>
        </p:spPr>
        <p:txBody>
          <a:bodyPr>
            <a:noAutofit/>
          </a:bodyPr>
          <a:lstStyle/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sıcaklık ve yağış altında oluşurlar. Kırmızı renkli ve killi toprak olarak bilinirler. Derindirler. 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profilinin herhangi bir yerinde kireçli materyal barındırmazlar, %10 dan az ayrışabilir mineral içerir, %35 den daha az bazla doygunluğa sahiptir 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Kaolin kil mineralince zengin topraklardır. 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Yaygın olarak ABD’nin güneyi ,Çin ,Güneydoğu Asya’da bulunurlar.</a:t>
            </a:r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4" name="Picture 2" descr="http://upload.wikimedia.org/wikipedia/commons/c/c7/Ulti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614" y="0"/>
            <a:ext cx="2101850" cy="4437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5 Dikdörtgen"/>
          <p:cNvSpPr>
            <a:spLocks noChangeArrowheads="1"/>
          </p:cNvSpPr>
          <p:nvPr/>
        </p:nvSpPr>
        <p:spPr bwMode="auto">
          <a:xfrm>
            <a:off x="229507" y="4581128"/>
            <a:ext cx="799306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</a:t>
            </a:r>
            <a:r>
              <a:rPr lang="tr-TR" altLang="tr-TR" sz="1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Ordoları</a:t>
            </a:r>
            <a:r>
              <a:rPr lang="tr-TR" altLang="tr-TR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Aquults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a water table at or near the surface for much of the year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Humults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well-drained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have high organic matter content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Udults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humid climates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Ustults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semiarid and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subhumid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climates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Xerults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temperate </a:t>
            </a:r>
            <a:r>
              <a:rPr lang="en-US" altLang="tr-TR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Ultisols</a:t>
            </a:r>
            <a:r>
              <a:rPr lang="en-US" altLang="tr-TR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very dry summers and moist winters</a:t>
            </a:r>
          </a:p>
        </p:txBody>
      </p:sp>
    </p:spTree>
    <p:extLst>
      <p:ext uri="{BB962C8B-B14F-4D97-AF65-F5344CB8AC3E}">
        <p14:creationId xmlns:p14="http://schemas.microsoft.com/office/powerpoint/2010/main" val="152899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 idx="4294967295"/>
          </p:nvPr>
        </p:nvSpPr>
        <p:spPr>
          <a:xfrm>
            <a:off x="0" y="-1588"/>
            <a:ext cx="8229600" cy="720726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VERTISOLLER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2 İçerik Yer Tutucusu"/>
          <p:cNvSpPr>
            <a:spLocks noGrp="1"/>
          </p:cNvSpPr>
          <p:nvPr>
            <p:ph idx="4294967295"/>
          </p:nvPr>
        </p:nvSpPr>
        <p:spPr>
          <a:xfrm>
            <a:off x="0" y="620713"/>
            <a:ext cx="6553200" cy="5761037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miktarda şişebilen killeri (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içeren, kurak mevsimlerde de derin çatlakların oluştuğu topraklardır.</a:t>
            </a:r>
            <a:endParaRPr lang="en-US" altLang="tr-TR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Vertisol</a:t>
            </a:r>
            <a:r>
              <a:rPr lang="tr-TR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tipik olarak bazalt gibi bazik kayaçların üzerinde, mevsimsel olarak nemli veya yarı kurak iklim koşulları altında oluşurlar</a:t>
            </a:r>
            <a:endParaRPr lang="en-US" altLang="tr-TR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Vertisol</a:t>
            </a:r>
            <a:r>
              <a:rPr lang="tr-TR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en-US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ekvatorun 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50° N and 45° S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 bulunur. En çok yaygın olduğu alanlar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ustral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ya,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Hindistan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Sudan, Etiyopya, Kenya, 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Cad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Güney Afrika, Güney A</a:t>
            </a:r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meri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Teksas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Meksika, Nijerya, Doğu Çin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Türkiye’de ise Trakya (Kara kepirler) ve Güney Doğu Anadolu Bölge’sinde yaygın bulunurlar.</a:t>
            </a:r>
            <a:endParaRPr lang="en-US" altLang="tr-T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Doğal bitki örtüsü: mera, savan, çalılar.</a:t>
            </a:r>
            <a:endParaRPr lang="en-US" altLang="tr-TR" sz="2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Sulama varsa pamuk, buğday, sorgum. En uygun bitki ise çeltik.</a:t>
            </a:r>
            <a:endParaRPr lang="en-US" altLang="tr-T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tr-TR" sz="2000" dirty="0" smtClean="0">
              <a:cs typeface="Times New Roman" pitchFamily="18" charset="0"/>
            </a:endParaRPr>
          </a:p>
        </p:txBody>
      </p:sp>
      <p:pic>
        <p:nvPicPr>
          <p:cNvPr id="21508" name="Picture 2" descr="http://upload.wikimedia.org/wikipedia/commons/6/6f/Verti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1"/>
            <a:ext cx="2214562" cy="53736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11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upload.wikimedia.org/wikipedia/commons/e/e5/Global_soils_map_US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7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761288" cy="1143000"/>
          </a:xfrm>
        </p:spPr>
        <p:txBody>
          <a:bodyPr/>
          <a:lstStyle/>
          <a:p>
            <a:pPr algn="ctr" eaLnBrk="1" hangingPunct="1"/>
            <a:r>
              <a:rPr lang="tr-TR" alt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ORDOLAR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4294967295"/>
          </p:nvPr>
        </p:nvSpPr>
        <p:spPr>
          <a:xfrm>
            <a:off x="0" y="1268413"/>
            <a:ext cx="2430463" cy="5000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Alfi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Andi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Aridi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Entisol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Gelisol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2 İçerik Yer Tutucusu"/>
          <p:cNvSpPr txBox="1">
            <a:spLocks/>
          </p:cNvSpPr>
          <p:nvPr/>
        </p:nvSpPr>
        <p:spPr bwMode="auto">
          <a:xfrm>
            <a:off x="4857750" y="1268761"/>
            <a:ext cx="3257550" cy="500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Inceptisol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Spodosol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base" hangingPunct="1">
              <a:lnSpc>
                <a:spcPct val="150000"/>
              </a:lnSpc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Vertisol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25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5159375" cy="792162"/>
          </a:xfrm>
        </p:spPr>
        <p:txBody>
          <a:bodyPr/>
          <a:lstStyle/>
          <a:p>
            <a:pPr marL="342900" indent="-342900" algn="l"/>
            <a:r>
              <a:rPr lang="tr-TR" altLang="tr-TR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ALFİSOLLER</a:t>
            </a:r>
            <a:endParaRPr lang="en-US" altLang="tr-TR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2 İçerik Yer Tutucusu"/>
          <p:cNvSpPr>
            <a:spLocks noGrp="1"/>
          </p:cNvSpPr>
          <p:nvPr>
            <p:ph idx="4294967295"/>
          </p:nvPr>
        </p:nvSpPr>
        <p:spPr>
          <a:xfrm>
            <a:off x="0" y="765175"/>
            <a:ext cx="6480175" cy="280828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 kurak  ile nemli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alanlar arasında oluşur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Kilce zengin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yüzey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olan yüksek verimli topraklardır. </a:t>
            </a:r>
          </a:p>
          <a:p>
            <a:pPr algn="just" eaLnBrk="1" hangingPunct="1"/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en-US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Alf“  </a:t>
            </a:r>
            <a:r>
              <a:rPr lang="en-US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lang="en-US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</a:t>
            </a:r>
            <a:r>
              <a:rPr lang="en-US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(Al)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demiri 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(Fe)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simgeler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Alfisols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orta derecede yıkanmıştır.  </a:t>
            </a:r>
          </a:p>
          <a:p>
            <a:pPr algn="just" eaLnBrk="1" hangingPunct="1"/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Bazla doygunluk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oranı en az %35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(K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um, Ma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zyum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Potas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yumca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zengin)</a:t>
            </a:r>
          </a:p>
          <a:p>
            <a:pPr algn="just" eaLnBrk="1" hangingPunct="1"/>
            <a:endParaRPr lang="tr-TR" altLang="tr-TR" sz="2000" dirty="0" smtClean="0">
              <a:cs typeface="Arial" charset="0"/>
            </a:endParaRPr>
          </a:p>
          <a:p>
            <a:pPr algn="just" eaLnBrk="1" hangingPunct="1"/>
            <a:endParaRPr lang="tr-TR" altLang="tr-TR" sz="2000" dirty="0" smtClean="0">
              <a:cs typeface="Arial" charset="0"/>
            </a:endParaRPr>
          </a:p>
        </p:txBody>
      </p:sp>
      <p:pic>
        <p:nvPicPr>
          <p:cNvPr id="10244" name="Picture 2" descr="http://upload.wikimedia.org/wikipedia/commons/0/0e/Alfisol_pro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15888"/>
            <a:ext cx="2049462" cy="3386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tr-TR" sz="180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tr-TR" sz="1800" smtClean="0">
              <a:solidFill>
                <a:srgbClr val="000000"/>
              </a:solidFill>
            </a:endParaRPr>
          </a:p>
        </p:txBody>
      </p:sp>
      <p:sp>
        <p:nvSpPr>
          <p:cNvPr id="10246" name="6 Dikdörtgen"/>
          <p:cNvSpPr>
            <a:spLocks noChangeArrowheads="1"/>
          </p:cNvSpPr>
          <p:nvPr/>
        </p:nvSpPr>
        <p:spPr bwMode="auto">
          <a:xfrm>
            <a:off x="184150" y="3502561"/>
            <a:ext cx="85693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2000" dirty="0" err="1" smtClean="0">
                <a:solidFill>
                  <a:srgbClr val="000000"/>
                </a:solidFill>
                <a:cs typeface="Arial" charset="0"/>
              </a:rPr>
              <a:t>Alfisols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buz altında kalan toprakların dışındaki toprakların </a:t>
            </a:r>
            <a:r>
              <a:rPr lang="tr-TR" altLang="tr-TR" sz="2000" dirty="0" smtClean="0">
                <a:solidFill>
                  <a:srgbClr val="FF0000"/>
                </a:solidFill>
                <a:cs typeface="Arial" charset="0"/>
              </a:rPr>
              <a:t>1/10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’u kaplar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.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En çok bulunduğu alanlar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,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 ABD’nin doğusu, Avrupa’nın  güneyi ve  batısı, </a:t>
            </a:r>
            <a:r>
              <a:rPr lang="en-US" altLang="tr-TR" sz="2000" dirty="0" err="1" smtClean="0">
                <a:solidFill>
                  <a:srgbClr val="000000"/>
                </a:solidFill>
                <a:cs typeface="Arial" charset="0"/>
              </a:rPr>
              <a:t>Balt</a:t>
            </a:r>
            <a:r>
              <a:rPr lang="tr-TR" altLang="tr-TR" sz="2000" dirty="0" err="1" smtClean="0">
                <a:solidFill>
                  <a:srgbClr val="000000"/>
                </a:solidFill>
                <a:cs typeface="Arial" charset="0"/>
              </a:rPr>
              <a:t>ık</a:t>
            </a:r>
            <a:r>
              <a:rPr lang="tr-TR" altLang="tr-TR" sz="20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bölgesi,  Hindistan’ın kurak bölgeleri, Sudan, Güney Amerika’nın bir çok yeridir.</a:t>
            </a:r>
          </a:p>
        </p:txBody>
      </p:sp>
      <p:sp>
        <p:nvSpPr>
          <p:cNvPr id="10247" name="7 Dikdörtgen"/>
          <p:cNvSpPr>
            <a:spLocks noChangeArrowheads="1"/>
          </p:cNvSpPr>
          <p:nvPr/>
        </p:nvSpPr>
        <p:spPr bwMode="auto">
          <a:xfrm>
            <a:off x="539750" y="4826000"/>
            <a:ext cx="845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SU BORDERLARI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Aqualfs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Islak topraklardır,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aquic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toprak nem rejimi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</a:t>
            </a:r>
            <a:b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</a:b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Cryalfs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Soğuk iklim,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fri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g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id or cryic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toprak sıcaklık rejimi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</a:t>
            </a:r>
            <a:b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</a:b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Udalfs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2000" b="1" dirty="0" err="1" smtClean="0">
                <a:solidFill>
                  <a:srgbClr val="000000"/>
                </a:solidFill>
                <a:cs typeface="Arial" charset="0"/>
              </a:rPr>
              <a:t>humid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 iklim, </a:t>
            </a:r>
            <a:r>
              <a:rPr lang="tr-TR" altLang="tr-TR" sz="2000" b="1" dirty="0" err="1" smtClean="0">
                <a:solidFill>
                  <a:srgbClr val="000000"/>
                </a:solidFill>
                <a:cs typeface="Arial" charset="0"/>
              </a:rPr>
              <a:t>Udic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 nem rejimi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</a:b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Ustalfs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yarı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humid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iklim,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ustic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 nem rejimi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</a:t>
            </a:r>
            <a:b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</a:b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Xeralfs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— 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Akdeniz iklimi,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xeric</a:t>
            </a: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 nem rejimi</a:t>
            </a:r>
            <a:r>
              <a:rPr lang="en-US" altLang="tr-TR" sz="2000" b="1" dirty="0" smtClean="0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01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5988050" cy="649287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2 İçerik Yer Tutucusu"/>
          <p:cNvSpPr>
            <a:spLocks noGrp="1"/>
          </p:cNvSpPr>
          <p:nvPr>
            <p:ph idx="4294967295"/>
          </p:nvPr>
        </p:nvSpPr>
        <p:spPr>
          <a:xfrm>
            <a:off x="0" y="836613"/>
            <a:ext cx="7978775" cy="525621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tr-TR" altLang="tr-TR" sz="22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Volkanik küllerden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oluşmuştur ve yüksek oranda cam ve amorf 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materyal içerir, </a:t>
            </a:r>
            <a:endParaRPr lang="en-US" altLang="tr-TR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22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Genç ve verimli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topraklardır</a:t>
            </a:r>
            <a:endParaRPr lang="en-US" altLang="tr-TR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Andisol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buz altında kalan toprakların dışındaki toprakların %1’ini kaplar. En çok Şili, Ekvator, Kolombiya, Meksika,  ABD’nin kuzeybatısı, Japonya, Java, Yeni Zelanda , İtalya,</a:t>
            </a:r>
          </a:p>
          <a:p>
            <a:pPr eaLnBrk="1" hangingPunct="1">
              <a:buFontTx/>
              <a:buNone/>
            </a:pP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	İrlanda, Havai de bulunur.</a:t>
            </a:r>
            <a:endParaRPr lang="tr-TR" altLang="tr-TR" sz="2200" b="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z="22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SUBORDERLAR</a:t>
            </a:r>
            <a:endParaRPr lang="en-US" altLang="tr-TR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Aquands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taban suyu seviyesi  yılın çoğunda yüzeye yakın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Çok soğuk ilkimler,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ort.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yıllık sıcaklık 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&lt;0°C).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Cryands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Soğuk iklimler,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Torrands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Çok kurak iklimler,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Yarı kurak ve yarı nemli iklimler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Nemli iklimler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Xerands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Ilıman iklimler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(Sıcak yazlar ve nemli kışlar)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Vitrands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Genç </a:t>
            </a:r>
            <a:r>
              <a:rPr lang="en-US" altLang="tr-TR" sz="2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Andisols</a:t>
            </a:r>
            <a:r>
              <a:rPr lang="tr-TR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kaba bünyeli ve cam oranı yüksek</a:t>
            </a:r>
            <a:r>
              <a:rPr lang="en-US" altLang="tr-TR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/>
            <a:endParaRPr lang="en-US" altLang="tr-TR" sz="2000" dirty="0" smtClean="0">
              <a:cs typeface="Arial" charset="0"/>
            </a:endParaRPr>
          </a:p>
        </p:txBody>
      </p:sp>
      <p:pic>
        <p:nvPicPr>
          <p:cNvPr id="11268" name="Picture 2" descr="http://upload.wikimedia.org/wikipedia/commons/d/d0/Andisol_prof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20888"/>
            <a:ext cx="2195736" cy="331610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1581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 idx="4294967295"/>
          </p:nvPr>
        </p:nvSpPr>
        <p:spPr>
          <a:xfrm>
            <a:off x="914400" y="115888"/>
            <a:ext cx="8229600" cy="635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ARIDISOLLER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2 İçerik Yer Tutucusu"/>
          <p:cNvSpPr>
            <a:spLocks noGrp="1"/>
          </p:cNvSpPr>
          <p:nvPr>
            <p:ph idx="4294967295"/>
          </p:nvPr>
        </p:nvSpPr>
        <p:spPr>
          <a:xfrm>
            <a:off x="0" y="1052513"/>
            <a:ext cx="6229350" cy="53292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200" dirty="0" smtClean="0">
              <a:solidFill>
                <a:srgbClr val="FF0000"/>
              </a:solidFill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200" dirty="0" smtClean="0">
                <a:cs typeface="Arial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Latince </a:t>
            </a:r>
            <a:r>
              <a:rPr lang="en-US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aridus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 “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kurak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‘tan gelir.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Kurak ve yarı kurak iklimler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de oluşur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Aridisol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dünya yüzeyinin 1/3 ‘ünü kaplar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organik madde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içerir,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En önemli özelliği 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düşük toprak nemidir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Yıkanma sınırlıdır.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Yüzey altı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horizonlarında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kat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killeri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sod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yum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siyum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arbonat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jips veya çözünebilir tuzlar bulunur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Yüzey altı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karbonatlar, jips ve silikalarca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çimentolanmıştır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Yüzeyde ve alt toprakta tuzlanma oluşabilir.</a:t>
            </a:r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2" descr="http://upload.wikimedia.org/wikipedia/commons/d/d3/Aridisol_prof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0"/>
            <a:ext cx="2411412" cy="5022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9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29600" cy="76517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2 İçerik Yer Tutucusu"/>
          <p:cNvSpPr>
            <a:spLocks noGrp="1"/>
          </p:cNvSpPr>
          <p:nvPr>
            <p:ph idx="4294967295"/>
          </p:nvPr>
        </p:nvSpPr>
        <p:spPr>
          <a:xfrm>
            <a:off x="0" y="1052513"/>
            <a:ext cx="6119813" cy="47529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600" dirty="0" smtClean="0">
                <a:cs typeface="Arial" charset="0"/>
              </a:rPr>
              <a:t> 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dışında herhangi bir profil gelişimi yoktur</a:t>
            </a:r>
            <a:r>
              <a:rPr lang="en-US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tr-TR" altLang="tr-TR" sz="26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Yeni taşınmış ana materyal, Söz konusu ana materyal kilden çakıla çok farklı fraksiyonlardan oluşabilir.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Tanımlayıcı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yoktur.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Dünyada en yaygın ikinci toprak </a:t>
            </a:r>
            <a:r>
              <a:rPr lang="tr-TR" altLang="tr-TR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ordosudur</a:t>
            </a:r>
            <a:r>
              <a:rPr lang="en-US" altLang="tr-TR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altLang="tr-TR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Entisol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en-US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buz altında kalan toprakların dışındaki toprakların %16 ‘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sını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kapla</a:t>
            </a:r>
            <a:r>
              <a:rPr lang="tr-TR" altLang="tr-TR" sz="2600" dirty="0" smtClean="0">
                <a:cs typeface="Arial" charset="0"/>
              </a:rPr>
              <a:t>r</a:t>
            </a:r>
            <a:endParaRPr lang="en-US" altLang="tr-TR" sz="2600" dirty="0" smtClean="0">
              <a:cs typeface="Arial" charset="0"/>
            </a:endParaRPr>
          </a:p>
        </p:txBody>
      </p:sp>
      <p:pic>
        <p:nvPicPr>
          <p:cNvPr id="13316" name="Picture 2" descr="http://upload.wikimedia.org/wikipedia/commons/c/c0/Entisol_prof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44624"/>
            <a:ext cx="2771800" cy="55973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8719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29600" cy="563562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idx="4294967295"/>
          </p:nvPr>
        </p:nvSpPr>
        <p:spPr>
          <a:xfrm>
            <a:off x="0" y="908050"/>
            <a:ext cx="6842125" cy="432117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Çok soğuk iklimlerde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oluşur, toprak yüzeyinden itibaren ilk 2 m  içerisinde de kalıcı buzlanma vardır</a:t>
            </a:r>
          </a:p>
          <a:p>
            <a:pPr eaLnBrk="1" hangingPunct="1"/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Gelisol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latincede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‘buzlanmaya doğru’  anlamına gelen </a:t>
            </a:r>
            <a:r>
              <a:rPr lang="en-US" altLang="tr-TR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gelare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den türemiştir. 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Dönüşümlü 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donma-çözülme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olayı en karakteristik özelliğidir.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Yapısal olarak B </a:t>
            </a:r>
            <a:r>
              <a:rPr lang="tr-TR" altLang="tr-TR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yoktur, fakat A </a:t>
            </a:r>
            <a:r>
              <a:rPr lang="tr-TR" altLang="tr-TR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horizonu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vardır.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Yüzeyde ince bir mineral tabakanın üzerinde organik madde biriktiği için siyah veya koyu kahve renklidir.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Kimyasal olarak verimli değildir. Donmuş tabakanın üzerindeki besin maddeleri (özellikle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ve K) yıkanmıştır.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 çok Sibirya, Alaska ve Kanada’da daha sonra Şili, Arjantin, Tibet, Kuzey İskandinavya,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Antartika’da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bulunur</a:t>
            </a:r>
            <a:r>
              <a:rPr lang="tr-TR" altLang="tr-T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40" name="Picture 2" descr="http://upload.wikimedia.org/wikipedia/commons/b/b8/Gelisol_pro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2" y="44624"/>
            <a:ext cx="2122487" cy="51846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4 Dikdörtgen"/>
          <p:cNvSpPr>
            <a:spLocks noChangeArrowheads="1"/>
          </p:cNvSpPr>
          <p:nvPr/>
        </p:nvSpPr>
        <p:spPr bwMode="auto">
          <a:xfrm>
            <a:off x="45503" y="5085184"/>
            <a:ext cx="820859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2000" b="1" dirty="0" smtClean="0">
                <a:solidFill>
                  <a:srgbClr val="000000"/>
                </a:solidFill>
                <a:cs typeface="Arial" charset="0"/>
              </a:rPr>
              <a:t>Alt </a:t>
            </a:r>
            <a:r>
              <a:rPr lang="tr-TR" altLang="tr-TR" sz="2000" b="1" dirty="0" err="1" smtClean="0">
                <a:solidFill>
                  <a:srgbClr val="000000"/>
                </a:solidFill>
                <a:cs typeface="Arial" charset="0"/>
              </a:rPr>
              <a:t>ordoları</a:t>
            </a:r>
            <a:endParaRPr lang="en-US" altLang="tr-TR" sz="2000" b="1" dirty="0" smtClean="0">
              <a:solidFill>
                <a:srgbClr val="000000"/>
              </a:solidFill>
              <a:cs typeface="Arial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Histels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: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 yüzeyden itibaren 2 m içerisinde buzlanma içeren organik topraklar</a:t>
            </a:r>
            <a:endParaRPr lang="en-US" altLang="tr-TR" sz="2000" dirty="0" smtClean="0">
              <a:solidFill>
                <a:srgbClr val="000000"/>
              </a:solidFill>
              <a:cs typeface="Arial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Turbels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: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buz ile karıştırmanın etkilerini belirgin olarak gösterir</a:t>
            </a:r>
            <a:endParaRPr lang="en-US" altLang="tr-TR" sz="2000" dirty="0" smtClean="0">
              <a:solidFill>
                <a:srgbClr val="000000"/>
              </a:solidFill>
              <a:cs typeface="Arial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2000" b="1" dirty="0" err="1" smtClean="0">
                <a:solidFill>
                  <a:srgbClr val="000000"/>
                </a:solidFill>
                <a:cs typeface="Arial" charset="0"/>
              </a:rPr>
              <a:t>Orthels</a:t>
            </a:r>
            <a:r>
              <a:rPr lang="en-US" altLang="tr-TR" sz="2000" dirty="0" smtClean="0">
                <a:solidFill>
                  <a:srgbClr val="000000"/>
                </a:solidFill>
                <a:cs typeface="Arial" charset="0"/>
              </a:rPr>
              <a:t>: </a:t>
            </a:r>
            <a:r>
              <a:rPr lang="tr-TR" altLang="tr-TR" sz="2000" dirty="0" smtClean="0">
                <a:solidFill>
                  <a:srgbClr val="000000"/>
                </a:solidFill>
                <a:cs typeface="Arial" charset="0"/>
              </a:rPr>
              <a:t>buz ile karıştırmanın etkilerini az gösterir</a:t>
            </a:r>
            <a:endParaRPr lang="en-US" altLang="tr-TR" sz="2000" dirty="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76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5986463" cy="792162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2 İçerik Yer Tutucusu"/>
          <p:cNvSpPr>
            <a:spLocks noGrp="1"/>
          </p:cNvSpPr>
          <p:nvPr>
            <p:ph idx="4294967295"/>
          </p:nvPr>
        </p:nvSpPr>
        <p:spPr>
          <a:xfrm>
            <a:off x="0" y="692150"/>
            <a:ext cx="7559675" cy="6165850"/>
          </a:xfrm>
        </p:spPr>
        <p:txBody>
          <a:bodyPr/>
          <a:lstStyle/>
          <a:p>
            <a:pPr algn="just" eaLnBrk="1" hangingPunct="1"/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Organik maddeden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oluşmuş topraklardır. Üst 80 cm de 40 cm </a:t>
            </a:r>
          </a:p>
          <a:p>
            <a:pPr algn="just" eaLnBrk="1" hangingPunct="1">
              <a:buFontTx/>
              <a:buNone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veya daha fazla organik toprak materyali vardır ve organik katmanda organik  karbon oranı en az % 12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OM, kötü drenaj, asidik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düşük bitki besin maddesi kapsamı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değişik ülkelerce farlı isimlendirilirler (</a:t>
            </a:r>
            <a:r>
              <a:rPr lang="tr-TR" altLang="tr-TR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peat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muck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 eaLnBrk="1" hangingPunct="1">
              <a:buFontTx/>
              <a:buNone/>
            </a:pP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altLang="tr-TR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torf</a:t>
            </a:r>
            <a:r>
              <a:rPr lang="tr-TR" altLang="tr-TR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turba)</a:t>
            </a:r>
          </a:p>
          <a:p>
            <a:pPr algn="just" eaLnBrk="1" hangingPunct="1"/>
            <a:r>
              <a:rPr lang="en-US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kötü drenaj koşullarında (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anaeorbik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 oluştuğundan </a:t>
            </a:r>
          </a:p>
          <a:p>
            <a:pPr algn="just" eaLnBrk="1" hangingPunct="1">
              <a:buFontTx/>
              <a:buNone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organik atıkların ayrışma hızı birikme hızından düşüktür. </a:t>
            </a: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Yaygın olarak  Kanada, İskandinavya, Batı Sibirya,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Sumatra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Borneo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Yeni Gine’de bulunur.  Avrupa’nın kuzeyinde Rusya’nın doğusunda,  Florida’da yer yer bulunur.</a:t>
            </a:r>
            <a:endParaRPr lang="en-US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verimlilik ve drenaj sorunu nedeniyle tarıma çok uygun değildirler. </a:t>
            </a:r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Histosoller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drene edilince yeterli  verim alınabilmektedi</a:t>
            </a:r>
            <a:r>
              <a:rPr lang="tr-TR" altLang="tr-TR" sz="1800" dirty="0" smtClean="0">
                <a:cs typeface="Arial" charset="0"/>
              </a:rPr>
              <a:t>r. </a:t>
            </a:r>
            <a:endParaRPr lang="en-US" altLang="tr-TR" sz="1800" dirty="0" smtClean="0">
              <a:cs typeface="Arial" charset="0"/>
            </a:endParaRPr>
          </a:p>
        </p:txBody>
      </p:sp>
      <p:pic>
        <p:nvPicPr>
          <p:cNvPr id="15364" name="Picture 2" descr="http://upload.wikimedia.org/wikipedia/commons/8/8f/Histisol_prof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0"/>
            <a:ext cx="1476375" cy="4869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4 Dikdörtgen"/>
          <p:cNvSpPr>
            <a:spLocks noChangeArrowheads="1"/>
          </p:cNvSpPr>
          <p:nvPr/>
        </p:nvSpPr>
        <p:spPr bwMode="auto">
          <a:xfrm>
            <a:off x="107504" y="5661248"/>
            <a:ext cx="878497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Altordoları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tr-TR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Folists</a:t>
            </a:r>
            <a:r>
              <a:rPr lang="en-US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yılın çoğunda su ile doygun olmayan </a:t>
            </a: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altLang="tr-TR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Fibrists</a:t>
            </a:r>
            <a:r>
              <a:rPr lang="en-US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ayrışmış organik materyallerden oluşmuş </a:t>
            </a: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Peat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en-US" altLang="tr-TR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Hemists</a:t>
            </a:r>
            <a:r>
              <a:rPr lang="en-US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 seviyede ayrışmış organik materyallerden oluşmuş </a:t>
            </a: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endParaRPr lang="en-US" altLang="tr-TR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Saprists</a:t>
            </a:r>
            <a:r>
              <a:rPr lang="en-US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büyük oranda 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yrışmış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organik materyallerden oluşmuş </a:t>
            </a:r>
            <a:r>
              <a:rPr lang="en-US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histosol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muck</a:t>
            </a:r>
            <a:r>
              <a:rPr lang="tr-TR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tr-T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448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72072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INCEPTISOLLER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2 İçerik Yer Tutucusu"/>
          <p:cNvSpPr>
            <a:spLocks noGrp="1"/>
          </p:cNvSpPr>
          <p:nvPr>
            <p:ph idx="4294967295"/>
          </p:nvPr>
        </p:nvSpPr>
        <p:spPr>
          <a:xfrm>
            <a:off x="0" y="1052513"/>
            <a:ext cx="5832475" cy="475297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Yeni oluşmuş topraklardır. Zayıf drenajlı alanlar üzerinde oluşurlar. Kil kapsamları düşüktür.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Zayıf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oluşumu vardır.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horizonları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%5-10 organik madde içerir.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Kil, Fe, Al birikimi yoktur.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</a:t>
            </a:r>
            <a:r>
              <a:rPr lang="tr-TR" altLang="tr-TR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Ordoları</a:t>
            </a:r>
            <a:r>
              <a:rPr lang="tr-TR" alt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Anthrepts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Aquepts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Cryepts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Udepts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Ustepts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Xerepts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8" name="Picture 2" descr="http://cache-media.britannica.com/eb-media/53/24253-004-493684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2" y="0"/>
            <a:ext cx="2700337" cy="55895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53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1125</Words>
  <Application>Microsoft Office PowerPoint</Application>
  <PresentationFormat>Ekran Gösterisi (4:3)</PresentationFormat>
  <Paragraphs>153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Açılar</vt:lpstr>
      <vt:lpstr>YENİ AMERİKAN TOPRAK SINIFLANDIRMA SİSTEMİ Toprak Taksonomisi</vt:lpstr>
      <vt:lpstr>ORDOLAR</vt:lpstr>
      <vt:lpstr>ALFİSOLLER</vt:lpstr>
      <vt:lpstr>ANDISOLLER</vt:lpstr>
      <vt:lpstr>ARIDISOLLER</vt:lpstr>
      <vt:lpstr>ENTISOLLER</vt:lpstr>
      <vt:lpstr>GELISOLLER</vt:lpstr>
      <vt:lpstr>HISTOSOLLER</vt:lpstr>
      <vt:lpstr>INCEPTISOLLER</vt:lpstr>
      <vt:lpstr>MOLLISOLLER</vt:lpstr>
      <vt:lpstr>OXISOLLER</vt:lpstr>
      <vt:lpstr>SPODOSOLS (PODSOL)</vt:lpstr>
      <vt:lpstr>ULTISOLS</vt:lpstr>
      <vt:lpstr>VERTISOLLER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2019-04-28T20:32:01Z</dcterms:created>
  <dcterms:modified xsi:type="dcterms:W3CDTF">2019-04-28T20:33:31Z</dcterms:modified>
</cp:coreProperties>
</file>