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tr-TR" dirty="0"/>
              <a:t>Asıl başlık stilini düzenlemek için tıklayın</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dirty="0"/>
              <a:t>Asıl alt başlık stilini düzenlemek için tıklayın</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3.05.2018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953476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tr-TR" dirty="0"/>
              <a:t>Asıl başlık stilini düzenlemek için tıklayın</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5" name="Date Placeholder 4"/>
          <p:cNvSpPr>
            <a:spLocks noGrp="1"/>
          </p:cNvSpPr>
          <p:nvPr>
            <p:ph type="dt" sz="half" idx="10"/>
          </p:nvPr>
        </p:nvSpPr>
        <p:spPr/>
        <p:txBody>
          <a:bodyPr/>
          <a:lstStyle/>
          <a:p>
            <a:fld id="{E2072480-10DA-4FB4-BEAE-2A1DEA90F248}" type="datetimeFigureOut">
              <a:rPr lang="tr-TR" smtClean="0"/>
              <a:t>3.05.2018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5925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tr-TR" dirty="0"/>
              <a:t>Asıl başlık stilini düzenlemek için tıklayın</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3.05.2018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767715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3600"/>
            </a:lvl1pPr>
          </a:lstStyle>
          <a:p>
            <a:r>
              <a:rPr lang="tr-TR" dirty="0"/>
              <a:t>Asıl başlık stilini düzenlemek için tıklayın</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tr-TR" dirty="0"/>
              <a:t>Asıl metin stillerini düzenle</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3.05.2018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
        <p:nvSpPr>
          <p:cNvPr id="12" name="TextBox 11"/>
          <p:cNvSpPr txBox="1"/>
          <p:nvPr/>
        </p:nvSpPr>
        <p:spPr>
          <a:xfrm>
            <a:off x="673721" y="971253"/>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2613787"/>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2973046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000" b="0" cap="none"/>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3.05.2018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77484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072480-10DA-4FB4-BEAE-2A1DEA90F248}" type="datetimeFigureOut">
              <a:rPr lang="tr-TR" smtClean="0"/>
              <a:t>3.05.2018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271121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072480-10DA-4FB4-BEAE-2A1DEA90F248}" type="datetimeFigureOut">
              <a:rPr lang="tr-TR" smtClean="0"/>
              <a:t>3.05.2018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02941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3.05.2018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292718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tr-TR" dirty="0"/>
              <a:t>Asıl başlık stilini düzenlemek için tıklayın</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3.05.2018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14847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Content Placeholder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7" name="Date Placeholder 3"/>
          <p:cNvSpPr>
            <a:spLocks noGrp="1"/>
          </p:cNvSpPr>
          <p:nvPr>
            <p:ph type="dt" sz="half" idx="10"/>
          </p:nvPr>
        </p:nvSpPr>
        <p:spPr/>
        <p:txBody>
          <a:bodyPr/>
          <a:lstStyle/>
          <a:p>
            <a:fld id="{E2072480-10DA-4FB4-BEAE-2A1DEA90F248}" type="datetimeFigureOut">
              <a:rPr lang="tr-TR" smtClean="0"/>
              <a:t>3.05.2018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56792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3.05.2018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56931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Date Placeholder 4"/>
          <p:cNvSpPr>
            <a:spLocks noGrp="1"/>
          </p:cNvSpPr>
          <p:nvPr>
            <p:ph type="dt" sz="half" idx="10"/>
          </p:nvPr>
        </p:nvSpPr>
        <p:spPr/>
        <p:txBody>
          <a:bodyPr/>
          <a:lstStyle/>
          <a:p>
            <a:fld id="{E2072480-10DA-4FB4-BEAE-2A1DEA90F248}" type="datetimeFigureOut">
              <a:rPr lang="tr-TR" smtClean="0"/>
              <a:t>3.05.2018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89896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4" name="Content Placeholder 3"/>
          <p:cNvSpPr>
            <a:spLocks noGrp="1"/>
          </p:cNvSpPr>
          <p:nvPr>
            <p:ph sz="half" idx="2"/>
          </p:nvPr>
        </p:nvSpPr>
        <p:spPr>
          <a:xfrm>
            <a:off x="827485"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7" name="Date Placeholder 6"/>
          <p:cNvSpPr>
            <a:spLocks noGrp="1"/>
          </p:cNvSpPr>
          <p:nvPr>
            <p:ph type="dt" sz="half" idx="10"/>
          </p:nvPr>
        </p:nvSpPr>
        <p:spPr/>
        <p:txBody>
          <a:bodyPr/>
          <a:lstStyle/>
          <a:p>
            <a:fld id="{E2072480-10DA-4FB4-BEAE-2A1DEA90F248}" type="datetimeFigureOut">
              <a:rPr lang="tr-TR" smtClean="0"/>
              <a:t>3.05.2018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836058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7" name="Date Placeholder 2"/>
          <p:cNvSpPr>
            <a:spLocks noGrp="1"/>
          </p:cNvSpPr>
          <p:nvPr>
            <p:ph type="dt" sz="half" idx="10"/>
          </p:nvPr>
        </p:nvSpPr>
        <p:spPr/>
        <p:txBody>
          <a:bodyPr/>
          <a:lstStyle/>
          <a:p>
            <a:fld id="{E2072480-10DA-4FB4-BEAE-2A1DEA90F248}" type="datetimeFigureOut">
              <a:rPr lang="tr-TR" smtClean="0"/>
              <a:t>3.05.2018</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46435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2072480-10DA-4FB4-BEAE-2A1DEA90F248}" type="datetimeFigureOut">
              <a:rPr lang="tr-TR" smtClean="0"/>
              <a:t>3.05.2018</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249779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1800" b="0"/>
            </a:lvl1pPr>
          </a:lstStyle>
          <a:p>
            <a:r>
              <a:rPr lang="tr-TR" dirty="0"/>
              <a:t>Asıl başlık stilini düzenlemek için tıklayın</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7" name="Date Placeholder 4"/>
          <p:cNvSpPr>
            <a:spLocks noGrp="1"/>
          </p:cNvSpPr>
          <p:nvPr>
            <p:ph type="dt" sz="half" idx="10"/>
          </p:nvPr>
        </p:nvSpPr>
        <p:spPr/>
        <p:txBody>
          <a:bodyPr/>
          <a:lstStyle/>
          <a:p>
            <a:fld id="{E2072480-10DA-4FB4-BEAE-2A1DEA90F248}" type="datetimeFigureOut">
              <a:rPr lang="tr-TR" smtClean="0"/>
              <a:t>3.05.2018</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14870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tr-TR" dirty="0"/>
              <a:t>Asıl başlık stilini düzenlemek için tıklayın</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5" name="Date Placeholder 4"/>
          <p:cNvSpPr>
            <a:spLocks noGrp="1"/>
          </p:cNvSpPr>
          <p:nvPr>
            <p:ph type="dt" sz="half" idx="10"/>
          </p:nvPr>
        </p:nvSpPr>
        <p:spPr/>
        <p:txBody>
          <a:bodyPr/>
          <a:lstStyle/>
          <a:p>
            <a:fld id="{E2072480-10DA-4FB4-BEAE-2A1DEA90F248}" type="datetimeFigureOut">
              <a:rPr lang="tr-TR" smtClean="0"/>
              <a:t>3.05.2018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25831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tr-TR" dirty="0"/>
              <a:t>Asıl başlık stilini düzenlemek için tıklayın</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E2072480-10DA-4FB4-BEAE-2A1DEA90F248}" type="datetimeFigureOut">
              <a:rPr lang="tr-TR" smtClean="0"/>
              <a:t>3.05.2018</a:t>
            </a:fld>
            <a:endParaRPr lang="tr-TR"/>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12956059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hyperlink" Target="NUL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28442" y="1060801"/>
            <a:ext cx="9104968" cy="2087581"/>
          </a:xfrm>
        </p:spPr>
        <p:txBody>
          <a:bodyPr/>
          <a:lstStyle/>
          <a:p>
            <a:r>
              <a:rPr lang="tr-TR" sz="5400" b="1" u="sng" dirty="0">
                <a:latin typeface="Constantia"/>
                <a:cs typeface="Calibri"/>
              </a:rPr>
              <a:t>A.Ü. GAMA MYO.  Elektrik ve Enerji Bölümü</a:t>
            </a:r>
            <a:r>
              <a:rPr lang="tr-TR" sz="5400" b="1" dirty="0">
                <a:latin typeface="Constantia"/>
                <a:cs typeface="Calibri"/>
              </a:rPr>
              <a:t> </a:t>
            </a:r>
            <a:endParaRPr lang="tr-TR" sz="5400">
              <a:latin typeface="Constantia"/>
              <a:cs typeface="Calibri"/>
            </a:endParaRPr>
          </a:p>
        </p:txBody>
      </p:sp>
      <p:sp>
        <p:nvSpPr>
          <p:cNvPr id="3" name="Alt Başlık 2"/>
          <p:cNvSpPr>
            <a:spLocks noGrp="1"/>
          </p:cNvSpPr>
          <p:nvPr>
            <p:ph type="subTitle" idx="1"/>
          </p:nvPr>
        </p:nvSpPr>
        <p:spPr>
          <a:xfrm>
            <a:off x="551442" y="3517379"/>
            <a:ext cx="6620968" cy="861420"/>
          </a:xfrm>
        </p:spPr>
        <p:txBody>
          <a:bodyPr vert="horz" lIns="91440" tIns="45720" rIns="91440" bIns="45720" rtlCol="0" anchor="t">
            <a:noAutofit/>
          </a:bodyPr>
          <a:lstStyle/>
          <a:p>
            <a:r>
              <a:rPr lang="tr-TR" sz="4000" b="1" dirty="0"/>
              <a:t>Enerji kaynakları ve dönüştürme sistemleri </a:t>
            </a:r>
          </a:p>
          <a:p>
            <a:r>
              <a:rPr lang="tr-TR" sz="4000" b="1" dirty="0"/>
              <a:t>10. hafta </a:t>
            </a:r>
          </a:p>
        </p:txBody>
      </p:sp>
      <p:pic>
        <p:nvPicPr>
          <p:cNvPr id="4" name="Resim 4">
            <a:extLst>
              <a:ext uri="{FF2B5EF4-FFF2-40B4-BE49-F238E27FC236}">
                <a16:creationId xmlns:a16="http://schemas.microsoft.com/office/drawing/2014/main" id="{EC12C194-2704-4948-8A3C-041E817AE56B}"/>
              </a:ext>
            </a:extLst>
          </p:cNvPr>
          <p:cNvPicPr>
            <a:picLocks noChangeAspect="1"/>
          </p:cNvPicPr>
          <p:nvPr/>
        </p:nvPicPr>
        <p:blipFill>
          <a:blip r:embed="rId2"/>
          <a:stretch>
            <a:fillRect/>
          </a:stretch>
        </p:blipFill>
        <p:spPr>
          <a:xfrm>
            <a:off x="4012" y="4012"/>
            <a:ext cx="970774" cy="970774"/>
          </a:xfrm>
          <a:prstGeom prst="rect">
            <a:avLst/>
          </a:prstGeom>
        </p:spPr>
      </p:pic>
      <p:pic>
        <p:nvPicPr>
          <p:cNvPr id="6" name="Resim 6">
            <a:extLst>
              <a:ext uri="{FF2B5EF4-FFF2-40B4-BE49-F238E27FC236}">
                <a16:creationId xmlns:a16="http://schemas.microsoft.com/office/drawing/2014/main" id="{92C851BB-007E-4DAC-8FE5-F51CA7D41281}"/>
              </a:ext>
            </a:extLst>
          </p:cNvPr>
          <p:cNvPicPr>
            <a:picLocks noChangeAspect="1"/>
          </p:cNvPicPr>
          <p:nvPr/>
        </p:nvPicPr>
        <p:blipFill>
          <a:blip r:embed="rId2"/>
          <a:stretch>
            <a:fillRect/>
          </a:stretch>
        </p:blipFill>
        <p:spPr>
          <a:xfrm>
            <a:off x="8100535" y="4012"/>
            <a:ext cx="1039452" cy="1059074"/>
          </a:xfrm>
          <a:prstGeom prst="rect">
            <a:avLst/>
          </a:prstGeom>
        </p:spPr>
      </p:pic>
    </p:spTree>
    <p:extLst>
      <p:ext uri="{BB962C8B-B14F-4D97-AF65-F5344CB8AC3E}">
        <p14:creationId xmlns:p14="http://schemas.microsoft.com/office/powerpoint/2010/main" val="2237731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146C0F4-022F-46E5-BA0F-A9C74AF946A1}"/>
              </a:ext>
            </a:extLst>
          </p:cNvPr>
          <p:cNvSpPr>
            <a:spLocks noGrp="1"/>
          </p:cNvSpPr>
          <p:nvPr>
            <p:ph type="title"/>
          </p:nvPr>
        </p:nvSpPr>
        <p:spPr>
          <a:xfrm>
            <a:off x="882708" y="2340594"/>
            <a:ext cx="7053542" cy="1400530"/>
          </a:xfrm>
        </p:spPr>
        <p:txBody>
          <a:bodyPr/>
          <a:lstStyle/>
          <a:p>
            <a:pPr algn="ctr"/>
            <a:r>
              <a:rPr lang="tr-TR" b="1" dirty="0"/>
              <a:t>KAYNAKÇA </a:t>
            </a:r>
            <a:br>
              <a:rPr lang="tr-TR" b="1" dirty="0"/>
            </a:br>
            <a:r>
              <a:rPr lang="tr-TR" sz="2500" dirty="0">
                <a:hlinkClick r:id="rId2" invalidUrl="http://"/>
              </a:rPr>
              <a:t>http://www.yildiz.edu.tr/~aergenc/motorlar_1.pdf</a:t>
            </a:r>
            <a:br>
              <a:rPr lang="tr-TR" sz="2500" dirty="0">
                <a:hlinkClick r:id="rId3" invalidUrl="http://"/>
              </a:rPr>
            </a:br>
            <a:endParaRPr lang="tr-TR" sz="2500" dirty="0"/>
          </a:p>
        </p:txBody>
      </p:sp>
      <p:pic>
        <p:nvPicPr>
          <p:cNvPr id="5" name="Resim 4">
            <a:extLst>
              <a:ext uri="{FF2B5EF4-FFF2-40B4-BE49-F238E27FC236}">
                <a16:creationId xmlns:a16="http://schemas.microsoft.com/office/drawing/2014/main" id="{F962DC3E-D260-41C8-BF41-AA4029A6FF48}"/>
              </a:ext>
            </a:extLst>
          </p:cNvPr>
          <p:cNvPicPr>
            <a:picLocks noChangeAspect="1"/>
          </p:cNvPicPr>
          <p:nvPr/>
        </p:nvPicPr>
        <p:blipFill>
          <a:blip r:embed="rId4"/>
          <a:stretch>
            <a:fillRect/>
          </a:stretch>
        </p:blipFill>
        <p:spPr>
          <a:xfrm>
            <a:off x="4012" y="4012"/>
            <a:ext cx="990396" cy="990396"/>
          </a:xfrm>
          <a:prstGeom prst="rect">
            <a:avLst/>
          </a:prstGeom>
        </p:spPr>
      </p:pic>
      <p:pic>
        <p:nvPicPr>
          <p:cNvPr id="7" name="Resim 6">
            <a:extLst>
              <a:ext uri="{FF2B5EF4-FFF2-40B4-BE49-F238E27FC236}">
                <a16:creationId xmlns:a16="http://schemas.microsoft.com/office/drawing/2014/main" id="{02079922-72D8-4949-B875-B7C36AE32140}"/>
              </a:ext>
            </a:extLst>
          </p:cNvPr>
          <p:cNvPicPr>
            <a:picLocks noChangeAspect="1"/>
          </p:cNvPicPr>
          <p:nvPr/>
        </p:nvPicPr>
        <p:blipFill>
          <a:blip r:embed="rId4"/>
          <a:stretch>
            <a:fillRect/>
          </a:stretch>
        </p:blipFill>
        <p:spPr>
          <a:xfrm>
            <a:off x="8149590" y="4012"/>
            <a:ext cx="990396" cy="990396"/>
          </a:xfrm>
          <a:prstGeom prst="rect">
            <a:avLst/>
          </a:prstGeom>
        </p:spPr>
      </p:pic>
    </p:spTree>
    <p:extLst>
      <p:ext uri="{BB962C8B-B14F-4D97-AF65-F5344CB8AC3E}">
        <p14:creationId xmlns:p14="http://schemas.microsoft.com/office/powerpoint/2010/main" val="715973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F6BE525-9B8A-4917-8E91-DE09C36A9849}"/>
              </a:ext>
            </a:extLst>
          </p:cNvPr>
          <p:cNvSpPr>
            <a:spLocks noGrp="1"/>
          </p:cNvSpPr>
          <p:nvPr>
            <p:ph type="title"/>
          </p:nvPr>
        </p:nvSpPr>
        <p:spPr>
          <a:xfrm>
            <a:off x="1960584" y="803718"/>
            <a:ext cx="7053542" cy="1400530"/>
          </a:xfrm>
        </p:spPr>
        <p:txBody>
          <a:bodyPr/>
          <a:lstStyle/>
          <a:p>
            <a:r>
              <a:rPr lang="tr-TR" sz="5400" b="1" u="sng" dirty="0"/>
              <a:t>İÇİNDEKİLER</a:t>
            </a:r>
            <a:r>
              <a:rPr lang="tr-TR" sz="5400" b="1" dirty="0"/>
              <a:t> </a:t>
            </a:r>
            <a:endParaRPr lang="tr-TR" sz="5400" b="1" u="sng" dirty="0"/>
          </a:p>
        </p:txBody>
      </p:sp>
      <p:sp>
        <p:nvSpPr>
          <p:cNvPr id="3" name="İçerik Yer Tutucusu 2">
            <a:extLst>
              <a:ext uri="{FF2B5EF4-FFF2-40B4-BE49-F238E27FC236}">
                <a16:creationId xmlns:a16="http://schemas.microsoft.com/office/drawing/2014/main" id="{F9C3AAD9-16C4-4F65-AD18-497463E20D0C}"/>
              </a:ext>
            </a:extLst>
          </p:cNvPr>
          <p:cNvSpPr>
            <a:spLocks noGrp="1"/>
          </p:cNvSpPr>
          <p:nvPr>
            <p:ph idx="1"/>
          </p:nvPr>
        </p:nvSpPr>
        <p:spPr>
          <a:xfrm>
            <a:off x="584734" y="2911672"/>
            <a:ext cx="8212618" cy="1406274"/>
          </a:xfrm>
        </p:spPr>
        <p:txBody>
          <a:bodyPr vert="horz" lIns="91440" tIns="45720" rIns="91440" bIns="45720" rtlCol="0" anchor="t">
            <a:normAutofit/>
          </a:bodyPr>
          <a:lstStyle/>
          <a:p>
            <a:r>
              <a:rPr lang="tr-TR" sz="4000" b="1" dirty="0"/>
              <a:t>YANMA TEMELLİ TEKNOLOJİLER (İçten Yanmalı Motorlar)</a:t>
            </a:r>
          </a:p>
          <a:p>
            <a:pPr marL="0" indent="0">
              <a:buClr>
                <a:srgbClr val="8AD0D6"/>
              </a:buClr>
              <a:buNone/>
            </a:pPr>
            <a:endParaRPr lang="tr-TR" sz="4000" b="1" dirty="0"/>
          </a:p>
        </p:txBody>
      </p:sp>
      <p:pic>
        <p:nvPicPr>
          <p:cNvPr id="5" name="Resim 4">
            <a:extLst>
              <a:ext uri="{FF2B5EF4-FFF2-40B4-BE49-F238E27FC236}">
                <a16:creationId xmlns:a16="http://schemas.microsoft.com/office/drawing/2014/main" id="{2F78D471-441C-446D-9B91-F3B38BA7A0E0}"/>
              </a:ext>
            </a:extLst>
          </p:cNvPr>
          <p:cNvPicPr>
            <a:picLocks noChangeAspect="1"/>
          </p:cNvPicPr>
          <p:nvPr/>
        </p:nvPicPr>
        <p:blipFill>
          <a:blip r:embed="rId2"/>
          <a:stretch>
            <a:fillRect/>
          </a:stretch>
        </p:blipFill>
        <p:spPr>
          <a:xfrm>
            <a:off x="4012" y="4012"/>
            <a:ext cx="990396" cy="990396"/>
          </a:xfrm>
          <a:prstGeom prst="rect">
            <a:avLst/>
          </a:prstGeom>
        </p:spPr>
      </p:pic>
      <p:pic>
        <p:nvPicPr>
          <p:cNvPr id="7" name="Resim 6">
            <a:extLst>
              <a:ext uri="{FF2B5EF4-FFF2-40B4-BE49-F238E27FC236}">
                <a16:creationId xmlns:a16="http://schemas.microsoft.com/office/drawing/2014/main" id="{7D6B9EA4-79EB-4BAF-BC2F-221A13DDDE91}"/>
              </a:ext>
            </a:extLst>
          </p:cNvPr>
          <p:cNvPicPr>
            <a:picLocks noChangeAspect="1"/>
          </p:cNvPicPr>
          <p:nvPr/>
        </p:nvPicPr>
        <p:blipFill>
          <a:blip r:embed="rId2"/>
          <a:stretch>
            <a:fillRect/>
          </a:stretch>
        </p:blipFill>
        <p:spPr>
          <a:xfrm>
            <a:off x="8149591" y="4012"/>
            <a:ext cx="990396" cy="990396"/>
          </a:xfrm>
          <a:prstGeom prst="rect">
            <a:avLst/>
          </a:prstGeom>
        </p:spPr>
      </p:pic>
    </p:spTree>
    <p:extLst>
      <p:ext uri="{BB962C8B-B14F-4D97-AF65-F5344CB8AC3E}">
        <p14:creationId xmlns:p14="http://schemas.microsoft.com/office/powerpoint/2010/main" val="2706336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050A5A3-4F06-486A-8023-E809A68E771B}"/>
              </a:ext>
            </a:extLst>
          </p:cNvPr>
          <p:cNvSpPr>
            <a:spLocks noGrp="1"/>
          </p:cNvSpPr>
          <p:nvPr>
            <p:ph type="title"/>
          </p:nvPr>
        </p:nvSpPr>
        <p:spPr>
          <a:xfrm>
            <a:off x="657112" y="495850"/>
            <a:ext cx="8174975" cy="1400530"/>
          </a:xfrm>
        </p:spPr>
        <p:txBody>
          <a:bodyPr/>
          <a:lstStyle/>
          <a:p>
            <a:pPr algn="ctr"/>
            <a:r>
              <a:rPr lang="tr-TR" b="1" dirty="0"/>
              <a:t>İÇTEN YANMALI MOTORLAR </a:t>
            </a:r>
            <a:endParaRPr lang="tr-TR"/>
          </a:p>
        </p:txBody>
      </p:sp>
      <p:sp>
        <p:nvSpPr>
          <p:cNvPr id="3" name="İçerik Yer Tutucusu 2">
            <a:extLst>
              <a:ext uri="{FF2B5EF4-FFF2-40B4-BE49-F238E27FC236}">
                <a16:creationId xmlns:a16="http://schemas.microsoft.com/office/drawing/2014/main" id="{B26E05A5-8370-428D-A4A6-C80810FFAB5C}"/>
              </a:ext>
            </a:extLst>
          </p:cNvPr>
          <p:cNvSpPr>
            <a:spLocks noGrp="1"/>
          </p:cNvSpPr>
          <p:nvPr>
            <p:ph idx="1"/>
          </p:nvPr>
        </p:nvSpPr>
        <p:spPr>
          <a:xfrm>
            <a:off x="424918" y="1334051"/>
            <a:ext cx="8406434" cy="5259405"/>
          </a:xfrm>
        </p:spPr>
        <p:txBody>
          <a:bodyPr vert="horz" lIns="91440" tIns="45720" rIns="91440" bIns="45720" rtlCol="0" anchor="t">
            <a:normAutofit/>
          </a:bodyPr>
          <a:lstStyle/>
          <a:p>
            <a:pPr marL="0" indent="0">
              <a:buNone/>
            </a:pPr>
            <a:r>
              <a:rPr lang="tr-TR" b="1" dirty="0"/>
              <a:t>Motorlar ve Türleri </a:t>
            </a:r>
            <a:endParaRPr lang="tr-TR"/>
          </a:p>
          <a:p>
            <a:pPr>
              <a:buNone/>
            </a:pPr>
            <a:r>
              <a:rPr lang="tr-TR" dirty="0"/>
              <a:t>Motorlar, yakıtın yanması sonucu açığa çıkan ısı enerjisini mekanik enerjiye dönüştüren makinelerdir. • Enerji dönüştürme yöntemine göre iki grupta toplanırlar. </a:t>
            </a:r>
          </a:p>
          <a:p>
            <a:pPr>
              <a:buNone/>
            </a:pPr>
            <a:r>
              <a:rPr lang="tr-TR" dirty="0"/>
              <a:t>•İçten yanmalı motorlar </a:t>
            </a:r>
          </a:p>
          <a:p>
            <a:pPr>
              <a:buNone/>
            </a:pPr>
            <a:r>
              <a:rPr lang="tr-TR" dirty="0"/>
              <a:t>•Dıştan yanmalı motorlar</a:t>
            </a:r>
          </a:p>
          <a:p>
            <a:pPr>
              <a:buNone/>
            </a:pPr>
            <a:r>
              <a:rPr lang="tr-TR" dirty="0"/>
              <a:t>İçten yanmalı motorlar yakıtın barındırdığı kimyasal enerjiyi mekanik enerjiye dönüştüren bir ''Enerji Dönüşüm Makinasıdır. '' </a:t>
            </a:r>
            <a:endParaRPr lang="tr-TR" b="1" dirty="0"/>
          </a:p>
          <a:p>
            <a:pPr>
              <a:buNone/>
            </a:pPr>
            <a:r>
              <a:rPr lang="tr-TR" dirty="0"/>
              <a:t>İçten yanmalı motorları , dıştan yanmalı motorlardan ayıran en temel fark yakıtın yanması veya oksitlenmesinin silindir içerisinde gerçekleşmesidir. </a:t>
            </a:r>
          </a:p>
          <a:p>
            <a:pPr>
              <a:buNone/>
            </a:pPr>
            <a:r>
              <a:rPr lang="tr-TR" dirty="0"/>
              <a:t>Günümüzde yakıt tipine bağlı olarak iki tip içten yanmalı motor yaygın olarak kullanılmaktadır. </a:t>
            </a:r>
          </a:p>
          <a:p>
            <a:pPr>
              <a:buNone/>
            </a:pPr>
            <a:endParaRPr lang="tr-TR" dirty="0"/>
          </a:p>
          <a:p>
            <a:pPr>
              <a:buNone/>
            </a:pPr>
            <a:endParaRPr lang="tr-TR" dirty="0"/>
          </a:p>
        </p:txBody>
      </p:sp>
      <p:pic>
        <p:nvPicPr>
          <p:cNvPr id="5" name="Resim 4">
            <a:extLst>
              <a:ext uri="{FF2B5EF4-FFF2-40B4-BE49-F238E27FC236}">
                <a16:creationId xmlns:a16="http://schemas.microsoft.com/office/drawing/2014/main" id="{CBE26E0E-6250-4B29-AF41-E00CC171F492}"/>
              </a:ext>
            </a:extLst>
          </p:cNvPr>
          <p:cNvPicPr>
            <a:picLocks noChangeAspect="1"/>
          </p:cNvPicPr>
          <p:nvPr/>
        </p:nvPicPr>
        <p:blipFill>
          <a:blip r:embed="rId2"/>
          <a:stretch>
            <a:fillRect/>
          </a:stretch>
        </p:blipFill>
        <p:spPr>
          <a:xfrm>
            <a:off x="4012" y="4012"/>
            <a:ext cx="990396" cy="990396"/>
          </a:xfrm>
          <a:prstGeom prst="rect">
            <a:avLst/>
          </a:prstGeom>
        </p:spPr>
      </p:pic>
      <p:pic>
        <p:nvPicPr>
          <p:cNvPr id="7" name="Resim 6">
            <a:extLst>
              <a:ext uri="{FF2B5EF4-FFF2-40B4-BE49-F238E27FC236}">
                <a16:creationId xmlns:a16="http://schemas.microsoft.com/office/drawing/2014/main" id="{C191DAD8-3430-445A-B94E-A88F0796BEFB}"/>
              </a:ext>
            </a:extLst>
          </p:cNvPr>
          <p:cNvPicPr>
            <a:picLocks noChangeAspect="1"/>
          </p:cNvPicPr>
          <p:nvPr/>
        </p:nvPicPr>
        <p:blipFill>
          <a:blip r:embed="rId2"/>
          <a:stretch>
            <a:fillRect/>
          </a:stretch>
        </p:blipFill>
        <p:spPr>
          <a:xfrm>
            <a:off x="8149590" y="4012"/>
            <a:ext cx="990396" cy="990396"/>
          </a:xfrm>
          <a:prstGeom prst="rect">
            <a:avLst/>
          </a:prstGeom>
        </p:spPr>
      </p:pic>
    </p:spTree>
    <p:extLst>
      <p:ext uri="{BB962C8B-B14F-4D97-AF65-F5344CB8AC3E}">
        <p14:creationId xmlns:p14="http://schemas.microsoft.com/office/powerpoint/2010/main" val="1239912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F3A2A65-A226-4701-B5A9-567E5B87B5CA}"/>
              </a:ext>
            </a:extLst>
          </p:cNvPr>
          <p:cNvSpPr>
            <a:spLocks noGrp="1"/>
          </p:cNvSpPr>
          <p:nvPr>
            <p:ph type="title"/>
          </p:nvPr>
        </p:nvSpPr>
        <p:spPr>
          <a:xfrm>
            <a:off x="728999" y="495850"/>
            <a:ext cx="7930560" cy="1400530"/>
          </a:xfrm>
        </p:spPr>
        <p:txBody>
          <a:bodyPr/>
          <a:lstStyle/>
          <a:p>
            <a:pPr algn="ctr"/>
            <a:r>
              <a:rPr lang="tr-TR" b="1" dirty="0"/>
              <a:t>İÇTEN YANMALI MOTORLAR </a:t>
            </a:r>
            <a:endParaRPr lang="tr-TR"/>
          </a:p>
        </p:txBody>
      </p:sp>
      <p:sp>
        <p:nvSpPr>
          <p:cNvPr id="3" name="İçerik Yer Tutucusu 2">
            <a:extLst>
              <a:ext uri="{FF2B5EF4-FFF2-40B4-BE49-F238E27FC236}">
                <a16:creationId xmlns:a16="http://schemas.microsoft.com/office/drawing/2014/main" id="{2F396D52-FD1D-429E-844B-F87B461241F9}"/>
              </a:ext>
            </a:extLst>
          </p:cNvPr>
          <p:cNvSpPr>
            <a:spLocks noGrp="1"/>
          </p:cNvSpPr>
          <p:nvPr>
            <p:ph idx="1"/>
          </p:nvPr>
        </p:nvSpPr>
        <p:spPr>
          <a:xfrm>
            <a:off x="209258" y="1362806"/>
            <a:ext cx="8737113" cy="5345669"/>
          </a:xfrm>
        </p:spPr>
        <p:txBody>
          <a:bodyPr vert="horz" lIns="91440" tIns="45720" rIns="91440" bIns="45720" rtlCol="0" anchor="t">
            <a:normAutofit fontScale="92500" lnSpcReduction="10000"/>
          </a:bodyPr>
          <a:lstStyle/>
          <a:p>
            <a:r>
              <a:rPr lang="tr-TR" b="1" dirty="0"/>
              <a:t>1. OTTO Motoru </a:t>
            </a:r>
          </a:p>
          <a:p>
            <a:pPr>
              <a:buClr>
                <a:srgbClr val="8AD0D6"/>
              </a:buClr>
            </a:pPr>
            <a:r>
              <a:rPr lang="tr-TR" b="1" dirty="0"/>
              <a:t>2. DİESEL Motoru </a:t>
            </a:r>
          </a:p>
          <a:p>
            <a:pPr marL="0" indent="0">
              <a:buClr>
                <a:srgbClr val="8AD0D6"/>
              </a:buClr>
              <a:buNone/>
            </a:pPr>
            <a:r>
              <a:rPr lang="tr-TR" b="1" dirty="0"/>
              <a:t>Motorların Sınıflandırılması </a:t>
            </a:r>
          </a:p>
          <a:p>
            <a:pPr marL="0" indent="0">
              <a:buNone/>
            </a:pPr>
            <a:r>
              <a:rPr lang="tr-TR" b="1" dirty="0" err="1"/>
              <a:t>Stork</a:t>
            </a:r>
            <a:r>
              <a:rPr lang="tr-TR" b="1" dirty="0"/>
              <a:t> Sayısına Göre</a:t>
            </a:r>
          </a:p>
          <a:p>
            <a:pPr marL="0" indent="0">
              <a:buNone/>
            </a:pPr>
            <a:r>
              <a:rPr lang="tr-TR" dirty="0"/>
              <a:t>-4 </a:t>
            </a:r>
            <a:r>
              <a:rPr lang="tr-TR" dirty="0" err="1"/>
              <a:t>Storklu</a:t>
            </a:r>
            <a:r>
              <a:rPr lang="tr-TR" dirty="0"/>
              <a:t> </a:t>
            </a:r>
          </a:p>
          <a:p>
            <a:pPr marL="0" indent="0">
              <a:buNone/>
            </a:pPr>
            <a:r>
              <a:rPr lang="tr-TR" dirty="0"/>
              <a:t>-2 </a:t>
            </a:r>
            <a:r>
              <a:rPr lang="tr-TR" dirty="0" err="1"/>
              <a:t>Storklu</a:t>
            </a:r>
            <a:r>
              <a:rPr lang="tr-TR" dirty="0"/>
              <a:t> </a:t>
            </a:r>
          </a:p>
          <a:p>
            <a:pPr marL="0" indent="0">
              <a:buNone/>
            </a:pPr>
            <a:r>
              <a:rPr lang="tr-TR" b="1" dirty="0"/>
              <a:t>Karışım Teşkiline Göre </a:t>
            </a:r>
          </a:p>
          <a:p>
            <a:pPr marL="0" indent="0">
              <a:buNone/>
            </a:pPr>
            <a:r>
              <a:rPr lang="tr-TR" dirty="0"/>
              <a:t>-Hava Yakıt Karışımının Silindir Dışında Oluşturulması ,</a:t>
            </a:r>
          </a:p>
          <a:p>
            <a:pPr marL="0" indent="0">
              <a:buNone/>
            </a:pPr>
            <a:r>
              <a:rPr lang="tr-TR" dirty="0"/>
              <a:t>-Hava Yakıt Karışımının Silindir İçinde Oluşturulması </a:t>
            </a:r>
          </a:p>
          <a:p>
            <a:pPr marL="0" indent="0">
              <a:buNone/>
            </a:pPr>
            <a:r>
              <a:rPr lang="tr-TR" b="1" dirty="0"/>
              <a:t>Çalışma Çevriminin Karakterine Göre</a:t>
            </a:r>
            <a:r>
              <a:rPr lang="tr-TR" dirty="0"/>
              <a:t> </a:t>
            </a:r>
          </a:p>
          <a:p>
            <a:pPr marL="0" indent="0">
              <a:buNone/>
            </a:pPr>
            <a:r>
              <a:rPr lang="tr-TR" dirty="0"/>
              <a:t>- Yanmanın Sabit Hacimde Olduğu (</a:t>
            </a:r>
            <a:r>
              <a:rPr lang="tr-TR" dirty="0" err="1"/>
              <a:t>Otto</a:t>
            </a:r>
            <a:r>
              <a:rPr lang="tr-TR" dirty="0"/>
              <a:t>) </a:t>
            </a:r>
          </a:p>
          <a:p>
            <a:pPr marL="0" indent="0">
              <a:buNone/>
            </a:pPr>
            <a:r>
              <a:rPr lang="tr-TR" dirty="0"/>
              <a:t>- Yanmanın Sabit Basınçta Olduğu </a:t>
            </a:r>
          </a:p>
          <a:p>
            <a:pPr marL="0" indent="0">
              <a:buNone/>
            </a:pPr>
            <a:r>
              <a:rPr lang="tr-TR" dirty="0"/>
              <a:t>- Yanmanın Kısmen Sabit Hacim </a:t>
            </a:r>
            <a:r>
              <a:rPr lang="tr-TR" dirty="0" err="1"/>
              <a:t>Kısmende</a:t>
            </a:r>
            <a:r>
              <a:rPr lang="tr-TR" dirty="0"/>
              <a:t> Sabit Basınçta olduğu (</a:t>
            </a:r>
            <a:r>
              <a:rPr lang="tr-TR" dirty="0" err="1"/>
              <a:t>Seilinger</a:t>
            </a:r>
            <a:r>
              <a:rPr lang="tr-TR" dirty="0"/>
              <a:t> )</a:t>
            </a:r>
          </a:p>
        </p:txBody>
      </p:sp>
      <p:pic>
        <p:nvPicPr>
          <p:cNvPr id="5" name="Resim 4">
            <a:extLst>
              <a:ext uri="{FF2B5EF4-FFF2-40B4-BE49-F238E27FC236}">
                <a16:creationId xmlns:a16="http://schemas.microsoft.com/office/drawing/2014/main" id="{21DE0D61-B931-4EDB-BDAF-2E80EEA9EB88}"/>
              </a:ext>
            </a:extLst>
          </p:cNvPr>
          <p:cNvPicPr>
            <a:picLocks noChangeAspect="1"/>
          </p:cNvPicPr>
          <p:nvPr/>
        </p:nvPicPr>
        <p:blipFill>
          <a:blip r:embed="rId2"/>
          <a:stretch>
            <a:fillRect/>
          </a:stretch>
        </p:blipFill>
        <p:spPr>
          <a:xfrm>
            <a:off x="4012" y="4012"/>
            <a:ext cx="990396" cy="990396"/>
          </a:xfrm>
          <a:prstGeom prst="rect">
            <a:avLst/>
          </a:prstGeom>
        </p:spPr>
      </p:pic>
      <p:pic>
        <p:nvPicPr>
          <p:cNvPr id="7" name="Resim 6">
            <a:extLst>
              <a:ext uri="{FF2B5EF4-FFF2-40B4-BE49-F238E27FC236}">
                <a16:creationId xmlns:a16="http://schemas.microsoft.com/office/drawing/2014/main" id="{4E43A006-14BF-4209-8281-982C0F7FD345}"/>
              </a:ext>
            </a:extLst>
          </p:cNvPr>
          <p:cNvPicPr>
            <a:picLocks noChangeAspect="1"/>
          </p:cNvPicPr>
          <p:nvPr/>
        </p:nvPicPr>
        <p:blipFill>
          <a:blip r:embed="rId2"/>
          <a:stretch>
            <a:fillRect/>
          </a:stretch>
        </p:blipFill>
        <p:spPr>
          <a:xfrm>
            <a:off x="8149590" y="4012"/>
            <a:ext cx="990396" cy="990396"/>
          </a:xfrm>
          <a:prstGeom prst="rect">
            <a:avLst/>
          </a:prstGeom>
        </p:spPr>
      </p:pic>
    </p:spTree>
    <p:extLst>
      <p:ext uri="{BB962C8B-B14F-4D97-AF65-F5344CB8AC3E}">
        <p14:creationId xmlns:p14="http://schemas.microsoft.com/office/powerpoint/2010/main" val="3477550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C257880-F5D7-4EB5-A4C1-73BDA7DA9D37}"/>
              </a:ext>
            </a:extLst>
          </p:cNvPr>
          <p:cNvSpPr>
            <a:spLocks noGrp="1"/>
          </p:cNvSpPr>
          <p:nvPr>
            <p:ph type="title"/>
          </p:nvPr>
        </p:nvSpPr>
        <p:spPr>
          <a:xfrm>
            <a:off x="671490" y="582114"/>
            <a:ext cx="7815542" cy="1400530"/>
          </a:xfrm>
        </p:spPr>
        <p:txBody>
          <a:bodyPr/>
          <a:lstStyle/>
          <a:p>
            <a:pPr algn="ctr"/>
            <a:r>
              <a:rPr lang="tr-TR" b="1" dirty="0"/>
              <a:t>İÇTEN YANMALI MOTORLAR </a:t>
            </a:r>
            <a:endParaRPr lang="tr-TR"/>
          </a:p>
        </p:txBody>
      </p:sp>
      <p:sp>
        <p:nvSpPr>
          <p:cNvPr id="3" name="İçerik Yer Tutucusu 2">
            <a:extLst>
              <a:ext uri="{FF2B5EF4-FFF2-40B4-BE49-F238E27FC236}">
                <a16:creationId xmlns:a16="http://schemas.microsoft.com/office/drawing/2014/main" id="{B04FB8B8-C0A7-491C-BEB6-C5720B16829C}"/>
              </a:ext>
            </a:extLst>
          </p:cNvPr>
          <p:cNvSpPr>
            <a:spLocks noGrp="1"/>
          </p:cNvSpPr>
          <p:nvPr>
            <p:ph idx="1"/>
          </p:nvPr>
        </p:nvSpPr>
        <p:spPr>
          <a:xfrm>
            <a:off x="381787" y="1405938"/>
            <a:ext cx="8507075" cy="5259405"/>
          </a:xfrm>
        </p:spPr>
        <p:txBody>
          <a:bodyPr vert="horz" lIns="91440" tIns="45720" rIns="91440" bIns="45720" rtlCol="0" anchor="t">
            <a:normAutofit/>
          </a:bodyPr>
          <a:lstStyle/>
          <a:p>
            <a:r>
              <a:rPr lang="tr-TR" b="1" dirty="0"/>
              <a:t>Kullanılan Yakıta Göre</a:t>
            </a:r>
          </a:p>
          <a:p>
            <a:pPr marL="0" indent="0">
              <a:buClr>
                <a:srgbClr val="8AD0D6"/>
              </a:buClr>
              <a:buNone/>
            </a:pPr>
            <a:r>
              <a:rPr lang="tr-TR" dirty="0"/>
              <a:t>- Sıvı Yakıtlı  ( Benzin , Motorin , </a:t>
            </a:r>
            <a:r>
              <a:rPr lang="tr-TR" dirty="0" err="1"/>
              <a:t>Kerozen</a:t>
            </a:r>
            <a:r>
              <a:rPr lang="tr-TR" dirty="0"/>
              <a:t> , Alkol , Bitkisel Yağ )</a:t>
            </a:r>
          </a:p>
          <a:p>
            <a:pPr marL="0" indent="0">
              <a:buNone/>
            </a:pPr>
            <a:r>
              <a:rPr lang="tr-TR" dirty="0"/>
              <a:t>- Gaz Yakıtlı ( Doğal Gaz CNG , LPG)</a:t>
            </a:r>
          </a:p>
          <a:p>
            <a:pPr marL="0" indent="0">
              <a:buNone/>
            </a:pPr>
            <a:r>
              <a:rPr lang="tr-TR" dirty="0"/>
              <a:t>Taze Dolgunun Silindirlere Doldurulma Şekline </a:t>
            </a:r>
          </a:p>
          <a:p>
            <a:pPr marL="0" indent="0">
              <a:buNone/>
            </a:pPr>
            <a:r>
              <a:rPr lang="tr-TR" dirty="0"/>
              <a:t>- Doğal Emişli </a:t>
            </a:r>
          </a:p>
          <a:p>
            <a:pPr marL="0" indent="0">
              <a:buNone/>
            </a:pPr>
            <a:r>
              <a:rPr lang="tr-TR" dirty="0"/>
              <a:t>- Aşırı Doldurmalı </a:t>
            </a:r>
          </a:p>
          <a:p>
            <a:pPr marL="0" indent="0">
              <a:spcBef>
                <a:spcPts val="100"/>
              </a:spcBef>
              <a:buNone/>
            </a:pPr>
            <a:r>
              <a:rPr lang="tr-TR" b="1" dirty="0"/>
              <a:t>Silindir Yerleştirme Tarzına Göre </a:t>
            </a:r>
          </a:p>
          <a:p>
            <a:pPr>
              <a:spcBef>
                <a:spcPts val="100"/>
              </a:spcBef>
              <a:buNone/>
            </a:pPr>
            <a:r>
              <a:rPr lang="tr-TR" dirty="0"/>
              <a:t>(a) Tek silindirli motor </a:t>
            </a:r>
          </a:p>
          <a:p>
            <a:pPr>
              <a:spcBef>
                <a:spcPts val="100"/>
              </a:spcBef>
              <a:buNone/>
            </a:pPr>
            <a:r>
              <a:rPr lang="tr-TR" dirty="0"/>
              <a:t>(b) Sıra Tipi motor </a:t>
            </a:r>
          </a:p>
          <a:p>
            <a:pPr>
              <a:spcBef>
                <a:spcPts val="100"/>
              </a:spcBef>
              <a:buNone/>
            </a:pPr>
            <a:r>
              <a:rPr lang="tr-TR" dirty="0"/>
              <a:t>(c) V motor </a:t>
            </a:r>
          </a:p>
          <a:p>
            <a:pPr>
              <a:spcBef>
                <a:spcPts val="100"/>
              </a:spcBef>
              <a:buNone/>
            </a:pPr>
            <a:r>
              <a:rPr lang="tr-TR" dirty="0"/>
              <a:t>(d) Karşı silindirli (</a:t>
            </a:r>
            <a:r>
              <a:rPr lang="tr-TR" dirty="0" err="1"/>
              <a:t>Boxer</a:t>
            </a:r>
            <a:r>
              <a:rPr lang="tr-TR" dirty="0"/>
              <a:t>) motor </a:t>
            </a:r>
          </a:p>
          <a:p>
            <a:pPr>
              <a:spcBef>
                <a:spcPts val="100"/>
              </a:spcBef>
              <a:buNone/>
            </a:pPr>
            <a:r>
              <a:rPr lang="tr-TR" dirty="0"/>
              <a:t>(e) W motor </a:t>
            </a:r>
          </a:p>
          <a:p>
            <a:pPr>
              <a:spcBef>
                <a:spcPts val="100"/>
              </a:spcBef>
              <a:buNone/>
            </a:pPr>
            <a:r>
              <a:rPr lang="tr-TR" dirty="0"/>
              <a:t>(f) Karşı pistonlu motor </a:t>
            </a:r>
          </a:p>
          <a:p>
            <a:pPr>
              <a:spcBef>
                <a:spcPts val="100"/>
              </a:spcBef>
              <a:buNone/>
            </a:pPr>
            <a:r>
              <a:rPr lang="tr-TR" dirty="0"/>
              <a:t>(g) Yıldız (</a:t>
            </a:r>
            <a:r>
              <a:rPr lang="tr-TR" dirty="0" err="1"/>
              <a:t>radial</a:t>
            </a:r>
            <a:r>
              <a:rPr lang="tr-TR" dirty="0"/>
              <a:t>) motor</a:t>
            </a:r>
            <a:endParaRPr lang="tr-TR"/>
          </a:p>
        </p:txBody>
      </p:sp>
      <p:pic>
        <p:nvPicPr>
          <p:cNvPr id="5" name="Resim 4">
            <a:extLst>
              <a:ext uri="{FF2B5EF4-FFF2-40B4-BE49-F238E27FC236}">
                <a16:creationId xmlns:a16="http://schemas.microsoft.com/office/drawing/2014/main" id="{26F755C9-C532-4888-B0BE-E5003B68512A}"/>
              </a:ext>
            </a:extLst>
          </p:cNvPr>
          <p:cNvPicPr>
            <a:picLocks noChangeAspect="1"/>
          </p:cNvPicPr>
          <p:nvPr/>
        </p:nvPicPr>
        <p:blipFill>
          <a:blip r:embed="rId2"/>
          <a:stretch>
            <a:fillRect/>
          </a:stretch>
        </p:blipFill>
        <p:spPr>
          <a:xfrm>
            <a:off x="4012" y="4012"/>
            <a:ext cx="990396" cy="990396"/>
          </a:xfrm>
          <a:prstGeom prst="rect">
            <a:avLst/>
          </a:prstGeom>
        </p:spPr>
      </p:pic>
      <p:pic>
        <p:nvPicPr>
          <p:cNvPr id="7" name="Resim 6">
            <a:extLst>
              <a:ext uri="{FF2B5EF4-FFF2-40B4-BE49-F238E27FC236}">
                <a16:creationId xmlns:a16="http://schemas.microsoft.com/office/drawing/2014/main" id="{9F0DB4C2-25AC-4B00-B528-66284B0B08E0}"/>
              </a:ext>
            </a:extLst>
          </p:cNvPr>
          <p:cNvPicPr>
            <a:picLocks noChangeAspect="1"/>
          </p:cNvPicPr>
          <p:nvPr/>
        </p:nvPicPr>
        <p:blipFill>
          <a:blip r:embed="rId2"/>
          <a:stretch>
            <a:fillRect/>
          </a:stretch>
        </p:blipFill>
        <p:spPr>
          <a:xfrm>
            <a:off x="8149590" y="4012"/>
            <a:ext cx="990396" cy="990396"/>
          </a:xfrm>
          <a:prstGeom prst="rect">
            <a:avLst/>
          </a:prstGeom>
        </p:spPr>
      </p:pic>
    </p:spTree>
    <p:extLst>
      <p:ext uri="{BB962C8B-B14F-4D97-AF65-F5344CB8AC3E}">
        <p14:creationId xmlns:p14="http://schemas.microsoft.com/office/powerpoint/2010/main" val="847059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631D2B5-FF0D-4413-A574-358743BD341A}"/>
              </a:ext>
            </a:extLst>
          </p:cNvPr>
          <p:cNvSpPr>
            <a:spLocks noGrp="1"/>
          </p:cNvSpPr>
          <p:nvPr>
            <p:ph type="title"/>
          </p:nvPr>
        </p:nvSpPr>
        <p:spPr>
          <a:xfrm>
            <a:off x="1088433" y="495850"/>
            <a:ext cx="7657391" cy="1400530"/>
          </a:xfrm>
        </p:spPr>
        <p:txBody>
          <a:bodyPr/>
          <a:lstStyle/>
          <a:p>
            <a:r>
              <a:rPr lang="tr-TR" b="1" dirty="0"/>
              <a:t>İÇTEN YANMALI MOTORLAR </a:t>
            </a:r>
          </a:p>
        </p:txBody>
      </p:sp>
      <p:sp>
        <p:nvSpPr>
          <p:cNvPr id="3" name="İçerik Yer Tutucusu 2">
            <a:extLst>
              <a:ext uri="{FF2B5EF4-FFF2-40B4-BE49-F238E27FC236}">
                <a16:creationId xmlns:a16="http://schemas.microsoft.com/office/drawing/2014/main" id="{7B2735BF-59FC-4291-A386-E0A5A0BB4737}"/>
              </a:ext>
            </a:extLst>
          </p:cNvPr>
          <p:cNvSpPr>
            <a:spLocks noGrp="1"/>
          </p:cNvSpPr>
          <p:nvPr>
            <p:ph idx="1"/>
          </p:nvPr>
        </p:nvSpPr>
        <p:spPr>
          <a:xfrm>
            <a:off x="338654" y="1549711"/>
            <a:ext cx="8578962" cy="5173141"/>
          </a:xfrm>
        </p:spPr>
        <p:txBody>
          <a:bodyPr vert="horz" lIns="91440" tIns="45720" rIns="91440" bIns="45720" rtlCol="0" anchor="t">
            <a:normAutofit/>
          </a:bodyPr>
          <a:lstStyle/>
          <a:p>
            <a:pPr marL="0" indent="0">
              <a:buNone/>
            </a:pPr>
            <a:r>
              <a:rPr lang="tr-TR" b="1" dirty="0"/>
              <a:t>Soğutma Şekline Göre </a:t>
            </a:r>
            <a:endParaRPr lang="tr-TR"/>
          </a:p>
          <a:p>
            <a:pPr marL="0" indent="0">
              <a:buClr>
                <a:srgbClr val="8AD0D6"/>
              </a:buClr>
              <a:buNone/>
            </a:pPr>
            <a:r>
              <a:rPr lang="tr-TR" dirty="0"/>
              <a:t>- Sıvı Soğutmalı </a:t>
            </a:r>
          </a:p>
          <a:p>
            <a:pPr marL="0" indent="0">
              <a:buClr>
                <a:srgbClr val="8AD0D6"/>
              </a:buClr>
              <a:buNone/>
            </a:pPr>
            <a:r>
              <a:rPr lang="tr-TR" dirty="0"/>
              <a:t>- Hava Soğutmalı </a:t>
            </a:r>
          </a:p>
          <a:p>
            <a:pPr marL="0" indent="0">
              <a:buNone/>
            </a:pPr>
            <a:r>
              <a:rPr lang="tr-TR" b="1" dirty="0"/>
              <a:t>Piston Hızına Göre </a:t>
            </a:r>
          </a:p>
          <a:p>
            <a:pPr marL="0" indent="0">
              <a:buNone/>
            </a:pPr>
            <a:r>
              <a:rPr lang="tr-TR" b="1" dirty="0"/>
              <a:t>- </a:t>
            </a:r>
            <a:r>
              <a:rPr lang="tr-TR" dirty="0"/>
              <a:t>Düşük Hızlı</a:t>
            </a:r>
          </a:p>
          <a:p>
            <a:pPr marL="0" indent="0">
              <a:buNone/>
            </a:pPr>
            <a:r>
              <a:rPr lang="tr-TR" dirty="0"/>
              <a:t>- Yüksek Hızlı </a:t>
            </a:r>
          </a:p>
          <a:p>
            <a:pPr marL="0" indent="0">
              <a:spcBef>
                <a:spcPts val="100"/>
              </a:spcBef>
              <a:buNone/>
            </a:pPr>
            <a:r>
              <a:rPr lang="tr-TR" b="1" dirty="0"/>
              <a:t>Kullanım Amaçlarına Göre </a:t>
            </a:r>
          </a:p>
          <a:p>
            <a:pPr marL="0" indent="0">
              <a:spcBef>
                <a:spcPts val="100"/>
              </a:spcBef>
              <a:buNone/>
            </a:pPr>
            <a:r>
              <a:rPr lang="tr-TR" dirty="0"/>
              <a:t>- </a:t>
            </a:r>
            <a:r>
              <a:rPr lang="tr-TR" dirty="0" err="1"/>
              <a:t>Stasyoner</a:t>
            </a:r>
            <a:r>
              <a:rPr lang="tr-TR" dirty="0"/>
              <a:t> </a:t>
            </a:r>
          </a:p>
          <a:p>
            <a:pPr marL="0" indent="0">
              <a:spcBef>
                <a:spcPts val="100"/>
              </a:spcBef>
              <a:buNone/>
            </a:pPr>
            <a:r>
              <a:rPr lang="tr-TR" dirty="0"/>
              <a:t>- Gemi </a:t>
            </a:r>
          </a:p>
          <a:p>
            <a:pPr marL="0" indent="0">
              <a:spcBef>
                <a:spcPts val="100"/>
              </a:spcBef>
              <a:buNone/>
            </a:pPr>
            <a:r>
              <a:rPr lang="tr-TR" dirty="0"/>
              <a:t>- </a:t>
            </a:r>
            <a:r>
              <a:rPr lang="tr-TR" dirty="0" err="1"/>
              <a:t>Lomomotif</a:t>
            </a:r>
            <a:r>
              <a:rPr lang="tr-TR" dirty="0"/>
              <a:t> </a:t>
            </a:r>
          </a:p>
          <a:p>
            <a:pPr marL="0" indent="0">
              <a:spcBef>
                <a:spcPts val="100"/>
              </a:spcBef>
              <a:buNone/>
            </a:pPr>
            <a:r>
              <a:rPr lang="tr-TR" dirty="0"/>
              <a:t>- Taşıt</a:t>
            </a:r>
          </a:p>
          <a:p>
            <a:pPr marL="0" indent="0">
              <a:spcBef>
                <a:spcPts val="100"/>
              </a:spcBef>
              <a:buNone/>
            </a:pPr>
            <a:r>
              <a:rPr lang="tr-TR" dirty="0"/>
              <a:t>- Uçak </a:t>
            </a:r>
          </a:p>
          <a:p>
            <a:pPr marL="0" indent="0">
              <a:spcBef>
                <a:spcPts val="100"/>
              </a:spcBef>
              <a:buNone/>
            </a:pPr>
            <a:r>
              <a:rPr lang="tr-TR" dirty="0"/>
              <a:t>- </a:t>
            </a:r>
            <a:r>
              <a:rPr lang="tr-TR" dirty="0" err="1"/>
              <a:t>Domestic</a:t>
            </a:r>
            <a:r>
              <a:rPr lang="tr-TR" dirty="0"/>
              <a:t> </a:t>
            </a:r>
          </a:p>
        </p:txBody>
      </p:sp>
      <p:pic>
        <p:nvPicPr>
          <p:cNvPr id="5" name="Resim 4">
            <a:extLst>
              <a:ext uri="{FF2B5EF4-FFF2-40B4-BE49-F238E27FC236}">
                <a16:creationId xmlns:a16="http://schemas.microsoft.com/office/drawing/2014/main" id="{8D3AA71B-C2ED-4632-95CD-2961AAD4A9C7}"/>
              </a:ext>
            </a:extLst>
          </p:cNvPr>
          <p:cNvPicPr>
            <a:picLocks noChangeAspect="1"/>
          </p:cNvPicPr>
          <p:nvPr/>
        </p:nvPicPr>
        <p:blipFill>
          <a:blip r:embed="rId2"/>
          <a:stretch>
            <a:fillRect/>
          </a:stretch>
        </p:blipFill>
        <p:spPr>
          <a:xfrm>
            <a:off x="4012" y="4012"/>
            <a:ext cx="990396" cy="990396"/>
          </a:xfrm>
          <a:prstGeom prst="rect">
            <a:avLst/>
          </a:prstGeom>
        </p:spPr>
      </p:pic>
      <p:pic>
        <p:nvPicPr>
          <p:cNvPr id="7" name="Resim 6">
            <a:extLst>
              <a:ext uri="{FF2B5EF4-FFF2-40B4-BE49-F238E27FC236}">
                <a16:creationId xmlns:a16="http://schemas.microsoft.com/office/drawing/2014/main" id="{F538C336-180A-4DD2-968B-2DBBF869AC41}"/>
              </a:ext>
            </a:extLst>
          </p:cNvPr>
          <p:cNvPicPr>
            <a:picLocks noChangeAspect="1"/>
          </p:cNvPicPr>
          <p:nvPr/>
        </p:nvPicPr>
        <p:blipFill>
          <a:blip r:embed="rId2"/>
          <a:stretch>
            <a:fillRect/>
          </a:stretch>
        </p:blipFill>
        <p:spPr>
          <a:xfrm>
            <a:off x="8149590" y="4012"/>
            <a:ext cx="990396" cy="990396"/>
          </a:xfrm>
          <a:prstGeom prst="rect">
            <a:avLst/>
          </a:prstGeom>
        </p:spPr>
      </p:pic>
    </p:spTree>
    <p:extLst>
      <p:ext uri="{BB962C8B-B14F-4D97-AF65-F5344CB8AC3E}">
        <p14:creationId xmlns:p14="http://schemas.microsoft.com/office/powerpoint/2010/main" val="808954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126852F-C8BD-417F-AAFB-D189B6946799}"/>
              </a:ext>
            </a:extLst>
          </p:cNvPr>
          <p:cNvSpPr>
            <a:spLocks noGrp="1"/>
          </p:cNvSpPr>
          <p:nvPr>
            <p:ph type="title"/>
          </p:nvPr>
        </p:nvSpPr>
        <p:spPr>
          <a:xfrm>
            <a:off x="1027855" y="92719"/>
            <a:ext cx="8376259" cy="1400530"/>
          </a:xfrm>
        </p:spPr>
        <p:txBody>
          <a:bodyPr/>
          <a:lstStyle/>
          <a:p>
            <a:r>
              <a:rPr lang="tr-TR" b="1" dirty="0"/>
              <a:t>İÇTEN YANMALI MOTORLAR </a:t>
            </a:r>
          </a:p>
        </p:txBody>
      </p:sp>
      <p:pic>
        <p:nvPicPr>
          <p:cNvPr id="5" name="Resim 4">
            <a:extLst>
              <a:ext uri="{FF2B5EF4-FFF2-40B4-BE49-F238E27FC236}">
                <a16:creationId xmlns:a16="http://schemas.microsoft.com/office/drawing/2014/main" id="{0088FDC9-53DB-4DC7-9CB2-8B800832FD07}"/>
              </a:ext>
            </a:extLst>
          </p:cNvPr>
          <p:cNvPicPr>
            <a:picLocks noChangeAspect="1"/>
          </p:cNvPicPr>
          <p:nvPr/>
        </p:nvPicPr>
        <p:blipFill>
          <a:blip r:embed="rId2"/>
          <a:stretch>
            <a:fillRect/>
          </a:stretch>
        </p:blipFill>
        <p:spPr>
          <a:xfrm>
            <a:off x="4012" y="4012"/>
            <a:ext cx="990396" cy="990396"/>
          </a:xfrm>
          <a:prstGeom prst="rect">
            <a:avLst/>
          </a:prstGeom>
        </p:spPr>
      </p:pic>
      <p:pic>
        <p:nvPicPr>
          <p:cNvPr id="7" name="Resim 6">
            <a:extLst>
              <a:ext uri="{FF2B5EF4-FFF2-40B4-BE49-F238E27FC236}">
                <a16:creationId xmlns:a16="http://schemas.microsoft.com/office/drawing/2014/main" id="{999B6AF3-03CC-416C-B3B1-CDB42E0D6524}"/>
              </a:ext>
            </a:extLst>
          </p:cNvPr>
          <p:cNvPicPr>
            <a:picLocks noChangeAspect="1"/>
          </p:cNvPicPr>
          <p:nvPr/>
        </p:nvPicPr>
        <p:blipFill>
          <a:blip r:embed="rId2"/>
          <a:stretch>
            <a:fillRect/>
          </a:stretch>
        </p:blipFill>
        <p:spPr>
          <a:xfrm>
            <a:off x="8149590" y="4012"/>
            <a:ext cx="990396" cy="990396"/>
          </a:xfrm>
          <a:prstGeom prst="rect">
            <a:avLst/>
          </a:prstGeom>
        </p:spPr>
      </p:pic>
      <p:sp>
        <p:nvSpPr>
          <p:cNvPr id="13" name="İçerik Yer Tutucusu 12">
            <a:extLst>
              <a:ext uri="{FF2B5EF4-FFF2-40B4-BE49-F238E27FC236}">
                <a16:creationId xmlns:a16="http://schemas.microsoft.com/office/drawing/2014/main" id="{21D818F6-B9ED-440E-B1CE-23A1365BBE0D}"/>
              </a:ext>
            </a:extLst>
          </p:cNvPr>
          <p:cNvSpPr>
            <a:spLocks noGrp="1"/>
          </p:cNvSpPr>
          <p:nvPr>
            <p:ph idx="1"/>
          </p:nvPr>
        </p:nvSpPr>
        <p:spPr>
          <a:xfrm>
            <a:off x="7975" y="1219032"/>
            <a:ext cx="6177945" cy="5561330"/>
          </a:xfrm>
        </p:spPr>
        <p:txBody>
          <a:bodyPr vert="horz" lIns="91440" tIns="45720" rIns="91440" bIns="45720" rtlCol="0" anchor="t">
            <a:normAutofit fontScale="70000" lnSpcReduction="20000"/>
          </a:bodyPr>
          <a:lstStyle/>
          <a:p>
            <a:pPr>
              <a:lnSpc>
                <a:spcPct val="120000"/>
              </a:lnSpc>
              <a:spcBef>
                <a:spcPts val="100"/>
              </a:spcBef>
              <a:buNone/>
            </a:pPr>
            <a:r>
              <a:rPr lang="tr-TR" b="1" dirty="0"/>
              <a:t>Sabit</a:t>
            </a:r>
            <a:r>
              <a:rPr lang="tr-TR" dirty="0"/>
              <a:t> </a:t>
            </a:r>
            <a:r>
              <a:rPr lang="tr-TR" b="1" dirty="0"/>
              <a:t>Hacim Çevrimi (</a:t>
            </a:r>
            <a:r>
              <a:rPr lang="tr-TR" b="1" dirty="0" err="1"/>
              <a:t>Otto</a:t>
            </a:r>
            <a:r>
              <a:rPr lang="tr-TR" b="1" dirty="0"/>
              <a:t> çevrimi)</a:t>
            </a:r>
            <a:r>
              <a:rPr lang="tr-TR" dirty="0"/>
              <a:t> </a:t>
            </a:r>
            <a:endParaRPr lang="tr-TR"/>
          </a:p>
          <a:p>
            <a:pPr>
              <a:lnSpc>
                <a:spcPct val="120000"/>
              </a:lnSpc>
              <a:spcBef>
                <a:spcPts val="100"/>
              </a:spcBef>
              <a:buNone/>
            </a:pPr>
            <a:r>
              <a:rPr lang="tr-TR" dirty="0"/>
              <a:t>• Sıkıştırma (1-2) </a:t>
            </a:r>
          </a:p>
          <a:p>
            <a:pPr>
              <a:lnSpc>
                <a:spcPct val="120000"/>
              </a:lnSpc>
              <a:spcBef>
                <a:spcPts val="100"/>
              </a:spcBef>
              <a:buNone/>
            </a:pPr>
            <a:r>
              <a:rPr lang="tr-TR" dirty="0"/>
              <a:t>• Bu safhada, piston alt ölü noktadan üst ölü noktaya doğru hareket eder. Bu sırada emme ve </a:t>
            </a:r>
            <a:r>
              <a:rPr lang="tr-TR" dirty="0" err="1"/>
              <a:t>egzos</a:t>
            </a:r>
            <a:r>
              <a:rPr lang="tr-TR" dirty="0"/>
              <a:t> valfleri kapalıdır, dolayısıyla içerdeki hava sıkışır ve basıncı grafikte görüldüğü gibi artar. </a:t>
            </a:r>
            <a:endParaRPr lang="tr-TR"/>
          </a:p>
          <a:p>
            <a:pPr>
              <a:lnSpc>
                <a:spcPct val="120000"/>
              </a:lnSpc>
              <a:spcBef>
                <a:spcPts val="100"/>
              </a:spcBef>
              <a:buNone/>
            </a:pPr>
            <a:r>
              <a:rPr lang="tr-TR" dirty="0"/>
              <a:t>• Sabit Hacimde Yanma (2-3) </a:t>
            </a:r>
          </a:p>
          <a:p>
            <a:pPr>
              <a:lnSpc>
                <a:spcPct val="120000"/>
              </a:lnSpc>
              <a:spcBef>
                <a:spcPts val="100"/>
              </a:spcBef>
              <a:buNone/>
            </a:pPr>
            <a:r>
              <a:rPr lang="tr-TR" dirty="0"/>
              <a:t>• Piston üst ölü noktaya ulaştığı sırada bujiden kıvılcım çaktırılarak sıkışarak ısınmış hava – yakıt karışımı yanmaya başlar, bunun sonucunda basınç P2'den P3 değerine sıçrama yapar. </a:t>
            </a:r>
          </a:p>
          <a:p>
            <a:pPr>
              <a:lnSpc>
                <a:spcPct val="120000"/>
              </a:lnSpc>
              <a:spcBef>
                <a:spcPts val="100"/>
              </a:spcBef>
              <a:buNone/>
            </a:pPr>
            <a:r>
              <a:rPr lang="tr-TR" dirty="0"/>
              <a:t>• Genleşme (3-4) </a:t>
            </a:r>
          </a:p>
          <a:p>
            <a:pPr>
              <a:lnSpc>
                <a:spcPct val="120000"/>
              </a:lnSpc>
              <a:spcBef>
                <a:spcPts val="100"/>
              </a:spcBef>
              <a:buNone/>
            </a:pPr>
            <a:r>
              <a:rPr lang="tr-TR" dirty="0"/>
              <a:t>• Bu safhada piston aşağı doğru hareketine başlar . Bu durum 4 </a:t>
            </a:r>
            <a:r>
              <a:rPr lang="tr-TR" dirty="0" err="1"/>
              <a:t>nolu</a:t>
            </a:r>
            <a:r>
              <a:rPr lang="tr-TR" dirty="0"/>
              <a:t> noktaya kadar böyle devam eder. Piston aşağı doğru hareketine devam ettiğinden silindirdeki basınç da düşmeye başlar. </a:t>
            </a:r>
            <a:endParaRPr lang="tr-TR"/>
          </a:p>
          <a:p>
            <a:pPr>
              <a:lnSpc>
                <a:spcPct val="120000"/>
              </a:lnSpc>
              <a:spcBef>
                <a:spcPts val="100"/>
              </a:spcBef>
              <a:buNone/>
            </a:pPr>
            <a:r>
              <a:rPr lang="tr-TR" dirty="0"/>
              <a:t>• Egzoz (4-1) </a:t>
            </a:r>
          </a:p>
          <a:p>
            <a:pPr>
              <a:lnSpc>
                <a:spcPct val="120000"/>
              </a:lnSpc>
              <a:spcBef>
                <a:spcPts val="100"/>
              </a:spcBef>
              <a:buNone/>
            </a:pPr>
            <a:r>
              <a:rPr lang="tr-TR" dirty="0"/>
              <a:t>• Sistem 4 </a:t>
            </a:r>
            <a:r>
              <a:rPr lang="tr-TR" dirty="0" err="1"/>
              <a:t>nolu</a:t>
            </a:r>
            <a:r>
              <a:rPr lang="tr-TR" dirty="0"/>
              <a:t> noktaya (AÖN) geldiğinde egzoz valfi açılır. Silindir egzoz sistemi ile dışarıya açıldığından silindirdeki basınç atmosferik basınca düşer. Sistemden ısının atılması bu safhada gösterilmiştir. Gerçekte, dışarıya ısının atılması pistonun egzoz </a:t>
            </a:r>
            <a:r>
              <a:rPr lang="tr-TR" err="1"/>
              <a:t>stroğunu</a:t>
            </a:r>
            <a:r>
              <a:rPr lang="tr-TR" dirty="0"/>
              <a:t> yapmasıyla olur (grafikte yatay çizgiyle gösterilen </a:t>
            </a:r>
            <a:r>
              <a:rPr lang="tr-TR" err="1"/>
              <a:t>strok</a:t>
            </a:r>
            <a:r>
              <a:rPr lang="tr-TR" dirty="0"/>
              <a:t>), ancak ideal bir çevrimde egzoz </a:t>
            </a:r>
            <a:r>
              <a:rPr lang="tr-TR" err="1"/>
              <a:t>stroğunda</a:t>
            </a:r>
            <a:r>
              <a:rPr lang="tr-TR" dirty="0"/>
              <a:t> negatif veya pozitif bir iş yapılmadığından çevrimde incelenmez, ısının atılması da egzoz valfi açıldığında bir anda olmuş gibi gösterilir.</a:t>
            </a:r>
            <a:endParaRPr lang="tr-TR"/>
          </a:p>
        </p:txBody>
      </p:sp>
      <p:pic>
        <p:nvPicPr>
          <p:cNvPr id="16" name="Resim 16" descr="metin, harita içeren bir resim&#10;&#10;Çok yüksek güvenilirlikle oluşturulmuş açıklama">
            <a:extLst>
              <a:ext uri="{FF2B5EF4-FFF2-40B4-BE49-F238E27FC236}">
                <a16:creationId xmlns:a16="http://schemas.microsoft.com/office/drawing/2014/main" id="{B1C0DA66-8AD2-42ED-81ED-76786D30B066}"/>
              </a:ext>
            </a:extLst>
          </p:cNvPr>
          <p:cNvPicPr>
            <a:picLocks noChangeAspect="1"/>
          </p:cNvPicPr>
          <p:nvPr/>
        </p:nvPicPr>
        <p:blipFill>
          <a:blip r:embed="rId3"/>
          <a:stretch>
            <a:fillRect/>
          </a:stretch>
        </p:blipFill>
        <p:spPr>
          <a:xfrm>
            <a:off x="6249302" y="1055298"/>
            <a:ext cx="2899547" cy="5552535"/>
          </a:xfrm>
          <a:prstGeom prst="rect">
            <a:avLst/>
          </a:prstGeom>
        </p:spPr>
      </p:pic>
    </p:spTree>
    <p:extLst>
      <p:ext uri="{BB962C8B-B14F-4D97-AF65-F5344CB8AC3E}">
        <p14:creationId xmlns:p14="http://schemas.microsoft.com/office/powerpoint/2010/main" val="1186946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A36722D-3B7F-4799-A9B3-B9B9C93A3D22}"/>
              </a:ext>
            </a:extLst>
          </p:cNvPr>
          <p:cNvSpPr>
            <a:spLocks noGrp="1"/>
          </p:cNvSpPr>
          <p:nvPr>
            <p:ph type="title"/>
          </p:nvPr>
        </p:nvSpPr>
        <p:spPr>
          <a:xfrm>
            <a:off x="542093" y="78907"/>
            <a:ext cx="8333126" cy="1400530"/>
          </a:xfrm>
        </p:spPr>
        <p:txBody>
          <a:bodyPr/>
          <a:lstStyle/>
          <a:p>
            <a:pPr algn="ctr"/>
            <a:r>
              <a:rPr lang="tr-TR" b="1" dirty="0"/>
              <a:t>İÇTEN YANMALI MOTORLAR </a:t>
            </a:r>
            <a:endParaRPr lang="tr-TR"/>
          </a:p>
        </p:txBody>
      </p:sp>
      <p:sp>
        <p:nvSpPr>
          <p:cNvPr id="3" name="İçerik Yer Tutucusu 2">
            <a:extLst>
              <a:ext uri="{FF2B5EF4-FFF2-40B4-BE49-F238E27FC236}">
                <a16:creationId xmlns:a16="http://schemas.microsoft.com/office/drawing/2014/main" id="{435205CF-A2A8-4FF0-BF77-1497F468921D}"/>
              </a:ext>
            </a:extLst>
          </p:cNvPr>
          <p:cNvSpPr>
            <a:spLocks noGrp="1"/>
          </p:cNvSpPr>
          <p:nvPr>
            <p:ph idx="1"/>
          </p:nvPr>
        </p:nvSpPr>
        <p:spPr>
          <a:xfrm>
            <a:off x="338654" y="1132768"/>
            <a:ext cx="5933528" cy="5575707"/>
          </a:xfrm>
        </p:spPr>
        <p:txBody>
          <a:bodyPr vert="horz" lIns="91440" tIns="45720" rIns="91440" bIns="45720" rtlCol="0" anchor="t">
            <a:normAutofit fontScale="85000" lnSpcReduction="20000"/>
          </a:bodyPr>
          <a:lstStyle/>
          <a:p>
            <a:pPr marL="0" indent="0">
              <a:spcBef>
                <a:spcPts val="100"/>
              </a:spcBef>
              <a:buNone/>
            </a:pPr>
            <a:r>
              <a:rPr lang="tr-TR" b="1" dirty="0"/>
              <a:t>Sabit Basınç Çevrimi (</a:t>
            </a:r>
            <a:r>
              <a:rPr lang="tr-TR" b="1" dirty="0" err="1"/>
              <a:t>Diesel</a:t>
            </a:r>
            <a:r>
              <a:rPr lang="tr-TR" b="1" dirty="0"/>
              <a:t> çevrimi) </a:t>
            </a:r>
            <a:endParaRPr lang="tr-TR"/>
          </a:p>
          <a:p>
            <a:pPr marL="0" indent="0">
              <a:spcBef>
                <a:spcPts val="100"/>
              </a:spcBef>
              <a:buClr>
                <a:srgbClr val="8AD0D6"/>
              </a:buClr>
              <a:buNone/>
            </a:pPr>
            <a:r>
              <a:rPr lang="tr-TR" dirty="0"/>
              <a:t>• Sıkıştırma (a-b) </a:t>
            </a:r>
          </a:p>
          <a:p>
            <a:pPr marL="0" indent="0">
              <a:spcBef>
                <a:spcPts val="100"/>
              </a:spcBef>
              <a:buClr>
                <a:srgbClr val="8AD0D6"/>
              </a:buClr>
              <a:buNone/>
            </a:pPr>
            <a:r>
              <a:rPr lang="tr-TR" dirty="0"/>
              <a:t>• Bu safhada, piston alt ölü noktadan üst ölü noktaya doğru hareket eder. Bu sırada emme ve egzoz valfleri kapalıdır, dolayısıyla içerdeki hava sıkışır ve basıncı grafikte görüldüğü gibi artar. </a:t>
            </a:r>
          </a:p>
          <a:p>
            <a:pPr marL="0" indent="0">
              <a:spcBef>
                <a:spcPts val="100"/>
              </a:spcBef>
              <a:buClr>
                <a:srgbClr val="8AD0D6"/>
              </a:buClr>
              <a:buNone/>
            </a:pPr>
            <a:r>
              <a:rPr lang="tr-TR" dirty="0"/>
              <a:t>• Sabit Basınçta Yanma (b-c) </a:t>
            </a:r>
          </a:p>
          <a:p>
            <a:pPr marL="0" indent="0">
              <a:spcBef>
                <a:spcPts val="100"/>
              </a:spcBef>
              <a:buClr>
                <a:srgbClr val="8AD0D6"/>
              </a:buClr>
              <a:buNone/>
            </a:pPr>
            <a:r>
              <a:rPr lang="tr-TR" dirty="0"/>
              <a:t>• Piston üst ölü noktaya ulaştığı sırada ısınmış hava üzerine enjektörden yakıt püskürtülerek yanma başlar, • Genleşme (c-d) </a:t>
            </a:r>
          </a:p>
          <a:p>
            <a:pPr marL="0" indent="0">
              <a:spcBef>
                <a:spcPts val="100"/>
              </a:spcBef>
              <a:buClr>
                <a:srgbClr val="8AD0D6"/>
              </a:buClr>
              <a:buNone/>
            </a:pPr>
            <a:r>
              <a:rPr lang="tr-TR" dirty="0"/>
              <a:t>• Bu safhada piston aşağı doğru hareketine başlar . Bu durum d noktasına kadar böyle devam eder. Piston aşağı doğru hareketine devam ettiğinden silindirdeki basınç da düşmeye başlar. </a:t>
            </a:r>
            <a:endParaRPr lang="tr-TR"/>
          </a:p>
          <a:p>
            <a:pPr marL="0" indent="0">
              <a:spcBef>
                <a:spcPts val="100"/>
              </a:spcBef>
              <a:buClr>
                <a:srgbClr val="8AD0D6"/>
              </a:buClr>
              <a:buNone/>
            </a:pPr>
            <a:r>
              <a:rPr lang="tr-TR" dirty="0"/>
              <a:t>• Egzoz (d-e) </a:t>
            </a:r>
          </a:p>
          <a:p>
            <a:pPr marL="0" indent="0">
              <a:spcBef>
                <a:spcPts val="100"/>
              </a:spcBef>
              <a:buClr>
                <a:srgbClr val="8AD0D6"/>
              </a:buClr>
              <a:buNone/>
            </a:pPr>
            <a:r>
              <a:rPr lang="tr-TR" dirty="0"/>
              <a:t>• Sistem d noktasına (AÖN) geldiğinde egzoz valfi açılır. Silindir egzoz sistemi ile dışarıya açıldığından silindirdeki basınç atmosferik basınca düşer. Sistemden ısının atılması bu safhada gösterilmiştir. Gerçekte, dışarıya ısının atılması pistonun egzoz </a:t>
            </a:r>
            <a:r>
              <a:rPr lang="tr-TR" err="1"/>
              <a:t>stroğunu</a:t>
            </a:r>
            <a:r>
              <a:rPr lang="tr-TR" dirty="0"/>
              <a:t> yapmasıyla olur (grafikte yatay çizgiyle gösterilen </a:t>
            </a:r>
            <a:r>
              <a:rPr lang="tr-TR" err="1"/>
              <a:t>strok</a:t>
            </a:r>
            <a:r>
              <a:rPr lang="tr-TR" dirty="0"/>
              <a:t>), ancak ideal bir çevrimde egzoz </a:t>
            </a:r>
            <a:r>
              <a:rPr lang="tr-TR" err="1"/>
              <a:t>stroğunda</a:t>
            </a:r>
            <a:r>
              <a:rPr lang="tr-TR" dirty="0"/>
              <a:t> negatif veya pozitif bir iş yapılmadığından çevrimde incelenmez, ısının atılması da egzoz valfi açıldığında bir anda olmuş gibi gösterilir.</a:t>
            </a:r>
          </a:p>
        </p:txBody>
      </p:sp>
      <p:pic>
        <p:nvPicPr>
          <p:cNvPr id="5" name="Resim 4">
            <a:extLst>
              <a:ext uri="{FF2B5EF4-FFF2-40B4-BE49-F238E27FC236}">
                <a16:creationId xmlns:a16="http://schemas.microsoft.com/office/drawing/2014/main" id="{C20E6D8D-323D-4558-A8F7-ACA3AE28E853}"/>
              </a:ext>
            </a:extLst>
          </p:cNvPr>
          <p:cNvPicPr>
            <a:picLocks noChangeAspect="1"/>
          </p:cNvPicPr>
          <p:nvPr/>
        </p:nvPicPr>
        <p:blipFill>
          <a:blip r:embed="rId2"/>
          <a:stretch>
            <a:fillRect/>
          </a:stretch>
        </p:blipFill>
        <p:spPr>
          <a:xfrm>
            <a:off x="4012" y="4012"/>
            <a:ext cx="990396" cy="990396"/>
          </a:xfrm>
          <a:prstGeom prst="rect">
            <a:avLst/>
          </a:prstGeom>
        </p:spPr>
      </p:pic>
      <p:pic>
        <p:nvPicPr>
          <p:cNvPr id="7" name="Resim 6">
            <a:extLst>
              <a:ext uri="{FF2B5EF4-FFF2-40B4-BE49-F238E27FC236}">
                <a16:creationId xmlns:a16="http://schemas.microsoft.com/office/drawing/2014/main" id="{733D767D-3A15-4D31-8DD1-506849790934}"/>
              </a:ext>
            </a:extLst>
          </p:cNvPr>
          <p:cNvPicPr>
            <a:picLocks noChangeAspect="1"/>
          </p:cNvPicPr>
          <p:nvPr/>
        </p:nvPicPr>
        <p:blipFill>
          <a:blip r:embed="rId2"/>
          <a:stretch>
            <a:fillRect/>
          </a:stretch>
        </p:blipFill>
        <p:spPr>
          <a:xfrm>
            <a:off x="8149590" y="4012"/>
            <a:ext cx="990396" cy="990396"/>
          </a:xfrm>
          <a:prstGeom prst="rect">
            <a:avLst/>
          </a:prstGeom>
        </p:spPr>
      </p:pic>
      <p:pic>
        <p:nvPicPr>
          <p:cNvPr id="8" name="Resim 8" descr="metin, harita içeren bir resim&#10;&#10;Çok yüksek güvenilirlikle oluşturulmuş açıklama">
            <a:extLst>
              <a:ext uri="{FF2B5EF4-FFF2-40B4-BE49-F238E27FC236}">
                <a16:creationId xmlns:a16="http://schemas.microsoft.com/office/drawing/2014/main" id="{B6951B53-8157-4A8D-9B91-30CD6F9CA470}"/>
              </a:ext>
            </a:extLst>
          </p:cNvPr>
          <p:cNvPicPr>
            <a:picLocks noChangeAspect="1"/>
          </p:cNvPicPr>
          <p:nvPr/>
        </p:nvPicPr>
        <p:blipFill>
          <a:blip r:embed="rId3"/>
          <a:stretch>
            <a:fillRect/>
          </a:stretch>
        </p:blipFill>
        <p:spPr>
          <a:xfrm>
            <a:off x="6391299" y="1127185"/>
            <a:ext cx="2759326" cy="5638800"/>
          </a:xfrm>
          <a:prstGeom prst="rect">
            <a:avLst/>
          </a:prstGeom>
        </p:spPr>
      </p:pic>
    </p:spTree>
    <p:extLst>
      <p:ext uri="{BB962C8B-B14F-4D97-AF65-F5344CB8AC3E}">
        <p14:creationId xmlns:p14="http://schemas.microsoft.com/office/powerpoint/2010/main" val="2538363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418101C-2DF1-4AD2-BA47-81A67AD67180}"/>
              </a:ext>
            </a:extLst>
          </p:cNvPr>
          <p:cNvSpPr>
            <a:spLocks noGrp="1"/>
          </p:cNvSpPr>
          <p:nvPr>
            <p:ph type="title"/>
          </p:nvPr>
        </p:nvSpPr>
        <p:spPr>
          <a:xfrm>
            <a:off x="613980" y="495850"/>
            <a:ext cx="8045580" cy="1400530"/>
          </a:xfrm>
        </p:spPr>
        <p:txBody>
          <a:bodyPr/>
          <a:lstStyle/>
          <a:p>
            <a:pPr algn="ctr"/>
            <a:r>
              <a:rPr lang="tr-TR" b="1" dirty="0"/>
              <a:t>İÇTEN YANMALI MOTORLAR </a:t>
            </a:r>
            <a:endParaRPr lang="tr-TR"/>
          </a:p>
        </p:txBody>
      </p:sp>
      <p:sp>
        <p:nvSpPr>
          <p:cNvPr id="3" name="İçerik Yer Tutucusu 2">
            <a:extLst>
              <a:ext uri="{FF2B5EF4-FFF2-40B4-BE49-F238E27FC236}">
                <a16:creationId xmlns:a16="http://schemas.microsoft.com/office/drawing/2014/main" id="{9D1FFD05-73CE-48CF-9887-78B8A3EBE306}"/>
              </a:ext>
            </a:extLst>
          </p:cNvPr>
          <p:cNvSpPr>
            <a:spLocks noGrp="1"/>
          </p:cNvSpPr>
          <p:nvPr>
            <p:ph idx="1"/>
          </p:nvPr>
        </p:nvSpPr>
        <p:spPr>
          <a:xfrm>
            <a:off x="65484" y="1247787"/>
            <a:ext cx="5286547" cy="5532574"/>
          </a:xfrm>
        </p:spPr>
        <p:txBody>
          <a:bodyPr vert="horz" lIns="91440" tIns="45720" rIns="91440" bIns="45720" rtlCol="0" anchor="t">
            <a:normAutofit fontScale="70000" lnSpcReduction="20000"/>
          </a:bodyPr>
          <a:lstStyle/>
          <a:p>
            <a:pPr marL="0" indent="0">
              <a:spcBef>
                <a:spcPts val="100"/>
              </a:spcBef>
              <a:buNone/>
            </a:pPr>
            <a:r>
              <a:rPr lang="tr-TR" b="1" dirty="0"/>
              <a:t>Karma Çevrim (</a:t>
            </a:r>
            <a:r>
              <a:rPr lang="tr-TR" b="1" dirty="0" err="1"/>
              <a:t>Seilinger</a:t>
            </a:r>
            <a:r>
              <a:rPr lang="tr-TR" b="1" dirty="0"/>
              <a:t>) </a:t>
            </a:r>
            <a:endParaRPr lang="tr-TR" b="1"/>
          </a:p>
          <a:p>
            <a:pPr marL="0" indent="0">
              <a:spcBef>
                <a:spcPts val="100"/>
              </a:spcBef>
              <a:buClr>
                <a:srgbClr val="8AD0D6"/>
              </a:buClr>
              <a:buNone/>
            </a:pPr>
            <a:r>
              <a:rPr lang="tr-TR" dirty="0"/>
              <a:t>•Sıkıştırma (1-2) </a:t>
            </a:r>
          </a:p>
          <a:p>
            <a:pPr marL="0" indent="0">
              <a:spcBef>
                <a:spcPts val="100"/>
              </a:spcBef>
              <a:buClr>
                <a:srgbClr val="8AD0D6"/>
              </a:buClr>
              <a:buNone/>
            </a:pPr>
            <a:r>
              <a:rPr lang="tr-TR" dirty="0"/>
              <a:t>•Bu safhada, piston alt ölü noktadan üst ölü noktaya doğru hareket eder. Bu sırada emme ve egzoz valfleri kapalıdır, dolayısıyla içerdeki hava sıkışır ve basıncı grafikte görüldüğü gibi artar. </a:t>
            </a:r>
          </a:p>
          <a:p>
            <a:pPr marL="0" indent="0">
              <a:spcBef>
                <a:spcPts val="100"/>
              </a:spcBef>
              <a:buClr>
                <a:srgbClr val="8AD0D6"/>
              </a:buClr>
              <a:buNone/>
            </a:pPr>
            <a:r>
              <a:rPr lang="tr-TR" dirty="0"/>
              <a:t>•Sabit Hacimde Yanma (2-3) </a:t>
            </a:r>
          </a:p>
          <a:p>
            <a:pPr marL="0" indent="0">
              <a:spcBef>
                <a:spcPts val="100"/>
              </a:spcBef>
              <a:buClr>
                <a:srgbClr val="8AD0D6"/>
              </a:buClr>
              <a:buNone/>
            </a:pPr>
            <a:r>
              <a:rPr lang="tr-TR" dirty="0"/>
              <a:t>•Piston üst ölü noktaya ulaştığı sırada silindire enjektör tarafından yakıt püskürtülmeye başlar. Sıkışarak ısınmış havayla karşılaşan yakıt yanmaya başlar, bunun sonucunda basınç P2'den P3 değerine sıçrama yapar. Sisteme ısı girişinin olduğu ilk safha bu safhadır. </a:t>
            </a:r>
          </a:p>
          <a:p>
            <a:pPr marL="0" indent="0">
              <a:spcBef>
                <a:spcPts val="100"/>
              </a:spcBef>
              <a:buClr>
                <a:srgbClr val="8AD0D6"/>
              </a:buClr>
              <a:buNone/>
            </a:pPr>
            <a:r>
              <a:rPr lang="tr-TR" dirty="0"/>
              <a:t>•Sabit Basınçta Yanma (3-4) </a:t>
            </a:r>
          </a:p>
          <a:p>
            <a:pPr marL="0" indent="0">
              <a:spcBef>
                <a:spcPts val="100"/>
              </a:spcBef>
              <a:buClr>
                <a:srgbClr val="8AD0D6"/>
              </a:buClr>
              <a:buNone/>
            </a:pPr>
            <a:r>
              <a:rPr lang="tr-TR" dirty="0"/>
              <a:t>•Bu safhada piston aşağı doğru hareketine başlar fakat yanma devam ettiğinden basınç düşmez. Bu durum 4 </a:t>
            </a:r>
            <a:r>
              <a:rPr lang="tr-TR" dirty="0" err="1"/>
              <a:t>nolu</a:t>
            </a:r>
            <a:r>
              <a:rPr lang="tr-TR" dirty="0"/>
              <a:t> noktaya kadar böyle devam eder. Böylece bu safhada da sisteme ısı girişi devam etmiş olur. </a:t>
            </a:r>
          </a:p>
          <a:p>
            <a:pPr marL="0" indent="0">
              <a:spcBef>
                <a:spcPts val="100"/>
              </a:spcBef>
              <a:buClr>
                <a:srgbClr val="8AD0D6"/>
              </a:buClr>
              <a:buNone/>
            </a:pPr>
            <a:r>
              <a:rPr lang="tr-TR" dirty="0"/>
              <a:t>•Genleşme (4-5) </a:t>
            </a:r>
          </a:p>
          <a:p>
            <a:pPr marL="0" indent="0">
              <a:spcBef>
                <a:spcPts val="100"/>
              </a:spcBef>
              <a:buClr>
                <a:srgbClr val="8AD0D6"/>
              </a:buClr>
              <a:buNone/>
            </a:pPr>
            <a:r>
              <a:rPr lang="tr-TR" dirty="0"/>
              <a:t>•Artık silindire yakıt püskürtülmemektedir ve yanma durmuştur. Piston aşağı doğru hareketine devam ettiğinden silindirdeki basınç da düşmeye başlar. </a:t>
            </a:r>
          </a:p>
          <a:p>
            <a:pPr marL="0" indent="0">
              <a:spcBef>
                <a:spcPts val="100"/>
              </a:spcBef>
              <a:buNone/>
            </a:pPr>
            <a:r>
              <a:rPr lang="tr-TR" dirty="0"/>
              <a:t>•Egzoz (5-6) </a:t>
            </a:r>
          </a:p>
          <a:p>
            <a:pPr marL="0" indent="0">
              <a:spcBef>
                <a:spcPts val="100"/>
              </a:spcBef>
              <a:buNone/>
            </a:pPr>
            <a:r>
              <a:rPr lang="tr-TR" dirty="0"/>
              <a:t>•Sistem 5 </a:t>
            </a:r>
            <a:r>
              <a:rPr lang="tr-TR" err="1"/>
              <a:t>nolu</a:t>
            </a:r>
            <a:r>
              <a:rPr lang="tr-TR" dirty="0"/>
              <a:t> noktaya (AÖN) geldiğinde egzoz valfi açılır. Silindir egzoz </a:t>
            </a:r>
            <a:r>
              <a:rPr lang="tr-TR" err="1"/>
              <a:t>sisitemi</a:t>
            </a:r>
            <a:r>
              <a:rPr lang="tr-TR" dirty="0"/>
              <a:t> ile dışarıya açıldığından silindirdeki basınç atmosferik basınca düşer. Sistemden ısının atılması bu safhada gösterilmiştir. Gerçekte, dışarıya ısının atılması pistonun egzoz </a:t>
            </a:r>
            <a:r>
              <a:rPr lang="tr-TR" err="1"/>
              <a:t>stroğunu</a:t>
            </a:r>
            <a:r>
              <a:rPr lang="tr-TR" dirty="0"/>
              <a:t> yapmasıyla olur (grafikte yatay çizgiyle gösterilen </a:t>
            </a:r>
            <a:r>
              <a:rPr lang="tr-TR" err="1"/>
              <a:t>strok</a:t>
            </a:r>
            <a:r>
              <a:rPr lang="tr-TR" dirty="0"/>
              <a:t>), ancak ideal bir çevrimde egzoz </a:t>
            </a:r>
            <a:r>
              <a:rPr lang="tr-TR" err="1"/>
              <a:t>stroğunda</a:t>
            </a:r>
            <a:r>
              <a:rPr lang="tr-TR" dirty="0"/>
              <a:t> negatif veya pozitif bir iş yapılmadığından çevrimde incelenmez, ısının atılması da egzoz valfi açıldığında bir anda olmuş gibi gösterilir.</a:t>
            </a:r>
          </a:p>
        </p:txBody>
      </p:sp>
      <p:pic>
        <p:nvPicPr>
          <p:cNvPr id="5" name="Resim 4">
            <a:extLst>
              <a:ext uri="{FF2B5EF4-FFF2-40B4-BE49-F238E27FC236}">
                <a16:creationId xmlns:a16="http://schemas.microsoft.com/office/drawing/2014/main" id="{E6FBCFA3-DDB4-46EF-A4A0-0E1774D2E181}"/>
              </a:ext>
            </a:extLst>
          </p:cNvPr>
          <p:cNvPicPr>
            <a:picLocks noChangeAspect="1"/>
          </p:cNvPicPr>
          <p:nvPr/>
        </p:nvPicPr>
        <p:blipFill>
          <a:blip r:embed="rId2"/>
          <a:stretch>
            <a:fillRect/>
          </a:stretch>
        </p:blipFill>
        <p:spPr>
          <a:xfrm>
            <a:off x="4012" y="4012"/>
            <a:ext cx="990396" cy="990396"/>
          </a:xfrm>
          <a:prstGeom prst="rect">
            <a:avLst/>
          </a:prstGeom>
        </p:spPr>
      </p:pic>
      <p:pic>
        <p:nvPicPr>
          <p:cNvPr id="7" name="Resim 6">
            <a:extLst>
              <a:ext uri="{FF2B5EF4-FFF2-40B4-BE49-F238E27FC236}">
                <a16:creationId xmlns:a16="http://schemas.microsoft.com/office/drawing/2014/main" id="{5C374E45-2902-45AE-BBB3-B8A5C1089A82}"/>
              </a:ext>
            </a:extLst>
          </p:cNvPr>
          <p:cNvPicPr>
            <a:picLocks noChangeAspect="1"/>
          </p:cNvPicPr>
          <p:nvPr/>
        </p:nvPicPr>
        <p:blipFill>
          <a:blip r:embed="rId2"/>
          <a:stretch>
            <a:fillRect/>
          </a:stretch>
        </p:blipFill>
        <p:spPr>
          <a:xfrm>
            <a:off x="8149590" y="4012"/>
            <a:ext cx="990396" cy="990396"/>
          </a:xfrm>
          <a:prstGeom prst="rect">
            <a:avLst/>
          </a:prstGeom>
        </p:spPr>
      </p:pic>
      <p:pic>
        <p:nvPicPr>
          <p:cNvPr id="8" name="Resim 8" descr="metin, harita içeren bir resim&#10;&#10;Çok yüksek güvenilirlikle oluşturulmuş açıklama">
            <a:extLst>
              <a:ext uri="{FF2B5EF4-FFF2-40B4-BE49-F238E27FC236}">
                <a16:creationId xmlns:a16="http://schemas.microsoft.com/office/drawing/2014/main" id="{1DC21669-6C0D-478F-938D-C30464E36344}"/>
              </a:ext>
            </a:extLst>
          </p:cNvPr>
          <p:cNvPicPr>
            <a:picLocks noChangeAspect="1"/>
          </p:cNvPicPr>
          <p:nvPr/>
        </p:nvPicPr>
        <p:blipFill>
          <a:blip r:embed="rId3"/>
          <a:stretch>
            <a:fillRect/>
          </a:stretch>
        </p:blipFill>
        <p:spPr>
          <a:xfrm>
            <a:off x="5731971" y="1112808"/>
            <a:ext cx="3416621" cy="5653177"/>
          </a:xfrm>
          <a:prstGeom prst="rect">
            <a:avLst/>
          </a:prstGeom>
        </p:spPr>
      </p:pic>
    </p:spTree>
    <p:extLst>
      <p:ext uri="{BB962C8B-B14F-4D97-AF65-F5344CB8AC3E}">
        <p14:creationId xmlns:p14="http://schemas.microsoft.com/office/powerpoint/2010/main" val="40303377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0</Words>
  <Application>Microsoft Office PowerPoint</Application>
  <PresentationFormat>Ekran Gösterisi (4:3)</PresentationFormat>
  <Paragraphs>0</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İyon</vt:lpstr>
      <vt:lpstr>A.Ü. GAMA MYO.  Elektrik ve Enerji Bölümü </vt:lpstr>
      <vt:lpstr>İÇİNDEKİLER </vt:lpstr>
      <vt:lpstr>İÇTEN YANMALI MOTORLAR </vt:lpstr>
      <vt:lpstr>İÇTEN YANMALI MOTORLAR </vt:lpstr>
      <vt:lpstr>İÇTEN YANMALI MOTORLAR </vt:lpstr>
      <vt:lpstr>İÇTEN YANMALI MOTORLAR </vt:lpstr>
      <vt:lpstr>İÇTEN YANMALI MOTORLAR </vt:lpstr>
      <vt:lpstr>İÇTEN YANMALI MOTORLAR </vt:lpstr>
      <vt:lpstr>İÇTEN YANMALI MOTORLAR </vt:lpstr>
      <vt:lpstr>KAYNAKÇA  http://www.yildiz.edu.tr/~aergenc/motorlar_1.pdf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A.Ü. GAMA MYO.  Elektrik ve Enerji Bölümü </dc:title>
  <dc:creator/>
  <cp:lastModifiedBy/>
  <cp:revision>4</cp:revision>
  <dcterms:created xsi:type="dcterms:W3CDTF">2012-08-15T22:53:30Z</dcterms:created>
  <dcterms:modified xsi:type="dcterms:W3CDTF">2018-05-03T22:50:00Z</dcterms:modified>
</cp:coreProperties>
</file>