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64" r:id="rId3"/>
    <p:sldId id="257" r:id="rId4"/>
    <p:sldId id="258" r:id="rId5"/>
    <p:sldId id="259" r:id="rId6"/>
    <p:sldId id="260" r:id="rId7"/>
    <p:sldId id="261" r:id="rId8"/>
    <p:sldId id="262" r:id="rId9"/>
    <p:sldId id="265" r:id="rId10"/>
    <p:sldId id="266" r:id="rId11"/>
    <p:sldId id="267" r:id="rId12"/>
    <p:sldId id="268" r:id="rId13"/>
    <p:sldId id="292" r:id="rId14"/>
    <p:sldId id="293" r:id="rId15"/>
    <p:sldId id="294" r:id="rId16"/>
    <p:sldId id="295" r:id="rId17"/>
    <p:sldId id="296" r:id="rId18"/>
    <p:sldId id="297" r:id="rId19"/>
    <p:sldId id="298" r:id="rId20"/>
    <p:sldId id="269" r:id="rId21"/>
    <p:sldId id="271" r:id="rId22"/>
    <p:sldId id="272" r:id="rId23"/>
    <p:sldId id="288" r:id="rId24"/>
    <p:sldId id="289" r:id="rId25"/>
    <p:sldId id="291" r:id="rId26"/>
    <p:sldId id="290" r:id="rId27"/>
    <p:sldId id="299" r:id="rId28"/>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515" autoAdjust="0"/>
    <p:restoredTop sz="94660"/>
  </p:normalViewPr>
  <p:slideViewPr>
    <p:cSldViewPr>
      <p:cViewPr varScale="1">
        <p:scale>
          <a:sx n="69" d="100"/>
          <a:sy n="69" d="100"/>
        </p:scale>
        <p:origin x="-1410" y="-9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16" name="Rounded Rectangle 15"/>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7" name="Group 9"/>
          <p:cNvGrpSpPr>
            <a:grpSpLocks noChangeAspect="1"/>
          </p:cNvGrpSpPr>
          <p:nvPr/>
        </p:nvGrpSpPr>
        <p:grpSpPr bwMode="hidden">
          <a:xfrm>
            <a:off x="211665" y="5353963"/>
            <a:ext cx="8723376" cy="1331580"/>
            <a:chOff x="-3905250" y="4294188"/>
            <a:chExt cx="13011150" cy="1892300"/>
          </a:xfrm>
        </p:grpSpPr>
        <p:sp>
          <p:nvSpPr>
            <p:cNvPr id="11"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4"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5"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ctrTitle"/>
          </p:nvPr>
        </p:nvSpPr>
        <p:spPr>
          <a:xfrm>
            <a:off x="685800" y="1600200"/>
            <a:ext cx="7772400" cy="1780108"/>
          </a:xfrm>
        </p:spPr>
        <p:txBody>
          <a:bodyPr anchor="b">
            <a:normAutofit/>
          </a:bodyPr>
          <a:lstStyle>
            <a:lvl1pPr>
              <a:defRPr sz="4400">
                <a:solidFill>
                  <a:srgbClr val="FFFFFF"/>
                </a:solidFill>
              </a:defRPr>
            </a:lvl1pPr>
          </a:lstStyle>
          <a:p>
            <a:r>
              <a:rPr lang="tr-TR" smtClean="0"/>
              <a:t>Asıl başlık stili için tıklatın</a:t>
            </a:r>
            <a:endParaRPr lang="en-US" dirty="0"/>
          </a:p>
        </p:txBody>
      </p:sp>
      <p:sp>
        <p:nvSpPr>
          <p:cNvPr id="3" name="Subtitle 2"/>
          <p:cNvSpPr>
            <a:spLocks noGrp="1"/>
          </p:cNvSpPr>
          <p:nvPr>
            <p:ph type="subTitle" idx="1"/>
          </p:nvPr>
        </p:nvSpPr>
        <p:spPr>
          <a:xfrm>
            <a:off x="1371600" y="3556001"/>
            <a:ext cx="6400800" cy="1473200"/>
          </a:xfrm>
        </p:spPr>
        <p:txBody>
          <a:bodyPr>
            <a:normAutofit/>
          </a:bodyPr>
          <a:lstStyle>
            <a:lvl1pPr marL="0" indent="0" algn="ctr">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p:txBody>
          <a:bodyPr/>
          <a:lstStyle/>
          <a:p>
            <a:fld id="{DAE93F30-010B-4A1A-B1F6-E81137DF2A60}" type="datetimeFigureOut">
              <a:rPr lang="tr-TR" smtClean="0"/>
              <a:t>8.02.2017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7B97A6A-3CC4-46C5-B66F-556CFF465F53}"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Vertical Text Placeholder 2"/>
          <p:cNvSpPr>
            <a:spLocks noGrp="1"/>
          </p:cNvSpPr>
          <p:nvPr>
            <p:ph type="body" orient="vert" idx="1"/>
          </p:nvPr>
        </p:nvSpPr>
        <p:spPr/>
        <p:txBody>
          <a:bodyPr vert="eaVert" anchor="ctr"/>
          <a:lstStyle>
            <a:lvl1pPr algn="l">
              <a:defRPr/>
            </a:lvl1pPr>
            <a:lvl2pPr algn="l">
              <a:defRPr/>
            </a:lvl2pPr>
            <a:lvl3pPr algn="l">
              <a:defRPr/>
            </a:lvl3pPr>
            <a:lvl4pPr algn="l">
              <a:defRPr/>
            </a:lvl4pPr>
            <a:lvl5pPr algn="l">
              <a:defRPr/>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DAE93F30-010B-4A1A-B1F6-E81137DF2A60}" type="datetimeFigureOut">
              <a:rPr lang="tr-TR" smtClean="0"/>
              <a:t>8.02.2017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7B97A6A-3CC4-46C5-B66F-556CFF465F53}"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sp>
        <p:nvSpPr>
          <p:cNvPr id="21" name="Rounded Rectangle 20"/>
          <p:cNvSpPr/>
          <p:nvPr/>
        </p:nvSpPr>
        <p:spPr bwMode="hidden">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DAE93F30-010B-4A1A-B1F6-E81137DF2A60}" type="datetimeFigureOut">
              <a:rPr lang="tr-TR" smtClean="0"/>
              <a:t>8.02.2017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7B97A6A-3CC4-46C5-B66F-556CFF465F53}" type="slidenum">
              <a:rPr lang="tr-TR" smtClean="0"/>
              <a:t>‹#›</a:t>
            </a:fld>
            <a:endParaRPr lang="tr-TR"/>
          </a:p>
        </p:txBody>
      </p:sp>
      <p:grpSp>
        <p:nvGrpSpPr>
          <p:cNvPr id="15" name="Group 14"/>
          <p:cNvGrpSpPr>
            <a:grpSpLocks noChangeAspect="1"/>
          </p:cNvGrpSpPr>
          <p:nvPr/>
        </p:nvGrpSpPr>
        <p:grpSpPr bwMode="hidden">
          <a:xfrm>
            <a:off x="211665" y="714191"/>
            <a:ext cx="8723376" cy="1331580"/>
            <a:chOff x="-3905250" y="4294188"/>
            <a:chExt cx="13011150" cy="1892300"/>
          </a:xfrm>
        </p:grpSpPr>
        <p:sp>
          <p:nvSpPr>
            <p:cNvPr id="16"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0" name="Freeform 19"/>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Vertical Title 1"/>
          <p:cNvSpPr>
            <a:spLocks noGrp="1"/>
          </p:cNvSpPr>
          <p:nvPr>
            <p:ph type="title" orient="vert"/>
          </p:nvPr>
        </p:nvSpPr>
        <p:spPr>
          <a:xfrm>
            <a:off x="6629400" y="1447800"/>
            <a:ext cx="2057400" cy="4487333"/>
          </a:xfrm>
        </p:spPr>
        <p:txBody>
          <a:bodyPr vert="eaVert" anchor="ctr"/>
          <a:lstStyle>
            <a:lvl1pPr algn="l">
              <a:defRPr>
                <a:solidFill>
                  <a:schemeClr val="tx2"/>
                </a:solidFill>
              </a:defRPr>
            </a:lvl1pP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457200" y="1447800"/>
            <a:ext cx="6019800" cy="4487334"/>
          </a:xfrm>
        </p:spPr>
        <p:txBody>
          <a:bodyPr vert="eaVert"/>
          <a:lstStyle>
            <a:lvl1pPr>
              <a:buClr>
                <a:schemeClr val="accent1"/>
              </a:buClr>
              <a:defRPr/>
            </a:lvl1pPr>
            <a:lvl2pPr>
              <a:buClr>
                <a:schemeClr val="accent1"/>
              </a:buClr>
              <a:defRPr/>
            </a:lvl2pPr>
            <a:lvl3pPr>
              <a:buClr>
                <a:schemeClr val="accent1"/>
              </a:buClr>
              <a:defRPr/>
            </a:lvl3pPr>
            <a:lvl4pPr>
              <a:buClr>
                <a:schemeClr val="accent1"/>
              </a:buClr>
              <a:defRPr/>
            </a:lvl4pPr>
            <a:lvl5pPr>
              <a:buClr>
                <a:schemeClr val="accent1"/>
              </a:buClr>
              <a:defRPr/>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DAE93F30-010B-4A1A-B1F6-E81137DF2A60}" type="datetimeFigureOut">
              <a:rPr lang="tr-TR" smtClean="0"/>
              <a:t>8.02.2017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7B97A6A-3CC4-46C5-B66F-556CFF465F53}" type="slidenum">
              <a:rPr lang="tr-TR" smtClean="0"/>
              <a:t>‹#›</a:t>
            </a:fld>
            <a:endParaRPr lang="tr-TR"/>
          </a:p>
        </p:txBody>
      </p:sp>
      <p:sp>
        <p:nvSpPr>
          <p:cNvPr id="7" name="Title 6"/>
          <p:cNvSpPr>
            <a:spLocks noGrp="1"/>
          </p:cNvSpPr>
          <p:nvPr>
            <p:ph type="title"/>
          </p:nvPr>
        </p:nvSpPr>
        <p:spPr/>
        <p:txBody>
          <a:bodyPr/>
          <a:lstStyle/>
          <a:p>
            <a:r>
              <a:rPr lang="tr-TR" smtClean="0"/>
              <a:t>Asıl başlık stili için tıklatın</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14" name="Rounded Rectangle 13"/>
          <p:cNvSpPr/>
          <p:nvPr/>
        </p:nvSpPr>
        <p:spPr>
          <a:xfrm>
            <a:off x="228600" y="228600"/>
            <a:ext cx="8695944" cy="4736592"/>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14"/>
          <p:cNvSpPr>
            <a:spLocks/>
          </p:cNvSpPr>
          <p:nvPr/>
        </p:nvSpPr>
        <p:spPr bwMode="hidden">
          <a:xfrm>
            <a:off x="6047438" y="4203592"/>
            <a:ext cx="2876429" cy="714026"/>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18"/>
          <p:cNvSpPr>
            <a:spLocks/>
          </p:cNvSpPr>
          <p:nvPr/>
        </p:nvSpPr>
        <p:spPr bwMode="hidden">
          <a:xfrm>
            <a:off x="2619320" y="4075290"/>
            <a:ext cx="5544515" cy="850138"/>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22"/>
          <p:cNvSpPr>
            <a:spLocks/>
          </p:cNvSpPr>
          <p:nvPr/>
        </p:nvSpPr>
        <p:spPr bwMode="hidden">
          <a:xfrm>
            <a:off x="2828728" y="4087562"/>
            <a:ext cx="5467980" cy="774272"/>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6"/>
          <p:cNvSpPr>
            <a:spLocks/>
          </p:cNvSpPr>
          <p:nvPr/>
        </p:nvSpPr>
        <p:spPr bwMode="hidden">
          <a:xfrm>
            <a:off x="5609489" y="4074174"/>
            <a:ext cx="3308000" cy="651549"/>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3" name="Freeform 10"/>
          <p:cNvSpPr>
            <a:spLocks/>
          </p:cNvSpPr>
          <p:nvPr/>
        </p:nvSpPr>
        <p:spPr bwMode="hidden">
          <a:xfrm>
            <a:off x="211665" y="4058555"/>
            <a:ext cx="8723376" cy="1329874"/>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 name="Title 1"/>
          <p:cNvSpPr>
            <a:spLocks noGrp="1"/>
          </p:cNvSpPr>
          <p:nvPr>
            <p:ph type="title"/>
          </p:nvPr>
        </p:nvSpPr>
        <p:spPr>
          <a:xfrm>
            <a:off x="690032" y="2463560"/>
            <a:ext cx="7772400" cy="1524000"/>
          </a:xfrm>
        </p:spPr>
        <p:txBody>
          <a:bodyPr anchor="t">
            <a:normAutofit/>
          </a:bodyPr>
          <a:lstStyle>
            <a:lvl1pPr algn="ctr">
              <a:defRPr sz="44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1367365" y="1437448"/>
            <a:ext cx="6417734" cy="939801"/>
          </a:xfrm>
        </p:spPr>
        <p:txBody>
          <a:bodyPr anchor="b">
            <a:normAutofit/>
          </a:bodyPr>
          <a:lstStyle>
            <a:lvl1pPr marL="0" indent="0" algn="ctr">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DAE93F30-010B-4A1A-B1F6-E81137DF2A60}" type="datetimeFigureOut">
              <a:rPr lang="tr-TR" smtClean="0"/>
              <a:t>8.02.2017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7B97A6A-3CC4-46C5-B66F-556CFF465F53}"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5" name="Date Placeholder 4"/>
          <p:cNvSpPr>
            <a:spLocks noGrp="1"/>
          </p:cNvSpPr>
          <p:nvPr>
            <p:ph type="dt" sz="half" idx="10"/>
          </p:nvPr>
        </p:nvSpPr>
        <p:spPr/>
        <p:txBody>
          <a:bodyPr/>
          <a:lstStyle/>
          <a:p>
            <a:fld id="{DAE93F30-010B-4A1A-B1F6-E81137DF2A60}" type="datetimeFigureOut">
              <a:rPr lang="tr-TR" smtClean="0"/>
              <a:t>8.02.2017</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37B97A6A-3CC4-46C5-B66F-556CFF465F53}" type="slidenum">
              <a:rPr lang="tr-TR" smtClean="0"/>
              <a:t>‹#›</a:t>
            </a:fld>
            <a:endParaRPr lang="tr-TR"/>
          </a:p>
        </p:txBody>
      </p:sp>
      <p:sp>
        <p:nvSpPr>
          <p:cNvPr id="9" name="Content Placeholder 8"/>
          <p:cNvSpPr>
            <a:spLocks noGrp="1"/>
          </p:cNvSpPr>
          <p:nvPr>
            <p:ph sz="quarter" idx="13"/>
          </p:nvPr>
        </p:nvSpPr>
        <p:spPr>
          <a:xfrm>
            <a:off x="676655" y="2679192"/>
            <a:ext cx="3822192" cy="34472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11" name="Content Placeholder 10"/>
          <p:cNvSpPr>
            <a:spLocks noGrp="1"/>
          </p:cNvSpPr>
          <p:nvPr>
            <p:ph sz="quarter" idx="14"/>
          </p:nvPr>
        </p:nvSpPr>
        <p:spPr>
          <a:xfrm>
            <a:off x="4645152" y="2679192"/>
            <a:ext cx="3822192" cy="34472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a:p>
        </p:txBody>
      </p:sp>
      <p:sp>
        <p:nvSpPr>
          <p:cNvPr id="3" name="Text Placeholder 2"/>
          <p:cNvSpPr>
            <a:spLocks noGrp="1"/>
          </p:cNvSpPr>
          <p:nvPr>
            <p:ph type="body" idx="1"/>
          </p:nvPr>
        </p:nvSpPr>
        <p:spPr>
          <a:xfrm>
            <a:off x="676656" y="2678114"/>
            <a:ext cx="3822192" cy="639762"/>
          </a:xfrm>
        </p:spPr>
        <p:txBody>
          <a:bodyPr anchor="ctr"/>
          <a:lstStyle>
            <a:lvl1pPr marL="0" indent="0" algn="ctr">
              <a:buNone/>
              <a:defRPr sz="2400" b="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677332" y="3429000"/>
            <a:ext cx="3820055"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4648200" y="2678113"/>
            <a:ext cx="3822192" cy="639762"/>
          </a:xfrm>
        </p:spPr>
        <p:txBody>
          <a:bodyPr anchor="ctr"/>
          <a:lstStyle>
            <a:lvl1pPr marL="0" indent="0" algn="ctr">
              <a:buNone/>
              <a:defRPr sz="2400" b="0" i="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4645025" y="3429000"/>
            <a:ext cx="3822192"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DAE93F30-010B-4A1A-B1F6-E81137DF2A60}" type="datetimeFigureOut">
              <a:rPr lang="tr-TR" smtClean="0"/>
              <a:t>8.02.2017</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37B97A6A-3CC4-46C5-B66F-556CFF465F53}"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Date Placeholder 2"/>
          <p:cNvSpPr>
            <a:spLocks noGrp="1"/>
          </p:cNvSpPr>
          <p:nvPr>
            <p:ph type="dt" sz="half" idx="10"/>
          </p:nvPr>
        </p:nvSpPr>
        <p:spPr/>
        <p:txBody>
          <a:bodyPr/>
          <a:lstStyle/>
          <a:p>
            <a:fld id="{DAE93F30-010B-4A1A-B1F6-E81137DF2A60}" type="datetimeFigureOut">
              <a:rPr lang="tr-TR" smtClean="0"/>
              <a:t>8.02.2017</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37B97A6A-3CC4-46C5-B66F-556CFF465F53}"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12" name="Rounded Rectangle 11"/>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6" name="Group 5"/>
          <p:cNvGrpSpPr>
            <a:grpSpLocks noChangeAspect="1"/>
          </p:cNvGrpSpPr>
          <p:nvPr/>
        </p:nvGrpSpPr>
        <p:grpSpPr bwMode="hidden">
          <a:xfrm>
            <a:off x="211665" y="714191"/>
            <a:ext cx="8723376" cy="1329874"/>
            <a:chOff x="-3905251" y="4294188"/>
            <a:chExt cx="13027839" cy="1892300"/>
          </a:xfrm>
        </p:grpSpPr>
        <p:sp>
          <p:nvSpPr>
            <p:cNvPr id="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Date Placeholder 1"/>
          <p:cNvSpPr>
            <a:spLocks noGrp="1"/>
          </p:cNvSpPr>
          <p:nvPr>
            <p:ph type="dt" sz="half" idx="10"/>
          </p:nvPr>
        </p:nvSpPr>
        <p:spPr/>
        <p:txBody>
          <a:bodyPr/>
          <a:lstStyle/>
          <a:p>
            <a:fld id="{DAE93F30-010B-4A1A-B1F6-E81137DF2A60}" type="datetimeFigureOut">
              <a:rPr lang="tr-TR" smtClean="0"/>
              <a:t>8.02.2017</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37B97A6A-3CC4-46C5-B66F-556CFF465F53}"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15" name="Rounded Rectangle 14"/>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DAE93F30-010B-4A1A-B1F6-E81137DF2A60}" type="datetimeFigureOut">
              <a:rPr lang="tr-TR" smtClean="0"/>
              <a:t>8.02.2017</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37B97A6A-3CC4-46C5-B66F-556CFF465F53}" type="slidenum">
              <a:rPr lang="tr-TR" smtClean="0"/>
              <a:t>‹#›</a:t>
            </a:fld>
            <a:endParaRPr lang="tr-TR"/>
          </a:p>
        </p:txBody>
      </p:sp>
      <p:sp>
        <p:nvSpPr>
          <p:cNvPr id="4" name="Text Placeholder 3"/>
          <p:cNvSpPr>
            <a:spLocks noGrp="1"/>
          </p:cNvSpPr>
          <p:nvPr>
            <p:ph type="body" sz="half" idx="2"/>
          </p:nvPr>
        </p:nvSpPr>
        <p:spPr>
          <a:xfrm>
            <a:off x="914400" y="3581400"/>
            <a:ext cx="3352800" cy="1905001"/>
          </a:xfrm>
        </p:spPr>
        <p:txBody>
          <a:bodyPr anchor="t">
            <a:normAutofit/>
          </a:bodyPr>
          <a:lstStyle>
            <a:lvl1pPr marL="0" indent="0">
              <a:spcBef>
                <a:spcPts val="0"/>
              </a:spcBef>
              <a:spcAft>
                <a:spcPts val="600"/>
              </a:spcAft>
              <a:buNone/>
              <a:defRPr sz="18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grpSp>
        <p:nvGrpSpPr>
          <p:cNvPr id="2" name="Group 23"/>
          <p:cNvGrpSpPr>
            <a:grpSpLocks noChangeAspect="1"/>
          </p:cNvGrpSpPr>
          <p:nvPr/>
        </p:nvGrpSpPr>
        <p:grpSpPr bwMode="hidden">
          <a:xfrm>
            <a:off x="211665" y="714191"/>
            <a:ext cx="8723376" cy="1331580"/>
            <a:chOff x="-3905250" y="4294188"/>
            <a:chExt cx="13011150" cy="1892300"/>
          </a:xfrm>
        </p:grpSpPr>
        <p:sp>
          <p:nvSpPr>
            <p:cNvPr id="25"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6"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7"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8"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9" name="Freeform 28"/>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2" name="Title 21"/>
          <p:cNvSpPr>
            <a:spLocks noGrp="1"/>
          </p:cNvSpPr>
          <p:nvPr>
            <p:ph type="title"/>
          </p:nvPr>
        </p:nvSpPr>
        <p:spPr>
          <a:xfrm>
            <a:off x="914400" y="2286000"/>
            <a:ext cx="3352800" cy="1252728"/>
          </a:xfrm>
        </p:spPr>
        <p:txBody>
          <a:bodyPr anchor="b">
            <a:noAutofit/>
          </a:bodyPr>
          <a:lstStyle>
            <a:lvl1pPr algn="l">
              <a:defRPr sz="3200">
                <a:solidFill>
                  <a:schemeClr val="tx2"/>
                </a:solidFill>
              </a:defRPr>
            </a:lvl1pPr>
          </a:lstStyle>
          <a:p>
            <a:r>
              <a:rPr lang="tr-TR" smtClean="0"/>
              <a:t>Asıl başlık stili için tıklatın</a:t>
            </a:r>
            <a:endParaRPr lang="en-US" dirty="0"/>
          </a:p>
        </p:txBody>
      </p:sp>
      <p:sp>
        <p:nvSpPr>
          <p:cNvPr id="3" name="Content Placeholder 2"/>
          <p:cNvSpPr>
            <a:spLocks noGrp="1"/>
          </p:cNvSpPr>
          <p:nvPr>
            <p:ph idx="1"/>
          </p:nvPr>
        </p:nvSpPr>
        <p:spPr>
          <a:xfrm>
            <a:off x="4651962" y="1828800"/>
            <a:ext cx="3904076" cy="3810000"/>
          </a:xfrm>
        </p:spPr>
        <p:txBody>
          <a:bodyPr anchor="ctr"/>
          <a:lstStyle>
            <a:lvl1pPr>
              <a:buClr>
                <a:schemeClr val="bg1"/>
              </a:buClr>
              <a:defRPr sz="2200">
                <a:solidFill>
                  <a:schemeClr val="tx2"/>
                </a:solidFill>
              </a:defRPr>
            </a:lvl1pPr>
            <a:lvl2pPr>
              <a:buClr>
                <a:schemeClr val="bg1"/>
              </a:buClr>
              <a:defRPr sz="2000">
                <a:solidFill>
                  <a:schemeClr val="tx2"/>
                </a:solidFill>
              </a:defRPr>
            </a:lvl2pPr>
            <a:lvl3pPr>
              <a:buClr>
                <a:schemeClr val="bg1"/>
              </a:buClr>
              <a:defRPr sz="1800">
                <a:solidFill>
                  <a:schemeClr val="tx2"/>
                </a:solidFill>
              </a:defRPr>
            </a:lvl3pPr>
            <a:lvl4pPr>
              <a:buClr>
                <a:schemeClr val="bg1"/>
              </a:buClr>
              <a:defRPr sz="1600">
                <a:solidFill>
                  <a:schemeClr val="tx2"/>
                </a:solidFill>
              </a:defRPr>
            </a:lvl4pPr>
            <a:lvl5pPr>
              <a:buClr>
                <a:schemeClr val="bg1"/>
              </a:buClr>
              <a:defRPr sz="1600">
                <a:solidFill>
                  <a:schemeClr val="tx2"/>
                </a:solidFill>
              </a:defRPr>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15" name="Rounded Rectangle 14"/>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9" name="Group 8"/>
          <p:cNvGrpSpPr>
            <a:grpSpLocks noChangeAspect="1"/>
          </p:cNvGrpSpPr>
          <p:nvPr/>
        </p:nvGrpSpPr>
        <p:grpSpPr bwMode="hidden">
          <a:xfrm>
            <a:off x="211665" y="5353963"/>
            <a:ext cx="8723376" cy="1331580"/>
            <a:chOff x="-3905250" y="4294188"/>
            <a:chExt cx="13011150" cy="1892300"/>
          </a:xfrm>
        </p:grpSpPr>
        <p:sp>
          <p:nvSpPr>
            <p:cNvPr id="10"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4"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title"/>
          </p:nvPr>
        </p:nvSpPr>
        <p:spPr>
          <a:xfrm>
            <a:off x="4874155" y="338667"/>
            <a:ext cx="3812645" cy="2429934"/>
          </a:xfrm>
        </p:spPr>
        <p:txBody>
          <a:bodyPr anchor="b">
            <a:normAutofit/>
          </a:bodyPr>
          <a:lstStyle>
            <a:lvl1pPr algn="l">
              <a:defRPr sz="2800" b="0">
                <a:solidFill>
                  <a:srgbClr val="FFFFFF"/>
                </a:solidFill>
              </a:defRPr>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4868333" y="2785533"/>
            <a:ext cx="3818467" cy="2421467"/>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DAE93F30-010B-4A1A-B1F6-E81137DF2A60}" type="datetimeFigureOut">
              <a:rPr lang="tr-TR" smtClean="0"/>
              <a:t>8.02.2017</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37B97A6A-3CC4-46C5-B66F-556CFF465F53}" type="slidenum">
              <a:rPr lang="tr-TR" smtClean="0"/>
              <a:t>‹#›</a:t>
            </a:fld>
            <a:endParaRPr lang="tr-TR"/>
          </a:p>
        </p:txBody>
      </p:sp>
      <p:sp>
        <p:nvSpPr>
          <p:cNvPr id="3" name="Picture Placeholder 2"/>
          <p:cNvSpPr>
            <a:spLocks noGrp="1"/>
          </p:cNvSpPr>
          <p:nvPr>
            <p:ph type="pic" idx="1"/>
          </p:nvPr>
        </p:nvSpPr>
        <p:spPr>
          <a:xfrm>
            <a:off x="838200" y="1371600"/>
            <a:ext cx="3566160" cy="2926080"/>
          </a:xfrm>
          <a:prstGeom prst="roundRect">
            <a:avLst>
              <a:gd name="adj" fmla="val 3924"/>
            </a:avLst>
          </a:prstGeom>
          <a:solidFill>
            <a:schemeClr val="accent1"/>
          </a:solidFill>
          <a:ln>
            <a:noFill/>
          </a:ln>
          <a:effectLst>
            <a:reflection blurRad="12700" stA="30000" endPos="30000" dist="5000" dir="5400000" sy="-100000" algn="bl" rotWithShape="0"/>
          </a:effectLst>
          <a:scene3d>
            <a:camera prst="perspectiveContrastingLeftFacing" fov="600000">
              <a:rot lat="240000" lon="19799999" rev="0"/>
            </a:camera>
            <a:lightRig rig="threePt" dir="t">
              <a:rot lat="0" lon="0" rev="2700000"/>
            </a:lightRig>
          </a:scene3d>
          <a:sp3d>
            <a:bevelT w="44450" h="31750"/>
          </a:sp3d>
        </p:spPr>
        <p:txBody>
          <a:bodyPr/>
          <a:lstStyle>
            <a:lvl1pPr marL="0" indent="0" algn="ctr">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4" name="Rounded Rectangle 13"/>
          <p:cNvSpPr/>
          <p:nvPr/>
        </p:nvSpPr>
        <p:spPr>
          <a:xfrm>
            <a:off x="228600" y="228600"/>
            <a:ext cx="8695944" cy="2468880"/>
          </a:xfrm>
          <a:prstGeom prst="roundRect">
            <a:avLst>
              <a:gd name="adj" fmla="val 3362"/>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8" name="Group 15"/>
          <p:cNvGrpSpPr>
            <a:grpSpLocks noChangeAspect="1"/>
          </p:cNvGrpSpPr>
          <p:nvPr/>
        </p:nvGrpSpPr>
        <p:grpSpPr bwMode="hidden">
          <a:xfrm>
            <a:off x="211665" y="1679429"/>
            <a:ext cx="8723376" cy="1329874"/>
            <a:chOff x="-3905251" y="4294188"/>
            <a:chExt cx="13027839" cy="1892300"/>
          </a:xfrm>
        </p:grpSpPr>
        <p:sp>
          <p:nvSpPr>
            <p:cNvPr id="1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Placeholder 1"/>
          <p:cNvSpPr>
            <a:spLocks noGrp="1"/>
          </p:cNvSpPr>
          <p:nvPr>
            <p:ph type="title"/>
          </p:nvPr>
        </p:nvSpPr>
        <p:spPr>
          <a:xfrm>
            <a:off x="457200" y="338328"/>
            <a:ext cx="8229600" cy="1252728"/>
          </a:xfrm>
          <a:prstGeom prst="rect">
            <a:avLst/>
          </a:prstGeom>
        </p:spPr>
        <p:txBody>
          <a:bodyPr vert="horz" lIns="91440" tIns="45720" rIns="91440" bIns="45720" rtlCol="0" anchor="ctr">
            <a:normAutofit/>
          </a:bodyPr>
          <a:lstStyle/>
          <a:p>
            <a:r>
              <a:rPr lang="tr-TR" smtClean="0"/>
              <a:t>Asıl başlık stili için tıklatın</a:t>
            </a:r>
            <a:endParaRPr lang="en-US" dirty="0"/>
          </a:p>
        </p:txBody>
      </p:sp>
      <p:sp>
        <p:nvSpPr>
          <p:cNvPr id="4" name="Date Placeholder 3"/>
          <p:cNvSpPr>
            <a:spLocks noGrp="1"/>
          </p:cNvSpPr>
          <p:nvPr>
            <p:ph type="dt" sz="half" idx="2"/>
          </p:nvPr>
        </p:nvSpPr>
        <p:spPr>
          <a:xfrm>
            <a:off x="5163672" y="6250164"/>
            <a:ext cx="3786690" cy="365125"/>
          </a:xfrm>
          <a:prstGeom prst="rect">
            <a:avLst/>
          </a:prstGeom>
        </p:spPr>
        <p:txBody>
          <a:bodyPr vert="horz" lIns="91440" tIns="45720" rIns="91440" bIns="45720" rtlCol="0" anchor="ctr"/>
          <a:lstStyle>
            <a:lvl1pPr algn="r">
              <a:defRPr sz="1000">
                <a:solidFill>
                  <a:schemeClr val="tx2"/>
                </a:solidFill>
              </a:defRPr>
            </a:lvl1pPr>
          </a:lstStyle>
          <a:p>
            <a:fld id="{DAE93F30-010B-4A1A-B1F6-E81137DF2A60}" type="datetimeFigureOut">
              <a:rPr lang="tr-TR" smtClean="0"/>
              <a:t>8.02.2017</a:t>
            </a:fld>
            <a:endParaRPr lang="tr-TR"/>
          </a:p>
        </p:txBody>
      </p:sp>
      <p:sp>
        <p:nvSpPr>
          <p:cNvPr id="5" name="Footer Placeholder 4"/>
          <p:cNvSpPr>
            <a:spLocks noGrp="1"/>
          </p:cNvSpPr>
          <p:nvPr>
            <p:ph type="ftr" sz="quarter" idx="3"/>
          </p:nvPr>
        </p:nvSpPr>
        <p:spPr>
          <a:xfrm>
            <a:off x="193638" y="6250164"/>
            <a:ext cx="3786691" cy="365125"/>
          </a:xfrm>
          <a:prstGeom prst="rect">
            <a:avLst/>
          </a:prstGeom>
        </p:spPr>
        <p:txBody>
          <a:bodyPr vert="horz" lIns="91440" tIns="45720" rIns="91440" bIns="45720" rtlCol="0" anchor="ctr"/>
          <a:lstStyle>
            <a:lvl1pPr algn="l">
              <a:defRPr sz="1000">
                <a:solidFill>
                  <a:schemeClr val="tx2"/>
                </a:solidFill>
              </a:defRPr>
            </a:lvl1pPr>
          </a:lstStyle>
          <a:p>
            <a:endParaRPr lang="tr-TR"/>
          </a:p>
        </p:txBody>
      </p:sp>
      <p:sp>
        <p:nvSpPr>
          <p:cNvPr id="6" name="Slide Number Placeholder 5"/>
          <p:cNvSpPr>
            <a:spLocks noGrp="1"/>
          </p:cNvSpPr>
          <p:nvPr>
            <p:ph type="sldNum" sz="quarter" idx="4"/>
          </p:nvPr>
        </p:nvSpPr>
        <p:spPr>
          <a:xfrm>
            <a:off x="3991088" y="6250163"/>
            <a:ext cx="1161826" cy="365125"/>
          </a:xfrm>
          <a:prstGeom prst="rect">
            <a:avLst/>
          </a:prstGeom>
        </p:spPr>
        <p:txBody>
          <a:bodyPr vert="horz" lIns="91440" tIns="45720" rIns="91440" bIns="45720" rtlCol="0" anchor="ctr"/>
          <a:lstStyle>
            <a:lvl1pPr algn="ctr">
              <a:defRPr sz="1000">
                <a:solidFill>
                  <a:schemeClr val="tx2"/>
                </a:solidFill>
              </a:defRPr>
            </a:lvl1pPr>
          </a:lstStyle>
          <a:p>
            <a:fld id="{37B97A6A-3CC4-46C5-B66F-556CFF465F53}" type="slidenum">
              <a:rPr lang="tr-TR" smtClean="0"/>
              <a:t>‹#›</a:t>
            </a:fld>
            <a:endParaRPr lang="tr-TR"/>
          </a:p>
        </p:txBody>
      </p:sp>
      <p:sp>
        <p:nvSpPr>
          <p:cNvPr id="3" name="Text Placeholder 2"/>
          <p:cNvSpPr>
            <a:spLocks noGrp="1"/>
          </p:cNvSpPr>
          <p:nvPr>
            <p:ph type="body" idx="1"/>
          </p:nvPr>
        </p:nvSpPr>
        <p:spPr>
          <a:xfrm>
            <a:off x="872067" y="2675467"/>
            <a:ext cx="7408333" cy="3450696"/>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a:xfrm>
            <a:off x="683568" y="1124744"/>
            <a:ext cx="7772400" cy="1780108"/>
          </a:xfrm>
        </p:spPr>
        <p:txBody>
          <a:bodyPr/>
          <a:lstStyle/>
          <a:p>
            <a:r>
              <a:rPr lang="tr-TR" dirty="0" smtClean="0"/>
              <a:t>Engelli Çocuğa Sahip Aileler </a:t>
            </a:r>
            <a:br>
              <a:rPr lang="tr-TR" dirty="0" smtClean="0"/>
            </a:br>
            <a:r>
              <a:rPr lang="tr-TR" dirty="0" smtClean="0"/>
              <a:t>ve Sorunları</a:t>
            </a:r>
            <a:endParaRPr lang="tr-TR" dirty="0"/>
          </a:p>
        </p:txBody>
      </p:sp>
      <p:sp>
        <p:nvSpPr>
          <p:cNvPr id="3" name="Alt Başlık 2"/>
          <p:cNvSpPr>
            <a:spLocks noGrp="1"/>
          </p:cNvSpPr>
          <p:nvPr>
            <p:ph type="subTitle" idx="1"/>
          </p:nvPr>
        </p:nvSpPr>
        <p:spPr>
          <a:xfrm>
            <a:off x="1475656" y="3789040"/>
            <a:ext cx="6400800" cy="1368152"/>
          </a:xfrm>
        </p:spPr>
        <p:txBody>
          <a:bodyPr>
            <a:normAutofit fontScale="85000" lnSpcReduction="20000"/>
          </a:bodyPr>
          <a:lstStyle/>
          <a:p>
            <a:endParaRPr lang="tr-TR" dirty="0" smtClean="0"/>
          </a:p>
          <a:p>
            <a:endParaRPr lang="tr-TR" dirty="0"/>
          </a:p>
          <a:p>
            <a:r>
              <a:rPr lang="tr-TR" dirty="0" smtClean="0"/>
              <a:t>Doç. Dr. Ender DURUALP</a:t>
            </a:r>
          </a:p>
          <a:p>
            <a:r>
              <a:rPr lang="tr-TR" dirty="0" smtClean="0"/>
              <a:t>Ankara Üniversitesi Sağlık Bilimleri Fakültesi </a:t>
            </a:r>
          </a:p>
          <a:p>
            <a:r>
              <a:rPr lang="tr-TR" dirty="0" smtClean="0"/>
              <a:t>Çocuk Gelişimi Bölümü</a:t>
            </a:r>
            <a:endParaRPr lang="tr-TR" dirty="0"/>
          </a:p>
        </p:txBody>
      </p:sp>
    </p:spTree>
    <p:extLst>
      <p:ext uri="{BB962C8B-B14F-4D97-AF65-F5344CB8AC3E}">
        <p14:creationId xmlns:p14="http://schemas.microsoft.com/office/powerpoint/2010/main" val="116352954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872067" y="2675466"/>
            <a:ext cx="7408333" cy="3705861"/>
          </a:xfrm>
        </p:spPr>
        <p:txBody>
          <a:bodyPr>
            <a:noAutofit/>
          </a:bodyPr>
          <a:lstStyle/>
          <a:p>
            <a:endParaRPr lang="tr-TR" sz="2800" dirty="0" smtClean="0"/>
          </a:p>
          <a:p>
            <a:r>
              <a:rPr lang="tr-TR" sz="2800" dirty="0" smtClean="0"/>
              <a:t>Babaların çoğu bebeğe yakın olmaktan kaçınırlar. Bunun nedeni genellikle utançtır. Bazı babalar ise bebek bakımındaki yetersizlik ve beceriksizlikten dolayı utanır, çekinir  ve korkarlar. Ancak bu nedenler yersizdir. Bazıları da çocuğuyla ilişki kurmak için çocuğun büyümesini beklerler.</a:t>
            </a:r>
            <a:r>
              <a:rPr lang="tr-TR" sz="2800" dirty="0" smtClean="0">
                <a:sym typeface="Wingdings" panose="05000000000000000000" pitchFamily="2" charset="2"/>
              </a:rPr>
              <a:t></a:t>
            </a:r>
            <a:r>
              <a:rPr lang="tr-TR" sz="2800" dirty="0" smtClean="0"/>
              <a:t>  </a:t>
            </a:r>
            <a:endParaRPr lang="tr-TR" sz="2800" dirty="0"/>
          </a:p>
        </p:txBody>
      </p:sp>
      <p:sp>
        <p:nvSpPr>
          <p:cNvPr id="3" name="Başlık 2"/>
          <p:cNvSpPr>
            <a:spLocks noGrp="1"/>
          </p:cNvSpPr>
          <p:nvPr>
            <p:ph type="title"/>
          </p:nvPr>
        </p:nvSpPr>
        <p:spPr/>
        <p:txBody>
          <a:bodyPr/>
          <a:lstStyle/>
          <a:p>
            <a:endParaRPr lang="tr-TR" dirty="0"/>
          </a:p>
        </p:txBody>
      </p:sp>
    </p:spTree>
    <p:extLst>
      <p:ext uri="{BB962C8B-B14F-4D97-AF65-F5344CB8AC3E}">
        <p14:creationId xmlns:p14="http://schemas.microsoft.com/office/powerpoint/2010/main" val="250479583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611560" y="1916832"/>
            <a:ext cx="7920879" cy="4209331"/>
          </a:xfrm>
        </p:spPr>
        <p:txBody>
          <a:bodyPr>
            <a:noAutofit/>
          </a:bodyPr>
          <a:lstStyle/>
          <a:p>
            <a:r>
              <a:rPr lang="tr-TR" sz="2800" dirty="0" smtClean="0"/>
              <a:t>Yeni bir bebeğin aileye katılması yeni sorumluluklar getirir. </a:t>
            </a:r>
          </a:p>
          <a:p>
            <a:r>
              <a:rPr lang="tr-TR" sz="2800" dirty="0" smtClean="0"/>
              <a:t>Bebeğin yaşamını sürdürebilmesi, uyum sağlayabilmesi ve optimal düzeyde gelişim gösterebilmesi için gereksinimlerinin zamanında karşılanması önemlidir.</a:t>
            </a:r>
          </a:p>
          <a:p>
            <a:r>
              <a:rPr lang="tr-TR" sz="2800" dirty="0" smtClean="0"/>
              <a:t>Geleneksel yapı ve kültürel değerlerin etkisi ile bazı ailelerde cinsiyet ayrımı da söz konusudur.</a:t>
            </a:r>
            <a:endParaRPr lang="tr-TR" sz="2800" dirty="0"/>
          </a:p>
        </p:txBody>
      </p:sp>
      <p:sp>
        <p:nvSpPr>
          <p:cNvPr id="3" name="Başlık 2"/>
          <p:cNvSpPr>
            <a:spLocks noGrp="1"/>
          </p:cNvSpPr>
          <p:nvPr>
            <p:ph type="title"/>
          </p:nvPr>
        </p:nvSpPr>
        <p:spPr/>
        <p:txBody>
          <a:bodyPr/>
          <a:lstStyle/>
          <a:p>
            <a:endParaRPr lang="tr-TR"/>
          </a:p>
        </p:txBody>
      </p:sp>
    </p:spTree>
    <p:extLst>
      <p:ext uri="{BB962C8B-B14F-4D97-AF65-F5344CB8AC3E}">
        <p14:creationId xmlns:p14="http://schemas.microsoft.com/office/powerpoint/2010/main" val="335395864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539552" y="2276872"/>
            <a:ext cx="8208911" cy="3849291"/>
          </a:xfrm>
        </p:spPr>
        <p:txBody>
          <a:bodyPr>
            <a:noAutofit/>
          </a:bodyPr>
          <a:lstStyle/>
          <a:p>
            <a:r>
              <a:rPr lang="tr-TR" sz="2800" dirty="0" smtClean="0"/>
              <a:t>Sağlıklı bir bebek beklerken engelli bir bebeğin dünyaya gelmesi olumlu beklenti ve hayallerin yıkılması ile birlikte yoğun duygu ve kaygıları beraberinde getirir. </a:t>
            </a:r>
          </a:p>
          <a:p>
            <a:pPr>
              <a:lnSpc>
                <a:spcPct val="90000"/>
              </a:lnSpc>
            </a:pPr>
            <a:r>
              <a:rPr lang="tr-TR" altLang="tr-TR" sz="2800" dirty="0"/>
              <a:t>Çocuğun </a:t>
            </a:r>
            <a:r>
              <a:rPr lang="tr-TR" altLang="tr-TR" sz="2800" dirty="0" smtClean="0"/>
              <a:t>engelli </a:t>
            </a:r>
            <a:r>
              <a:rPr lang="tr-TR" altLang="tr-TR" sz="2800" dirty="0"/>
              <a:t>olması durumunda ise sevinç ve mutluluğun yerini yoğun bir yas duygusu alabilir. </a:t>
            </a:r>
          </a:p>
          <a:p>
            <a:pPr>
              <a:lnSpc>
                <a:spcPct val="90000"/>
              </a:lnSpc>
            </a:pPr>
            <a:r>
              <a:rPr lang="tr-TR" altLang="tr-TR" sz="2800" dirty="0"/>
              <a:t>Aile böyle bir çocuğun doğumuyla çok karmaşık bir psikolojik durum içine girmektedir</a:t>
            </a:r>
            <a:r>
              <a:rPr lang="tr-TR" altLang="tr-TR" sz="2800" dirty="0" smtClean="0"/>
              <a:t>.</a:t>
            </a:r>
            <a:endParaRPr lang="tr-TR" altLang="tr-TR" sz="2800" dirty="0"/>
          </a:p>
        </p:txBody>
      </p:sp>
      <p:sp>
        <p:nvSpPr>
          <p:cNvPr id="3" name="Başlık 2"/>
          <p:cNvSpPr>
            <a:spLocks noGrp="1"/>
          </p:cNvSpPr>
          <p:nvPr>
            <p:ph type="title"/>
          </p:nvPr>
        </p:nvSpPr>
        <p:spPr/>
        <p:txBody>
          <a:bodyPr/>
          <a:lstStyle/>
          <a:p>
            <a:r>
              <a:rPr lang="tr-TR" dirty="0" smtClean="0"/>
              <a:t>Engelli Bir bebeğin Aileye Katılımı</a:t>
            </a:r>
            <a:endParaRPr lang="tr-TR" dirty="0"/>
          </a:p>
        </p:txBody>
      </p:sp>
    </p:spTree>
    <p:extLst>
      <p:ext uri="{BB962C8B-B14F-4D97-AF65-F5344CB8AC3E}">
        <p14:creationId xmlns:p14="http://schemas.microsoft.com/office/powerpoint/2010/main" val="147691649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p:txBody>
          <a:bodyPr>
            <a:normAutofit lnSpcReduction="10000"/>
          </a:bodyPr>
          <a:lstStyle/>
          <a:p>
            <a:r>
              <a:rPr lang="tr-TR" sz="2800" dirty="0" smtClean="0"/>
              <a:t>Gelişim alanlarında ya da duyu organlarında bir insan için normal kabul edilen bir durumun önlenmesi, sınırlanması haline yetersizlik adı verilir.</a:t>
            </a:r>
          </a:p>
          <a:p>
            <a:r>
              <a:rPr lang="tr-TR" sz="2800" dirty="0" smtClean="0"/>
              <a:t>DSÖ’ne göre </a:t>
            </a:r>
            <a:r>
              <a:rPr lang="tr-TR" sz="2800" b="1" i="1" dirty="0" smtClean="0">
                <a:solidFill>
                  <a:srgbClr val="FF0000"/>
                </a:solidFill>
              </a:rPr>
              <a:t>yetersizlik</a:t>
            </a:r>
            <a:r>
              <a:rPr lang="tr-TR" sz="2800" dirty="0" smtClean="0"/>
              <a:t>; sağlık bakımından psikolojik, fizyolojik ve anatomik yapı veya fonksiyonlarındaki eksikliği ve anormalliği ifade eder.</a:t>
            </a:r>
            <a:endParaRPr lang="tr-TR" sz="2800" dirty="0"/>
          </a:p>
        </p:txBody>
      </p:sp>
      <p:sp>
        <p:nvSpPr>
          <p:cNvPr id="3" name="Başlık 2"/>
          <p:cNvSpPr>
            <a:spLocks noGrp="1"/>
          </p:cNvSpPr>
          <p:nvPr>
            <p:ph type="title"/>
          </p:nvPr>
        </p:nvSpPr>
        <p:spPr/>
        <p:txBody>
          <a:bodyPr/>
          <a:lstStyle/>
          <a:p>
            <a:r>
              <a:rPr lang="tr-TR" dirty="0" smtClean="0"/>
              <a:t>YETERSİZLİK VE ENGEL NEDİR?</a:t>
            </a:r>
            <a:endParaRPr lang="tr-TR" dirty="0"/>
          </a:p>
        </p:txBody>
      </p:sp>
    </p:spTree>
    <p:extLst>
      <p:ext uri="{BB962C8B-B14F-4D97-AF65-F5344CB8AC3E}">
        <p14:creationId xmlns:p14="http://schemas.microsoft.com/office/powerpoint/2010/main" val="393247234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872067" y="1844824"/>
            <a:ext cx="7408333" cy="4281339"/>
          </a:xfrm>
        </p:spPr>
        <p:txBody>
          <a:bodyPr>
            <a:normAutofit/>
          </a:bodyPr>
          <a:lstStyle/>
          <a:p>
            <a:r>
              <a:rPr lang="tr-TR" sz="2800" dirty="0" smtClean="0"/>
              <a:t>Bireyin yetersizlik nedeniyle yaşamı boyunca çeşitli etkenlere bağlı olarak oynaması gereken rolleri yeterince yerine getiremez ise  yetersizlik özür-engel durumuna dönüşür. </a:t>
            </a:r>
          </a:p>
          <a:p>
            <a:r>
              <a:rPr lang="tr-TR" sz="2800" dirty="0" smtClean="0"/>
              <a:t>DSÖ’ne göre </a:t>
            </a:r>
            <a:r>
              <a:rPr lang="tr-TR" sz="2800" b="1" i="1" dirty="0" smtClean="0">
                <a:solidFill>
                  <a:srgbClr val="FF0000"/>
                </a:solidFill>
              </a:rPr>
              <a:t>özür-engel</a:t>
            </a:r>
            <a:r>
              <a:rPr lang="tr-TR" sz="2800" dirty="0" smtClean="0"/>
              <a:t>; bir aktiviteyi normal tarzda veya normal sınırlar içinde kabul edilen sınırlar içinde gerçekleştirmedeki kısıtlılık veya yetersizlik olarak tanımlanmaktadır.</a:t>
            </a:r>
            <a:endParaRPr lang="tr-TR" sz="2800" dirty="0"/>
          </a:p>
        </p:txBody>
      </p:sp>
      <p:sp>
        <p:nvSpPr>
          <p:cNvPr id="3" name="Başlık 2"/>
          <p:cNvSpPr>
            <a:spLocks noGrp="1"/>
          </p:cNvSpPr>
          <p:nvPr>
            <p:ph type="title"/>
          </p:nvPr>
        </p:nvSpPr>
        <p:spPr/>
        <p:txBody>
          <a:bodyPr/>
          <a:lstStyle/>
          <a:p>
            <a:endParaRPr lang="tr-TR"/>
          </a:p>
        </p:txBody>
      </p:sp>
    </p:spTree>
    <p:extLst>
      <p:ext uri="{BB962C8B-B14F-4D97-AF65-F5344CB8AC3E}">
        <p14:creationId xmlns:p14="http://schemas.microsoft.com/office/powerpoint/2010/main" val="142218238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p:txBody>
          <a:bodyPr>
            <a:normAutofit/>
          </a:bodyPr>
          <a:lstStyle/>
          <a:p>
            <a:r>
              <a:rPr lang="tr-TR" sz="3200" dirty="0"/>
              <a:t>Ulusal Engelliler </a:t>
            </a:r>
            <a:r>
              <a:rPr lang="tr-TR" sz="3200" dirty="0" err="1" smtClean="0"/>
              <a:t>Veritabanı’nda</a:t>
            </a:r>
            <a:r>
              <a:rPr lang="tr-TR" sz="3200" dirty="0" smtClean="0"/>
              <a:t> (ÖZVERİ) </a:t>
            </a:r>
            <a:r>
              <a:rPr lang="tr-TR" sz="3200" b="1" dirty="0" smtClean="0"/>
              <a:t>KAYITLI</a:t>
            </a:r>
            <a:r>
              <a:rPr lang="tr-TR" sz="3200" dirty="0" smtClean="0"/>
              <a:t>, </a:t>
            </a:r>
            <a:r>
              <a:rPr lang="tr-TR" sz="3200" dirty="0"/>
              <a:t>adresi, engel grubu ve engelli sağlık kurulu rapor bilgileri bilinen, yaşayan toplam </a:t>
            </a:r>
            <a:r>
              <a:rPr lang="tr-TR" sz="3200" b="1" dirty="0"/>
              <a:t>1.778.228</a:t>
            </a:r>
            <a:r>
              <a:rPr lang="tr-TR" sz="3200" dirty="0"/>
              <a:t>engelli </a:t>
            </a:r>
            <a:r>
              <a:rPr lang="tr-TR" sz="3200" dirty="0" smtClean="0"/>
              <a:t>birey bulunmaktadır.</a:t>
            </a:r>
            <a:endParaRPr lang="tr-TR" sz="3200" dirty="0"/>
          </a:p>
        </p:txBody>
      </p:sp>
      <p:sp>
        <p:nvSpPr>
          <p:cNvPr id="3" name="Başlık 2"/>
          <p:cNvSpPr>
            <a:spLocks noGrp="1"/>
          </p:cNvSpPr>
          <p:nvPr>
            <p:ph type="title"/>
          </p:nvPr>
        </p:nvSpPr>
        <p:spPr>
          <a:xfrm>
            <a:off x="457200" y="338328"/>
            <a:ext cx="8229600" cy="2154568"/>
          </a:xfrm>
        </p:spPr>
        <p:txBody>
          <a:bodyPr>
            <a:normAutofit fontScale="90000"/>
          </a:bodyPr>
          <a:lstStyle/>
          <a:p>
            <a:r>
              <a:rPr lang="tr-TR" b="1" dirty="0" smtClean="0">
                <a:solidFill>
                  <a:srgbClr val="FF0000"/>
                </a:solidFill>
              </a:rPr>
              <a:t>Engelli Bireylere İlişkin İstatistiki Bilgiler </a:t>
            </a:r>
            <a:br>
              <a:rPr lang="tr-TR" b="1" dirty="0" smtClean="0">
                <a:solidFill>
                  <a:srgbClr val="FF0000"/>
                </a:solidFill>
              </a:rPr>
            </a:br>
            <a:r>
              <a:rPr lang="tr-TR" b="1" dirty="0" smtClean="0">
                <a:solidFill>
                  <a:srgbClr val="FF0000"/>
                </a:solidFill>
              </a:rPr>
              <a:t>(Aile ve Sosyal Politikalar Bakanlığı-Aralık 2013)</a:t>
            </a:r>
            <a:endParaRPr lang="tr-TR" b="1" dirty="0">
              <a:solidFill>
                <a:srgbClr val="FF0000"/>
              </a:solidFill>
            </a:endParaRPr>
          </a:p>
        </p:txBody>
      </p:sp>
    </p:spTree>
    <p:extLst>
      <p:ext uri="{BB962C8B-B14F-4D97-AF65-F5344CB8AC3E}">
        <p14:creationId xmlns:p14="http://schemas.microsoft.com/office/powerpoint/2010/main" val="271564120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Başlık 2"/>
          <p:cNvSpPr>
            <a:spLocks noGrp="1"/>
          </p:cNvSpPr>
          <p:nvPr>
            <p:ph type="title" idx="4294967295"/>
          </p:nvPr>
        </p:nvSpPr>
        <p:spPr>
          <a:xfrm>
            <a:off x="0" y="338138"/>
            <a:ext cx="8229600" cy="1252537"/>
          </a:xfrm>
        </p:spPr>
        <p:txBody>
          <a:bodyPr>
            <a:normAutofit fontScale="90000"/>
          </a:bodyPr>
          <a:lstStyle/>
          <a:p>
            <a:r>
              <a:rPr lang="tr-TR" dirty="0"/>
              <a:t/>
            </a:r>
            <a:br>
              <a:rPr lang="tr-TR" dirty="0"/>
            </a:br>
            <a:r>
              <a:rPr lang="tr-TR" b="1" dirty="0">
                <a:solidFill>
                  <a:srgbClr val="FF0000"/>
                </a:solidFill>
              </a:rPr>
              <a:t>Engel Grubuna Göre Dağılım </a:t>
            </a:r>
            <a:r>
              <a:rPr lang="tr-TR" dirty="0"/>
              <a:t/>
            </a:r>
            <a:br>
              <a:rPr lang="tr-TR" dirty="0"/>
            </a:br>
            <a:endParaRPr lang="tr-TR" dirty="0"/>
          </a:p>
        </p:txBody>
      </p:sp>
      <p:sp>
        <p:nvSpPr>
          <p:cNvPr id="4" name="Dikdörtgen 3"/>
          <p:cNvSpPr/>
          <p:nvPr/>
        </p:nvSpPr>
        <p:spPr>
          <a:xfrm>
            <a:off x="395536" y="1997839"/>
            <a:ext cx="7992888" cy="3970318"/>
          </a:xfrm>
          <a:prstGeom prst="rect">
            <a:avLst/>
          </a:prstGeom>
        </p:spPr>
        <p:txBody>
          <a:bodyPr wrap="square">
            <a:spAutoFit/>
          </a:bodyPr>
          <a:lstStyle/>
          <a:p>
            <a:r>
              <a:rPr lang="tr-TR" sz="2800" b="1" dirty="0">
                <a:solidFill>
                  <a:srgbClr val="000000"/>
                </a:solidFill>
                <a:latin typeface="Times New Roman"/>
              </a:rPr>
              <a:t>ENGEL GRUBU </a:t>
            </a:r>
            <a:r>
              <a:rPr lang="tr-TR" sz="2800" dirty="0">
                <a:solidFill>
                  <a:srgbClr val="000000"/>
                </a:solidFill>
                <a:latin typeface="Times New Roman"/>
              </a:rPr>
              <a:t>	</a:t>
            </a:r>
            <a:r>
              <a:rPr lang="tr-TR" sz="2800" dirty="0" smtClean="0">
                <a:solidFill>
                  <a:srgbClr val="000000"/>
                </a:solidFill>
                <a:latin typeface="Times New Roman"/>
              </a:rPr>
              <a:t>		</a:t>
            </a:r>
            <a:r>
              <a:rPr lang="tr-TR" sz="2800" b="1" dirty="0" smtClean="0">
                <a:solidFill>
                  <a:srgbClr val="000000"/>
                </a:solidFill>
                <a:latin typeface="Times New Roman"/>
              </a:rPr>
              <a:t>ENGELLİ </a:t>
            </a:r>
            <a:r>
              <a:rPr lang="tr-TR" sz="2800" b="1" dirty="0">
                <a:solidFill>
                  <a:srgbClr val="000000"/>
                </a:solidFill>
                <a:latin typeface="Times New Roman"/>
              </a:rPr>
              <a:t>SAYISI </a:t>
            </a:r>
            <a:r>
              <a:rPr lang="tr-TR" sz="2800" dirty="0" smtClean="0">
                <a:solidFill>
                  <a:srgbClr val="000000"/>
                </a:solidFill>
                <a:latin typeface="Times New Roman"/>
              </a:rPr>
              <a:t>Dil </a:t>
            </a:r>
            <a:r>
              <a:rPr lang="tr-TR" sz="2800" dirty="0">
                <a:solidFill>
                  <a:srgbClr val="000000"/>
                </a:solidFill>
                <a:latin typeface="Times New Roman"/>
              </a:rPr>
              <a:t>ve Konuşma 	</a:t>
            </a:r>
            <a:r>
              <a:rPr lang="tr-TR" sz="2800" dirty="0" smtClean="0">
                <a:solidFill>
                  <a:srgbClr val="000000"/>
                </a:solidFill>
                <a:latin typeface="Times New Roman"/>
              </a:rPr>
              <a:t>		46.494 </a:t>
            </a:r>
            <a:r>
              <a:rPr lang="tr-TR" sz="2800" dirty="0">
                <a:solidFill>
                  <a:srgbClr val="000000"/>
                </a:solidFill>
                <a:latin typeface="Times New Roman"/>
              </a:rPr>
              <a:t>	</a:t>
            </a:r>
          </a:p>
          <a:p>
            <a:r>
              <a:rPr lang="tr-TR" sz="2800" dirty="0">
                <a:solidFill>
                  <a:srgbClr val="000000"/>
                </a:solidFill>
                <a:latin typeface="Times New Roman"/>
              </a:rPr>
              <a:t>Görme 	</a:t>
            </a:r>
            <a:r>
              <a:rPr lang="tr-TR" sz="2800" dirty="0" smtClean="0">
                <a:solidFill>
                  <a:srgbClr val="000000"/>
                </a:solidFill>
                <a:latin typeface="Times New Roman"/>
              </a:rPr>
              <a:t>			259.889 </a:t>
            </a:r>
            <a:r>
              <a:rPr lang="tr-TR" sz="2800" dirty="0">
                <a:solidFill>
                  <a:srgbClr val="000000"/>
                </a:solidFill>
                <a:latin typeface="Times New Roman"/>
              </a:rPr>
              <a:t>	</a:t>
            </a:r>
          </a:p>
          <a:p>
            <a:r>
              <a:rPr lang="tr-TR" sz="2800" dirty="0">
                <a:solidFill>
                  <a:srgbClr val="000000"/>
                </a:solidFill>
                <a:latin typeface="Times New Roman"/>
              </a:rPr>
              <a:t>İşitme 	</a:t>
            </a:r>
            <a:r>
              <a:rPr lang="tr-TR" sz="2800" dirty="0" smtClean="0">
                <a:solidFill>
                  <a:srgbClr val="000000"/>
                </a:solidFill>
                <a:latin typeface="Times New Roman"/>
              </a:rPr>
              <a:t>			189.726 </a:t>
            </a:r>
            <a:r>
              <a:rPr lang="tr-TR" sz="2800" dirty="0">
                <a:solidFill>
                  <a:srgbClr val="000000"/>
                </a:solidFill>
                <a:latin typeface="Times New Roman"/>
              </a:rPr>
              <a:t>	</a:t>
            </a:r>
          </a:p>
          <a:p>
            <a:r>
              <a:rPr lang="tr-TR" sz="2800" dirty="0">
                <a:solidFill>
                  <a:srgbClr val="000000"/>
                </a:solidFill>
                <a:latin typeface="Times New Roman"/>
              </a:rPr>
              <a:t>Ortopedik 	</a:t>
            </a:r>
            <a:r>
              <a:rPr lang="tr-TR" sz="2800" dirty="0" smtClean="0">
                <a:solidFill>
                  <a:srgbClr val="000000"/>
                </a:solidFill>
                <a:latin typeface="Times New Roman"/>
              </a:rPr>
              <a:t>			390.528 </a:t>
            </a:r>
            <a:r>
              <a:rPr lang="tr-TR" sz="2800" dirty="0">
                <a:solidFill>
                  <a:srgbClr val="000000"/>
                </a:solidFill>
                <a:latin typeface="Times New Roman"/>
              </a:rPr>
              <a:t>	</a:t>
            </a:r>
          </a:p>
          <a:p>
            <a:r>
              <a:rPr lang="tr-TR" sz="2800" dirty="0">
                <a:solidFill>
                  <a:srgbClr val="000000"/>
                </a:solidFill>
                <a:latin typeface="Times New Roman"/>
              </a:rPr>
              <a:t>Ruhsal ve Duygusal 	</a:t>
            </a:r>
            <a:r>
              <a:rPr lang="tr-TR" sz="2800" dirty="0" smtClean="0">
                <a:solidFill>
                  <a:srgbClr val="000000"/>
                </a:solidFill>
                <a:latin typeface="Times New Roman"/>
              </a:rPr>
              <a:t>	205.963 </a:t>
            </a:r>
            <a:r>
              <a:rPr lang="tr-TR" sz="2800" dirty="0">
                <a:solidFill>
                  <a:srgbClr val="000000"/>
                </a:solidFill>
                <a:latin typeface="Times New Roman"/>
              </a:rPr>
              <a:t>	</a:t>
            </a:r>
          </a:p>
          <a:p>
            <a:r>
              <a:rPr lang="tr-TR" sz="2800" dirty="0">
                <a:solidFill>
                  <a:srgbClr val="000000"/>
                </a:solidFill>
                <a:latin typeface="Times New Roman"/>
              </a:rPr>
              <a:t>Süreğen Hastalıklar 	</a:t>
            </a:r>
            <a:r>
              <a:rPr lang="tr-TR" sz="2800" dirty="0" smtClean="0">
                <a:solidFill>
                  <a:srgbClr val="000000"/>
                </a:solidFill>
                <a:latin typeface="Times New Roman"/>
              </a:rPr>
              <a:t>	949.105 </a:t>
            </a:r>
            <a:r>
              <a:rPr lang="tr-TR" sz="2800" dirty="0">
                <a:solidFill>
                  <a:srgbClr val="000000"/>
                </a:solidFill>
                <a:latin typeface="Times New Roman"/>
              </a:rPr>
              <a:t>	</a:t>
            </a:r>
          </a:p>
          <a:p>
            <a:r>
              <a:rPr lang="tr-TR" sz="2800" dirty="0">
                <a:solidFill>
                  <a:srgbClr val="000000"/>
                </a:solidFill>
                <a:latin typeface="Times New Roman"/>
              </a:rPr>
              <a:t>Zihinsel 	</a:t>
            </a:r>
            <a:r>
              <a:rPr lang="tr-TR" sz="2800" dirty="0" smtClean="0">
                <a:solidFill>
                  <a:srgbClr val="000000"/>
                </a:solidFill>
                <a:latin typeface="Times New Roman"/>
              </a:rPr>
              <a:t>			547.455 </a:t>
            </a:r>
            <a:r>
              <a:rPr lang="tr-TR" sz="2800" dirty="0">
                <a:solidFill>
                  <a:srgbClr val="000000"/>
                </a:solidFill>
                <a:latin typeface="Times New Roman"/>
              </a:rPr>
              <a:t>	</a:t>
            </a:r>
          </a:p>
          <a:p>
            <a:r>
              <a:rPr lang="tr-TR" sz="2800" b="1" dirty="0">
                <a:solidFill>
                  <a:srgbClr val="000000"/>
                </a:solidFill>
                <a:latin typeface="Times New Roman"/>
              </a:rPr>
              <a:t>TOPLAM </a:t>
            </a:r>
            <a:r>
              <a:rPr lang="tr-TR" sz="2800" dirty="0">
                <a:solidFill>
                  <a:srgbClr val="000000"/>
                </a:solidFill>
                <a:latin typeface="Times New Roman"/>
              </a:rPr>
              <a:t>	</a:t>
            </a:r>
            <a:r>
              <a:rPr lang="tr-TR" sz="2800" dirty="0" smtClean="0">
                <a:solidFill>
                  <a:srgbClr val="000000"/>
                </a:solidFill>
                <a:latin typeface="Times New Roman"/>
              </a:rPr>
              <a:t>			</a:t>
            </a:r>
            <a:r>
              <a:rPr lang="tr-TR" sz="2800" b="1" dirty="0" smtClean="0">
                <a:solidFill>
                  <a:srgbClr val="000000"/>
                </a:solidFill>
                <a:latin typeface="Times New Roman"/>
              </a:rPr>
              <a:t>1.778.228 </a:t>
            </a:r>
            <a:r>
              <a:rPr lang="tr-TR" sz="2800" dirty="0">
                <a:solidFill>
                  <a:srgbClr val="000000"/>
                </a:solidFill>
                <a:latin typeface="Times New Roman"/>
              </a:rPr>
              <a:t>	</a:t>
            </a:r>
          </a:p>
        </p:txBody>
      </p:sp>
    </p:spTree>
    <p:extLst>
      <p:ext uri="{BB962C8B-B14F-4D97-AF65-F5344CB8AC3E}">
        <p14:creationId xmlns:p14="http://schemas.microsoft.com/office/powerpoint/2010/main" val="5424896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idx="4294967295"/>
          </p:nvPr>
        </p:nvSpPr>
        <p:spPr>
          <a:xfrm>
            <a:off x="0" y="338138"/>
            <a:ext cx="8229600" cy="1252537"/>
          </a:xfrm>
        </p:spPr>
        <p:txBody>
          <a:bodyPr>
            <a:normAutofit fontScale="90000"/>
          </a:bodyPr>
          <a:lstStyle/>
          <a:p>
            <a:r>
              <a:rPr lang="tr-TR" dirty="0"/>
              <a:t/>
            </a:r>
            <a:br>
              <a:rPr lang="tr-TR" dirty="0"/>
            </a:br>
            <a:r>
              <a:rPr lang="tr-TR" b="1" dirty="0">
                <a:solidFill>
                  <a:srgbClr val="FF0000"/>
                </a:solidFill>
              </a:rPr>
              <a:t>Engel Oranlarına Göre Dağılım </a:t>
            </a:r>
            <a:r>
              <a:rPr lang="tr-TR" dirty="0"/>
              <a:t/>
            </a:r>
            <a:br>
              <a:rPr lang="tr-TR" dirty="0"/>
            </a:br>
            <a:endParaRPr lang="tr-TR" dirty="0"/>
          </a:p>
        </p:txBody>
      </p:sp>
      <p:sp>
        <p:nvSpPr>
          <p:cNvPr id="4" name="Dikdörtgen 3"/>
          <p:cNvSpPr/>
          <p:nvPr/>
        </p:nvSpPr>
        <p:spPr>
          <a:xfrm>
            <a:off x="467544" y="1720840"/>
            <a:ext cx="8280920" cy="5262979"/>
          </a:xfrm>
          <a:prstGeom prst="rect">
            <a:avLst/>
          </a:prstGeom>
        </p:spPr>
        <p:txBody>
          <a:bodyPr wrap="square">
            <a:spAutoFit/>
          </a:bodyPr>
          <a:lstStyle/>
          <a:p>
            <a:r>
              <a:rPr lang="tr-TR" sz="2800" b="1" dirty="0">
                <a:solidFill>
                  <a:srgbClr val="000000"/>
                </a:solidFill>
                <a:latin typeface="Times New Roman"/>
              </a:rPr>
              <a:t>ORAN </a:t>
            </a:r>
            <a:r>
              <a:rPr lang="tr-TR" sz="2800" dirty="0">
                <a:solidFill>
                  <a:srgbClr val="000000"/>
                </a:solidFill>
                <a:latin typeface="Times New Roman"/>
              </a:rPr>
              <a:t>	</a:t>
            </a:r>
            <a:r>
              <a:rPr lang="tr-TR" sz="2800" dirty="0" smtClean="0">
                <a:solidFill>
                  <a:srgbClr val="000000"/>
                </a:solidFill>
                <a:latin typeface="Times New Roman"/>
              </a:rPr>
              <a:t>		</a:t>
            </a:r>
            <a:r>
              <a:rPr lang="tr-TR" sz="2800" b="1" dirty="0" smtClean="0">
                <a:solidFill>
                  <a:srgbClr val="000000"/>
                </a:solidFill>
                <a:latin typeface="Times New Roman"/>
              </a:rPr>
              <a:t>ENGELLİ </a:t>
            </a:r>
            <a:r>
              <a:rPr lang="tr-TR" sz="2800" b="1" dirty="0">
                <a:solidFill>
                  <a:srgbClr val="000000"/>
                </a:solidFill>
                <a:latin typeface="Times New Roman"/>
              </a:rPr>
              <a:t>SAYISI </a:t>
            </a:r>
            <a:r>
              <a:rPr lang="tr-TR" sz="2800" dirty="0">
                <a:solidFill>
                  <a:srgbClr val="000000"/>
                </a:solidFill>
                <a:latin typeface="Times New Roman"/>
              </a:rPr>
              <a:t>	</a:t>
            </a:r>
          </a:p>
          <a:p>
            <a:r>
              <a:rPr lang="tr-TR" sz="2800" dirty="0">
                <a:solidFill>
                  <a:srgbClr val="000000"/>
                </a:solidFill>
                <a:latin typeface="Times New Roman"/>
              </a:rPr>
              <a:t>00-09 	</a:t>
            </a:r>
            <a:r>
              <a:rPr lang="tr-TR" sz="2800" dirty="0" smtClean="0">
                <a:solidFill>
                  <a:srgbClr val="000000"/>
                </a:solidFill>
                <a:latin typeface="Times New Roman"/>
              </a:rPr>
              <a:t>		62.168 </a:t>
            </a:r>
            <a:r>
              <a:rPr lang="tr-TR" sz="2800" dirty="0">
                <a:solidFill>
                  <a:srgbClr val="000000"/>
                </a:solidFill>
                <a:latin typeface="Times New Roman"/>
              </a:rPr>
              <a:t>	</a:t>
            </a:r>
          </a:p>
          <a:p>
            <a:r>
              <a:rPr lang="tr-TR" sz="2800" dirty="0">
                <a:solidFill>
                  <a:srgbClr val="000000"/>
                </a:solidFill>
                <a:latin typeface="Times New Roman"/>
              </a:rPr>
              <a:t>10-19 	</a:t>
            </a:r>
            <a:r>
              <a:rPr lang="tr-TR" sz="2800" dirty="0" smtClean="0">
                <a:solidFill>
                  <a:srgbClr val="000000"/>
                </a:solidFill>
                <a:latin typeface="Times New Roman"/>
              </a:rPr>
              <a:t>		70.369 </a:t>
            </a:r>
            <a:r>
              <a:rPr lang="tr-TR" sz="2800" dirty="0">
                <a:solidFill>
                  <a:srgbClr val="000000"/>
                </a:solidFill>
                <a:latin typeface="Times New Roman"/>
              </a:rPr>
              <a:t>	</a:t>
            </a:r>
          </a:p>
          <a:p>
            <a:r>
              <a:rPr lang="tr-TR" sz="2800" dirty="0">
                <a:solidFill>
                  <a:srgbClr val="000000"/>
                </a:solidFill>
                <a:latin typeface="Times New Roman"/>
              </a:rPr>
              <a:t>20-29 	</a:t>
            </a:r>
            <a:r>
              <a:rPr lang="tr-TR" sz="2800" dirty="0" smtClean="0">
                <a:solidFill>
                  <a:srgbClr val="000000"/>
                </a:solidFill>
                <a:latin typeface="Times New Roman"/>
              </a:rPr>
              <a:t>		136.941 </a:t>
            </a:r>
            <a:r>
              <a:rPr lang="tr-TR" sz="2800" dirty="0">
                <a:solidFill>
                  <a:srgbClr val="000000"/>
                </a:solidFill>
                <a:latin typeface="Times New Roman"/>
              </a:rPr>
              <a:t>	</a:t>
            </a:r>
          </a:p>
          <a:p>
            <a:r>
              <a:rPr lang="tr-TR" sz="2800" dirty="0">
                <a:solidFill>
                  <a:srgbClr val="000000"/>
                </a:solidFill>
                <a:latin typeface="Times New Roman"/>
              </a:rPr>
              <a:t>30-39 	</a:t>
            </a:r>
            <a:r>
              <a:rPr lang="tr-TR" sz="2800" dirty="0" smtClean="0">
                <a:solidFill>
                  <a:srgbClr val="000000"/>
                </a:solidFill>
                <a:latin typeface="Times New Roman"/>
              </a:rPr>
              <a:t>		82.714 </a:t>
            </a:r>
            <a:r>
              <a:rPr lang="tr-TR" sz="2800" dirty="0">
                <a:solidFill>
                  <a:srgbClr val="000000"/>
                </a:solidFill>
                <a:latin typeface="Times New Roman"/>
              </a:rPr>
              <a:t>	</a:t>
            </a:r>
          </a:p>
          <a:p>
            <a:r>
              <a:rPr lang="tr-TR" sz="2800" dirty="0">
                <a:solidFill>
                  <a:srgbClr val="000000"/>
                </a:solidFill>
                <a:latin typeface="Times New Roman"/>
              </a:rPr>
              <a:t>40-49 	</a:t>
            </a:r>
            <a:r>
              <a:rPr lang="tr-TR" sz="2800" dirty="0" smtClean="0">
                <a:solidFill>
                  <a:srgbClr val="000000"/>
                </a:solidFill>
                <a:latin typeface="Times New Roman"/>
              </a:rPr>
              <a:t>		195.386 </a:t>
            </a:r>
            <a:r>
              <a:rPr lang="tr-TR" sz="2800" dirty="0">
                <a:solidFill>
                  <a:srgbClr val="000000"/>
                </a:solidFill>
                <a:latin typeface="Times New Roman"/>
              </a:rPr>
              <a:t>	</a:t>
            </a:r>
          </a:p>
          <a:p>
            <a:r>
              <a:rPr lang="tr-TR" sz="2800" dirty="0">
                <a:solidFill>
                  <a:srgbClr val="000000"/>
                </a:solidFill>
                <a:latin typeface="Times New Roman"/>
              </a:rPr>
              <a:t>50-59 	</a:t>
            </a:r>
            <a:r>
              <a:rPr lang="tr-TR" sz="2800" dirty="0" smtClean="0">
                <a:solidFill>
                  <a:srgbClr val="000000"/>
                </a:solidFill>
                <a:latin typeface="Times New Roman"/>
              </a:rPr>
              <a:t>		286.106 </a:t>
            </a:r>
            <a:r>
              <a:rPr lang="tr-TR" sz="2800" dirty="0">
                <a:solidFill>
                  <a:srgbClr val="000000"/>
                </a:solidFill>
                <a:latin typeface="Times New Roman"/>
              </a:rPr>
              <a:t>	</a:t>
            </a:r>
          </a:p>
          <a:p>
            <a:r>
              <a:rPr lang="tr-TR" sz="2800" dirty="0">
                <a:solidFill>
                  <a:srgbClr val="000000"/>
                </a:solidFill>
                <a:latin typeface="Times New Roman"/>
              </a:rPr>
              <a:t>60-69 	</a:t>
            </a:r>
            <a:r>
              <a:rPr lang="tr-TR" sz="2800" dirty="0" smtClean="0">
                <a:solidFill>
                  <a:srgbClr val="000000"/>
                </a:solidFill>
                <a:latin typeface="Times New Roman"/>
              </a:rPr>
              <a:t>		159.368 </a:t>
            </a:r>
            <a:r>
              <a:rPr lang="tr-TR" sz="2800" dirty="0">
                <a:solidFill>
                  <a:srgbClr val="000000"/>
                </a:solidFill>
                <a:latin typeface="Times New Roman"/>
              </a:rPr>
              <a:t>	</a:t>
            </a:r>
          </a:p>
          <a:p>
            <a:r>
              <a:rPr lang="tr-TR" sz="2800" dirty="0">
                <a:solidFill>
                  <a:srgbClr val="000000"/>
                </a:solidFill>
                <a:latin typeface="Times New Roman"/>
              </a:rPr>
              <a:t>70-79 	</a:t>
            </a:r>
            <a:r>
              <a:rPr lang="tr-TR" sz="2800" dirty="0" smtClean="0">
                <a:solidFill>
                  <a:srgbClr val="000000"/>
                </a:solidFill>
                <a:latin typeface="Times New Roman"/>
              </a:rPr>
              <a:t>		239.576 </a:t>
            </a:r>
            <a:r>
              <a:rPr lang="tr-TR" sz="2800" dirty="0">
                <a:solidFill>
                  <a:srgbClr val="000000"/>
                </a:solidFill>
                <a:latin typeface="Times New Roman"/>
              </a:rPr>
              <a:t>	</a:t>
            </a:r>
          </a:p>
          <a:p>
            <a:r>
              <a:rPr lang="tr-TR" sz="2800" dirty="0">
                <a:solidFill>
                  <a:srgbClr val="000000"/>
                </a:solidFill>
                <a:latin typeface="Times New Roman"/>
              </a:rPr>
              <a:t>80-89 	</a:t>
            </a:r>
            <a:r>
              <a:rPr lang="tr-TR" sz="2800" dirty="0" smtClean="0">
                <a:solidFill>
                  <a:srgbClr val="000000"/>
                </a:solidFill>
                <a:latin typeface="Times New Roman"/>
              </a:rPr>
              <a:t>		233.844 </a:t>
            </a:r>
            <a:r>
              <a:rPr lang="tr-TR" sz="2800" dirty="0">
                <a:solidFill>
                  <a:srgbClr val="000000"/>
                </a:solidFill>
                <a:latin typeface="Times New Roman"/>
              </a:rPr>
              <a:t>	</a:t>
            </a:r>
          </a:p>
          <a:p>
            <a:r>
              <a:rPr lang="tr-TR" sz="2800" dirty="0">
                <a:solidFill>
                  <a:srgbClr val="000000"/>
                </a:solidFill>
                <a:latin typeface="Times New Roman"/>
              </a:rPr>
              <a:t>90-100 	</a:t>
            </a:r>
            <a:r>
              <a:rPr lang="tr-TR" sz="2800" dirty="0" smtClean="0">
                <a:solidFill>
                  <a:srgbClr val="000000"/>
                </a:solidFill>
                <a:latin typeface="Times New Roman"/>
              </a:rPr>
              <a:t>		311.756 </a:t>
            </a:r>
            <a:r>
              <a:rPr lang="tr-TR" sz="2800" dirty="0">
                <a:solidFill>
                  <a:srgbClr val="000000"/>
                </a:solidFill>
                <a:latin typeface="Times New Roman"/>
              </a:rPr>
              <a:t>	</a:t>
            </a:r>
          </a:p>
          <a:p>
            <a:r>
              <a:rPr lang="tr-TR" sz="2800" b="1" dirty="0">
                <a:solidFill>
                  <a:srgbClr val="000000"/>
                </a:solidFill>
                <a:latin typeface="Times New Roman"/>
              </a:rPr>
              <a:t>TOPLAM </a:t>
            </a:r>
            <a:r>
              <a:rPr lang="tr-TR" sz="2800" dirty="0">
                <a:solidFill>
                  <a:srgbClr val="000000"/>
                </a:solidFill>
                <a:latin typeface="Times New Roman"/>
              </a:rPr>
              <a:t>	</a:t>
            </a:r>
            <a:r>
              <a:rPr lang="tr-TR" sz="2800" dirty="0" smtClean="0">
                <a:solidFill>
                  <a:srgbClr val="000000"/>
                </a:solidFill>
                <a:latin typeface="Times New Roman"/>
              </a:rPr>
              <a:t>		</a:t>
            </a:r>
            <a:r>
              <a:rPr lang="tr-TR" sz="2800" b="1" dirty="0" smtClean="0">
                <a:solidFill>
                  <a:srgbClr val="000000"/>
                </a:solidFill>
                <a:latin typeface="Times New Roman"/>
              </a:rPr>
              <a:t>1.778.228 </a:t>
            </a:r>
            <a:r>
              <a:rPr lang="tr-TR" sz="2800" dirty="0">
                <a:solidFill>
                  <a:srgbClr val="000000"/>
                </a:solidFill>
                <a:latin typeface="Times New Roman"/>
              </a:rPr>
              <a:t>	</a:t>
            </a:r>
          </a:p>
        </p:txBody>
      </p:sp>
    </p:spTree>
    <p:extLst>
      <p:ext uri="{BB962C8B-B14F-4D97-AF65-F5344CB8AC3E}">
        <p14:creationId xmlns:p14="http://schemas.microsoft.com/office/powerpoint/2010/main" val="103836318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idx="4294967295"/>
          </p:nvPr>
        </p:nvSpPr>
        <p:spPr>
          <a:xfrm>
            <a:off x="323528" y="188640"/>
            <a:ext cx="8229600" cy="570582"/>
          </a:xfrm>
        </p:spPr>
        <p:txBody>
          <a:bodyPr>
            <a:normAutofit fontScale="90000"/>
          </a:bodyPr>
          <a:lstStyle/>
          <a:p>
            <a:r>
              <a:rPr lang="tr-TR" dirty="0"/>
              <a:t/>
            </a:r>
            <a:br>
              <a:rPr lang="tr-TR" dirty="0"/>
            </a:br>
            <a:r>
              <a:rPr lang="tr-TR" b="1" dirty="0">
                <a:solidFill>
                  <a:srgbClr val="FF0000"/>
                </a:solidFill>
              </a:rPr>
              <a:t>Yaş grubuna Göre Dağılım </a:t>
            </a:r>
            <a:r>
              <a:rPr lang="tr-TR" dirty="0"/>
              <a:t/>
            </a:r>
            <a:br>
              <a:rPr lang="tr-TR" dirty="0"/>
            </a:br>
            <a:endParaRPr lang="tr-TR" dirty="0"/>
          </a:p>
        </p:txBody>
      </p:sp>
      <p:sp>
        <p:nvSpPr>
          <p:cNvPr id="4" name="Dikdörtgen 3"/>
          <p:cNvSpPr/>
          <p:nvPr/>
        </p:nvSpPr>
        <p:spPr>
          <a:xfrm>
            <a:off x="323528" y="951566"/>
            <a:ext cx="8496944" cy="5909310"/>
          </a:xfrm>
          <a:prstGeom prst="rect">
            <a:avLst/>
          </a:prstGeom>
        </p:spPr>
        <p:txBody>
          <a:bodyPr wrap="square">
            <a:spAutoFit/>
          </a:bodyPr>
          <a:lstStyle/>
          <a:p>
            <a:r>
              <a:rPr lang="tr-TR" b="1" dirty="0">
                <a:solidFill>
                  <a:srgbClr val="000000"/>
                </a:solidFill>
                <a:latin typeface="Times New Roman"/>
              </a:rPr>
              <a:t>YAŞ GRUBU </a:t>
            </a:r>
            <a:r>
              <a:rPr lang="tr-TR" dirty="0">
                <a:solidFill>
                  <a:srgbClr val="000000"/>
                </a:solidFill>
                <a:latin typeface="Times New Roman"/>
              </a:rPr>
              <a:t>	</a:t>
            </a:r>
            <a:r>
              <a:rPr lang="tr-TR" dirty="0" smtClean="0">
                <a:solidFill>
                  <a:srgbClr val="000000"/>
                </a:solidFill>
                <a:latin typeface="Times New Roman"/>
              </a:rPr>
              <a:t>		</a:t>
            </a:r>
            <a:r>
              <a:rPr lang="tr-TR" b="1" dirty="0" smtClean="0">
                <a:solidFill>
                  <a:srgbClr val="000000"/>
                </a:solidFill>
                <a:latin typeface="Times New Roman"/>
              </a:rPr>
              <a:t>ENGELLİ </a:t>
            </a:r>
            <a:r>
              <a:rPr lang="tr-TR" b="1" dirty="0">
                <a:solidFill>
                  <a:srgbClr val="000000"/>
                </a:solidFill>
                <a:latin typeface="Times New Roman"/>
              </a:rPr>
              <a:t>SAYISI </a:t>
            </a:r>
            <a:r>
              <a:rPr lang="tr-TR" dirty="0">
                <a:solidFill>
                  <a:srgbClr val="000000"/>
                </a:solidFill>
                <a:latin typeface="Times New Roman"/>
              </a:rPr>
              <a:t>	</a:t>
            </a:r>
          </a:p>
          <a:p>
            <a:r>
              <a:rPr lang="tr-TR" b="1" dirty="0">
                <a:solidFill>
                  <a:srgbClr val="7030A0"/>
                </a:solidFill>
                <a:latin typeface="Times New Roman"/>
              </a:rPr>
              <a:t>00-04 	</a:t>
            </a:r>
            <a:r>
              <a:rPr lang="tr-TR" b="1" dirty="0" smtClean="0">
                <a:solidFill>
                  <a:srgbClr val="7030A0"/>
                </a:solidFill>
                <a:latin typeface="Times New Roman"/>
              </a:rPr>
              <a:t>			37.207 </a:t>
            </a:r>
            <a:r>
              <a:rPr lang="tr-TR" b="1" dirty="0">
                <a:solidFill>
                  <a:srgbClr val="7030A0"/>
                </a:solidFill>
                <a:latin typeface="Times New Roman"/>
              </a:rPr>
              <a:t>	</a:t>
            </a:r>
          </a:p>
          <a:p>
            <a:r>
              <a:rPr lang="tr-TR" b="1" dirty="0">
                <a:solidFill>
                  <a:srgbClr val="7030A0"/>
                </a:solidFill>
                <a:latin typeface="Times New Roman"/>
              </a:rPr>
              <a:t>05-09 	</a:t>
            </a:r>
            <a:r>
              <a:rPr lang="tr-TR" b="1" dirty="0" smtClean="0">
                <a:solidFill>
                  <a:srgbClr val="7030A0"/>
                </a:solidFill>
                <a:latin typeface="Times New Roman"/>
              </a:rPr>
              <a:t>			109.837 </a:t>
            </a:r>
            <a:r>
              <a:rPr lang="tr-TR" b="1" dirty="0">
                <a:solidFill>
                  <a:srgbClr val="7030A0"/>
                </a:solidFill>
                <a:latin typeface="Times New Roman"/>
              </a:rPr>
              <a:t>	</a:t>
            </a:r>
            <a:r>
              <a:rPr lang="tr-TR" b="1" dirty="0" smtClean="0">
                <a:solidFill>
                  <a:srgbClr val="7030A0"/>
                </a:solidFill>
                <a:latin typeface="Times New Roman"/>
              </a:rPr>
              <a:t>	TOPLAM=420.857</a:t>
            </a:r>
            <a:endParaRPr lang="tr-TR" b="1" dirty="0">
              <a:solidFill>
                <a:srgbClr val="7030A0"/>
              </a:solidFill>
              <a:latin typeface="Times New Roman"/>
            </a:endParaRPr>
          </a:p>
          <a:p>
            <a:r>
              <a:rPr lang="tr-TR" b="1" dirty="0">
                <a:solidFill>
                  <a:srgbClr val="7030A0"/>
                </a:solidFill>
                <a:latin typeface="Times New Roman"/>
              </a:rPr>
              <a:t>10-14 	</a:t>
            </a:r>
            <a:r>
              <a:rPr lang="tr-TR" b="1" dirty="0" smtClean="0">
                <a:solidFill>
                  <a:srgbClr val="7030A0"/>
                </a:solidFill>
                <a:latin typeface="Times New Roman"/>
              </a:rPr>
              <a:t>			150.376 </a:t>
            </a:r>
            <a:r>
              <a:rPr lang="tr-TR" b="1" dirty="0">
                <a:solidFill>
                  <a:srgbClr val="7030A0"/>
                </a:solidFill>
                <a:latin typeface="Times New Roman"/>
              </a:rPr>
              <a:t>	</a:t>
            </a:r>
          </a:p>
          <a:p>
            <a:r>
              <a:rPr lang="tr-TR" b="1" dirty="0">
                <a:solidFill>
                  <a:srgbClr val="7030A0"/>
                </a:solidFill>
                <a:latin typeface="Times New Roman"/>
              </a:rPr>
              <a:t>15-19 	</a:t>
            </a:r>
            <a:r>
              <a:rPr lang="tr-TR" b="1" dirty="0" smtClean="0">
                <a:solidFill>
                  <a:srgbClr val="7030A0"/>
                </a:solidFill>
                <a:latin typeface="Times New Roman"/>
              </a:rPr>
              <a:t>			123.437 </a:t>
            </a:r>
            <a:r>
              <a:rPr lang="tr-TR" b="1" dirty="0">
                <a:solidFill>
                  <a:srgbClr val="7030A0"/>
                </a:solidFill>
                <a:latin typeface="Times New Roman"/>
              </a:rPr>
              <a:t>	</a:t>
            </a:r>
          </a:p>
          <a:p>
            <a:r>
              <a:rPr lang="tr-TR" dirty="0">
                <a:solidFill>
                  <a:srgbClr val="000000"/>
                </a:solidFill>
                <a:latin typeface="Times New Roman"/>
              </a:rPr>
              <a:t>20-24 	</a:t>
            </a:r>
            <a:r>
              <a:rPr lang="tr-TR" dirty="0" smtClean="0">
                <a:solidFill>
                  <a:srgbClr val="000000"/>
                </a:solidFill>
                <a:latin typeface="Times New Roman"/>
              </a:rPr>
              <a:t>			113.288 </a:t>
            </a:r>
            <a:r>
              <a:rPr lang="tr-TR" dirty="0">
                <a:solidFill>
                  <a:srgbClr val="000000"/>
                </a:solidFill>
                <a:latin typeface="Times New Roman"/>
              </a:rPr>
              <a:t>	</a:t>
            </a:r>
          </a:p>
          <a:p>
            <a:r>
              <a:rPr lang="tr-TR" dirty="0">
                <a:solidFill>
                  <a:srgbClr val="000000"/>
                </a:solidFill>
                <a:latin typeface="Times New Roman"/>
              </a:rPr>
              <a:t>25-29 	</a:t>
            </a:r>
            <a:r>
              <a:rPr lang="tr-TR" dirty="0" smtClean="0">
                <a:solidFill>
                  <a:srgbClr val="000000"/>
                </a:solidFill>
                <a:latin typeface="Times New Roman"/>
              </a:rPr>
              <a:t>			114.476 </a:t>
            </a:r>
            <a:r>
              <a:rPr lang="tr-TR" dirty="0">
                <a:solidFill>
                  <a:srgbClr val="000000"/>
                </a:solidFill>
                <a:latin typeface="Times New Roman"/>
              </a:rPr>
              <a:t>	</a:t>
            </a:r>
          </a:p>
          <a:p>
            <a:r>
              <a:rPr lang="tr-TR" dirty="0">
                <a:solidFill>
                  <a:srgbClr val="000000"/>
                </a:solidFill>
                <a:latin typeface="Times New Roman"/>
              </a:rPr>
              <a:t>30-34 	</a:t>
            </a:r>
            <a:r>
              <a:rPr lang="tr-TR" dirty="0" smtClean="0">
                <a:solidFill>
                  <a:srgbClr val="000000"/>
                </a:solidFill>
                <a:latin typeface="Times New Roman"/>
              </a:rPr>
              <a:t>			120.539 </a:t>
            </a:r>
            <a:r>
              <a:rPr lang="tr-TR" dirty="0">
                <a:solidFill>
                  <a:srgbClr val="000000"/>
                </a:solidFill>
                <a:latin typeface="Times New Roman"/>
              </a:rPr>
              <a:t>	</a:t>
            </a:r>
          </a:p>
          <a:p>
            <a:r>
              <a:rPr lang="tr-TR" dirty="0">
                <a:solidFill>
                  <a:srgbClr val="000000"/>
                </a:solidFill>
                <a:latin typeface="Times New Roman"/>
              </a:rPr>
              <a:t>35-39 	</a:t>
            </a:r>
            <a:r>
              <a:rPr lang="tr-TR" dirty="0" smtClean="0">
                <a:solidFill>
                  <a:srgbClr val="000000"/>
                </a:solidFill>
                <a:latin typeface="Times New Roman"/>
              </a:rPr>
              <a:t>			119.271 </a:t>
            </a:r>
            <a:r>
              <a:rPr lang="tr-TR" dirty="0">
                <a:solidFill>
                  <a:srgbClr val="000000"/>
                </a:solidFill>
                <a:latin typeface="Times New Roman"/>
              </a:rPr>
              <a:t>	</a:t>
            </a:r>
          </a:p>
          <a:p>
            <a:r>
              <a:rPr lang="tr-TR" dirty="0">
                <a:solidFill>
                  <a:srgbClr val="000000"/>
                </a:solidFill>
                <a:latin typeface="Times New Roman"/>
              </a:rPr>
              <a:t>40-44 	</a:t>
            </a:r>
            <a:r>
              <a:rPr lang="tr-TR" dirty="0" smtClean="0">
                <a:solidFill>
                  <a:srgbClr val="000000"/>
                </a:solidFill>
                <a:latin typeface="Times New Roman"/>
              </a:rPr>
              <a:t>			119.560 </a:t>
            </a:r>
            <a:r>
              <a:rPr lang="tr-TR" dirty="0">
                <a:solidFill>
                  <a:srgbClr val="000000"/>
                </a:solidFill>
                <a:latin typeface="Times New Roman"/>
              </a:rPr>
              <a:t>	</a:t>
            </a:r>
          </a:p>
          <a:p>
            <a:r>
              <a:rPr lang="tr-TR" dirty="0">
                <a:solidFill>
                  <a:srgbClr val="000000"/>
                </a:solidFill>
                <a:latin typeface="Times New Roman"/>
              </a:rPr>
              <a:t>45-49 	</a:t>
            </a:r>
            <a:r>
              <a:rPr lang="tr-TR" dirty="0" smtClean="0">
                <a:solidFill>
                  <a:srgbClr val="000000"/>
                </a:solidFill>
                <a:latin typeface="Times New Roman"/>
              </a:rPr>
              <a:t>			112.355 </a:t>
            </a:r>
            <a:r>
              <a:rPr lang="tr-TR" dirty="0">
                <a:solidFill>
                  <a:srgbClr val="000000"/>
                </a:solidFill>
                <a:latin typeface="Times New Roman"/>
              </a:rPr>
              <a:t>	</a:t>
            </a:r>
            <a:endParaRPr lang="tr-TR" dirty="0" smtClean="0">
              <a:solidFill>
                <a:srgbClr val="000000"/>
              </a:solidFill>
              <a:latin typeface="Times New Roman"/>
            </a:endParaRPr>
          </a:p>
          <a:p>
            <a:r>
              <a:rPr lang="tr-TR" dirty="0"/>
              <a:t>50-54 	</a:t>
            </a:r>
            <a:r>
              <a:rPr lang="tr-TR" dirty="0" smtClean="0"/>
              <a:t>			97.825 </a:t>
            </a:r>
            <a:r>
              <a:rPr lang="tr-TR" dirty="0"/>
              <a:t>	</a:t>
            </a:r>
          </a:p>
          <a:p>
            <a:r>
              <a:rPr lang="tr-TR" dirty="0"/>
              <a:t>55-59 	</a:t>
            </a:r>
            <a:r>
              <a:rPr lang="tr-TR" dirty="0" smtClean="0"/>
              <a:t>			90.077 </a:t>
            </a:r>
            <a:r>
              <a:rPr lang="tr-TR" dirty="0"/>
              <a:t>	</a:t>
            </a:r>
          </a:p>
          <a:p>
            <a:r>
              <a:rPr lang="tr-TR" dirty="0"/>
              <a:t>60-64 	</a:t>
            </a:r>
            <a:r>
              <a:rPr lang="tr-TR" dirty="0" smtClean="0"/>
              <a:t>			82.578 </a:t>
            </a:r>
            <a:r>
              <a:rPr lang="tr-TR" dirty="0"/>
              <a:t>	</a:t>
            </a:r>
          </a:p>
          <a:p>
            <a:r>
              <a:rPr lang="tr-TR" dirty="0"/>
              <a:t>65-69 	</a:t>
            </a:r>
            <a:r>
              <a:rPr lang="tr-TR" dirty="0" smtClean="0"/>
              <a:t>			76.254 </a:t>
            </a:r>
            <a:r>
              <a:rPr lang="tr-TR" dirty="0"/>
              <a:t>	</a:t>
            </a:r>
          </a:p>
          <a:p>
            <a:r>
              <a:rPr lang="tr-TR" dirty="0"/>
              <a:t>70-74 	</a:t>
            </a:r>
            <a:r>
              <a:rPr lang="tr-TR" dirty="0" smtClean="0"/>
              <a:t>			74.340 </a:t>
            </a:r>
            <a:r>
              <a:rPr lang="tr-TR" dirty="0"/>
              <a:t>	</a:t>
            </a:r>
          </a:p>
          <a:p>
            <a:r>
              <a:rPr lang="tr-TR" dirty="0"/>
              <a:t>75-79 	</a:t>
            </a:r>
            <a:r>
              <a:rPr lang="tr-TR" dirty="0" smtClean="0"/>
              <a:t>			73.499 </a:t>
            </a:r>
            <a:r>
              <a:rPr lang="tr-TR" dirty="0"/>
              <a:t>	</a:t>
            </a:r>
          </a:p>
          <a:p>
            <a:r>
              <a:rPr lang="tr-TR" dirty="0"/>
              <a:t>80-84 	</a:t>
            </a:r>
            <a:r>
              <a:rPr lang="tr-TR" dirty="0" smtClean="0"/>
              <a:t>			86.928 </a:t>
            </a:r>
            <a:r>
              <a:rPr lang="tr-TR" dirty="0"/>
              <a:t>	</a:t>
            </a:r>
          </a:p>
          <a:p>
            <a:r>
              <a:rPr lang="tr-TR" dirty="0"/>
              <a:t>85+ 	</a:t>
            </a:r>
            <a:r>
              <a:rPr lang="tr-TR" dirty="0" smtClean="0"/>
              <a:t>			76.381 </a:t>
            </a:r>
            <a:r>
              <a:rPr lang="tr-TR" dirty="0"/>
              <a:t>	</a:t>
            </a:r>
          </a:p>
          <a:p>
            <a:r>
              <a:rPr lang="tr-TR" b="1" dirty="0"/>
              <a:t>TOPLAM </a:t>
            </a:r>
            <a:r>
              <a:rPr lang="tr-TR" dirty="0"/>
              <a:t>	</a:t>
            </a:r>
            <a:r>
              <a:rPr lang="tr-TR" dirty="0" smtClean="0"/>
              <a:t>			</a:t>
            </a:r>
            <a:r>
              <a:rPr lang="tr-TR" b="1" dirty="0" smtClean="0"/>
              <a:t>1.778.228 </a:t>
            </a:r>
            <a:r>
              <a:rPr lang="tr-TR" dirty="0"/>
              <a:t>	</a:t>
            </a:r>
          </a:p>
          <a:p>
            <a:endParaRPr lang="tr-TR" dirty="0">
              <a:solidFill>
                <a:srgbClr val="000000"/>
              </a:solidFill>
              <a:latin typeface="Times New Roman"/>
            </a:endParaRPr>
          </a:p>
        </p:txBody>
      </p:sp>
    </p:spTree>
    <p:extLst>
      <p:ext uri="{BB962C8B-B14F-4D97-AF65-F5344CB8AC3E}">
        <p14:creationId xmlns:p14="http://schemas.microsoft.com/office/powerpoint/2010/main" val="426088330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idx="4294967295"/>
          </p:nvPr>
        </p:nvSpPr>
        <p:spPr>
          <a:xfrm>
            <a:off x="0" y="338138"/>
            <a:ext cx="8229600" cy="1252537"/>
          </a:xfrm>
        </p:spPr>
        <p:txBody>
          <a:bodyPr>
            <a:normAutofit fontScale="90000"/>
          </a:bodyPr>
          <a:lstStyle/>
          <a:p>
            <a:r>
              <a:rPr lang="tr-TR" dirty="0"/>
              <a:t/>
            </a:r>
            <a:br>
              <a:rPr lang="tr-TR" dirty="0"/>
            </a:br>
            <a:r>
              <a:rPr lang="tr-TR" b="1" dirty="0">
                <a:solidFill>
                  <a:srgbClr val="FF0000"/>
                </a:solidFill>
              </a:rPr>
              <a:t>Cinsiyet Bazında Dağılım </a:t>
            </a:r>
            <a:r>
              <a:rPr lang="tr-TR" dirty="0">
                <a:solidFill>
                  <a:srgbClr val="FF0000"/>
                </a:solidFill>
              </a:rPr>
              <a:t/>
            </a:r>
            <a:br>
              <a:rPr lang="tr-TR" dirty="0">
                <a:solidFill>
                  <a:srgbClr val="FF0000"/>
                </a:solidFill>
              </a:rPr>
            </a:br>
            <a:endParaRPr lang="tr-TR" dirty="0">
              <a:solidFill>
                <a:srgbClr val="FF0000"/>
              </a:solidFill>
            </a:endParaRPr>
          </a:p>
        </p:txBody>
      </p:sp>
      <p:sp>
        <p:nvSpPr>
          <p:cNvPr id="4" name="Dikdörtgen 3"/>
          <p:cNvSpPr/>
          <p:nvPr/>
        </p:nvSpPr>
        <p:spPr>
          <a:xfrm>
            <a:off x="683568" y="2690336"/>
            <a:ext cx="7704856" cy="2062103"/>
          </a:xfrm>
          <a:prstGeom prst="rect">
            <a:avLst/>
          </a:prstGeom>
        </p:spPr>
        <p:txBody>
          <a:bodyPr wrap="square">
            <a:spAutoFit/>
          </a:bodyPr>
          <a:lstStyle/>
          <a:p>
            <a:r>
              <a:rPr lang="tr-TR" sz="3200" b="1" dirty="0">
                <a:solidFill>
                  <a:srgbClr val="000000"/>
                </a:solidFill>
                <a:latin typeface="Times New Roman"/>
              </a:rPr>
              <a:t>ENGEL GRUBU </a:t>
            </a:r>
            <a:r>
              <a:rPr lang="tr-TR" sz="3200" dirty="0">
                <a:solidFill>
                  <a:srgbClr val="000000"/>
                </a:solidFill>
                <a:latin typeface="Times New Roman"/>
              </a:rPr>
              <a:t>	</a:t>
            </a:r>
            <a:r>
              <a:rPr lang="tr-TR" sz="3200" b="1" dirty="0" smtClean="0">
                <a:solidFill>
                  <a:srgbClr val="000000"/>
                </a:solidFill>
                <a:latin typeface="Times New Roman"/>
              </a:rPr>
              <a:t>ENGELLİ </a:t>
            </a:r>
            <a:r>
              <a:rPr lang="tr-TR" sz="3200" b="1" dirty="0">
                <a:solidFill>
                  <a:srgbClr val="000000"/>
                </a:solidFill>
                <a:latin typeface="Times New Roman"/>
              </a:rPr>
              <a:t>SAYISI </a:t>
            </a:r>
            <a:r>
              <a:rPr lang="tr-TR" sz="3200" dirty="0">
                <a:solidFill>
                  <a:srgbClr val="000000"/>
                </a:solidFill>
                <a:latin typeface="Times New Roman"/>
              </a:rPr>
              <a:t>	</a:t>
            </a:r>
          </a:p>
          <a:p>
            <a:r>
              <a:rPr lang="tr-TR" sz="3200" dirty="0">
                <a:solidFill>
                  <a:srgbClr val="000000"/>
                </a:solidFill>
                <a:latin typeface="Times New Roman"/>
              </a:rPr>
              <a:t>Erkek 	</a:t>
            </a:r>
            <a:r>
              <a:rPr lang="tr-TR" sz="3200" dirty="0" smtClean="0">
                <a:solidFill>
                  <a:srgbClr val="000000"/>
                </a:solidFill>
                <a:latin typeface="Times New Roman"/>
              </a:rPr>
              <a:t>			1.018.181 </a:t>
            </a:r>
            <a:r>
              <a:rPr lang="tr-TR" sz="3200" dirty="0">
                <a:solidFill>
                  <a:srgbClr val="000000"/>
                </a:solidFill>
                <a:latin typeface="Times New Roman"/>
              </a:rPr>
              <a:t>	</a:t>
            </a:r>
          </a:p>
          <a:p>
            <a:r>
              <a:rPr lang="tr-TR" sz="3200" dirty="0">
                <a:solidFill>
                  <a:srgbClr val="000000"/>
                </a:solidFill>
                <a:latin typeface="Times New Roman"/>
              </a:rPr>
              <a:t>Kadın 	</a:t>
            </a:r>
            <a:r>
              <a:rPr lang="tr-TR" sz="3200" dirty="0" smtClean="0">
                <a:solidFill>
                  <a:srgbClr val="000000"/>
                </a:solidFill>
                <a:latin typeface="Times New Roman"/>
              </a:rPr>
              <a:t>			760.047 </a:t>
            </a:r>
            <a:r>
              <a:rPr lang="tr-TR" sz="3200" dirty="0">
                <a:solidFill>
                  <a:srgbClr val="000000"/>
                </a:solidFill>
                <a:latin typeface="Times New Roman"/>
              </a:rPr>
              <a:t>	</a:t>
            </a:r>
          </a:p>
          <a:p>
            <a:r>
              <a:rPr lang="tr-TR" sz="3200" b="1" dirty="0">
                <a:solidFill>
                  <a:srgbClr val="000000"/>
                </a:solidFill>
                <a:latin typeface="Times New Roman"/>
              </a:rPr>
              <a:t>TOPLAM </a:t>
            </a:r>
            <a:r>
              <a:rPr lang="tr-TR" sz="3200" dirty="0">
                <a:solidFill>
                  <a:srgbClr val="000000"/>
                </a:solidFill>
                <a:latin typeface="Times New Roman"/>
              </a:rPr>
              <a:t>	</a:t>
            </a:r>
            <a:r>
              <a:rPr lang="tr-TR" sz="3200" dirty="0" smtClean="0">
                <a:solidFill>
                  <a:srgbClr val="000000"/>
                </a:solidFill>
                <a:latin typeface="Times New Roman"/>
              </a:rPr>
              <a:t>		</a:t>
            </a:r>
            <a:r>
              <a:rPr lang="tr-TR" sz="3200" b="1" dirty="0" smtClean="0">
                <a:solidFill>
                  <a:srgbClr val="000000"/>
                </a:solidFill>
                <a:latin typeface="Times New Roman"/>
              </a:rPr>
              <a:t>1.778.228 </a:t>
            </a:r>
            <a:r>
              <a:rPr lang="tr-TR" sz="3200" dirty="0">
                <a:solidFill>
                  <a:srgbClr val="000000"/>
                </a:solidFill>
                <a:latin typeface="Times New Roman"/>
              </a:rPr>
              <a:t>	</a:t>
            </a:r>
          </a:p>
        </p:txBody>
      </p:sp>
    </p:spTree>
    <p:extLst>
      <p:ext uri="{BB962C8B-B14F-4D97-AF65-F5344CB8AC3E}">
        <p14:creationId xmlns:p14="http://schemas.microsoft.com/office/powerpoint/2010/main" val="368691908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p:txBody>
          <a:bodyPr>
            <a:normAutofit/>
          </a:bodyPr>
          <a:lstStyle/>
          <a:p>
            <a:pPr algn="just">
              <a:lnSpc>
                <a:spcPct val="80000"/>
              </a:lnSpc>
            </a:pPr>
            <a:r>
              <a:rPr lang="tr-TR" altLang="tr-TR" sz="3200" dirty="0">
                <a:latin typeface="Arial" charset="0"/>
              </a:rPr>
              <a:t>Sağlıklı bir bebeğe sahip olmak her anne-babanın arzusudur.</a:t>
            </a:r>
          </a:p>
          <a:p>
            <a:pPr algn="just">
              <a:lnSpc>
                <a:spcPct val="80000"/>
              </a:lnSpc>
            </a:pPr>
            <a:endParaRPr lang="tr-TR" altLang="tr-TR" sz="3200" dirty="0" smtClean="0">
              <a:latin typeface="Arial" charset="0"/>
            </a:endParaRPr>
          </a:p>
          <a:p>
            <a:pPr algn="just">
              <a:lnSpc>
                <a:spcPct val="80000"/>
              </a:lnSpc>
            </a:pPr>
            <a:r>
              <a:rPr lang="tr-TR" altLang="tr-TR" sz="3200" dirty="0" smtClean="0">
                <a:latin typeface="Arial" charset="0"/>
              </a:rPr>
              <a:t>Her </a:t>
            </a:r>
            <a:r>
              <a:rPr lang="tr-TR" altLang="tr-TR" sz="3200" dirty="0">
                <a:latin typeface="Arial" charset="0"/>
              </a:rPr>
              <a:t>aile bir bebek beklerken o bebeğe ilişkin hayaller kurar ve engelli bir çocuğun dünyaya gelmesi ihtimali hiç düşünülmez. </a:t>
            </a:r>
          </a:p>
        </p:txBody>
      </p:sp>
      <p:sp>
        <p:nvSpPr>
          <p:cNvPr id="3" name="Başlık 2"/>
          <p:cNvSpPr>
            <a:spLocks noGrp="1"/>
          </p:cNvSpPr>
          <p:nvPr>
            <p:ph type="title"/>
          </p:nvPr>
        </p:nvSpPr>
        <p:spPr/>
        <p:txBody>
          <a:bodyPr/>
          <a:lstStyle/>
          <a:p>
            <a:r>
              <a:rPr lang="tr-TR" dirty="0" smtClean="0"/>
              <a:t>Yeni Bir Bebeğin Aileye Katılımı</a:t>
            </a:r>
            <a:endParaRPr lang="tr-TR" dirty="0"/>
          </a:p>
        </p:txBody>
      </p:sp>
    </p:spTree>
    <p:extLst>
      <p:ext uri="{BB962C8B-B14F-4D97-AF65-F5344CB8AC3E}">
        <p14:creationId xmlns:p14="http://schemas.microsoft.com/office/powerpoint/2010/main" val="110891418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395536" y="2348880"/>
            <a:ext cx="8136903" cy="3777283"/>
          </a:xfrm>
        </p:spPr>
        <p:txBody>
          <a:bodyPr>
            <a:noAutofit/>
          </a:bodyPr>
          <a:lstStyle/>
          <a:p>
            <a:r>
              <a:rPr lang="tr-TR" altLang="tr-TR" sz="2800" dirty="0"/>
              <a:t>Çocuklarının normalden farklı olduğunun öğrenilmesi aile bireyleri üzerinde büyük bir </a:t>
            </a:r>
            <a:r>
              <a:rPr lang="tr-TR" altLang="tr-TR" sz="2800" dirty="0" smtClean="0"/>
              <a:t>baskı yaratabilmektedir. Engelin </a:t>
            </a:r>
            <a:r>
              <a:rPr lang="tr-TR" altLang="tr-TR" sz="2800" dirty="0"/>
              <a:t>ne zaman fark edildiği ve türü bu anlamda çok fazla önemli değildir</a:t>
            </a:r>
            <a:r>
              <a:rPr lang="tr-TR" altLang="tr-TR" sz="2800" dirty="0" smtClean="0"/>
              <a:t>.</a:t>
            </a:r>
          </a:p>
          <a:p>
            <a:r>
              <a:rPr lang="tr-TR" altLang="tr-TR" sz="2800" dirty="0"/>
              <a:t>Buna bağlı olarak anne-babalar geniş bir yelpaze içinde çok değişik duygu durumları sergileyebilirler</a:t>
            </a:r>
            <a:r>
              <a:rPr lang="tr-TR" altLang="tr-TR" sz="2800" dirty="0" smtClean="0"/>
              <a:t>. Tüm </a:t>
            </a:r>
            <a:r>
              <a:rPr lang="tr-TR" altLang="tr-TR" sz="2800" dirty="0"/>
              <a:t>bunlar doğal olup</a:t>
            </a:r>
            <a:r>
              <a:rPr lang="tr-TR" altLang="tr-TR" sz="2800" dirty="0" smtClean="0"/>
              <a:t>, anne-baların </a:t>
            </a:r>
            <a:r>
              <a:rPr lang="tr-TR" altLang="tr-TR" sz="2800" dirty="0"/>
              <a:t>bu duygularını yaşayarak çözümlemeleri gerekmektedir</a:t>
            </a:r>
            <a:r>
              <a:rPr lang="tr-TR" altLang="tr-TR" sz="2800" dirty="0" smtClean="0"/>
              <a:t>.</a:t>
            </a:r>
            <a:endParaRPr lang="tr-TR" altLang="tr-TR" sz="2800" dirty="0"/>
          </a:p>
        </p:txBody>
      </p:sp>
      <p:sp>
        <p:nvSpPr>
          <p:cNvPr id="3" name="Başlık 2"/>
          <p:cNvSpPr>
            <a:spLocks noGrp="1"/>
          </p:cNvSpPr>
          <p:nvPr>
            <p:ph type="title"/>
          </p:nvPr>
        </p:nvSpPr>
        <p:spPr/>
        <p:txBody>
          <a:bodyPr/>
          <a:lstStyle/>
          <a:p>
            <a:endParaRPr lang="tr-TR"/>
          </a:p>
        </p:txBody>
      </p:sp>
    </p:spTree>
    <p:extLst>
      <p:ext uri="{BB962C8B-B14F-4D97-AF65-F5344CB8AC3E}">
        <p14:creationId xmlns:p14="http://schemas.microsoft.com/office/powerpoint/2010/main" val="344811840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539552" y="1484784"/>
            <a:ext cx="8280919" cy="4641379"/>
          </a:xfrm>
        </p:spPr>
        <p:txBody>
          <a:bodyPr>
            <a:normAutofit/>
          </a:bodyPr>
          <a:lstStyle/>
          <a:p>
            <a:endParaRPr lang="tr-TR" altLang="tr-TR" sz="2800" dirty="0" smtClean="0"/>
          </a:p>
          <a:p>
            <a:endParaRPr lang="tr-TR" altLang="tr-TR" sz="2800" dirty="0"/>
          </a:p>
          <a:p>
            <a:r>
              <a:rPr lang="tr-TR" altLang="tr-TR" sz="2800" dirty="0" smtClean="0"/>
              <a:t>Engelli </a:t>
            </a:r>
            <a:r>
              <a:rPr lang="tr-TR" altLang="tr-TR" sz="2800" dirty="0"/>
              <a:t>bir çocuğa sahip olmak aile sistemini değişik şekillerde etkileyebilir.</a:t>
            </a:r>
          </a:p>
          <a:p>
            <a:r>
              <a:rPr lang="tr-TR" altLang="tr-TR" sz="2800" dirty="0"/>
              <a:t>Her bir aile için durum farklıdır</a:t>
            </a:r>
            <a:r>
              <a:rPr lang="tr-TR" altLang="tr-TR" sz="2800" dirty="0" smtClean="0"/>
              <a:t>. Önemli </a:t>
            </a:r>
            <a:r>
              <a:rPr lang="tr-TR" altLang="tr-TR" sz="2800" dirty="0"/>
              <a:t>olan ailenin probleme karşı tutumlarını ve problemle başa çıkabilmek için benimsediği çözümleri anlayarak</a:t>
            </a:r>
            <a:r>
              <a:rPr lang="tr-TR" altLang="tr-TR" sz="2800" dirty="0" smtClean="0"/>
              <a:t>, bu </a:t>
            </a:r>
            <a:r>
              <a:rPr lang="tr-TR" altLang="tr-TR" sz="2800" dirty="0"/>
              <a:t>çözümlerin güçlendirilmesinde aileye yardımcı olunmasıdır</a:t>
            </a:r>
            <a:r>
              <a:rPr lang="tr-TR" altLang="tr-TR" sz="2800" dirty="0" smtClean="0"/>
              <a:t>.</a:t>
            </a:r>
            <a:endParaRPr lang="tr-TR" altLang="tr-TR" sz="2800" dirty="0"/>
          </a:p>
        </p:txBody>
      </p:sp>
      <p:sp>
        <p:nvSpPr>
          <p:cNvPr id="3" name="Başlık 2"/>
          <p:cNvSpPr>
            <a:spLocks noGrp="1"/>
          </p:cNvSpPr>
          <p:nvPr>
            <p:ph type="title"/>
          </p:nvPr>
        </p:nvSpPr>
        <p:spPr/>
        <p:txBody>
          <a:bodyPr/>
          <a:lstStyle/>
          <a:p>
            <a:endParaRPr lang="tr-TR"/>
          </a:p>
        </p:txBody>
      </p:sp>
    </p:spTree>
    <p:extLst>
      <p:ext uri="{BB962C8B-B14F-4D97-AF65-F5344CB8AC3E}">
        <p14:creationId xmlns:p14="http://schemas.microsoft.com/office/powerpoint/2010/main" val="40301460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395536" y="1484784"/>
            <a:ext cx="8424936" cy="4641379"/>
          </a:xfrm>
        </p:spPr>
        <p:txBody>
          <a:bodyPr>
            <a:normAutofit/>
          </a:bodyPr>
          <a:lstStyle/>
          <a:p>
            <a:r>
              <a:rPr lang="tr-TR" sz="2800" dirty="0" smtClean="0"/>
              <a:t>Aile içi roller değişebilir, eşler birbirlerini suçlayabilir, aile içi gerginlikler yaşanabilir. Kardeşler de olumsuz etkilenirler. </a:t>
            </a:r>
          </a:p>
          <a:p>
            <a:r>
              <a:rPr lang="tr-TR" sz="2800" dirty="0" smtClean="0"/>
              <a:t>Genellikle büyük bir suçluluk duygusu içinde, panik, gelecek kaygısı, üzüntü ve korku yaşarlar. </a:t>
            </a:r>
          </a:p>
          <a:p>
            <a:pPr>
              <a:lnSpc>
                <a:spcPct val="90000"/>
              </a:lnSpc>
            </a:pPr>
            <a:r>
              <a:rPr lang="tr-TR" altLang="tr-TR" sz="2800" dirty="0"/>
              <a:t>Engelli çocukların ailelerini psikolojik yönden hasta bir grup olarak görmek hatalıdır.</a:t>
            </a:r>
          </a:p>
          <a:p>
            <a:pPr>
              <a:lnSpc>
                <a:spcPct val="90000"/>
              </a:lnSpc>
            </a:pPr>
            <a:r>
              <a:rPr lang="tr-TR" altLang="tr-TR" sz="2800" dirty="0"/>
              <a:t>Daha çok bir kriz durumuyla karşı karşıya kalan ve çözüm arayan bireyler olarak değerlendirilmelidirler</a:t>
            </a:r>
            <a:r>
              <a:rPr lang="tr-TR" altLang="tr-TR" sz="2800" dirty="0" smtClean="0"/>
              <a:t>.</a:t>
            </a:r>
            <a:endParaRPr lang="tr-TR" altLang="tr-TR" sz="2800" dirty="0"/>
          </a:p>
        </p:txBody>
      </p:sp>
      <p:sp>
        <p:nvSpPr>
          <p:cNvPr id="3" name="Başlık 2"/>
          <p:cNvSpPr>
            <a:spLocks noGrp="1"/>
          </p:cNvSpPr>
          <p:nvPr>
            <p:ph type="title"/>
          </p:nvPr>
        </p:nvSpPr>
        <p:spPr/>
        <p:txBody>
          <a:bodyPr/>
          <a:lstStyle/>
          <a:p>
            <a:endParaRPr lang="tr-TR"/>
          </a:p>
        </p:txBody>
      </p:sp>
    </p:spTree>
    <p:extLst>
      <p:ext uri="{BB962C8B-B14F-4D97-AF65-F5344CB8AC3E}">
        <p14:creationId xmlns:p14="http://schemas.microsoft.com/office/powerpoint/2010/main" val="302940654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p:txBody>
          <a:bodyPr>
            <a:normAutofit/>
          </a:bodyPr>
          <a:lstStyle/>
          <a:p>
            <a:pPr>
              <a:lnSpc>
                <a:spcPct val="90000"/>
              </a:lnSpc>
            </a:pPr>
            <a:r>
              <a:rPr lang="tr-TR" altLang="tr-TR" sz="3200" dirty="0"/>
              <a:t>Ailelerin sorunla başa çıkma kapasiteleri,</a:t>
            </a:r>
          </a:p>
          <a:p>
            <a:pPr>
              <a:lnSpc>
                <a:spcPct val="90000"/>
              </a:lnSpc>
            </a:pPr>
            <a:r>
              <a:rPr lang="tr-TR" altLang="tr-TR" sz="3200" dirty="0" smtClean="0"/>
              <a:t>Ailenin </a:t>
            </a:r>
            <a:r>
              <a:rPr lang="tr-TR" altLang="tr-TR" sz="3200" dirty="0"/>
              <a:t>büyüklüğü ve kültürel yapısı, </a:t>
            </a:r>
          </a:p>
          <a:p>
            <a:pPr>
              <a:lnSpc>
                <a:spcPct val="90000"/>
              </a:lnSpc>
            </a:pPr>
            <a:r>
              <a:rPr lang="tr-TR" altLang="tr-TR" sz="3200" dirty="0" smtClean="0"/>
              <a:t>Anne-babaların </a:t>
            </a:r>
            <a:r>
              <a:rPr lang="tr-TR" altLang="tr-TR" sz="3200" dirty="0"/>
              <a:t>kişilik özellikleri, </a:t>
            </a:r>
          </a:p>
          <a:p>
            <a:pPr>
              <a:lnSpc>
                <a:spcPct val="90000"/>
              </a:lnSpc>
            </a:pPr>
            <a:r>
              <a:rPr lang="tr-TR" altLang="tr-TR" sz="3200" dirty="0" smtClean="0"/>
              <a:t>Eşlerin </a:t>
            </a:r>
            <a:r>
              <a:rPr lang="tr-TR" altLang="tr-TR" sz="3200" dirty="0"/>
              <a:t>birbirlerine ne ölçüde yakın ve destek oldukları, </a:t>
            </a:r>
          </a:p>
          <a:p>
            <a:pPr>
              <a:lnSpc>
                <a:spcPct val="90000"/>
              </a:lnSpc>
            </a:pPr>
            <a:r>
              <a:rPr lang="tr-TR" altLang="tr-TR" sz="3200" dirty="0" smtClean="0"/>
              <a:t>Anne-babaların </a:t>
            </a:r>
            <a:r>
              <a:rPr lang="tr-TR" altLang="tr-TR" sz="3200" dirty="0"/>
              <a:t>evlilik uyumları, </a:t>
            </a:r>
          </a:p>
        </p:txBody>
      </p:sp>
      <p:sp>
        <p:nvSpPr>
          <p:cNvPr id="3" name="Başlık 2"/>
          <p:cNvSpPr>
            <a:spLocks noGrp="1"/>
          </p:cNvSpPr>
          <p:nvPr>
            <p:ph type="title"/>
          </p:nvPr>
        </p:nvSpPr>
        <p:spPr/>
        <p:txBody>
          <a:bodyPr>
            <a:normAutofit fontScale="90000"/>
          </a:bodyPr>
          <a:lstStyle/>
          <a:p>
            <a:r>
              <a:rPr lang="tr-TR" dirty="0" smtClean="0"/>
              <a:t>Anne-Babaların Tepkilerini Etkileyen Faktörler</a:t>
            </a:r>
            <a:endParaRPr lang="tr-TR" dirty="0"/>
          </a:p>
        </p:txBody>
      </p:sp>
    </p:spTree>
    <p:extLst>
      <p:ext uri="{BB962C8B-B14F-4D97-AF65-F5344CB8AC3E}">
        <p14:creationId xmlns:p14="http://schemas.microsoft.com/office/powerpoint/2010/main" val="83208112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872067" y="2060848"/>
            <a:ext cx="7408333" cy="4065315"/>
          </a:xfrm>
        </p:spPr>
        <p:txBody>
          <a:bodyPr>
            <a:noAutofit/>
          </a:bodyPr>
          <a:lstStyle/>
          <a:p>
            <a:r>
              <a:rPr lang="tr-TR" altLang="tr-TR" sz="3200" dirty="0" smtClean="0"/>
              <a:t>Dini </a:t>
            </a:r>
            <a:r>
              <a:rPr lang="tr-TR" altLang="tr-TR" sz="3200" dirty="0"/>
              <a:t>inanışları, </a:t>
            </a:r>
          </a:p>
          <a:p>
            <a:r>
              <a:rPr lang="tr-TR" altLang="tr-TR" sz="3200" dirty="0" smtClean="0"/>
              <a:t>Yakın </a:t>
            </a:r>
            <a:r>
              <a:rPr lang="tr-TR" altLang="tr-TR" sz="3200" dirty="0"/>
              <a:t>çevrenin ve toplumun özellikleri, </a:t>
            </a:r>
          </a:p>
          <a:p>
            <a:r>
              <a:rPr lang="tr-TR" altLang="tr-TR" sz="3200" dirty="0" smtClean="0"/>
              <a:t>Aile </a:t>
            </a:r>
            <a:r>
              <a:rPr lang="tr-TR" altLang="tr-TR" sz="3200" dirty="0"/>
              <a:t>bireylerinin sosyoekonomik düzeyleri, </a:t>
            </a:r>
          </a:p>
          <a:p>
            <a:pPr algn="just"/>
            <a:r>
              <a:rPr lang="tr-TR" altLang="tr-TR" sz="3200" dirty="0"/>
              <a:t>Doktorların davranışları,</a:t>
            </a:r>
          </a:p>
          <a:p>
            <a:r>
              <a:rPr lang="tr-TR" altLang="tr-TR" sz="3200" dirty="0"/>
              <a:t>Çocuğun cinsiyeti, </a:t>
            </a:r>
            <a:endParaRPr lang="tr-TR" altLang="tr-TR" sz="3200" dirty="0" smtClean="0"/>
          </a:p>
          <a:p>
            <a:r>
              <a:rPr lang="tr-TR" altLang="tr-TR" sz="3200" dirty="0" smtClean="0"/>
              <a:t>Engelin </a:t>
            </a:r>
            <a:r>
              <a:rPr lang="tr-TR" altLang="tr-TR" sz="3200" dirty="0"/>
              <a:t>türü ve </a:t>
            </a:r>
            <a:r>
              <a:rPr lang="tr-TR" altLang="tr-TR" sz="3200" dirty="0" smtClean="0"/>
              <a:t>derecesi</a:t>
            </a:r>
            <a:r>
              <a:rPr lang="tr-TR" altLang="tr-TR" sz="3200" dirty="0"/>
              <a:t>.</a:t>
            </a:r>
          </a:p>
        </p:txBody>
      </p:sp>
      <p:sp>
        <p:nvSpPr>
          <p:cNvPr id="3" name="Başlık 2"/>
          <p:cNvSpPr>
            <a:spLocks noGrp="1"/>
          </p:cNvSpPr>
          <p:nvPr>
            <p:ph type="title"/>
          </p:nvPr>
        </p:nvSpPr>
        <p:spPr/>
        <p:txBody>
          <a:bodyPr/>
          <a:lstStyle/>
          <a:p>
            <a:endParaRPr lang="tr-TR"/>
          </a:p>
        </p:txBody>
      </p:sp>
    </p:spTree>
    <p:extLst>
      <p:ext uri="{BB962C8B-B14F-4D97-AF65-F5344CB8AC3E}">
        <p14:creationId xmlns:p14="http://schemas.microsoft.com/office/powerpoint/2010/main" val="88439588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755577" y="1988840"/>
            <a:ext cx="7524824" cy="4137323"/>
          </a:xfrm>
        </p:spPr>
        <p:txBody>
          <a:bodyPr>
            <a:noAutofit/>
          </a:bodyPr>
          <a:lstStyle/>
          <a:p>
            <a:pPr>
              <a:lnSpc>
                <a:spcPct val="90000"/>
              </a:lnSpc>
              <a:buNone/>
            </a:pPr>
            <a:r>
              <a:rPr lang="tr-TR" altLang="tr-TR" sz="2800" dirty="0"/>
              <a:t>Aynı zamanda toplumun ve devletin bu</a:t>
            </a:r>
          </a:p>
          <a:p>
            <a:pPr>
              <a:lnSpc>
                <a:spcPct val="90000"/>
              </a:lnSpc>
              <a:buNone/>
            </a:pPr>
            <a:r>
              <a:rPr lang="tr-TR" altLang="tr-TR" sz="2800" dirty="0"/>
              <a:t>çocuklara ve ailelerine verebildiği  hizmetlerle</a:t>
            </a:r>
          </a:p>
          <a:p>
            <a:pPr>
              <a:lnSpc>
                <a:spcPct val="90000"/>
              </a:lnSpc>
              <a:buNone/>
            </a:pPr>
            <a:r>
              <a:rPr lang="tr-TR" altLang="tr-TR" sz="2800" dirty="0"/>
              <a:t>servislerin niteliği ve niceliği de </a:t>
            </a:r>
            <a:r>
              <a:rPr lang="tr-TR" altLang="tr-TR" sz="2800" dirty="0" smtClean="0"/>
              <a:t>önemli olmaktadır</a:t>
            </a:r>
            <a:r>
              <a:rPr lang="tr-TR" altLang="tr-TR" sz="2800" dirty="0"/>
              <a:t>.</a:t>
            </a:r>
          </a:p>
          <a:p>
            <a:pPr algn="just">
              <a:lnSpc>
                <a:spcPct val="90000"/>
              </a:lnSpc>
              <a:buNone/>
            </a:pPr>
            <a:endParaRPr lang="tr-TR" altLang="tr-TR" sz="2800" dirty="0"/>
          </a:p>
          <a:p>
            <a:pPr algn="just">
              <a:lnSpc>
                <a:spcPct val="90000"/>
              </a:lnSpc>
            </a:pPr>
            <a:r>
              <a:rPr lang="tr-TR" altLang="tr-TR" sz="2800" dirty="0"/>
              <a:t>Aldıkları destek hizmetler</a:t>
            </a:r>
          </a:p>
          <a:p>
            <a:pPr algn="just">
              <a:lnSpc>
                <a:spcPct val="90000"/>
              </a:lnSpc>
            </a:pPr>
            <a:r>
              <a:rPr lang="tr-TR" altLang="tr-TR" sz="2800" dirty="0"/>
              <a:t>Alınan ilk danışmanlık, ilk bilgiler</a:t>
            </a:r>
          </a:p>
          <a:p>
            <a:pPr algn="just">
              <a:lnSpc>
                <a:spcPct val="90000"/>
              </a:lnSpc>
            </a:pPr>
            <a:r>
              <a:rPr lang="tr-TR" altLang="tr-TR" sz="2800" dirty="0"/>
              <a:t>Toplumdaki bireylerin tepkileri ve </a:t>
            </a:r>
            <a:r>
              <a:rPr lang="tr-TR" altLang="tr-TR" sz="2800" dirty="0" err="1" smtClean="0"/>
              <a:t>hazırbulunuşluk</a:t>
            </a:r>
            <a:r>
              <a:rPr lang="tr-TR" altLang="tr-TR" sz="2800" dirty="0" smtClean="0"/>
              <a:t> </a:t>
            </a:r>
            <a:r>
              <a:rPr lang="tr-TR" altLang="tr-TR" sz="2800" dirty="0"/>
              <a:t>düzeyleri,</a:t>
            </a:r>
          </a:p>
          <a:p>
            <a:pPr marL="0" indent="0">
              <a:buNone/>
            </a:pPr>
            <a:endParaRPr lang="tr-TR" sz="2800" dirty="0"/>
          </a:p>
        </p:txBody>
      </p:sp>
      <p:sp>
        <p:nvSpPr>
          <p:cNvPr id="3" name="Başlık 2"/>
          <p:cNvSpPr>
            <a:spLocks noGrp="1"/>
          </p:cNvSpPr>
          <p:nvPr>
            <p:ph type="title"/>
          </p:nvPr>
        </p:nvSpPr>
        <p:spPr/>
        <p:txBody>
          <a:bodyPr/>
          <a:lstStyle/>
          <a:p>
            <a:endParaRPr lang="tr-TR"/>
          </a:p>
        </p:txBody>
      </p:sp>
    </p:spTree>
    <p:extLst>
      <p:ext uri="{BB962C8B-B14F-4D97-AF65-F5344CB8AC3E}">
        <p14:creationId xmlns:p14="http://schemas.microsoft.com/office/powerpoint/2010/main" val="148470107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872067" y="2348880"/>
            <a:ext cx="7408333" cy="3777283"/>
          </a:xfrm>
        </p:spPr>
        <p:txBody>
          <a:bodyPr>
            <a:noAutofit/>
          </a:bodyPr>
          <a:lstStyle/>
          <a:p>
            <a:r>
              <a:rPr lang="tr-TR" sz="2800" dirty="0" smtClean="0"/>
              <a:t>Anne babalar aşırı koruyucu ve aşırı ihmal eden bir tutum sergileyebilir.</a:t>
            </a:r>
          </a:p>
          <a:p>
            <a:r>
              <a:rPr lang="tr-TR" sz="2800" dirty="0" smtClean="0"/>
              <a:t>Anne babaların çocuklarından beklentileri yüksek olabilir ya da hiçbir şey yapamayacağı konusunda ön yargılı olabilirler.</a:t>
            </a:r>
          </a:p>
          <a:p>
            <a:r>
              <a:rPr lang="tr-TR" sz="2800" dirty="0" smtClean="0"/>
              <a:t>Çocuklarının varlığını ve engelin bulunduğunu inkar edebilirler.</a:t>
            </a:r>
          </a:p>
          <a:p>
            <a:r>
              <a:rPr lang="tr-TR" sz="2800" dirty="0" smtClean="0"/>
              <a:t>Çocuğu normal akranları ile kıyaslayabilirler.</a:t>
            </a:r>
            <a:endParaRPr lang="tr-TR" sz="2800" dirty="0"/>
          </a:p>
        </p:txBody>
      </p:sp>
      <p:sp>
        <p:nvSpPr>
          <p:cNvPr id="3" name="Başlık 2"/>
          <p:cNvSpPr>
            <a:spLocks noGrp="1"/>
          </p:cNvSpPr>
          <p:nvPr>
            <p:ph type="title"/>
          </p:nvPr>
        </p:nvSpPr>
        <p:spPr/>
        <p:txBody>
          <a:bodyPr>
            <a:normAutofit fontScale="90000"/>
          </a:bodyPr>
          <a:lstStyle/>
          <a:p>
            <a:r>
              <a:rPr lang="tr-TR" dirty="0" smtClean="0"/>
              <a:t>Engelli Çocuğa Sahip Ailelerin Ortak Özellikleri</a:t>
            </a:r>
            <a:endParaRPr lang="tr-TR" dirty="0"/>
          </a:p>
        </p:txBody>
      </p:sp>
    </p:spTree>
    <p:extLst>
      <p:ext uri="{BB962C8B-B14F-4D97-AF65-F5344CB8AC3E}">
        <p14:creationId xmlns:p14="http://schemas.microsoft.com/office/powerpoint/2010/main" val="343376899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872067" y="2420888"/>
            <a:ext cx="7408333" cy="3705275"/>
          </a:xfrm>
        </p:spPr>
        <p:txBody>
          <a:bodyPr>
            <a:normAutofit fontScale="92500"/>
          </a:bodyPr>
          <a:lstStyle/>
          <a:p>
            <a:r>
              <a:rPr lang="tr-TR" dirty="0"/>
              <a:t>Yararlanılacak kaynaklar:</a:t>
            </a:r>
          </a:p>
          <a:p>
            <a:r>
              <a:rPr lang="tr-TR" dirty="0"/>
              <a:t>Aral, N. ve Gürsoy, F. (2007). Özel Eğitim. İstanbul: </a:t>
            </a:r>
            <a:r>
              <a:rPr lang="tr-TR" dirty="0" err="1"/>
              <a:t>Morpa</a:t>
            </a:r>
            <a:r>
              <a:rPr lang="tr-TR" dirty="0"/>
              <a:t> Yayınları. </a:t>
            </a:r>
            <a:endParaRPr lang="tr-TR" dirty="0" smtClean="0"/>
          </a:p>
          <a:p>
            <a:r>
              <a:rPr lang="tr-TR" b="1" i="1" dirty="0"/>
              <a:t>Öğretmenlik Alan Bilgisi/Okul Öncesi Öğretmenliği.(</a:t>
            </a:r>
            <a:r>
              <a:rPr lang="tr-TR" dirty="0"/>
              <a:t>2016).</a:t>
            </a:r>
            <a:r>
              <a:rPr lang="tr-TR" b="1" dirty="0"/>
              <a:t> </a:t>
            </a:r>
            <a:r>
              <a:rPr lang="tr-TR" dirty="0"/>
              <a:t>(</a:t>
            </a:r>
            <a:r>
              <a:rPr lang="tr-TR" dirty="0" err="1"/>
              <a:t>Ed</a:t>
            </a:r>
            <a:r>
              <a:rPr lang="tr-TR" dirty="0"/>
              <a:t>: Neriman Aral, Ümit Deniz ve Adnan Kan). Ankara: Nobel Akademik Yayıncılık, Alan Bilgisi Yayınları.</a:t>
            </a:r>
          </a:p>
          <a:p>
            <a:r>
              <a:rPr lang="tr-TR" dirty="0" err="1"/>
              <a:t>Kaytez</a:t>
            </a:r>
            <a:r>
              <a:rPr lang="tr-TR" dirty="0"/>
              <a:t>, N., </a:t>
            </a:r>
            <a:r>
              <a:rPr lang="tr-TR" b="1" dirty="0"/>
              <a:t>Durualp, E. </a:t>
            </a:r>
            <a:r>
              <a:rPr lang="tr-TR" dirty="0"/>
              <a:t>ve </a:t>
            </a:r>
            <a:r>
              <a:rPr lang="tr-TR" dirty="0" err="1"/>
              <a:t>Kadan</a:t>
            </a:r>
            <a:r>
              <a:rPr lang="tr-TR" dirty="0"/>
              <a:t>, G. (2015). Engelli Çocuğa Sahip Olan Ailelerin Gereksinimlerinin ve Stres Düzeylerinin İncelenmesi. </a:t>
            </a:r>
            <a:r>
              <a:rPr lang="tr-TR" i="1" dirty="0"/>
              <a:t>Eğitim ve Öğretim Araştırmaları Dergisi, </a:t>
            </a:r>
            <a:r>
              <a:rPr lang="tr-TR" dirty="0"/>
              <a:t>4 (1): 197-214</a:t>
            </a:r>
            <a:r>
              <a:rPr lang="tr-TR" dirty="0" smtClean="0"/>
              <a:t>.</a:t>
            </a:r>
            <a:endParaRPr lang="tr-TR" dirty="0"/>
          </a:p>
        </p:txBody>
      </p:sp>
      <p:sp>
        <p:nvSpPr>
          <p:cNvPr id="3" name="Başlık 2"/>
          <p:cNvSpPr>
            <a:spLocks noGrp="1"/>
          </p:cNvSpPr>
          <p:nvPr>
            <p:ph type="title"/>
          </p:nvPr>
        </p:nvSpPr>
        <p:spPr/>
        <p:txBody>
          <a:bodyPr/>
          <a:lstStyle/>
          <a:p>
            <a:endParaRPr lang="tr-TR"/>
          </a:p>
        </p:txBody>
      </p:sp>
    </p:spTree>
    <p:extLst>
      <p:ext uri="{BB962C8B-B14F-4D97-AF65-F5344CB8AC3E}">
        <p14:creationId xmlns:p14="http://schemas.microsoft.com/office/powerpoint/2010/main" val="308988525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467544" y="2564904"/>
            <a:ext cx="8208911" cy="3960440"/>
          </a:xfrm>
        </p:spPr>
        <p:txBody>
          <a:bodyPr>
            <a:normAutofit/>
          </a:bodyPr>
          <a:lstStyle/>
          <a:p>
            <a:pPr algn="just">
              <a:lnSpc>
                <a:spcPct val="80000"/>
              </a:lnSpc>
            </a:pPr>
            <a:endParaRPr lang="tr-TR" altLang="tr-TR" sz="2800" dirty="0" smtClean="0">
              <a:latin typeface="Arial" charset="0"/>
            </a:endParaRPr>
          </a:p>
          <a:p>
            <a:pPr algn="just">
              <a:lnSpc>
                <a:spcPct val="80000"/>
              </a:lnSpc>
            </a:pPr>
            <a:r>
              <a:rPr lang="tr-TR" altLang="tr-TR" sz="2800" dirty="0" smtClean="0">
                <a:latin typeface="Arial" charset="0"/>
              </a:rPr>
              <a:t>Yapılan </a:t>
            </a:r>
            <a:r>
              <a:rPr lang="tr-TR" altLang="tr-TR" sz="2800" dirty="0">
                <a:latin typeface="Arial" charset="0"/>
              </a:rPr>
              <a:t>tüm hazırlıklar normal bir bebek içindir. </a:t>
            </a:r>
            <a:r>
              <a:rPr lang="tr-TR" altLang="tr-TR" sz="2800" dirty="0" smtClean="0">
                <a:latin typeface="Arial" charset="0"/>
              </a:rPr>
              <a:t>Anne-baba </a:t>
            </a:r>
            <a:r>
              <a:rPr lang="tr-TR" altLang="tr-TR" sz="2800" dirty="0">
                <a:latin typeface="Arial" charset="0"/>
              </a:rPr>
              <a:t>dışında ailenin tüm fertlerinin de beklentisi aynı şekildedir.</a:t>
            </a:r>
          </a:p>
          <a:p>
            <a:pPr algn="just">
              <a:lnSpc>
                <a:spcPct val="80000"/>
              </a:lnSpc>
            </a:pPr>
            <a:endParaRPr lang="tr-TR" altLang="tr-TR" sz="2800" dirty="0" smtClean="0">
              <a:latin typeface="Arial" charset="0"/>
            </a:endParaRPr>
          </a:p>
          <a:p>
            <a:pPr algn="just">
              <a:lnSpc>
                <a:spcPct val="80000"/>
              </a:lnSpc>
            </a:pPr>
            <a:r>
              <a:rPr lang="tr-TR" altLang="tr-TR" sz="2800" dirty="0" smtClean="0">
                <a:latin typeface="Arial" charset="0"/>
              </a:rPr>
              <a:t>Doğumdan </a:t>
            </a:r>
            <a:r>
              <a:rPr lang="tr-TR" altLang="tr-TR" sz="2800" dirty="0">
                <a:latin typeface="Arial" charset="0"/>
              </a:rPr>
              <a:t>önce bir çok ailenin engellilik ile ilgili bilgileri oldukça azdır.</a:t>
            </a:r>
          </a:p>
          <a:p>
            <a:pPr algn="just">
              <a:lnSpc>
                <a:spcPct val="80000"/>
              </a:lnSpc>
            </a:pPr>
            <a:endParaRPr lang="tr-TR" altLang="tr-TR" dirty="0">
              <a:latin typeface="Arial" charset="0"/>
            </a:endParaRPr>
          </a:p>
        </p:txBody>
      </p:sp>
      <p:sp>
        <p:nvSpPr>
          <p:cNvPr id="3" name="Başlık 2"/>
          <p:cNvSpPr>
            <a:spLocks noGrp="1"/>
          </p:cNvSpPr>
          <p:nvPr>
            <p:ph type="title"/>
          </p:nvPr>
        </p:nvSpPr>
        <p:spPr/>
        <p:txBody>
          <a:bodyPr/>
          <a:lstStyle/>
          <a:p>
            <a:endParaRPr lang="tr-TR" dirty="0"/>
          </a:p>
        </p:txBody>
      </p:sp>
    </p:spTree>
    <p:extLst>
      <p:ext uri="{BB962C8B-B14F-4D97-AF65-F5344CB8AC3E}">
        <p14:creationId xmlns:p14="http://schemas.microsoft.com/office/powerpoint/2010/main" val="178957766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p:txBody>
          <a:bodyPr>
            <a:normAutofit/>
          </a:bodyPr>
          <a:lstStyle/>
          <a:p>
            <a:r>
              <a:rPr lang="tr-TR" altLang="tr-TR" sz="2800" dirty="0">
                <a:latin typeface="Arial" charset="0"/>
              </a:rPr>
              <a:t>Doğum öncesi dönem boyunca bir çok ailenin en büyük korkusu engelli bir çocuk dünyaya getirme ihtimalidir. Bu nedenle aileler “</a:t>
            </a:r>
            <a:r>
              <a:rPr lang="tr-TR" altLang="tr-TR" sz="2800" u="sng" dirty="0">
                <a:latin typeface="Arial" charset="0"/>
              </a:rPr>
              <a:t>kız erkek fark  etmez eli ayağı düzgün olsun</a:t>
            </a:r>
            <a:r>
              <a:rPr lang="tr-TR" altLang="tr-TR" sz="2800" dirty="0">
                <a:latin typeface="Arial" charset="0"/>
              </a:rPr>
              <a:t>” gibi sözlerle beklentilerini ifade ederler.</a:t>
            </a:r>
            <a:endParaRPr lang="tr-TR" sz="2800" dirty="0"/>
          </a:p>
        </p:txBody>
      </p:sp>
      <p:sp>
        <p:nvSpPr>
          <p:cNvPr id="3" name="Başlık 2"/>
          <p:cNvSpPr>
            <a:spLocks noGrp="1"/>
          </p:cNvSpPr>
          <p:nvPr>
            <p:ph type="title"/>
          </p:nvPr>
        </p:nvSpPr>
        <p:spPr/>
        <p:txBody>
          <a:bodyPr/>
          <a:lstStyle/>
          <a:p>
            <a:endParaRPr lang="tr-TR"/>
          </a:p>
        </p:txBody>
      </p:sp>
    </p:spTree>
    <p:extLst>
      <p:ext uri="{BB962C8B-B14F-4D97-AF65-F5344CB8AC3E}">
        <p14:creationId xmlns:p14="http://schemas.microsoft.com/office/powerpoint/2010/main" val="310102183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p:txBody>
          <a:bodyPr>
            <a:normAutofit/>
          </a:bodyPr>
          <a:lstStyle/>
          <a:p>
            <a:pPr>
              <a:lnSpc>
                <a:spcPct val="90000"/>
              </a:lnSpc>
            </a:pPr>
            <a:r>
              <a:rPr lang="tr-TR" altLang="tr-TR" sz="2800" dirty="0">
                <a:latin typeface="Arial" charset="0"/>
              </a:rPr>
              <a:t>Bir çocuğun doğumu aileyi gerek yapısal, gerek gelişimsel, gerekse işlevsel olarak etkiler. </a:t>
            </a:r>
          </a:p>
          <a:p>
            <a:pPr>
              <a:lnSpc>
                <a:spcPct val="90000"/>
              </a:lnSpc>
            </a:pPr>
            <a:r>
              <a:rPr lang="tr-TR" altLang="tr-TR" sz="2800" dirty="0">
                <a:latin typeface="Arial" charset="0"/>
              </a:rPr>
              <a:t>Çocuğun doğumuyla duyulan mutluluk ve sevinç bu değişimlerin olumsuz etkilerinden aileleri korur. </a:t>
            </a:r>
          </a:p>
        </p:txBody>
      </p:sp>
      <p:sp>
        <p:nvSpPr>
          <p:cNvPr id="3" name="Başlık 2"/>
          <p:cNvSpPr>
            <a:spLocks noGrp="1"/>
          </p:cNvSpPr>
          <p:nvPr>
            <p:ph type="title"/>
          </p:nvPr>
        </p:nvSpPr>
        <p:spPr/>
        <p:txBody>
          <a:bodyPr/>
          <a:lstStyle/>
          <a:p>
            <a:endParaRPr lang="tr-TR"/>
          </a:p>
        </p:txBody>
      </p:sp>
    </p:spTree>
    <p:extLst>
      <p:ext uri="{BB962C8B-B14F-4D97-AF65-F5344CB8AC3E}">
        <p14:creationId xmlns:p14="http://schemas.microsoft.com/office/powerpoint/2010/main" val="55836188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p:txBody>
          <a:bodyPr>
            <a:normAutofit/>
          </a:bodyPr>
          <a:lstStyle/>
          <a:p>
            <a:r>
              <a:rPr lang="tr-TR" sz="2800" dirty="0"/>
              <a:t>D</a:t>
            </a:r>
            <a:r>
              <a:rPr lang="tr-TR" sz="2800" dirty="0" smtClean="0"/>
              <a:t>oğum, anneler için mutluluğun olduğu kadar endişelerin de simgesidir. </a:t>
            </a:r>
          </a:p>
          <a:p>
            <a:r>
              <a:rPr lang="tr-TR" sz="2800" dirty="0" smtClean="0"/>
              <a:t>Her annenin en büyük endişesi nasıl doğum yapacağı, doğacak bebeğin sağlıklı olup olmayacağıdır.  Bu düşünceleri fazlası ile yaşayan kadınlarda psikolojik sorunlar ortaya çıkabilir.</a:t>
            </a:r>
            <a:endParaRPr lang="tr-TR" sz="2800" dirty="0"/>
          </a:p>
        </p:txBody>
      </p:sp>
      <p:sp>
        <p:nvSpPr>
          <p:cNvPr id="3" name="Başlık 2"/>
          <p:cNvSpPr>
            <a:spLocks noGrp="1"/>
          </p:cNvSpPr>
          <p:nvPr>
            <p:ph type="title"/>
          </p:nvPr>
        </p:nvSpPr>
        <p:spPr/>
        <p:txBody>
          <a:bodyPr/>
          <a:lstStyle/>
          <a:p>
            <a:endParaRPr lang="tr-TR"/>
          </a:p>
        </p:txBody>
      </p:sp>
    </p:spTree>
    <p:extLst>
      <p:ext uri="{BB962C8B-B14F-4D97-AF65-F5344CB8AC3E}">
        <p14:creationId xmlns:p14="http://schemas.microsoft.com/office/powerpoint/2010/main" val="241058293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p:txBody>
          <a:bodyPr>
            <a:normAutofit/>
          </a:bodyPr>
          <a:lstStyle/>
          <a:p>
            <a:r>
              <a:rPr lang="tr-TR" sz="2800" dirty="0" smtClean="0"/>
              <a:t>Doğum öncesi bakım ve yapılacak işlemler konusunda sadece </a:t>
            </a:r>
            <a:r>
              <a:rPr lang="tr-TR" sz="2800" dirty="0"/>
              <a:t>a</a:t>
            </a:r>
            <a:r>
              <a:rPr lang="tr-TR" sz="2800" dirty="0" smtClean="0"/>
              <a:t>nneyi almak babayı olayın dışında tutmak doru değildir. Bazı baba adayları bir çocuğun sorumluluğunu yüklenirken, bazı baba adayları ise bu sorumluluğu anneye bırakmaktadır. </a:t>
            </a:r>
            <a:endParaRPr lang="tr-TR" sz="2800" dirty="0"/>
          </a:p>
        </p:txBody>
      </p:sp>
      <p:sp>
        <p:nvSpPr>
          <p:cNvPr id="3" name="Başlık 2"/>
          <p:cNvSpPr>
            <a:spLocks noGrp="1"/>
          </p:cNvSpPr>
          <p:nvPr>
            <p:ph type="title"/>
          </p:nvPr>
        </p:nvSpPr>
        <p:spPr/>
        <p:txBody>
          <a:bodyPr/>
          <a:lstStyle/>
          <a:p>
            <a:endParaRPr lang="tr-TR"/>
          </a:p>
        </p:txBody>
      </p:sp>
    </p:spTree>
    <p:extLst>
      <p:ext uri="{BB962C8B-B14F-4D97-AF65-F5344CB8AC3E}">
        <p14:creationId xmlns:p14="http://schemas.microsoft.com/office/powerpoint/2010/main" val="240307608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4294967295"/>
          </p:nvPr>
        </p:nvSpPr>
        <p:spPr>
          <a:xfrm>
            <a:off x="467544" y="2674938"/>
            <a:ext cx="8676456" cy="3451225"/>
          </a:xfrm>
        </p:spPr>
        <p:txBody>
          <a:bodyPr>
            <a:normAutofit/>
          </a:bodyPr>
          <a:lstStyle/>
          <a:p>
            <a:r>
              <a:rPr lang="tr-TR" sz="2800" dirty="0" smtClean="0"/>
              <a:t>Doğum sonrasında bebeğin anne ile teması daha sonra kurulacak ilişki açısından çok önemlidir. (</a:t>
            </a:r>
            <a:r>
              <a:rPr lang="tr-TR" sz="2800" dirty="0" err="1" smtClean="0"/>
              <a:t>bonding</a:t>
            </a:r>
            <a:r>
              <a:rPr lang="tr-TR" sz="2800" dirty="0" smtClean="0"/>
              <a:t>)</a:t>
            </a:r>
            <a:endParaRPr lang="tr-TR" sz="2800" dirty="0"/>
          </a:p>
        </p:txBody>
      </p:sp>
    </p:spTree>
    <p:extLst>
      <p:ext uri="{BB962C8B-B14F-4D97-AF65-F5344CB8AC3E}">
        <p14:creationId xmlns:p14="http://schemas.microsoft.com/office/powerpoint/2010/main" val="413966739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a:xfrm>
            <a:off x="872067" y="2675466"/>
            <a:ext cx="7408333" cy="3777869"/>
          </a:xfrm>
        </p:spPr>
        <p:txBody>
          <a:bodyPr>
            <a:normAutofit/>
          </a:bodyPr>
          <a:lstStyle/>
          <a:p>
            <a:r>
              <a:rPr lang="tr-TR" sz="3200" dirty="0" smtClean="0"/>
              <a:t>Hastaneden eve döndükten sonra evdeki düzenin niteliği değişir. Erkek eşinin bebeğe olan sevgisini ve ilgisini kıskanabilir , bu durumdan rahatsız olabilir. Eşini annesi, bebeği de kardeşi de olarak görebilir. Eşini bebekle ilgileniyor diye eleştirebilir!!!!!!!</a:t>
            </a:r>
            <a:endParaRPr lang="tr-TR" sz="3200" dirty="0"/>
          </a:p>
        </p:txBody>
      </p:sp>
    </p:spTree>
    <p:extLst>
      <p:ext uri="{BB962C8B-B14F-4D97-AF65-F5344CB8AC3E}">
        <p14:creationId xmlns:p14="http://schemas.microsoft.com/office/powerpoint/2010/main" val="343989254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Dalga Biçimi">
  <a:themeElements>
    <a:clrScheme name="Dalga Biçimi">
      <a:dk1>
        <a:sysClr val="windowText" lastClr="000000"/>
      </a:dk1>
      <a:lt1>
        <a:sysClr val="window" lastClr="FFFFFF"/>
      </a:lt1>
      <a:dk2>
        <a:srgbClr val="073E87"/>
      </a:dk2>
      <a:lt2>
        <a:srgbClr val="C6E7FC"/>
      </a:lt2>
      <a:accent1>
        <a:srgbClr val="31B6FD"/>
      </a:accent1>
      <a:accent2>
        <a:srgbClr val="4584D3"/>
      </a:accent2>
      <a:accent3>
        <a:srgbClr val="5BD078"/>
      </a:accent3>
      <a:accent4>
        <a:srgbClr val="A5D028"/>
      </a:accent4>
      <a:accent5>
        <a:srgbClr val="F5C040"/>
      </a:accent5>
      <a:accent6>
        <a:srgbClr val="05E0DB"/>
      </a:accent6>
      <a:hlink>
        <a:srgbClr val="0080FF"/>
      </a:hlink>
      <a:folHlink>
        <a:srgbClr val="5EAEFF"/>
      </a:folHlink>
    </a:clrScheme>
    <a:fontScheme name="Dalga Biçimi">
      <a:majorFont>
        <a:latin typeface="Candara"/>
        <a:ea typeface=""/>
        <a:cs typeface=""/>
        <a:font script="Jpan" typeface="HGP明朝E"/>
        <a:font script="Hang" typeface="HY그래픽M"/>
        <a:font script="Hans" typeface="华文新魏"/>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ndara"/>
        <a:ea typeface=""/>
        <a:cs typeface=""/>
        <a:font script="Jpan" typeface="HGP明朝E"/>
        <a:font script="Hang" typeface="HY그래픽M"/>
        <a:font script="Hans" typeface="华文楷体"/>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alga Biçimi">
      <a:fillStyleLst>
        <a:solidFill>
          <a:schemeClr val="phClr"/>
        </a:solidFill>
        <a:gradFill rotWithShape="1">
          <a:gsLst>
            <a:gs pos="0">
              <a:schemeClr val="phClr">
                <a:tint val="0"/>
              </a:schemeClr>
            </a:gs>
            <a:gs pos="44000">
              <a:schemeClr val="phClr">
                <a:tint val="60000"/>
                <a:satMod val="120000"/>
              </a:schemeClr>
            </a:gs>
            <a:gs pos="100000">
              <a:schemeClr val="phClr">
                <a:tint val="90000"/>
                <a:alpha val="100000"/>
                <a:lumMod val="90000"/>
              </a:schemeClr>
            </a:gs>
          </a:gsLst>
          <a:lin ang="5400000" scaled="0"/>
        </a:gradFill>
        <a:gradFill rotWithShape="1">
          <a:gsLst>
            <a:gs pos="0">
              <a:schemeClr val="phClr">
                <a:tint val="96000"/>
                <a:satMod val="120000"/>
                <a:lumMod val="120000"/>
              </a:schemeClr>
            </a:gs>
            <a:gs pos="100000">
              <a:schemeClr val="phClr">
                <a:shade val="89000"/>
                <a:lumMod val="90000"/>
              </a:schemeClr>
            </a:gs>
          </a:gsLst>
          <a:lin ang="5400000" scaled="0"/>
        </a:gradFill>
      </a:fillStyleLst>
      <a:lnStyleLst>
        <a:ln w="9525" cap="flat" cmpd="sng" algn="ctr">
          <a:solidFill>
            <a:schemeClr val="phClr"/>
          </a:solidFill>
          <a:prstDash val="solid"/>
        </a:ln>
        <a:ln w="15875" cap="flat" cmpd="sng" algn="ctr">
          <a:solidFill>
            <a:schemeClr val="phClr">
              <a:shade val="75000"/>
              <a:lumMod val="80000"/>
            </a:schemeClr>
          </a:solidFill>
          <a:prstDash val="solid"/>
        </a:ln>
        <a:ln w="25400" cap="flat" cmpd="sng" algn="ctr">
          <a:solidFill>
            <a:schemeClr val="phClr"/>
          </a:solidFill>
          <a:prstDash val="solid"/>
        </a:ln>
      </a:lnStyleLst>
      <a:effectStyleLst>
        <a:effectStyle>
          <a:effectLst/>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prstMaterial="flat">
            <a:bevelT w="12700" h="12700"/>
          </a:sp3d>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contourW="19050" prstMaterial="flat">
            <a:bevelT w="63500" h="63500"/>
            <a:contourClr>
              <a:schemeClr val="phClr">
                <a:shade val="25000"/>
                <a:satMod val="180000"/>
              </a:schemeClr>
            </a:contourClr>
          </a:sp3d>
        </a:effectStyle>
      </a:effectStyleLst>
      <a:bgFillStyleLst>
        <a:solidFill>
          <a:schemeClr val="phClr"/>
        </a:solidFill>
        <a:gradFill rotWithShape="1">
          <a:gsLst>
            <a:gs pos="40000">
              <a:schemeClr val="phClr">
                <a:tint val="94000"/>
                <a:shade val="94000"/>
                <a:alpha val="100000"/>
                <a:satMod val="114000"/>
                <a:lumMod val="114000"/>
              </a:schemeClr>
            </a:gs>
            <a:gs pos="74000">
              <a:schemeClr val="phClr">
                <a:tint val="94000"/>
                <a:shade val="94000"/>
                <a:satMod val="128000"/>
                <a:lumMod val="100000"/>
              </a:schemeClr>
            </a:gs>
            <a:gs pos="100000">
              <a:schemeClr val="phClr">
                <a:tint val="98000"/>
                <a:shade val="100000"/>
                <a:hueMod val="98000"/>
                <a:satMod val="100000"/>
                <a:lumMod val="74000"/>
              </a:schemeClr>
            </a:gs>
          </a:gsLst>
          <a:path path="circle">
            <a:fillToRect l="20000" t="-40000" r="20000" b="140000"/>
          </a:path>
        </a:gradFill>
        <a:blipFill rotWithShape="1">
          <a:blip xmlns:r="http://schemas.openxmlformats.org/officeDocument/2006/relationships" r:embed="rId1">
            <a:duotone>
              <a:schemeClr val="phClr">
                <a:tint val="96000"/>
                <a:satMod val="130000"/>
                <a:lumMod val="50000"/>
              </a:schemeClr>
              <a:schemeClr val="phClr">
                <a:tint val="96000"/>
                <a:satMod val="114000"/>
                <a:lumMod val="114000"/>
              </a:schemeClr>
            </a:duotone>
          </a:blip>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Waveform</Template>
  <TotalTime>215</TotalTime>
  <Words>931</Words>
  <Application>Microsoft Office PowerPoint</Application>
  <PresentationFormat>Ekran Gösterisi (4:3)</PresentationFormat>
  <Paragraphs>124</Paragraphs>
  <Slides>27</Slides>
  <Notes>0</Notes>
  <HiddenSlides>0</HiddenSlides>
  <MMClips>0</MMClips>
  <ScaleCrop>false</ScaleCrop>
  <HeadingPairs>
    <vt:vector size="4" baseType="variant">
      <vt:variant>
        <vt:lpstr>Tema</vt:lpstr>
      </vt:variant>
      <vt:variant>
        <vt:i4>1</vt:i4>
      </vt:variant>
      <vt:variant>
        <vt:lpstr>Slayt Başlıkları</vt:lpstr>
      </vt:variant>
      <vt:variant>
        <vt:i4>27</vt:i4>
      </vt:variant>
    </vt:vector>
  </HeadingPairs>
  <TitlesOfParts>
    <vt:vector size="28" baseType="lpstr">
      <vt:lpstr>Dalga Biçimi</vt:lpstr>
      <vt:lpstr>Engelli Çocuğa Sahip Aileler  ve Sorunları</vt:lpstr>
      <vt:lpstr>Yeni Bir Bebeğin Aileye Katılımı</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Engelli Bir bebeğin Aileye Katılımı</vt:lpstr>
      <vt:lpstr>YETERSİZLİK VE ENGEL NEDİR?</vt:lpstr>
      <vt:lpstr>PowerPoint Sunusu</vt:lpstr>
      <vt:lpstr>Engelli Bireylere İlişkin İstatistiki Bilgiler  (Aile ve Sosyal Politikalar Bakanlığı-Aralık 2013)</vt:lpstr>
      <vt:lpstr> Engel Grubuna Göre Dağılım  </vt:lpstr>
      <vt:lpstr> Engel Oranlarına Göre Dağılım  </vt:lpstr>
      <vt:lpstr> Yaş grubuna Göre Dağılım  </vt:lpstr>
      <vt:lpstr> Cinsiyet Bazında Dağılım  </vt:lpstr>
      <vt:lpstr>PowerPoint Sunusu</vt:lpstr>
      <vt:lpstr>PowerPoint Sunusu</vt:lpstr>
      <vt:lpstr>PowerPoint Sunusu</vt:lpstr>
      <vt:lpstr>Anne-Babaların Tepkilerini Etkileyen Faktörler</vt:lpstr>
      <vt:lpstr>PowerPoint Sunusu</vt:lpstr>
      <vt:lpstr>PowerPoint Sunusu</vt:lpstr>
      <vt:lpstr>Engelli Çocuğa Sahip Ailelerin Ortak Özellikleri</vt:lpstr>
      <vt:lpstr>PowerPoint Sunusu</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ENGELLİ ÇOCUK VE AİLE</dc:title>
  <dc:creator>sony</dc:creator>
  <cp:lastModifiedBy>EDurualp</cp:lastModifiedBy>
  <cp:revision>33</cp:revision>
  <dcterms:created xsi:type="dcterms:W3CDTF">2014-03-05T19:02:00Z</dcterms:created>
  <dcterms:modified xsi:type="dcterms:W3CDTF">2017-02-08T20:14:26Z</dcterms:modified>
</cp:coreProperties>
</file>