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6" r:id="rId1"/>
  </p:sldMasterIdLst>
  <p:notesMasterIdLst>
    <p:notesMasterId r:id="rId28"/>
  </p:notesMasterIdLst>
  <p:sldIdLst>
    <p:sldId id="256" r:id="rId2"/>
    <p:sldId id="258" r:id="rId3"/>
    <p:sldId id="259" r:id="rId4"/>
    <p:sldId id="261" r:id="rId5"/>
    <p:sldId id="260" r:id="rId6"/>
    <p:sldId id="262" r:id="rId7"/>
    <p:sldId id="263" r:id="rId8"/>
    <p:sldId id="264" r:id="rId9"/>
    <p:sldId id="265" r:id="rId10"/>
    <p:sldId id="266" r:id="rId11"/>
    <p:sldId id="267" r:id="rId12"/>
    <p:sldId id="270" r:id="rId13"/>
    <p:sldId id="271" r:id="rId14"/>
    <p:sldId id="268" r:id="rId15"/>
    <p:sldId id="257" r:id="rId16"/>
    <p:sldId id="269" r:id="rId17"/>
    <p:sldId id="272" r:id="rId18"/>
    <p:sldId id="273"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47"/>
    <p:restoredTop sz="94672"/>
  </p:normalViewPr>
  <p:slideViewPr>
    <p:cSldViewPr snapToGrid="0" snapToObjects="1">
      <p:cViewPr varScale="1">
        <p:scale>
          <a:sx n="99" d="100"/>
          <a:sy n="99" d="100"/>
        </p:scale>
        <p:origin x="272" y="176"/>
      </p:cViewPr>
      <p:guideLst/>
    </p:cSldViewPr>
  </p:slideViewPr>
  <p:notesTextViewPr>
    <p:cViewPr>
      <p:scale>
        <a:sx n="1" d="1"/>
        <a:sy n="1" d="1"/>
      </p:scale>
      <p:origin x="0" y="0"/>
    </p:cViewPr>
  </p:notesTextViewPr>
  <p:notesViewPr>
    <p:cSldViewPr snapToGrid="0" snapToObjects="1">
      <p:cViewPr varScale="1">
        <p:scale>
          <a:sx n="82" d="100"/>
          <a:sy n="82" d="100"/>
        </p:scale>
        <p:origin x="335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hyperlink" Target="https://www.loc.gov/classroom-materials/immigration/global-timeline/"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1" Type="http://schemas.openxmlformats.org/officeDocument/2006/relationships/hyperlink" Target="https://www.loc.gov/classroom-materials/immigration/global-timeline/"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7B085EF-26F1-4565-9134-1C5F2906B003}"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047336E6-6BE4-4CF7-ADF0-45FFC7C582D2}">
      <dgm:prSet/>
      <dgm:spPr/>
      <dgm:t>
        <a:bodyPr/>
        <a:lstStyle/>
        <a:p>
          <a:r>
            <a:rPr lang="en-US" dirty="0"/>
            <a:t>In 1914, eugenicist Harry Laughlin published a </a:t>
          </a:r>
          <a:r>
            <a:rPr lang="en-US" i="1" dirty="0"/>
            <a:t>Model Eugenical Sterilization Law</a:t>
          </a:r>
          <a:r>
            <a:rPr lang="en-US" dirty="0"/>
            <a:t> that proposed to authorize sterilization of the “socially inadequate” – people “maintained wholly or in part by public expense.” The law included sterilization of the “feebleminded, insane, criminalistic, epileptic, inebriate, diseased, blind, deaf, deformed, and dependent” – including “orphans, ne’er-do-wells, tramps, the homeless and paupers.” Laughlin’s publication was the basis for Virginia’s </a:t>
          </a:r>
          <a:r>
            <a:rPr lang="en-US" i="1" dirty="0"/>
            <a:t>Eugenical Sterilization Act</a:t>
          </a:r>
          <a:r>
            <a:rPr lang="en-US" dirty="0"/>
            <a:t>, passed in 1924, which was first tested in the well-known Buck v. Bell case.*</a:t>
          </a:r>
        </a:p>
      </dgm:t>
    </dgm:pt>
    <dgm:pt modelId="{E938022E-1123-4B4F-9ACD-1E3A4C7BB417}" type="parTrans" cxnId="{D31C4AB1-4246-4BF8-BDC5-61DDF5A626D5}">
      <dgm:prSet/>
      <dgm:spPr/>
      <dgm:t>
        <a:bodyPr/>
        <a:lstStyle/>
        <a:p>
          <a:endParaRPr lang="en-US"/>
        </a:p>
      </dgm:t>
    </dgm:pt>
    <dgm:pt modelId="{31B0A826-2F25-428A-B924-EA52448B50E4}" type="sibTrans" cxnId="{D31C4AB1-4246-4BF8-BDC5-61DDF5A626D5}">
      <dgm:prSet/>
      <dgm:spPr/>
      <dgm:t>
        <a:bodyPr/>
        <a:lstStyle/>
        <a:p>
          <a:endParaRPr lang="en-US"/>
        </a:p>
      </dgm:t>
    </dgm:pt>
    <dgm:pt modelId="{FEC1D346-A491-4D11-9097-12A4F1F01B7F}">
      <dgm:prSet/>
      <dgm:spPr/>
      <dgm:t>
        <a:bodyPr/>
        <a:lstStyle/>
        <a:p>
          <a:r>
            <a:rPr lang="en-US" dirty="0"/>
            <a:t>It can be debated whether North Carolina’s offer of reparation is enough or appropriate compensation. At one time or another, 33 states had statutes under which more than 60,000 Americans were involuntary sterilized. At $50,000 each, that’s a staggering $3,000,000,000.*</a:t>
          </a:r>
        </a:p>
      </dgm:t>
    </dgm:pt>
    <dgm:pt modelId="{9E6BE3A2-AFF6-4684-A42B-5FD315911F70}" type="parTrans" cxnId="{DD878398-46F8-4A79-BD21-EB4A98E71CD0}">
      <dgm:prSet/>
      <dgm:spPr/>
      <dgm:t>
        <a:bodyPr/>
        <a:lstStyle/>
        <a:p>
          <a:endParaRPr lang="en-US"/>
        </a:p>
      </dgm:t>
    </dgm:pt>
    <dgm:pt modelId="{E618B9D6-2CE9-4B4C-8D72-0C7A6771BC21}" type="sibTrans" cxnId="{DD878398-46F8-4A79-BD21-EB4A98E71CD0}">
      <dgm:prSet/>
      <dgm:spPr/>
      <dgm:t>
        <a:bodyPr/>
        <a:lstStyle/>
        <a:p>
          <a:endParaRPr lang="en-US"/>
        </a:p>
      </dgm:t>
    </dgm:pt>
    <dgm:pt modelId="{EE8AB099-B932-7F40-9DD6-AD4B68101D24}" type="pres">
      <dgm:prSet presAssocID="{17B085EF-26F1-4565-9134-1C5F2906B003}" presName="linear" presStyleCnt="0">
        <dgm:presLayoutVars>
          <dgm:animLvl val="lvl"/>
          <dgm:resizeHandles val="exact"/>
        </dgm:presLayoutVars>
      </dgm:prSet>
      <dgm:spPr/>
    </dgm:pt>
    <dgm:pt modelId="{AE897E7E-0264-C743-8EC1-5AD21C87DA9F}" type="pres">
      <dgm:prSet presAssocID="{047336E6-6BE4-4CF7-ADF0-45FFC7C582D2}" presName="parentText" presStyleLbl="node1" presStyleIdx="0" presStyleCnt="2">
        <dgm:presLayoutVars>
          <dgm:chMax val="0"/>
          <dgm:bulletEnabled val="1"/>
        </dgm:presLayoutVars>
      </dgm:prSet>
      <dgm:spPr/>
    </dgm:pt>
    <dgm:pt modelId="{CF593A5E-C08D-BC49-91F0-82F9E50E7648}" type="pres">
      <dgm:prSet presAssocID="{31B0A826-2F25-428A-B924-EA52448B50E4}" presName="spacer" presStyleCnt="0"/>
      <dgm:spPr/>
    </dgm:pt>
    <dgm:pt modelId="{C1F41C99-CC89-734D-9183-E623BF79F12E}" type="pres">
      <dgm:prSet presAssocID="{FEC1D346-A491-4D11-9097-12A4F1F01B7F}" presName="parentText" presStyleLbl="node1" presStyleIdx="1" presStyleCnt="2">
        <dgm:presLayoutVars>
          <dgm:chMax val="0"/>
          <dgm:bulletEnabled val="1"/>
        </dgm:presLayoutVars>
      </dgm:prSet>
      <dgm:spPr/>
    </dgm:pt>
  </dgm:ptLst>
  <dgm:cxnLst>
    <dgm:cxn modelId="{DD878398-46F8-4A79-BD21-EB4A98E71CD0}" srcId="{17B085EF-26F1-4565-9134-1C5F2906B003}" destId="{FEC1D346-A491-4D11-9097-12A4F1F01B7F}" srcOrd="1" destOrd="0" parTransId="{9E6BE3A2-AFF6-4684-A42B-5FD315911F70}" sibTransId="{E618B9D6-2CE9-4B4C-8D72-0C7A6771BC21}"/>
    <dgm:cxn modelId="{D31C4AB1-4246-4BF8-BDC5-61DDF5A626D5}" srcId="{17B085EF-26F1-4565-9134-1C5F2906B003}" destId="{047336E6-6BE4-4CF7-ADF0-45FFC7C582D2}" srcOrd="0" destOrd="0" parTransId="{E938022E-1123-4B4F-9ACD-1E3A4C7BB417}" sibTransId="{31B0A826-2F25-428A-B924-EA52448B50E4}"/>
    <dgm:cxn modelId="{DB4A41CA-06CA-4B4A-A1C7-975990DD4B6B}" type="presOf" srcId="{17B085EF-26F1-4565-9134-1C5F2906B003}" destId="{EE8AB099-B932-7F40-9DD6-AD4B68101D24}" srcOrd="0" destOrd="0" presId="urn:microsoft.com/office/officeart/2005/8/layout/vList2"/>
    <dgm:cxn modelId="{936736E0-9DB0-154D-BAC5-1187DC475E52}" type="presOf" srcId="{047336E6-6BE4-4CF7-ADF0-45FFC7C582D2}" destId="{AE897E7E-0264-C743-8EC1-5AD21C87DA9F}" srcOrd="0" destOrd="0" presId="urn:microsoft.com/office/officeart/2005/8/layout/vList2"/>
    <dgm:cxn modelId="{078E21F4-9E0B-2C4F-B3EB-0EE617BB4E91}" type="presOf" srcId="{FEC1D346-A491-4D11-9097-12A4F1F01B7F}" destId="{C1F41C99-CC89-734D-9183-E623BF79F12E}" srcOrd="0" destOrd="0" presId="urn:microsoft.com/office/officeart/2005/8/layout/vList2"/>
    <dgm:cxn modelId="{E1C7492B-F5E7-324A-B745-A77710FE5D8B}" type="presParOf" srcId="{EE8AB099-B932-7F40-9DD6-AD4B68101D24}" destId="{AE897E7E-0264-C743-8EC1-5AD21C87DA9F}" srcOrd="0" destOrd="0" presId="urn:microsoft.com/office/officeart/2005/8/layout/vList2"/>
    <dgm:cxn modelId="{A43D33DF-5398-BD47-BDFC-A3053350D34C}" type="presParOf" srcId="{EE8AB099-B932-7F40-9DD6-AD4B68101D24}" destId="{CF593A5E-C08D-BC49-91F0-82F9E50E7648}" srcOrd="1" destOrd="0" presId="urn:microsoft.com/office/officeart/2005/8/layout/vList2"/>
    <dgm:cxn modelId="{9DAF8DF4-ABAD-CB4A-901C-4BCCFC0DBFFB}" type="presParOf" srcId="{EE8AB099-B932-7F40-9DD6-AD4B68101D24}" destId="{C1F41C99-CC89-734D-9183-E623BF79F12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B6D645-BEB0-49BE-B519-62AB4EDFA62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6C61229-F560-4AEE-952A-6D8AF6F48484}">
      <dgm:prSet/>
      <dgm:spPr/>
      <dgm:t>
        <a:bodyPr/>
        <a:lstStyle/>
        <a:p>
          <a:r>
            <a:rPr lang="en-US"/>
            <a:t>The station on Ellis Island began receiving arriving immigrants on January 1, 1892. More than 12 million immigrants were processed here.*</a:t>
          </a:r>
        </a:p>
      </dgm:t>
    </dgm:pt>
    <dgm:pt modelId="{E830E9E5-8167-4DEE-B0AD-44F3EBD228AF}" type="parTrans" cxnId="{67DE58DC-F450-4E6F-B6A5-741C16EA03C3}">
      <dgm:prSet/>
      <dgm:spPr/>
      <dgm:t>
        <a:bodyPr/>
        <a:lstStyle/>
        <a:p>
          <a:endParaRPr lang="en-US"/>
        </a:p>
      </dgm:t>
    </dgm:pt>
    <dgm:pt modelId="{E08D5C31-132E-4FD2-B616-5CE33B57C614}" type="sibTrans" cxnId="{67DE58DC-F450-4E6F-B6A5-741C16EA03C3}">
      <dgm:prSet/>
      <dgm:spPr/>
      <dgm:t>
        <a:bodyPr/>
        <a:lstStyle/>
        <a:p>
          <a:endParaRPr lang="en-US"/>
        </a:p>
      </dgm:t>
    </dgm:pt>
    <dgm:pt modelId="{FE817C7D-EF73-4445-8BDC-71BF24CE4790}">
      <dgm:prSet/>
      <dgm:spPr/>
      <dgm:t>
        <a:bodyPr/>
        <a:lstStyle/>
        <a:p>
          <a:r>
            <a:rPr lang="en-US"/>
            <a:t>For numbers of immigrants from different nationalities please visit:</a:t>
          </a:r>
        </a:p>
      </dgm:t>
    </dgm:pt>
    <dgm:pt modelId="{462BCD9D-DF1B-4403-BC07-23C327D2B235}" type="parTrans" cxnId="{4585B2F7-FD96-446B-A561-FA7810E13F82}">
      <dgm:prSet/>
      <dgm:spPr/>
      <dgm:t>
        <a:bodyPr/>
        <a:lstStyle/>
        <a:p>
          <a:endParaRPr lang="en-US"/>
        </a:p>
      </dgm:t>
    </dgm:pt>
    <dgm:pt modelId="{13589BA1-1D88-4AC2-A429-86D2E3979A05}" type="sibTrans" cxnId="{4585B2F7-FD96-446B-A561-FA7810E13F82}">
      <dgm:prSet/>
      <dgm:spPr/>
      <dgm:t>
        <a:bodyPr/>
        <a:lstStyle/>
        <a:p>
          <a:endParaRPr lang="en-US"/>
        </a:p>
      </dgm:t>
    </dgm:pt>
    <dgm:pt modelId="{78DE3C08-D4D9-445C-9B17-8B83142947CA}">
      <dgm:prSet/>
      <dgm:spPr/>
      <dgm:t>
        <a:bodyPr/>
        <a:lstStyle/>
        <a:p>
          <a:r>
            <a:rPr lang="en-US">
              <a:hlinkClick xmlns:r="http://schemas.openxmlformats.org/officeDocument/2006/relationships" r:id="rId1"/>
            </a:rPr>
            <a:t>https://www.loc.gov/classroom-materials/immigration/global-timeline/</a:t>
          </a:r>
          <a:endParaRPr lang="en-US"/>
        </a:p>
      </dgm:t>
    </dgm:pt>
    <dgm:pt modelId="{F3E9D873-5322-4297-9AD2-02443DCCACE7}" type="parTrans" cxnId="{71D96051-9A1F-477A-993B-7426314A600A}">
      <dgm:prSet/>
      <dgm:spPr/>
      <dgm:t>
        <a:bodyPr/>
        <a:lstStyle/>
        <a:p>
          <a:endParaRPr lang="en-US"/>
        </a:p>
      </dgm:t>
    </dgm:pt>
    <dgm:pt modelId="{77897335-6275-44AD-962F-622E49C95088}" type="sibTrans" cxnId="{71D96051-9A1F-477A-993B-7426314A600A}">
      <dgm:prSet/>
      <dgm:spPr/>
      <dgm:t>
        <a:bodyPr/>
        <a:lstStyle/>
        <a:p>
          <a:endParaRPr lang="en-US"/>
        </a:p>
      </dgm:t>
    </dgm:pt>
    <dgm:pt modelId="{42140770-4F86-C842-950A-52F05A6EBC5C}" type="pres">
      <dgm:prSet presAssocID="{19B6D645-BEB0-49BE-B519-62AB4EDFA622}" presName="linear" presStyleCnt="0">
        <dgm:presLayoutVars>
          <dgm:animLvl val="lvl"/>
          <dgm:resizeHandles val="exact"/>
        </dgm:presLayoutVars>
      </dgm:prSet>
      <dgm:spPr/>
    </dgm:pt>
    <dgm:pt modelId="{34BE8862-D680-074C-A2D1-2E8A239D9130}" type="pres">
      <dgm:prSet presAssocID="{76C61229-F560-4AEE-952A-6D8AF6F48484}" presName="parentText" presStyleLbl="node1" presStyleIdx="0" presStyleCnt="3">
        <dgm:presLayoutVars>
          <dgm:chMax val="0"/>
          <dgm:bulletEnabled val="1"/>
        </dgm:presLayoutVars>
      </dgm:prSet>
      <dgm:spPr/>
    </dgm:pt>
    <dgm:pt modelId="{1E40D7F7-7432-FF4A-AEC4-BC4116316D36}" type="pres">
      <dgm:prSet presAssocID="{E08D5C31-132E-4FD2-B616-5CE33B57C614}" presName="spacer" presStyleCnt="0"/>
      <dgm:spPr/>
    </dgm:pt>
    <dgm:pt modelId="{3D3A26F8-8637-A94B-9A11-251A37A6230A}" type="pres">
      <dgm:prSet presAssocID="{FE817C7D-EF73-4445-8BDC-71BF24CE4790}" presName="parentText" presStyleLbl="node1" presStyleIdx="1" presStyleCnt="3">
        <dgm:presLayoutVars>
          <dgm:chMax val="0"/>
          <dgm:bulletEnabled val="1"/>
        </dgm:presLayoutVars>
      </dgm:prSet>
      <dgm:spPr/>
    </dgm:pt>
    <dgm:pt modelId="{E9330630-2A7A-FC45-BA1F-19F0893696D2}" type="pres">
      <dgm:prSet presAssocID="{13589BA1-1D88-4AC2-A429-86D2E3979A05}" presName="spacer" presStyleCnt="0"/>
      <dgm:spPr/>
    </dgm:pt>
    <dgm:pt modelId="{DA9AD450-E36D-F54C-A8B2-15D06BEE0136}" type="pres">
      <dgm:prSet presAssocID="{78DE3C08-D4D9-445C-9B17-8B83142947CA}" presName="parentText" presStyleLbl="node1" presStyleIdx="2" presStyleCnt="3">
        <dgm:presLayoutVars>
          <dgm:chMax val="0"/>
          <dgm:bulletEnabled val="1"/>
        </dgm:presLayoutVars>
      </dgm:prSet>
      <dgm:spPr/>
    </dgm:pt>
  </dgm:ptLst>
  <dgm:cxnLst>
    <dgm:cxn modelId="{277C0415-BEE7-1F45-B795-5A47DC067765}" type="presOf" srcId="{78DE3C08-D4D9-445C-9B17-8B83142947CA}" destId="{DA9AD450-E36D-F54C-A8B2-15D06BEE0136}" srcOrd="0" destOrd="0" presId="urn:microsoft.com/office/officeart/2005/8/layout/vList2"/>
    <dgm:cxn modelId="{19555337-7124-4543-9BFF-B9FC66882A91}" type="presOf" srcId="{19B6D645-BEB0-49BE-B519-62AB4EDFA622}" destId="{42140770-4F86-C842-950A-52F05A6EBC5C}" srcOrd="0" destOrd="0" presId="urn:microsoft.com/office/officeart/2005/8/layout/vList2"/>
    <dgm:cxn modelId="{71D96051-9A1F-477A-993B-7426314A600A}" srcId="{19B6D645-BEB0-49BE-B519-62AB4EDFA622}" destId="{78DE3C08-D4D9-445C-9B17-8B83142947CA}" srcOrd="2" destOrd="0" parTransId="{F3E9D873-5322-4297-9AD2-02443DCCACE7}" sibTransId="{77897335-6275-44AD-962F-622E49C95088}"/>
    <dgm:cxn modelId="{67DE58DC-F450-4E6F-B6A5-741C16EA03C3}" srcId="{19B6D645-BEB0-49BE-B519-62AB4EDFA622}" destId="{76C61229-F560-4AEE-952A-6D8AF6F48484}" srcOrd="0" destOrd="0" parTransId="{E830E9E5-8167-4DEE-B0AD-44F3EBD228AF}" sibTransId="{E08D5C31-132E-4FD2-B616-5CE33B57C614}"/>
    <dgm:cxn modelId="{F8C4B7DD-0442-CD43-A287-3EECA282828F}" type="presOf" srcId="{FE817C7D-EF73-4445-8BDC-71BF24CE4790}" destId="{3D3A26F8-8637-A94B-9A11-251A37A6230A}" srcOrd="0" destOrd="0" presId="urn:microsoft.com/office/officeart/2005/8/layout/vList2"/>
    <dgm:cxn modelId="{4585B2F7-FD96-446B-A561-FA7810E13F82}" srcId="{19B6D645-BEB0-49BE-B519-62AB4EDFA622}" destId="{FE817C7D-EF73-4445-8BDC-71BF24CE4790}" srcOrd="1" destOrd="0" parTransId="{462BCD9D-DF1B-4403-BC07-23C327D2B235}" sibTransId="{13589BA1-1D88-4AC2-A429-86D2E3979A05}"/>
    <dgm:cxn modelId="{0E25CCFD-80CE-2E47-A0AD-81728994BF89}" type="presOf" srcId="{76C61229-F560-4AEE-952A-6D8AF6F48484}" destId="{34BE8862-D680-074C-A2D1-2E8A239D9130}" srcOrd="0" destOrd="0" presId="urn:microsoft.com/office/officeart/2005/8/layout/vList2"/>
    <dgm:cxn modelId="{4EAD8C93-05E9-1B4D-9CD2-110E239F9F25}" type="presParOf" srcId="{42140770-4F86-C842-950A-52F05A6EBC5C}" destId="{34BE8862-D680-074C-A2D1-2E8A239D9130}" srcOrd="0" destOrd="0" presId="urn:microsoft.com/office/officeart/2005/8/layout/vList2"/>
    <dgm:cxn modelId="{9818BFFA-BC9F-FA43-AD28-9466305C504A}" type="presParOf" srcId="{42140770-4F86-C842-950A-52F05A6EBC5C}" destId="{1E40D7F7-7432-FF4A-AEC4-BC4116316D36}" srcOrd="1" destOrd="0" presId="urn:microsoft.com/office/officeart/2005/8/layout/vList2"/>
    <dgm:cxn modelId="{3A556017-3552-2045-B9EA-C943AA3FD042}" type="presParOf" srcId="{42140770-4F86-C842-950A-52F05A6EBC5C}" destId="{3D3A26F8-8637-A94B-9A11-251A37A6230A}" srcOrd="2" destOrd="0" presId="urn:microsoft.com/office/officeart/2005/8/layout/vList2"/>
    <dgm:cxn modelId="{A7B269F8-5828-8E4C-8E76-E3AA9B43B7E2}" type="presParOf" srcId="{42140770-4F86-C842-950A-52F05A6EBC5C}" destId="{E9330630-2A7A-FC45-BA1F-19F0893696D2}" srcOrd="3" destOrd="0" presId="urn:microsoft.com/office/officeart/2005/8/layout/vList2"/>
    <dgm:cxn modelId="{968CB59A-1A8D-8E41-B409-89B98396E9F9}" type="presParOf" srcId="{42140770-4F86-C842-950A-52F05A6EBC5C}" destId="{DA9AD450-E36D-F54C-A8B2-15D06BEE0136}"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323559-BCF0-47CA-B5CC-581231CC8D9F}"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5689D070-0D07-4505-9425-3691F4544550}">
      <dgm:prSet/>
      <dgm:spPr/>
      <dgm:t>
        <a:bodyPr/>
        <a:lstStyle/>
        <a:p>
          <a:r>
            <a:rPr lang="en-US"/>
            <a:t>Inattentive</a:t>
          </a:r>
        </a:p>
      </dgm:t>
    </dgm:pt>
    <dgm:pt modelId="{B5A50763-1902-45AE-9009-942AC58956B8}" type="parTrans" cxnId="{FC801B2E-7BD9-41D1-A752-CA800FD85FD9}">
      <dgm:prSet/>
      <dgm:spPr/>
      <dgm:t>
        <a:bodyPr/>
        <a:lstStyle/>
        <a:p>
          <a:endParaRPr lang="en-US"/>
        </a:p>
      </dgm:t>
    </dgm:pt>
    <dgm:pt modelId="{727E0B91-7D48-4D35-AD24-B5A23D8E2CED}" type="sibTrans" cxnId="{FC801B2E-7BD9-41D1-A752-CA800FD85FD9}">
      <dgm:prSet/>
      <dgm:spPr/>
      <dgm:t>
        <a:bodyPr/>
        <a:lstStyle/>
        <a:p>
          <a:endParaRPr lang="en-US"/>
        </a:p>
      </dgm:t>
    </dgm:pt>
    <dgm:pt modelId="{BAB36CFA-ED7F-47BA-9D17-3E629A1E6E79}">
      <dgm:prSet/>
      <dgm:spPr/>
      <dgm:t>
        <a:bodyPr/>
        <a:lstStyle/>
        <a:p>
          <a:r>
            <a:rPr lang="en-US"/>
            <a:t>Stupid-looking</a:t>
          </a:r>
        </a:p>
      </dgm:t>
    </dgm:pt>
    <dgm:pt modelId="{0E5B74F7-8BE1-403C-A721-CAEC98492083}" type="parTrans" cxnId="{4F5AE187-775A-4414-988D-FC04C9BE5A45}">
      <dgm:prSet/>
      <dgm:spPr/>
      <dgm:t>
        <a:bodyPr/>
        <a:lstStyle/>
        <a:p>
          <a:endParaRPr lang="en-US"/>
        </a:p>
      </dgm:t>
    </dgm:pt>
    <dgm:pt modelId="{848EC06C-F5F9-4709-9E37-5A87E02A9AE7}" type="sibTrans" cxnId="{4F5AE187-775A-4414-988D-FC04C9BE5A45}">
      <dgm:prSet/>
      <dgm:spPr/>
      <dgm:t>
        <a:bodyPr/>
        <a:lstStyle/>
        <a:p>
          <a:endParaRPr lang="en-US"/>
        </a:p>
      </dgm:t>
    </dgm:pt>
    <dgm:pt modelId="{B7FA0A92-7593-4025-A51A-4A70604ED764}">
      <dgm:prSet/>
      <dgm:spPr/>
      <dgm:t>
        <a:bodyPr/>
        <a:lstStyle/>
        <a:p>
          <a:r>
            <a:rPr lang="en-US"/>
            <a:t>Talkativeness</a:t>
          </a:r>
        </a:p>
      </dgm:t>
    </dgm:pt>
    <dgm:pt modelId="{E3AA7E7F-1138-4CF2-85A6-C258C6B575E5}" type="parTrans" cxnId="{3E7A86E4-274F-45F6-9D52-D052C12A936B}">
      <dgm:prSet/>
      <dgm:spPr/>
      <dgm:t>
        <a:bodyPr/>
        <a:lstStyle/>
        <a:p>
          <a:endParaRPr lang="en-US"/>
        </a:p>
      </dgm:t>
    </dgm:pt>
    <dgm:pt modelId="{21655DD4-C09D-494F-8140-10B56B04A3E6}" type="sibTrans" cxnId="{3E7A86E4-274F-45F6-9D52-D052C12A936B}">
      <dgm:prSet/>
      <dgm:spPr/>
      <dgm:t>
        <a:bodyPr/>
        <a:lstStyle/>
        <a:p>
          <a:endParaRPr lang="en-US"/>
        </a:p>
      </dgm:t>
    </dgm:pt>
    <dgm:pt modelId="{78917C6D-AAA5-4833-8F45-75F143F6D22D}">
      <dgm:prSet/>
      <dgm:spPr/>
      <dgm:t>
        <a:bodyPr/>
        <a:lstStyle/>
        <a:p>
          <a:r>
            <a:rPr lang="en-US"/>
            <a:t>Impudence</a:t>
          </a:r>
        </a:p>
      </dgm:t>
    </dgm:pt>
    <dgm:pt modelId="{534798CB-E820-411B-A9E4-243F1106FAEC}" type="parTrans" cxnId="{5E1CD79B-3FC9-4D3F-A4DA-CF85746D33EB}">
      <dgm:prSet/>
      <dgm:spPr/>
      <dgm:t>
        <a:bodyPr/>
        <a:lstStyle/>
        <a:p>
          <a:endParaRPr lang="en-US"/>
        </a:p>
      </dgm:t>
    </dgm:pt>
    <dgm:pt modelId="{F2AA5CDC-6618-48EF-BF47-AF8A09CA3252}" type="sibTrans" cxnId="{5E1CD79B-3FC9-4D3F-A4DA-CF85746D33EB}">
      <dgm:prSet/>
      <dgm:spPr/>
      <dgm:t>
        <a:bodyPr/>
        <a:lstStyle/>
        <a:p>
          <a:endParaRPr lang="en-US"/>
        </a:p>
      </dgm:t>
    </dgm:pt>
    <dgm:pt modelId="{E90DC55D-0CF2-41CE-9374-FC20A7441F7E}">
      <dgm:prSet/>
      <dgm:spPr/>
      <dgm:t>
        <a:bodyPr/>
        <a:lstStyle/>
        <a:p>
          <a:r>
            <a:rPr lang="en-US"/>
            <a:t>Eroticism</a:t>
          </a:r>
        </a:p>
      </dgm:t>
    </dgm:pt>
    <dgm:pt modelId="{41C8437C-4AD4-461F-AC67-5882B74C55C7}" type="parTrans" cxnId="{1A673E6B-F1B7-4B98-A16A-A47FDF2A1252}">
      <dgm:prSet/>
      <dgm:spPr/>
      <dgm:t>
        <a:bodyPr/>
        <a:lstStyle/>
        <a:p>
          <a:endParaRPr lang="en-US"/>
        </a:p>
      </dgm:t>
    </dgm:pt>
    <dgm:pt modelId="{5723A532-0D15-4470-BFC3-8E67CD7FAAC6}" type="sibTrans" cxnId="{1A673E6B-F1B7-4B98-A16A-A47FDF2A1252}">
      <dgm:prSet/>
      <dgm:spPr/>
      <dgm:t>
        <a:bodyPr/>
        <a:lstStyle/>
        <a:p>
          <a:endParaRPr lang="en-US"/>
        </a:p>
      </dgm:t>
    </dgm:pt>
    <dgm:pt modelId="{BC195627-0FE1-42F4-9C6A-A069497D9B43}">
      <dgm:prSet/>
      <dgm:spPr/>
      <dgm:t>
        <a:bodyPr/>
        <a:lstStyle/>
        <a:p>
          <a:r>
            <a:rPr lang="en-US"/>
            <a:t>Boisterousness</a:t>
          </a:r>
        </a:p>
      </dgm:t>
    </dgm:pt>
    <dgm:pt modelId="{CCCC6996-C7E4-4E9D-9377-36A528993279}" type="parTrans" cxnId="{EC46318C-8E6F-4E8C-9E2F-F0FC516E6CC3}">
      <dgm:prSet/>
      <dgm:spPr/>
      <dgm:t>
        <a:bodyPr/>
        <a:lstStyle/>
        <a:p>
          <a:endParaRPr lang="en-US"/>
        </a:p>
      </dgm:t>
    </dgm:pt>
    <dgm:pt modelId="{43A50F00-D14C-43FC-AF51-301D7B12970D}" type="sibTrans" cxnId="{EC46318C-8E6F-4E8C-9E2F-F0FC516E6CC3}">
      <dgm:prSet/>
      <dgm:spPr/>
      <dgm:t>
        <a:bodyPr/>
        <a:lstStyle/>
        <a:p>
          <a:endParaRPr lang="en-US"/>
        </a:p>
      </dgm:t>
    </dgm:pt>
    <dgm:pt modelId="{476DDACE-DEF8-4E97-87CB-ECE721702375}">
      <dgm:prSet/>
      <dgm:spPr/>
      <dgm:t>
        <a:bodyPr/>
        <a:lstStyle/>
        <a:p>
          <a:r>
            <a:rPr lang="en-US"/>
            <a:t>Surliness</a:t>
          </a:r>
        </a:p>
      </dgm:t>
    </dgm:pt>
    <dgm:pt modelId="{332D415B-5EA5-448F-A3FA-F1554D8FAA87}" type="parTrans" cxnId="{5BC7E53C-5CD3-4919-89BC-575BB67E07BB}">
      <dgm:prSet/>
      <dgm:spPr/>
      <dgm:t>
        <a:bodyPr/>
        <a:lstStyle/>
        <a:p>
          <a:endParaRPr lang="en-US"/>
        </a:p>
      </dgm:t>
    </dgm:pt>
    <dgm:pt modelId="{D6CFE1CC-48EF-4167-8E78-602C1D2A10BE}" type="sibTrans" cxnId="{5BC7E53C-5CD3-4919-89BC-575BB67E07BB}">
      <dgm:prSet/>
      <dgm:spPr/>
      <dgm:t>
        <a:bodyPr/>
        <a:lstStyle/>
        <a:p>
          <a:endParaRPr lang="en-US"/>
        </a:p>
      </dgm:t>
    </dgm:pt>
    <dgm:pt modelId="{A3E1ED24-1E37-43AF-A2CA-C83DB4AEEDB1}">
      <dgm:prSet/>
      <dgm:spPr/>
      <dgm:t>
        <a:bodyPr/>
        <a:lstStyle/>
        <a:p>
          <a:r>
            <a:rPr lang="en-US"/>
            <a:t>Excessive friendliness</a:t>
          </a:r>
        </a:p>
      </dgm:t>
    </dgm:pt>
    <dgm:pt modelId="{290EBF28-A8D0-47F0-8804-487158C50ABB}" type="parTrans" cxnId="{E0847D22-DBF8-41B8-9EDC-0291870E7731}">
      <dgm:prSet/>
      <dgm:spPr/>
      <dgm:t>
        <a:bodyPr/>
        <a:lstStyle/>
        <a:p>
          <a:endParaRPr lang="en-US"/>
        </a:p>
      </dgm:t>
    </dgm:pt>
    <dgm:pt modelId="{F5531E49-4051-41A3-9860-0C8E2762689B}" type="sibTrans" cxnId="{E0847D22-DBF8-41B8-9EDC-0291870E7731}">
      <dgm:prSet/>
      <dgm:spPr/>
      <dgm:t>
        <a:bodyPr/>
        <a:lstStyle/>
        <a:p>
          <a:endParaRPr lang="en-US"/>
        </a:p>
      </dgm:t>
    </dgm:pt>
    <dgm:pt modelId="{0C84E67C-D4E6-4BFE-84B6-E39924BAFCC4}">
      <dgm:prSet/>
      <dgm:spPr/>
      <dgm:t>
        <a:bodyPr/>
        <a:lstStyle/>
        <a:p>
          <a:r>
            <a:rPr lang="en-US"/>
            <a:t>Confusion</a:t>
          </a:r>
        </a:p>
      </dgm:t>
    </dgm:pt>
    <dgm:pt modelId="{42418832-EBA3-4949-B6D7-9B3A65060E3F}" type="parTrans" cxnId="{1BD20A2D-25A4-40EF-A65D-7A73B555B124}">
      <dgm:prSet/>
      <dgm:spPr/>
      <dgm:t>
        <a:bodyPr/>
        <a:lstStyle/>
        <a:p>
          <a:endParaRPr lang="en-US"/>
        </a:p>
      </dgm:t>
    </dgm:pt>
    <dgm:pt modelId="{03264AA4-8CEA-45E3-B23B-F54FB9365B03}" type="sibTrans" cxnId="{1BD20A2D-25A4-40EF-A65D-7A73B555B124}">
      <dgm:prSet/>
      <dgm:spPr/>
      <dgm:t>
        <a:bodyPr/>
        <a:lstStyle/>
        <a:p>
          <a:endParaRPr lang="en-US"/>
        </a:p>
      </dgm:t>
    </dgm:pt>
    <dgm:pt modelId="{78D8FDCA-3EEB-4B75-8ECA-51B255ADB035}">
      <dgm:prSet/>
      <dgm:spPr/>
      <dgm:t>
        <a:bodyPr/>
        <a:lstStyle/>
        <a:p>
          <a:r>
            <a:rPr lang="en-US"/>
            <a:t>Stuttering</a:t>
          </a:r>
        </a:p>
      </dgm:t>
    </dgm:pt>
    <dgm:pt modelId="{C8E808DA-89BB-43FE-8B9B-97DCC78B5B73}" type="parTrans" cxnId="{F5E0D4C3-B426-478B-A4B0-DBA5857E1E76}">
      <dgm:prSet/>
      <dgm:spPr/>
      <dgm:t>
        <a:bodyPr/>
        <a:lstStyle/>
        <a:p>
          <a:endParaRPr lang="en-US"/>
        </a:p>
      </dgm:t>
    </dgm:pt>
    <dgm:pt modelId="{20E15A68-C125-41F5-830A-04D032F52CB1}" type="sibTrans" cxnId="{F5E0D4C3-B426-478B-A4B0-DBA5857E1E76}">
      <dgm:prSet/>
      <dgm:spPr/>
      <dgm:t>
        <a:bodyPr/>
        <a:lstStyle/>
        <a:p>
          <a:endParaRPr lang="en-US"/>
        </a:p>
      </dgm:t>
    </dgm:pt>
    <dgm:pt modelId="{5811FF50-7A6C-C24F-92BB-81191E041D2A}" type="pres">
      <dgm:prSet presAssocID="{A8323559-BCF0-47CA-B5CC-581231CC8D9F}" presName="diagram" presStyleCnt="0">
        <dgm:presLayoutVars>
          <dgm:dir/>
          <dgm:resizeHandles val="exact"/>
        </dgm:presLayoutVars>
      </dgm:prSet>
      <dgm:spPr/>
    </dgm:pt>
    <dgm:pt modelId="{1DB53833-C214-4241-8241-F299396D6E69}" type="pres">
      <dgm:prSet presAssocID="{5689D070-0D07-4505-9425-3691F4544550}" presName="node" presStyleLbl="node1" presStyleIdx="0" presStyleCnt="10">
        <dgm:presLayoutVars>
          <dgm:bulletEnabled val="1"/>
        </dgm:presLayoutVars>
      </dgm:prSet>
      <dgm:spPr/>
    </dgm:pt>
    <dgm:pt modelId="{99A180D0-4DFB-9D49-9349-68834AAA4D4B}" type="pres">
      <dgm:prSet presAssocID="{727E0B91-7D48-4D35-AD24-B5A23D8E2CED}" presName="sibTrans" presStyleCnt="0"/>
      <dgm:spPr/>
    </dgm:pt>
    <dgm:pt modelId="{F1A5DDB8-2B75-8749-B3C1-A420998998AE}" type="pres">
      <dgm:prSet presAssocID="{BAB36CFA-ED7F-47BA-9D17-3E629A1E6E79}" presName="node" presStyleLbl="node1" presStyleIdx="1" presStyleCnt="10">
        <dgm:presLayoutVars>
          <dgm:bulletEnabled val="1"/>
        </dgm:presLayoutVars>
      </dgm:prSet>
      <dgm:spPr/>
    </dgm:pt>
    <dgm:pt modelId="{6AA47D9E-10B2-504E-A262-01FC4C2E5A01}" type="pres">
      <dgm:prSet presAssocID="{848EC06C-F5F9-4709-9E37-5A87E02A9AE7}" presName="sibTrans" presStyleCnt="0"/>
      <dgm:spPr/>
    </dgm:pt>
    <dgm:pt modelId="{ADA2C994-5C6D-0948-B4A3-DDE4DCA05345}" type="pres">
      <dgm:prSet presAssocID="{B7FA0A92-7593-4025-A51A-4A70604ED764}" presName="node" presStyleLbl="node1" presStyleIdx="2" presStyleCnt="10">
        <dgm:presLayoutVars>
          <dgm:bulletEnabled val="1"/>
        </dgm:presLayoutVars>
      </dgm:prSet>
      <dgm:spPr/>
    </dgm:pt>
    <dgm:pt modelId="{DFE5E962-5E8B-3846-8C31-E995913D74E5}" type="pres">
      <dgm:prSet presAssocID="{21655DD4-C09D-494F-8140-10B56B04A3E6}" presName="sibTrans" presStyleCnt="0"/>
      <dgm:spPr/>
    </dgm:pt>
    <dgm:pt modelId="{9DC0F07A-C45B-A34D-B825-0D6148753269}" type="pres">
      <dgm:prSet presAssocID="{78917C6D-AAA5-4833-8F45-75F143F6D22D}" presName="node" presStyleLbl="node1" presStyleIdx="3" presStyleCnt="10">
        <dgm:presLayoutVars>
          <dgm:bulletEnabled val="1"/>
        </dgm:presLayoutVars>
      </dgm:prSet>
      <dgm:spPr/>
    </dgm:pt>
    <dgm:pt modelId="{5A5FE8CD-73F7-A142-9B7E-12DED3B4C401}" type="pres">
      <dgm:prSet presAssocID="{F2AA5CDC-6618-48EF-BF47-AF8A09CA3252}" presName="sibTrans" presStyleCnt="0"/>
      <dgm:spPr/>
    </dgm:pt>
    <dgm:pt modelId="{23E52588-2080-3448-850D-792897F7BE15}" type="pres">
      <dgm:prSet presAssocID="{E90DC55D-0CF2-41CE-9374-FC20A7441F7E}" presName="node" presStyleLbl="node1" presStyleIdx="4" presStyleCnt="10">
        <dgm:presLayoutVars>
          <dgm:bulletEnabled val="1"/>
        </dgm:presLayoutVars>
      </dgm:prSet>
      <dgm:spPr/>
    </dgm:pt>
    <dgm:pt modelId="{9208E093-6AC0-E343-AC0C-EC2486BBD3F2}" type="pres">
      <dgm:prSet presAssocID="{5723A532-0D15-4470-BFC3-8E67CD7FAAC6}" presName="sibTrans" presStyleCnt="0"/>
      <dgm:spPr/>
    </dgm:pt>
    <dgm:pt modelId="{FA04A2D8-AEE7-2D4B-82F3-F9AAC294893B}" type="pres">
      <dgm:prSet presAssocID="{BC195627-0FE1-42F4-9C6A-A069497D9B43}" presName="node" presStyleLbl="node1" presStyleIdx="5" presStyleCnt="10">
        <dgm:presLayoutVars>
          <dgm:bulletEnabled val="1"/>
        </dgm:presLayoutVars>
      </dgm:prSet>
      <dgm:spPr/>
    </dgm:pt>
    <dgm:pt modelId="{5AFD751E-8370-F341-A076-496ED14F944C}" type="pres">
      <dgm:prSet presAssocID="{43A50F00-D14C-43FC-AF51-301D7B12970D}" presName="sibTrans" presStyleCnt="0"/>
      <dgm:spPr/>
    </dgm:pt>
    <dgm:pt modelId="{2EC2A451-FF73-2843-B88F-2D8AE7B2712C}" type="pres">
      <dgm:prSet presAssocID="{476DDACE-DEF8-4E97-87CB-ECE721702375}" presName="node" presStyleLbl="node1" presStyleIdx="6" presStyleCnt="10">
        <dgm:presLayoutVars>
          <dgm:bulletEnabled val="1"/>
        </dgm:presLayoutVars>
      </dgm:prSet>
      <dgm:spPr/>
    </dgm:pt>
    <dgm:pt modelId="{B80EE67F-B8AF-2E4B-A1B5-5D1871383617}" type="pres">
      <dgm:prSet presAssocID="{D6CFE1CC-48EF-4167-8E78-602C1D2A10BE}" presName="sibTrans" presStyleCnt="0"/>
      <dgm:spPr/>
    </dgm:pt>
    <dgm:pt modelId="{8C54CC4C-BAEF-6542-9679-9B443D7E7507}" type="pres">
      <dgm:prSet presAssocID="{A3E1ED24-1E37-43AF-A2CA-C83DB4AEEDB1}" presName="node" presStyleLbl="node1" presStyleIdx="7" presStyleCnt="10">
        <dgm:presLayoutVars>
          <dgm:bulletEnabled val="1"/>
        </dgm:presLayoutVars>
      </dgm:prSet>
      <dgm:spPr/>
    </dgm:pt>
    <dgm:pt modelId="{EAC969B0-41BE-8C46-9517-FA2D13397ADB}" type="pres">
      <dgm:prSet presAssocID="{F5531E49-4051-41A3-9860-0C8E2762689B}" presName="sibTrans" presStyleCnt="0"/>
      <dgm:spPr/>
    </dgm:pt>
    <dgm:pt modelId="{37284E70-F6E5-2747-9E0A-B828A8523844}" type="pres">
      <dgm:prSet presAssocID="{0C84E67C-D4E6-4BFE-84B6-E39924BAFCC4}" presName="node" presStyleLbl="node1" presStyleIdx="8" presStyleCnt="10">
        <dgm:presLayoutVars>
          <dgm:bulletEnabled val="1"/>
        </dgm:presLayoutVars>
      </dgm:prSet>
      <dgm:spPr/>
    </dgm:pt>
    <dgm:pt modelId="{DD1305E0-B6B1-8942-B37C-31F3FD14CBDB}" type="pres">
      <dgm:prSet presAssocID="{03264AA4-8CEA-45E3-B23B-F54FB9365B03}" presName="sibTrans" presStyleCnt="0"/>
      <dgm:spPr/>
    </dgm:pt>
    <dgm:pt modelId="{34975E54-07EE-3B42-8BAB-3F3CFEFF68A4}" type="pres">
      <dgm:prSet presAssocID="{78D8FDCA-3EEB-4B75-8ECA-51B255ADB035}" presName="node" presStyleLbl="node1" presStyleIdx="9" presStyleCnt="10">
        <dgm:presLayoutVars>
          <dgm:bulletEnabled val="1"/>
        </dgm:presLayoutVars>
      </dgm:prSet>
      <dgm:spPr/>
    </dgm:pt>
  </dgm:ptLst>
  <dgm:cxnLst>
    <dgm:cxn modelId="{F462E503-0923-3049-B13C-53B9B9152AC3}" type="presOf" srcId="{A8323559-BCF0-47CA-B5CC-581231CC8D9F}" destId="{5811FF50-7A6C-C24F-92BB-81191E041D2A}" srcOrd="0" destOrd="0" presId="urn:microsoft.com/office/officeart/2005/8/layout/default"/>
    <dgm:cxn modelId="{CB5EDE0E-0BAE-4D45-A68C-3325A8445E36}" type="presOf" srcId="{A3E1ED24-1E37-43AF-A2CA-C83DB4AEEDB1}" destId="{8C54CC4C-BAEF-6542-9679-9B443D7E7507}" srcOrd="0" destOrd="0" presId="urn:microsoft.com/office/officeart/2005/8/layout/default"/>
    <dgm:cxn modelId="{49C04812-FBC2-8F48-A8E3-5CBD4746EA02}" type="presOf" srcId="{BAB36CFA-ED7F-47BA-9D17-3E629A1E6E79}" destId="{F1A5DDB8-2B75-8749-B3C1-A420998998AE}" srcOrd="0" destOrd="0" presId="urn:microsoft.com/office/officeart/2005/8/layout/default"/>
    <dgm:cxn modelId="{E0847D22-DBF8-41B8-9EDC-0291870E7731}" srcId="{A8323559-BCF0-47CA-B5CC-581231CC8D9F}" destId="{A3E1ED24-1E37-43AF-A2CA-C83DB4AEEDB1}" srcOrd="7" destOrd="0" parTransId="{290EBF28-A8D0-47F0-8804-487158C50ABB}" sibTransId="{F5531E49-4051-41A3-9860-0C8E2762689B}"/>
    <dgm:cxn modelId="{1BD20A2D-25A4-40EF-A65D-7A73B555B124}" srcId="{A8323559-BCF0-47CA-B5CC-581231CC8D9F}" destId="{0C84E67C-D4E6-4BFE-84B6-E39924BAFCC4}" srcOrd="8" destOrd="0" parTransId="{42418832-EBA3-4949-B6D7-9B3A65060E3F}" sibTransId="{03264AA4-8CEA-45E3-B23B-F54FB9365B03}"/>
    <dgm:cxn modelId="{FC801B2E-7BD9-41D1-A752-CA800FD85FD9}" srcId="{A8323559-BCF0-47CA-B5CC-581231CC8D9F}" destId="{5689D070-0D07-4505-9425-3691F4544550}" srcOrd="0" destOrd="0" parTransId="{B5A50763-1902-45AE-9009-942AC58956B8}" sibTransId="{727E0B91-7D48-4D35-AD24-B5A23D8E2CED}"/>
    <dgm:cxn modelId="{5BC7E53C-5CD3-4919-89BC-575BB67E07BB}" srcId="{A8323559-BCF0-47CA-B5CC-581231CC8D9F}" destId="{476DDACE-DEF8-4E97-87CB-ECE721702375}" srcOrd="6" destOrd="0" parTransId="{332D415B-5EA5-448F-A3FA-F1554D8FAA87}" sibTransId="{D6CFE1CC-48EF-4167-8E78-602C1D2A10BE}"/>
    <dgm:cxn modelId="{F0BB6157-EE3D-F84B-9384-6BCBC735BD91}" type="presOf" srcId="{78917C6D-AAA5-4833-8F45-75F143F6D22D}" destId="{9DC0F07A-C45B-A34D-B825-0D6148753269}" srcOrd="0" destOrd="0" presId="urn:microsoft.com/office/officeart/2005/8/layout/default"/>
    <dgm:cxn modelId="{9B965D63-35A6-B14D-A51C-E28FEE0149E1}" type="presOf" srcId="{5689D070-0D07-4505-9425-3691F4544550}" destId="{1DB53833-C214-4241-8241-F299396D6E69}" srcOrd="0" destOrd="0" presId="urn:microsoft.com/office/officeart/2005/8/layout/default"/>
    <dgm:cxn modelId="{1A673E6B-F1B7-4B98-A16A-A47FDF2A1252}" srcId="{A8323559-BCF0-47CA-B5CC-581231CC8D9F}" destId="{E90DC55D-0CF2-41CE-9374-FC20A7441F7E}" srcOrd="4" destOrd="0" parTransId="{41C8437C-4AD4-461F-AC67-5882B74C55C7}" sibTransId="{5723A532-0D15-4470-BFC3-8E67CD7FAAC6}"/>
    <dgm:cxn modelId="{13A5A27F-988A-A74A-A070-8A8F2CEA3DD0}" type="presOf" srcId="{B7FA0A92-7593-4025-A51A-4A70604ED764}" destId="{ADA2C994-5C6D-0948-B4A3-DDE4DCA05345}" srcOrd="0" destOrd="0" presId="urn:microsoft.com/office/officeart/2005/8/layout/default"/>
    <dgm:cxn modelId="{4F5AE187-775A-4414-988D-FC04C9BE5A45}" srcId="{A8323559-BCF0-47CA-B5CC-581231CC8D9F}" destId="{BAB36CFA-ED7F-47BA-9D17-3E629A1E6E79}" srcOrd="1" destOrd="0" parTransId="{0E5B74F7-8BE1-403C-A721-CAEC98492083}" sibTransId="{848EC06C-F5F9-4709-9E37-5A87E02A9AE7}"/>
    <dgm:cxn modelId="{77DA7F8A-A4C2-5747-B2BC-0D3222F06928}" type="presOf" srcId="{BC195627-0FE1-42F4-9C6A-A069497D9B43}" destId="{FA04A2D8-AEE7-2D4B-82F3-F9AAC294893B}" srcOrd="0" destOrd="0" presId="urn:microsoft.com/office/officeart/2005/8/layout/default"/>
    <dgm:cxn modelId="{EC46318C-8E6F-4E8C-9E2F-F0FC516E6CC3}" srcId="{A8323559-BCF0-47CA-B5CC-581231CC8D9F}" destId="{BC195627-0FE1-42F4-9C6A-A069497D9B43}" srcOrd="5" destOrd="0" parTransId="{CCCC6996-C7E4-4E9D-9377-36A528993279}" sibTransId="{43A50F00-D14C-43FC-AF51-301D7B12970D}"/>
    <dgm:cxn modelId="{5E1CD79B-3FC9-4D3F-A4DA-CF85746D33EB}" srcId="{A8323559-BCF0-47CA-B5CC-581231CC8D9F}" destId="{78917C6D-AAA5-4833-8F45-75F143F6D22D}" srcOrd="3" destOrd="0" parTransId="{534798CB-E820-411B-A9E4-243F1106FAEC}" sibTransId="{F2AA5CDC-6618-48EF-BF47-AF8A09CA3252}"/>
    <dgm:cxn modelId="{F5E0D4C3-B426-478B-A4B0-DBA5857E1E76}" srcId="{A8323559-BCF0-47CA-B5CC-581231CC8D9F}" destId="{78D8FDCA-3EEB-4B75-8ECA-51B255ADB035}" srcOrd="9" destOrd="0" parTransId="{C8E808DA-89BB-43FE-8B9B-97DCC78B5B73}" sibTransId="{20E15A68-C125-41F5-830A-04D032F52CB1}"/>
    <dgm:cxn modelId="{39E732D2-A133-4248-A827-6AA43A2E992F}" type="presOf" srcId="{0C84E67C-D4E6-4BFE-84B6-E39924BAFCC4}" destId="{37284E70-F6E5-2747-9E0A-B828A8523844}" srcOrd="0" destOrd="0" presId="urn:microsoft.com/office/officeart/2005/8/layout/default"/>
    <dgm:cxn modelId="{3E7A86E4-274F-45F6-9D52-D052C12A936B}" srcId="{A8323559-BCF0-47CA-B5CC-581231CC8D9F}" destId="{B7FA0A92-7593-4025-A51A-4A70604ED764}" srcOrd="2" destOrd="0" parTransId="{E3AA7E7F-1138-4CF2-85A6-C258C6B575E5}" sibTransId="{21655DD4-C09D-494F-8140-10B56B04A3E6}"/>
    <dgm:cxn modelId="{022D78ED-1EC8-954B-B9B6-5071634E13C6}" type="presOf" srcId="{78D8FDCA-3EEB-4B75-8ECA-51B255ADB035}" destId="{34975E54-07EE-3B42-8BAB-3F3CFEFF68A4}" srcOrd="0" destOrd="0" presId="urn:microsoft.com/office/officeart/2005/8/layout/default"/>
    <dgm:cxn modelId="{9E639BEF-4C84-E94F-8252-6E62F80F3183}" type="presOf" srcId="{476DDACE-DEF8-4E97-87CB-ECE721702375}" destId="{2EC2A451-FF73-2843-B88F-2D8AE7B2712C}" srcOrd="0" destOrd="0" presId="urn:microsoft.com/office/officeart/2005/8/layout/default"/>
    <dgm:cxn modelId="{9BF480FB-AEAF-4C4B-9FE7-DA18AD74BC05}" type="presOf" srcId="{E90DC55D-0CF2-41CE-9374-FC20A7441F7E}" destId="{23E52588-2080-3448-850D-792897F7BE15}" srcOrd="0" destOrd="0" presId="urn:microsoft.com/office/officeart/2005/8/layout/default"/>
    <dgm:cxn modelId="{894FD5E0-78B3-564C-9719-41E5F5B01501}" type="presParOf" srcId="{5811FF50-7A6C-C24F-92BB-81191E041D2A}" destId="{1DB53833-C214-4241-8241-F299396D6E69}" srcOrd="0" destOrd="0" presId="urn:microsoft.com/office/officeart/2005/8/layout/default"/>
    <dgm:cxn modelId="{4517AD41-B223-5E44-A775-9D92D216B665}" type="presParOf" srcId="{5811FF50-7A6C-C24F-92BB-81191E041D2A}" destId="{99A180D0-4DFB-9D49-9349-68834AAA4D4B}" srcOrd="1" destOrd="0" presId="urn:microsoft.com/office/officeart/2005/8/layout/default"/>
    <dgm:cxn modelId="{1F049ECF-4246-F141-802C-9BBAF7036CCA}" type="presParOf" srcId="{5811FF50-7A6C-C24F-92BB-81191E041D2A}" destId="{F1A5DDB8-2B75-8749-B3C1-A420998998AE}" srcOrd="2" destOrd="0" presId="urn:microsoft.com/office/officeart/2005/8/layout/default"/>
    <dgm:cxn modelId="{9AF64FED-FC02-A64B-BB25-8D7DA978C3C3}" type="presParOf" srcId="{5811FF50-7A6C-C24F-92BB-81191E041D2A}" destId="{6AA47D9E-10B2-504E-A262-01FC4C2E5A01}" srcOrd="3" destOrd="0" presId="urn:microsoft.com/office/officeart/2005/8/layout/default"/>
    <dgm:cxn modelId="{C6F0918E-3AA3-414B-87AC-1E06146A9B37}" type="presParOf" srcId="{5811FF50-7A6C-C24F-92BB-81191E041D2A}" destId="{ADA2C994-5C6D-0948-B4A3-DDE4DCA05345}" srcOrd="4" destOrd="0" presId="urn:microsoft.com/office/officeart/2005/8/layout/default"/>
    <dgm:cxn modelId="{F2EEB81F-0AFE-724F-A6BB-3EFBEF1F2CB5}" type="presParOf" srcId="{5811FF50-7A6C-C24F-92BB-81191E041D2A}" destId="{DFE5E962-5E8B-3846-8C31-E995913D74E5}" srcOrd="5" destOrd="0" presId="urn:microsoft.com/office/officeart/2005/8/layout/default"/>
    <dgm:cxn modelId="{34D38B6E-C9A6-044D-8E81-4282F3B6569A}" type="presParOf" srcId="{5811FF50-7A6C-C24F-92BB-81191E041D2A}" destId="{9DC0F07A-C45B-A34D-B825-0D6148753269}" srcOrd="6" destOrd="0" presId="urn:microsoft.com/office/officeart/2005/8/layout/default"/>
    <dgm:cxn modelId="{8FEBE9AE-8AEC-2049-BA3E-DAB83DD112DA}" type="presParOf" srcId="{5811FF50-7A6C-C24F-92BB-81191E041D2A}" destId="{5A5FE8CD-73F7-A142-9B7E-12DED3B4C401}" srcOrd="7" destOrd="0" presId="urn:microsoft.com/office/officeart/2005/8/layout/default"/>
    <dgm:cxn modelId="{C601D182-BF76-D24B-A4BD-4D536F3445DD}" type="presParOf" srcId="{5811FF50-7A6C-C24F-92BB-81191E041D2A}" destId="{23E52588-2080-3448-850D-792897F7BE15}" srcOrd="8" destOrd="0" presId="urn:microsoft.com/office/officeart/2005/8/layout/default"/>
    <dgm:cxn modelId="{9029F58E-5609-9E43-A49A-2B77B8E6DBBB}" type="presParOf" srcId="{5811FF50-7A6C-C24F-92BB-81191E041D2A}" destId="{9208E093-6AC0-E343-AC0C-EC2486BBD3F2}" srcOrd="9" destOrd="0" presId="urn:microsoft.com/office/officeart/2005/8/layout/default"/>
    <dgm:cxn modelId="{E55381B4-AEBB-644C-B7D6-4970AABCFA55}" type="presParOf" srcId="{5811FF50-7A6C-C24F-92BB-81191E041D2A}" destId="{FA04A2D8-AEE7-2D4B-82F3-F9AAC294893B}" srcOrd="10" destOrd="0" presId="urn:microsoft.com/office/officeart/2005/8/layout/default"/>
    <dgm:cxn modelId="{4F696C6D-067B-3B43-9E45-72135DC81136}" type="presParOf" srcId="{5811FF50-7A6C-C24F-92BB-81191E041D2A}" destId="{5AFD751E-8370-F341-A076-496ED14F944C}" srcOrd="11" destOrd="0" presId="urn:microsoft.com/office/officeart/2005/8/layout/default"/>
    <dgm:cxn modelId="{FB9322EE-7782-8543-832F-9E50B037409D}" type="presParOf" srcId="{5811FF50-7A6C-C24F-92BB-81191E041D2A}" destId="{2EC2A451-FF73-2843-B88F-2D8AE7B2712C}" srcOrd="12" destOrd="0" presId="urn:microsoft.com/office/officeart/2005/8/layout/default"/>
    <dgm:cxn modelId="{903B267C-2499-2E48-AD31-F3C020014DAB}" type="presParOf" srcId="{5811FF50-7A6C-C24F-92BB-81191E041D2A}" destId="{B80EE67F-B8AF-2E4B-A1B5-5D1871383617}" srcOrd="13" destOrd="0" presId="urn:microsoft.com/office/officeart/2005/8/layout/default"/>
    <dgm:cxn modelId="{52D35F4A-3247-5C43-82AC-3D35FEB2C414}" type="presParOf" srcId="{5811FF50-7A6C-C24F-92BB-81191E041D2A}" destId="{8C54CC4C-BAEF-6542-9679-9B443D7E7507}" srcOrd="14" destOrd="0" presId="urn:microsoft.com/office/officeart/2005/8/layout/default"/>
    <dgm:cxn modelId="{88C6F313-9220-0E4B-9201-2B9A8B18C93A}" type="presParOf" srcId="{5811FF50-7A6C-C24F-92BB-81191E041D2A}" destId="{EAC969B0-41BE-8C46-9517-FA2D13397ADB}" srcOrd="15" destOrd="0" presId="urn:microsoft.com/office/officeart/2005/8/layout/default"/>
    <dgm:cxn modelId="{33DC9FA8-C568-1143-81AC-306B7EB9F69C}" type="presParOf" srcId="{5811FF50-7A6C-C24F-92BB-81191E041D2A}" destId="{37284E70-F6E5-2747-9E0A-B828A8523844}" srcOrd="16" destOrd="0" presId="urn:microsoft.com/office/officeart/2005/8/layout/default"/>
    <dgm:cxn modelId="{73F608E0-EE50-9044-BEC4-324E46256046}" type="presParOf" srcId="{5811FF50-7A6C-C24F-92BB-81191E041D2A}" destId="{DD1305E0-B6B1-8942-B37C-31F3FD14CBDB}" srcOrd="17" destOrd="0" presId="urn:microsoft.com/office/officeart/2005/8/layout/default"/>
    <dgm:cxn modelId="{41D2B496-DD26-574F-828B-3647B8CC26FB}" type="presParOf" srcId="{5811FF50-7A6C-C24F-92BB-81191E041D2A}" destId="{34975E54-07EE-3B42-8BAB-3F3CFEFF68A4}"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9140E6-4C61-47F1-9AC1-DBB8DC38299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E8FFA8E-C88A-4856-AC20-9E067B45E34B}">
      <dgm:prSet/>
      <dgm:spPr/>
      <dgm:t>
        <a:bodyPr/>
        <a:lstStyle/>
        <a:p>
          <a:pPr>
            <a:lnSpc>
              <a:spcPct val="100000"/>
            </a:lnSpc>
          </a:pPr>
          <a:r>
            <a:rPr lang="en-US"/>
            <a:t>“Those possessing these favorable variations will flourish at the expense of their rivals, and their offspring will not only be more numerous, but will also tend to inherit such variations. In this way one type gradually breeds the other out.” (25)</a:t>
          </a:r>
        </a:p>
      </dgm:t>
    </dgm:pt>
    <dgm:pt modelId="{2AD67BD2-C337-43AD-85A9-6B98213F0A5E}" type="parTrans" cxnId="{5E9CF01B-C743-41CE-BAD7-D49450A5D01D}">
      <dgm:prSet/>
      <dgm:spPr/>
      <dgm:t>
        <a:bodyPr/>
        <a:lstStyle/>
        <a:p>
          <a:endParaRPr lang="en-US"/>
        </a:p>
      </dgm:t>
    </dgm:pt>
    <dgm:pt modelId="{9BAA505F-3B87-4974-B801-EAB571A84171}" type="sibTrans" cxnId="{5E9CF01B-C743-41CE-BAD7-D49450A5D01D}">
      <dgm:prSet/>
      <dgm:spPr/>
      <dgm:t>
        <a:bodyPr/>
        <a:lstStyle/>
        <a:p>
          <a:endParaRPr lang="en-US"/>
        </a:p>
      </dgm:t>
    </dgm:pt>
    <dgm:pt modelId="{E7121285-87FE-4C3B-9717-0864D0E213A0}">
      <dgm:prSet/>
      <dgm:spPr/>
      <dgm:t>
        <a:bodyPr/>
        <a:lstStyle/>
        <a:p>
          <a:pPr>
            <a:lnSpc>
              <a:spcPct val="100000"/>
            </a:lnSpc>
          </a:pPr>
          <a:r>
            <a:rPr lang="en-US"/>
            <a:t>“What is needed in the community most of all, is an increase in the desirable classes, which are of superior type physically, intellectually, and morally, and not merely an increase in the absolute numbers of the population.” (25-26)</a:t>
          </a:r>
        </a:p>
      </dgm:t>
    </dgm:pt>
    <dgm:pt modelId="{C3C0E88D-CFAE-41E0-898B-B58BA3427195}" type="parTrans" cxnId="{499DC46B-5CCF-439F-841F-D6EF0E3C002B}">
      <dgm:prSet/>
      <dgm:spPr/>
      <dgm:t>
        <a:bodyPr/>
        <a:lstStyle/>
        <a:p>
          <a:endParaRPr lang="en-US"/>
        </a:p>
      </dgm:t>
    </dgm:pt>
    <dgm:pt modelId="{BCC3DF7E-D0C2-4237-8DF0-A5880FF9F2D6}" type="sibTrans" cxnId="{499DC46B-5CCF-439F-841F-D6EF0E3C002B}">
      <dgm:prSet/>
      <dgm:spPr/>
      <dgm:t>
        <a:bodyPr/>
        <a:lstStyle/>
        <a:p>
          <a:endParaRPr lang="en-US"/>
        </a:p>
      </dgm:t>
    </dgm:pt>
    <dgm:pt modelId="{E832208D-BD48-4A40-ABE5-7F645843F601}" type="pres">
      <dgm:prSet presAssocID="{5E9140E6-4C61-47F1-9AC1-DBB8DC382992}" presName="root" presStyleCnt="0">
        <dgm:presLayoutVars>
          <dgm:dir/>
          <dgm:resizeHandles val="exact"/>
        </dgm:presLayoutVars>
      </dgm:prSet>
      <dgm:spPr/>
    </dgm:pt>
    <dgm:pt modelId="{D55D8E3F-914C-4B05-99A4-7EEC10940785}" type="pres">
      <dgm:prSet presAssocID="{BE8FFA8E-C88A-4856-AC20-9E067B45E34B}" presName="compNode" presStyleCnt="0"/>
      <dgm:spPr/>
    </dgm:pt>
    <dgm:pt modelId="{EFC36606-1169-445D-BF17-86D0CE486CE9}" type="pres">
      <dgm:prSet presAssocID="{BE8FFA8E-C88A-4856-AC20-9E067B45E34B}" presName="bgRect" presStyleLbl="bgShp" presStyleIdx="0" presStyleCnt="2"/>
      <dgm:spPr/>
    </dgm:pt>
    <dgm:pt modelId="{A814168E-3B29-43DB-B20E-94D469690321}" type="pres">
      <dgm:prSet presAssocID="{BE8FFA8E-C88A-4856-AC20-9E067B45E34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2B5D4F3A-7E50-4B82-9302-13CBDABAAA7A}" type="pres">
      <dgm:prSet presAssocID="{BE8FFA8E-C88A-4856-AC20-9E067B45E34B}" presName="spaceRect" presStyleCnt="0"/>
      <dgm:spPr/>
    </dgm:pt>
    <dgm:pt modelId="{1B240032-793B-4B8D-99AF-1675DB6A6C91}" type="pres">
      <dgm:prSet presAssocID="{BE8FFA8E-C88A-4856-AC20-9E067B45E34B}" presName="parTx" presStyleLbl="revTx" presStyleIdx="0" presStyleCnt="2">
        <dgm:presLayoutVars>
          <dgm:chMax val="0"/>
          <dgm:chPref val="0"/>
        </dgm:presLayoutVars>
      </dgm:prSet>
      <dgm:spPr/>
    </dgm:pt>
    <dgm:pt modelId="{A562C688-78DD-4016-AEBE-6D0837A30B5A}" type="pres">
      <dgm:prSet presAssocID="{9BAA505F-3B87-4974-B801-EAB571A84171}" presName="sibTrans" presStyleCnt="0"/>
      <dgm:spPr/>
    </dgm:pt>
    <dgm:pt modelId="{F28A0743-2F81-4CF9-884D-EC47CBAAE70D}" type="pres">
      <dgm:prSet presAssocID="{E7121285-87FE-4C3B-9717-0864D0E213A0}" presName="compNode" presStyleCnt="0"/>
      <dgm:spPr/>
    </dgm:pt>
    <dgm:pt modelId="{B50B4A54-B296-45A3-8991-A6E84126B3D3}" type="pres">
      <dgm:prSet presAssocID="{E7121285-87FE-4C3B-9717-0864D0E213A0}" presName="bgRect" presStyleLbl="bgShp" presStyleIdx="1" presStyleCnt="2"/>
      <dgm:spPr/>
    </dgm:pt>
    <dgm:pt modelId="{6FFA2913-2AF5-4EF1-9F40-AED1FB19C28C}" type="pres">
      <dgm:prSet presAssocID="{E7121285-87FE-4C3B-9717-0864D0E213A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umbbell"/>
        </a:ext>
      </dgm:extLst>
    </dgm:pt>
    <dgm:pt modelId="{E778E2BA-BD87-4009-A36D-2AA2053F0B32}" type="pres">
      <dgm:prSet presAssocID="{E7121285-87FE-4C3B-9717-0864D0E213A0}" presName="spaceRect" presStyleCnt="0"/>
      <dgm:spPr/>
    </dgm:pt>
    <dgm:pt modelId="{6CB84949-6FB0-48FA-B693-23520B2F5471}" type="pres">
      <dgm:prSet presAssocID="{E7121285-87FE-4C3B-9717-0864D0E213A0}" presName="parTx" presStyleLbl="revTx" presStyleIdx="1" presStyleCnt="2">
        <dgm:presLayoutVars>
          <dgm:chMax val="0"/>
          <dgm:chPref val="0"/>
        </dgm:presLayoutVars>
      </dgm:prSet>
      <dgm:spPr/>
    </dgm:pt>
  </dgm:ptLst>
  <dgm:cxnLst>
    <dgm:cxn modelId="{5E9CF01B-C743-41CE-BAD7-D49450A5D01D}" srcId="{5E9140E6-4C61-47F1-9AC1-DBB8DC382992}" destId="{BE8FFA8E-C88A-4856-AC20-9E067B45E34B}" srcOrd="0" destOrd="0" parTransId="{2AD67BD2-C337-43AD-85A9-6B98213F0A5E}" sibTransId="{9BAA505F-3B87-4974-B801-EAB571A84171}"/>
    <dgm:cxn modelId="{925F6927-DD77-5D41-861A-ADAFF879C8B2}" type="presOf" srcId="{BE8FFA8E-C88A-4856-AC20-9E067B45E34B}" destId="{1B240032-793B-4B8D-99AF-1675DB6A6C91}" srcOrd="0" destOrd="0" presId="urn:microsoft.com/office/officeart/2018/2/layout/IconVerticalSolidList"/>
    <dgm:cxn modelId="{499DC46B-5CCF-439F-841F-D6EF0E3C002B}" srcId="{5E9140E6-4C61-47F1-9AC1-DBB8DC382992}" destId="{E7121285-87FE-4C3B-9717-0864D0E213A0}" srcOrd="1" destOrd="0" parTransId="{C3C0E88D-CFAE-41E0-898B-B58BA3427195}" sibTransId="{BCC3DF7E-D0C2-4237-8DF0-A5880FF9F2D6}"/>
    <dgm:cxn modelId="{C758E9D4-E9AF-E846-AB7B-254837C8DD96}" type="presOf" srcId="{5E9140E6-4C61-47F1-9AC1-DBB8DC382992}" destId="{E832208D-BD48-4A40-ABE5-7F645843F601}" srcOrd="0" destOrd="0" presId="urn:microsoft.com/office/officeart/2018/2/layout/IconVerticalSolidList"/>
    <dgm:cxn modelId="{01AA39EB-03F8-784B-A4F1-F23C12613193}" type="presOf" srcId="{E7121285-87FE-4C3B-9717-0864D0E213A0}" destId="{6CB84949-6FB0-48FA-B693-23520B2F5471}" srcOrd="0" destOrd="0" presId="urn:microsoft.com/office/officeart/2018/2/layout/IconVerticalSolidList"/>
    <dgm:cxn modelId="{B362099D-A946-F640-8FBC-93AE74F62770}" type="presParOf" srcId="{E832208D-BD48-4A40-ABE5-7F645843F601}" destId="{D55D8E3F-914C-4B05-99A4-7EEC10940785}" srcOrd="0" destOrd="0" presId="urn:microsoft.com/office/officeart/2018/2/layout/IconVerticalSolidList"/>
    <dgm:cxn modelId="{1B3EF7E4-A154-D045-9AB3-054FFE3F5E3C}" type="presParOf" srcId="{D55D8E3F-914C-4B05-99A4-7EEC10940785}" destId="{EFC36606-1169-445D-BF17-86D0CE486CE9}" srcOrd="0" destOrd="0" presId="urn:microsoft.com/office/officeart/2018/2/layout/IconVerticalSolidList"/>
    <dgm:cxn modelId="{927BEEC2-BE8D-1442-BDD7-D36103C31FFD}" type="presParOf" srcId="{D55D8E3F-914C-4B05-99A4-7EEC10940785}" destId="{A814168E-3B29-43DB-B20E-94D469690321}" srcOrd="1" destOrd="0" presId="urn:microsoft.com/office/officeart/2018/2/layout/IconVerticalSolidList"/>
    <dgm:cxn modelId="{C6032FC2-5B58-4F4C-BC4A-83F088BEE332}" type="presParOf" srcId="{D55D8E3F-914C-4B05-99A4-7EEC10940785}" destId="{2B5D4F3A-7E50-4B82-9302-13CBDABAAA7A}" srcOrd="2" destOrd="0" presId="urn:microsoft.com/office/officeart/2018/2/layout/IconVerticalSolidList"/>
    <dgm:cxn modelId="{D5CBD9F6-D8DB-314F-95B0-50F02AAEA9F6}" type="presParOf" srcId="{D55D8E3F-914C-4B05-99A4-7EEC10940785}" destId="{1B240032-793B-4B8D-99AF-1675DB6A6C91}" srcOrd="3" destOrd="0" presId="urn:microsoft.com/office/officeart/2018/2/layout/IconVerticalSolidList"/>
    <dgm:cxn modelId="{AD7E2C87-CB95-2D40-9980-EA10D0862585}" type="presParOf" srcId="{E832208D-BD48-4A40-ABE5-7F645843F601}" destId="{A562C688-78DD-4016-AEBE-6D0837A30B5A}" srcOrd="1" destOrd="0" presId="urn:microsoft.com/office/officeart/2018/2/layout/IconVerticalSolidList"/>
    <dgm:cxn modelId="{949E5F57-AAF0-064D-802D-6FFB889A1CBA}" type="presParOf" srcId="{E832208D-BD48-4A40-ABE5-7F645843F601}" destId="{F28A0743-2F81-4CF9-884D-EC47CBAAE70D}" srcOrd="2" destOrd="0" presId="urn:microsoft.com/office/officeart/2018/2/layout/IconVerticalSolidList"/>
    <dgm:cxn modelId="{B5B970CF-8297-4949-89FB-E140FB2B66DC}" type="presParOf" srcId="{F28A0743-2F81-4CF9-884D-EC47CBAAE70D}" destId="{B50B4A54-B296-45A3-8991-A6E84126B3D3}" srcOrd="0" destOrd="0" presId="urn:microsoft.com/office/officeart/2018/2/layout/IconVerticalSolidList"/>
    <dgm:cxn modelId="{24904925-16D2-944C-B40D-2A1808EF428D}" type="presParOf" srcId="{F28A0743-2F81-4CF9-884D-EC47CBAAE70D}" destId="{6FFA2913-2AF5-4EF1-9F40-AED1FB19C28C}" srcOrd="1" destOrd="0" presId="urn:microsoft.com/office/officeart/2018/2/layout/IconVerticalSolidList"/>
    <dgm:cxn modelId="{A3C10086-0860-A146-8D30-8627E53D5367}" type="presParOf" srcId="{F28A0743-2F81-4CF9-884D-EC47CBAAE70D}" destId="{E778E2BA-BD87-4009-A36D-2AA2053F0B32}" srcOrd="2" destOrd="0" presId="urn:microsoft.com/office/officeart/2018/2/layout/IconVerticalSolidList"/>
    <dgm:cxn modelId="{02EFD6CE-6BAD-484D-9104-FC4DCE2FDD77}" type="presParOf" srcId="{F28A0743-2F81-4CF9-884D-EC47CBAAE70D}" destId="{6CB84949-6FB0-48FA-B693-23520B2F547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97E7E-0264-C743-8EC1-5AD21C87DA9F}">
      <dsp:nvSpPr>
        <dsp:cNvPr id="0" name=""/>
        <dsp:cNvSpPr/>
      </dsp:nvSpPr>
      <dsp:spPr>
        <a:xfrm>
          <a:off x="0" y="108990"/>
          <a:ext cx="10905066" cy="20592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 1914, eugenicist Harry Laughlin published a </a:t>
          </a:r>
          <a:r>
            <a:rPr lang="en-US" sz="2000" i="1" kern="1200" dirty="0"/>
            <a:t>Model Eugenical Sterilization Law</a:t>
          </a:r>
          <a:r>
            <a:rPr lang="en-US" sz="2000" kern="1200" dirty="0"/>
            <a:t> that proposed to authorize sterilization of the “socially inadequate” – people “maintained wholly or in part by public expense.” The law included sterilization of the “feebleminded, insane, criminalistic, epileptic, inebriate, diseased, blind, deaf, deformed, and dependent” – including “orphans, ne’er-do-wells, tramps, the homeless and paupers.” Laughlin’s publication was the basis for Virginia’s </a:t>
          </a:r>
          <a:r>
            <a:rPr lang="en-US" sz="2000" i="1" kern="1200" dirty="0"/>
            <a:t>Eugenical Sterilization Act</a:t>
          </a:r>
          <a:r>
            <a:rPr lang="en-US" sz="2000" kern="1200" dirty="0"/>
            <a:t>, passed in 1924, which was first tested in the well-known Buck v. Bell case.*</a:t>
          </a:r>
        </a:p>
      </dsp:txBody>
      <dsp:txXfrm>
        <a:off x="100522" y="209512"/>
        <a:ext cx="10704022" cy="1858156"/>
      </dsp:txXfrm>
    </dsp:sp>
    <dsp:sp modelId="{C1F41C99-CC89-734D-9183-E623BF79F12E}">
      <dsp:nvSpPr>
        <dsp:cNvPr id="0" name=""/>
        <dsp:cNvSpPr/>
      </dsp:nvSpPr>
      <dsp:spPr>
        <a:xfrm>
          <a:off x="0" y="2225791"/>
          <a:ext cx="10905066" cy="20592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It can be debated whether North Carolina’s offer of reparation is enough or appropriate compensation. At one time or another, 33 states had statutes under which more than 60,000 Americans were involuntary sterilized. At $50,000 each, that’s a staggering $3,000,000,000.*</a:t>
          </a:r>
        </a:p>
      </dsp:txBody>
      <dsp:txXfrm>
        <a:off x="100522" y="2326313"/>
        <a:ext cx="10704022" cy="1858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E8862-D680-074C-A2D1-2E8A239D9130}">
      <dsp:nvSpPr>
        <dsp:cNvPr id="0" name=""/>
        <dsp:cNvSpPr/>
      </dsp:nvSpPr>
      <dsp:spPr>
        <a:xfrm>
          <a:off x="0" y="570473"/>
          <a:ext cx="5744684" cy="115478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The station on Ellis Island began receiving arriving immigrants on January 1, 1892. More than 12 million immigrants were processed here.*</a:t>
          </a:r>
        </a:p>
      </dsp:txBody>
      <dsp:txXfrm>
        <a:off x="56372" y="626845"/>
        <a:ext cx="5631940" cy="1042045"/>
      </dsp:txXfrm>
    </dsp:sp>
    <dsp:sp modelId="{3D3A26F8-8637-A94B-9A11-251A37A6230A}">
      <dsp:nvSpPr>
        <dsp:cNvPr id="0" name=""/>
        <dsp:cNvSpPr/>
      </dsp:nvSpPr>
      <dsp:spPr>
        <a:xfrm>
          <a:off x="0" y="1785743"/>
          <a:ext cx="5744684" cy="1154789"/>
        </a:xfrm>
        <a:prstGeom prst="roundRect">
          <a:avLst/>
        </a:prstGeom>
        <a:solidFill>
          <a:schemeClr val="accent5">
            <a:hueOff val="553124"/>
            <a:satOff val="6280"/>
            <a:lumOff val="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For numbers of immigrants from different nationalities please visit:</a:t>
          </a:r>
        </a:p>
      </dsp:txBody>
      <dsp:txXfrm>
        <a:off x="56372" y="1842115"/>
        <a:ext cx="5631940" cy="1042045"/>
      </dsp:txXfrm>
    </dsp:sp>
    <dsp:sp modelId="{DA9AD450-E36D-F54C-A8B2-15D06BEE0136}">
      <dsp:nvSpPr>
        <dsp:cNvPr id="0" name=""/>
        <dsp:cNvSpPr/>
      </dsp:nvSpPr>
      <dsp:spPr>
        <a:xfrm>
          <a:off x="0" y="3001013"/>
          <a:ext cx="5744684" cy="1154789"/>
        </a:xfrm>
        <a:prstGeom prst="roundRect">
          <a:avLst/>
        </a:prstGeom>
        <a:solidFill>
          <a:schemeClr val="accent5">
            <a:hueOff val="1106248"/>
            <a:satOff val="12561"/>
            <a:lumOff val="1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hlinkClick xmlns:r="http://schemas.openxmlformats.org/officeDocument/2006/relationships" r:id="rId1"/>
            </a:rPr>
            <a:t>https://www.loc.gov/classroom-materials/immigration/global-timeline/</a:t>
          </a:r>
          <a:endParaRPr lang="en-US" sz="2100" kern="1200"/>
        </a:p>
      </dsp:txBody>
      <dsp:txXfrm>
        <a:off x="56372" y="3057385"/>
        <a:ext cx="5631940" cy="10420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53833-C214-4241-8241-F299396D6E69}">
      <dsp:nvSpPr>
        <dsp:cNvPr id="0" name=""/>
        <dsp:cNvSpPr/>
      </dsp:nvSpPr>
      <dsp:spPr>
        <a:xfrm>
          <a:off x="730154" y="536"/>
          <a:ext cx="2196454" cy="131787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Inattentive</a:t>
          </a:r>
        </a:p>
      </dsp:txBody>
      <dsp:txXfrm>
        <a:off x="730154" y="536"/>
        <a:ext cx="2196454" cy="1317872"/>
      </dsp:txXfrm>
    </dsp:sp>
    <dsp:sp modelId="{F1A5DDB8-2B75-8749-B3C1-A420998998AE}">
      <dsp:nvSpPr>
        <dsp:cNvPr id="0" name=""/>
        <dsp:cNvSpPr/>
      </dsp:nvSpPr>
      <dsp:spPr>
        <a:xfrm>
          <a:off x="3146255" y="536"/>
          <a:ext cx="2196454" cy="1317872"/>
        </a:xfrm>
        <a:prstGeom prst="rect">
          <a:avLst/>
        </a:prstGeom>
        <a:solidFill>
          <a:schemeClr val="accent5">
            <a:hueOff val="122916"/>
            <a:satOff val="1396"/>
            <a:lumOff val="12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Stupid-looking</a:t>
          </a:r>
        </a:p>
      </dsp:txBody>
      <dsp:txXfrm>
        <a:off x="3146255" y="536"/>
        <a:ext cx="2196454" cy="1317872"/>
      </dsp:txXfrm>
    </dsp:sp>
    <dsp:sp modelId="{ADA2C994-5C6D-0948-B4A3-DDE4DCA05345}">
      <dsp:nvSpPr>
        <dsp:cNvPr id="0" name=""/>
        <dsp:cNvSpPr/>
      </dsp:nvSpPr>
      <dsp:spPr>
        <a:xfrm>
          <a:off x="5562355" y="536"/>
          <a:ext cx="2196454" cy="1317872"/>
        </a:xfrm>
        <a:prstGeom prst="rect">
          <a:avLst/>
        </a:prstGeom>
        <a:solidFill>
          <a:schemeClr val="accent5">
            <a:hueOff val="245833"/>
            <a:satOff val="2791"/>
            <a:lumOff val="25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Talkativeness</a:t>
          </a:r>
        </a:p>
      </dsp:txBody>
      <dsp:txXfrm>
        <a:off x="5562355" y="536"/>
        <a:ext cx="2196454" cy="1317872"/>
      </dsp:txXfrm>
    </dsp:sp>
    <dsp:sp modelId="{9DC0F07A-C45B-A34D-B825-0D6148753269}">
      <dsp:nvSpPr>
        <dsp:cNvPr id="0" name=""/>
        <dsp:cNvSpPr/>
      </dsp:nvSpPr>
      <dsp:spPr>
        <a:xfrm>
          <a:off x="7978456" y="536"/>
          <a:ext cx="2196454" cy="1317872"/>
        </a:xfrm>
        <a:prstGeom prst="rect">
          <a:avLst/>
        </a:prstGeom>
        <a:solidFill>
          <a:schemeClr val="accent5">
            <a:hueOff val="368749"/>
            <a:satOff val="4187"/>
            <a:lumOff val="37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Impudence</a:t>
          </a:r>
        </a:p>
      </dsp:txBody>
      <dsp:txXfrm>
        <a:off x="7978456" y="536"/>
        <a:ext cx="2196454" cy="1317872"/>
      </dsp:txXfrm>
    </dsp:sp>
    <dsp:sp modelId="{23E52588-2080-3448-850D-792897F7BE15}">
      <dsp:nvSpPr>
        <dsp:cNvPr id="0" name=""/>
        <dsp:cNvSpPr/>
      </dsp:nvSpPr>
      <dsp:spPr>
        <a:xfrm>
          <a:off x="730154" y="1538054"/>
          <a:ext cx="2196454" cy="1317872"/>
        </a:xfrm>
        <a:prstGeom prst="rect">
          <a:avLst/>
        </a:prstGeom>
        <a:solidFill>
          <a:schemeClr val="accent5">
            <a:hueOff val="491666"/>
            <a:satOff val="5583"/>
            <a:lumOff val="5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Eroticism</a:t>
          </a:r>
        </a:p>
      </dsp:txBody>
      <dsp:txXfrm>
        <a:off x="730154" y="1538054"/>
        <a:ext cx="2196454" cy="1317872"/>
      </dsp:txXfrm>
    </dsp:sp>
    <dsp:sp modelId="{FA04A2D8-AEE7-2D4B-82F3-F9AAC294893B}">
      <dsp:nvSpPr>
        <dsp:cNvPr id="0" name=""/>
        <dsp:cNvSpPr/>
      </dsp:nvSpPr>
      <dsp:spPr>
        <a:xfrm>
          <a:off x="3146255" y="1538054"/>
          <a:ext cx="2196454" cy="1317872"/>
        </a:xfrm>
        <a:prstGeom prst="rect">
          <a:avLst/>
        </a:prstGeom>
        <a:solidFill>
          <a:schemeClr val="accent5">
            <a:hueOff val="614582"/>
            <a:satOff val="6978"/>
            <a:lumOff val="63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Boisterousness</a:t>
          </a:r>
        </a:p>
      </dsp:txBody>
      <dsp:txXfrm>
        <a:off x="3146255" y="1538054"/>
        <a:ext cx="2196454" cy="1317872"/>
      </dsp:txXfrm>
    </dsp:sp>
    <dsp:sp modelId="{2EC2A451-FF73-2843-B88F-2D8AE7B2712C}">
      <dsp:nvSpPr>
        <dsp:cNvPr id="0" name=""/>
        <dsp:cNvSpPr/>
      </dsp:nvSpPr>
      <dsp:spPr>
        <a:xfrm>
          <a:off x="5562355" y="1538054"/>
          <a:ext cx="2196454" cy="1317872"/>
        </a:xfrm>
        <a:prstGeom prst="rect">
          <a:avLst/>
        </a:prstGeom>
        <a:solidFill>
          <a:schemeClr val="accent5">
            <a:hueOff val="737499"/>
            <a:satOff val="8374"/>
            <a:lumOff val="75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Surliness</a:t>
          </a:r>
        </a:p>
      </dsp:txBody>
      <dsp:txXfrm>
        <a:off x="5562355" y="1538054"/>
        <a:ext cx="2196454" cy="1317872"/>
      </dsp:txXfrm>
    </dsp:sp>
    <dsp:sp modelId="{8C54CC4C-BAEF-6542-9679-9B443D7E7507}">
      <dsp:nvSpPr>
        <dsp:cNvPr id="0" name=""/>
        <dsp:cNvSpPr/>
      </dsp:nvSpPr>
      <dsp:spPr>
        <a:xfrm>
          <a:off x="7978456" y="1538054"/>
          <a:ext cx="2196454" cy="1317872"/>
        </a:xfrm>
        <a:prstGeom prst="rect">
          <a:avLst/>
        </a:prstGeom>
        <a:solidFill>
          <a:schemeClr val="accent5">
            <a:hueOff val="860415"/>
            <a:satOff val="9770"/>
            <a:lumOff val="88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Excessive friendliness</a:t>
          </a:r>
        </a:p>
      </dsp:txBody>
      <dsp:txXfrm>
        <a:off x="7978456" y="1538054"/>
        <a:ext cx="2196454" cy="1317872"/>
      </dsp:txXfrm>
    </dsp:sp>
    <dsp:sp modelId="{37284E70-F6E5-2747-9E0A-B828A8523844}">
      <dsp:nvSpPr>
        <dsp:cNvPr id="0" name=""/>
        <dsp:cNvSpPr/>
      </dsp:nvSpPr>
      <dsp:spPr>
        <a:xfrm>
          <a:off x="3146255" y="3075572"/>
          <a:ext cx="2196454" cy="1317872"/>
        </a:xfrm>
        <a:prstGeom prst="rect">
          <a:avLst/>
        </a:prstGeom>
        <a:solidFill>
          <a:schemeClr val="accent5">
            <a:hueOff val="983332"/>
            <a:satOff val="11165"/>
            <a:lumOff val="101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Confusion</a:t>
          </a:r>
        </a:p>
      </dsp:txBody>
      <dsp:txXfrm>
        <a:off x="3146255" y="3075572"/>
        <a:ext cx="2196454" cy="1317872"/>
      </dsp:txXfrm>
    </dsp:sp>
    <dsp:sp modelId="{34975E54-07EE-3B42-8BAB-3F3CFEFF68A4}">
      <dsp:nvSpPr>
        <dsp:cNvPr id="0" name=""/>
        <dsp:cNvSpPr/>
      </dsp:nvSpPr>
      <dsp:spPr>
        <a:xfrm>
          <a:off x="5562355" y="3075572"/>
          <a:ext cx="2196454" cy="1317872"/>
        </a:xfrm>
        <a:prstGeom prst="rect">
          <a:avLst/>
        </a:prstGeom>
        <a:solidFill>
          <a:schemeClr val="accent5">
            <a:hueOff val="1106248"/>
            <a:satOff val="12561"/>
            <a:lumOff val="1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Stuttering</a:t>
          </a:r>
        </a:p>
      </dsp:txBody>
      <dsp:txXfrm>
        <a:off x="5562355" y="3075572"/>
        <a:ext cx="2196454" cy="13178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36606-1169-445D-BF17-86D0CE486CE9}">
      <dsp:nvSpPr>
        <dsp:cNvPr id="0" name=""/>
        <dsp:cNvSpPr/>
      </dsp:nvSpPr>
      <dsp:spPr>
        <a:xfrm>
          <a:off x="0" y="707092"/>
          <a:ext cx="10515600" cy="13054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14168E-3B29-43DB-B20E-94D469690321}">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240032-793B-4B8D-99AF-1675DB6A6C91}">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33450">
            <a:lnSpc>
              <a:spcPct val="100000"/>
            </a:lnSpc>
            <a:spcBef>
              <a:spcPct val="0"/>
            </a:spcBef>
            <a:spcAft>
              <a:spcPct val="35000"/>
            </a:spcAft>
            <a:buNone/>
          </a:pPr>
          <a:r>
            <a:rPr lang="en-US" sz="2100" kern="1200"/>
            <a:t>“Those possessing these favorable variations will flourish at the expense of their rivals, and their offspring will not only be more numerous, but will also tend to inherit such variations. In this way one type gradually breeds the other out.” (25)</a:t>
          </a:r>
        </a:p>
      </dsp:txBody>
      <dsp:txXfrm>
        <a:off x="1507738" y="707092"/>
        <a:ext cx="9007861" cy="1305401"/>
      </dsp:txXfrm>
    </dsp:sp>
    <dsp:sp modelId="{B50B4A54-B296-45A3-8991-A6E84126B3D3}">
      <dsp:nvSpPr>
        <dsp:cNvPr id="0" name=""/>
        <dsp:cNvSpPr/>
      </dsp:nvSpPr>
      <dsp:spPr>
        <a:xfrm>
          <a:off x="0" y="2338844"/>
          <a:ext cx="10515600" cy="130540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FA2913-2AF5-4EF1-9F40-AED1FB19C28C}">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B84949-6FB0-48FA-B693-23520B2F5471}">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33450">
            <a:lnSpc>
              <a:spcPct val="100000"/>
            </a:lnSpc>
            <a:spcBef>
              <a:spcPct val="0"/>
            </a:spcBef>
            <a:spcAft>
              <a:spcPct val="35000"/>
            </a:spcAft>
            <a:buNone/>
          </a:pPr>
          <a:r>
            <a:rPr lang="en-US" sz="2100" kern="1200"/>
            <a:t>“What is needed in the community most of all, is an increase in the desirable classes, which are of superior type physically, intellectually, and morally, and not merely an increase in the absolute numbers of the population.” (25-26)</a:t>
          </a:r>
        </a:p>
      </dsp:txBody>
      <dsp:txXfrm>
        <a:off x="1507738" y="2338844"/>
        <a:ext cx="9007861" cy="13054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10ADE0-79B3-A643-8D67-B64A57FE41CB}" type="datetimeFigureOut">
              <a:rPr lang="en-US" smtClean="0"/>
              <a:t>3/12/21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B0239D-96EA-B64D-A290-DA65E04102EA}" type="slidenum">
              <a:rPr lang="en-US" smtClean="0"/>
              <a:t>‹#›</a:t>
            </a:fld>
            <a:endParaRPr lang="en-US"/>
          </a:p>
        </p:txBody>
      </p:sp>
    </p:spTree>
    <p:extLst>
      <p:ext uri="{BB962C8B-B14F-4D97-AF65-F5344CB8AC3E}">
        <p14:creationId xmlns:p14="http://schemas.microsoft.com/office/powerpoint/2010/main" val="1811959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check: https://</a:t>
            </a:r>
            <a:r>
              <a:rPr lang="en-US" dirty="0" err="1"/>
              <a:t>immigrationhistory.org</a:t>
            </a:r>
            <a:r>
              <a:rPr lang="en-US" dirty="0"/>
              <a:t>/timeline/</a:t>
            </a:r>
          </a:p>
        </p:txBody>
      </p:sp>
      <p:sp>
        <p:nvSpPr>
          <p:cNvPr id="4" name="Slide Number Placeholder 3"/>
          <p:cNvSpPr>
            <a:spLocks noGrp="1"/>
          </p:cNvSpPr>
          <p:nvPr>
            <p:ph type="sldNum" sz="quarter" idx="5"/>
          </p:nvPr>
        </p:nvSpPr>
        <p:spPr/>
        <p:txBody>
          <a:bodyPr/>
          <a:lstStyle/>
          <a:p>
            <a:fld id="{90B0239D-96EA-B64D-A290-DA65E04102EA}" type="slidenum">
              <a:rPr lang="en-US" smtClean="0"/>
              <a:t>2</a:t>
            </a:fld>
            <a:endParaRPr lang="en-US"/>
          </a:p>
        </p:txBody>
      </p:sp>
    </p:spTree>
    <p:extLst>
      <p:ext uri="{BB962C8B-B14F-4D97-AF65-F5344CB8AC3E}">
        <p14:creationId xmlns:p14="http://schemas.microsoft.com/office/powerpoint/2010/main" val="3775311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B0239D-96EA-B64D-A290-DA65E04102EA}" type="slidenum">
              <a:rPr lang="en-US" smtClean="0"/>
              <a:t>11</a:t>
            </a:fld>
            <a:endParaRPr lang="en-US"/>
          </a:p>
        </p:txBody>
      </p:sp>
    </p:spTree>
    <p:extLst>
      <p:ext uri="{BB962C8B-B14F-4D97-AF65-F5344CB8AC3E}">
        <p14:creationId xmlns:p14="http://schemas.microsoft.com/office/powerpoint/2010/main" val="3582187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a:t>
            </a:r>
            <a:r>
              <a:rPr lang="en-US" dirty="0" err="1"/>
              <a:t>pged.org</a:t>
            </a:r>
            <a:r>
              <a:rPr lang="en-US" dirty="0"/>
              <a:t>/history-eugenics-and-genetics/</a:t>
            </a:r>
          </a:p>
          <a:p>
            <a:r>
              <a:rPr lang="en-US" dirty="0"/>
              <a:t>Also see http://</a:t>
            </a:r>
            <a:r>
              <a:rPr lang="en-US" dirty="0" err="1"/>
              <a:t>www.eugenicsarchive.org</a:t>
            </a:r>
            <a:r>
              <a:rPr lang="en-US" dirty="0"/>
              <a:t>/eugenics/</a:t>
            </a:r>
          </a:p>
        </p:txBody>
      </p:sp>
      <p:sp>
        <p:nvSpPr>
          <p:cNvPr id="4" name="Slide Number Placeholder 3"/>
          <p:cNvSpPr>
            <a:spLocks noGrp="1"/>
          </p:cNvSpPr>
          <p:nvPr>
            <p:ph type="sldNum" sz="quarter" idx="5"/>
          </p:nvPr>
        </p:nvSpPr>
        <p:spPr/>
        <p:txBody>
          <a:bodyPr/>
          <a:lstStyle/>
          <a:p>
            <a:fld id="{90B0239D-96EA-B64D-A290-DA65E04102EA}" type="slidenum">
              <a:rPr lang="en-US" smtClean="0"/>
              <a:t>13</a:t>
            </a:fld>
            <a:endParaRPr lang="en-US"/>
          </a:p>
        </p:txBody>
      </p:sp>
    </p:spTree>
    <p:extLst>
      <p:ext uri="{BB962C8B-B14F-4D97-AF65-F5344CB8AC3E}">
        <p14:creationId xmlns:p14="http://schemas.microsoft.com/office/powerpoint/2010/main" val="2176019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blogs.dnalc.org</a:t>
            </a:r>
            <a:r>
              <a:rPr lang="en-US" dirty="0"/>
              <a:t>/2012/01/18/sterilization-laws/</a:t>
            </a:r>
          </a:p>
        </p:txBody>
      </p:sp>
      <p:sp>
        <p:nvSpPr>
          <p:cNvPr id="4" name="Slide Number Placeholder 3"/>
          <p:cNvSpPr>
            <a:spLocks noGrp="1"/>
          </p:cNvSpPr>
          <p:nvPr>
            <p:ph type="sldNum" sz="quarter" idx="5"/>
          </p:nvPr>
        </p:nvSpPr>
        <p:spPr/>
        <p:txBody>
          <a:bodyPr/>
          <a:lstStyle/>
          <a:p>
            <a:fld id="{90B0239D-96EA-B64D-A290-DA65E04102EA}" type="slidenum">
              <a:rPr lang="en-US" smtClean="0"/>
              <a:t>14</a:t>
            </a:fld>
            <a:endParaRPr lang="en-US"/>
          </a:p>
        </p:txBody>
      </p:sp>
    </p:spTree>
    <p:extLst>
      <p:ext uri="{BB962C8B-B14F-4D97-AF65-F5344CB8AC3E}">
        <p14:creationId xmlns:p14="http://schemas.microsoft.com/office/powerpoint/2010/main" val="3735388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https://</a:t>
            </a:r>
            <a:r>
              <a:rPr lang="en-US" dirty="0" err="1"/>
              <a:t>www.statueofliberty.org</a:t>
            </a:r>
            <a:r>
              <a:rPr lang="en-US" dirty="0"/>
              <a:t>/</a:t>
            </a:r>
            <a:r>
              <a:rPr lang="en-US" dirty="0" err="1"/>
              <a:t>ellis</a:t>
            </a:r>
            <a:r>
              <a:rPr lang="en-US" dirty="0"/>
              <a:t>-island/overview-history/</a:t>
            </a:r>
          </a:p>
        </p:txBody>
      </p:sp>
      <p:sp>
        <p:nvSpPr>
          <p:cNvPr id="4" name="Slide Number Placeholder 3"/>
          <p:cNvSpPr>
            <a:spLocks noGrp="1"/>
          </p:cNvSpPr>
          <p:nvPr>
            <p:ph type="sldNum" sz="quarter" idx="5"/>
          </p:nvPr>
        </p:nvSpPr>
        <p:spPr/>
        <p:txBody>
          <a:bodyPr/>
          <a:lstStyle/>
          <a:p>
            <a:fld id="{90B0239D-96EA-B64D-A290-DA65E04102EA}" type="slidenum">
              <a:rPr lang="en-US" smtClean="0"/>
              <a:t>16</a:t>
            </a:fld>
            <a:endParaRPr lang="en-US"/>
          </a:p>
        </p:txBody>
      </p:sp>
    </p:spTree>
    <p:extLst>
      <p:ext uri="{BB962C8B-B14F-4D97-AF65-F5344CB8AC3E}">
        <p14:creationId xmlns:p14="http://schemas.microsoft.com/office/powerpoint/2010/main" val="2940323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B0239D-96EA-B64D-A290-DA65E04102EA}" type="slidenum">
              <a:rPr lang="en-US" smtClean="0"/>
              <a:t>20</a:t>
            </a:fld>
            <a:endParaRPr lang="en-US"/>
          </a:p>
        </p:txBody>
      </p:sp>
    </p:spTree>
    <p:extLst>
      <p:ext uri="{BB962C8B-B14F-4D97-AF65-F5344CB8AC3E}">
        <p14:creationId xmlns:p14="http://schemas.microsoft.com/office/powerpoint/2010/main" val="980051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www.smithsonianmag.com</a:t>
            </a:r>
            <a:r>
              <a:rPr lang="en-US" dirty="0"/>
              <a:t>/history/better-babies-contests-pushed-infant-health-also-played-eugenics-movement-180971288/</a:t>
            </a:r>
          </a:p>
        </p:txBody>
      </p:sp>
      <p:sp>
        <p:nvSpPr>
          <p:cNvPr id="4" name="Slide Number Placeholder 3"/>
          <p:cNvSpPr>
            <a:spLocks noGrp="1"/>
          </p:cNvSpPr>
          <p:nvPr>
            <p:ph type="sldNum" sz="quarter" idx="5"/>
          </p:nvPr>
        </p:nvSpPr>
        <p:spPr/>
        <p:txBody>
          <a:bodyPr/>
          <a:lstStyle/>
          <a:p>
            <a:fld id="{90B0239D-96EA-B64D-A290-DA65E04102EA}" type="slidenum">
              <a:rPr lang="en-US" smtClean="0"/>
              <a:t>22</a:t>
            </a:fld>
            <a:endParaRPr lang="en-US"/>
          </a:p>
        </p:txBody>
      </p:sp>
    </p:spTree>
    <p:extLst>
      <p:ext uri="{BB962C8B-B14F-4D97-AF65-F5344CB8AC3E}">
        <p14:creationId xmlns:p14="http://schemas.microsoft.com/office/powerpoint/2010/main" val="2474384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www.eugenicsarchive.org</a:t>
            </a:r>
            <a:r>
              <a:rPr lang="en-US" dirty="0"/>
              <a:t>/html/eugenics/static/images/190.html</a:t>
            </a:r>
          </a:p>
        </p:txBody>
      </p:sp>
      <p:sp>
        <p:nvSpPr>
          <p:cNvPr id="4" name="Slide Number Placeholder 3"/>
          <p:cNvSpPr>
            <a:spLocks noGrp="1"/>
          </p:cNvSpPr>
          <p:nvPr>
            <p:ph type="sldNum" sz="quarter" idx="5"/>
          </p:nvPr>
        </p:nvSpPr>
        <p:spPr/>
        <p:txBody>
          <a:bodyPr/>
          <a:lstStyle/>
          <a:p>
            <a:fld id="{90B0239D-96EA-B64D-A290-DA65E04102EA}" type="slidenum">
              <a:rPr lang="en-US" smtClean="0"/>
              <a:t>23</a:t>
            </a:fld>
            <a:endParaRPr lang="en-US"/>
          </a:p>
        </p:txBody>
      </p:sp>
    </p:spTree>
    <p:extLst>
      <p:ext uri="{BB962C8B-B14F-4D97-AF65-F5344CB8AC3E}">
        <p14:creationId xmlns:p14="http://schemas.microsoft.com/office/powerpoint/2010/main" val="206803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a:t>
            </a:r>
            <a:r>
              <a:rPr lang="en-US" dirty="0" err="1"/>
              <a:t>courses.lumenlearning.com</a:t>
            </a:r>
            <a:r>
              <a:rPr lang="en-US" dirty="0"/>
              <a:t>/</a:t>
            </a:r>
            <a:r>
              <a:rPr lang="en-US" dirty="0" err="1"/>
              <a:t>culturalanthropology</a:t>
            </a:r>
            <a:r>
              <a:rPr lang="en-US" dirty="0"/>
              <a:t>/chapter/eugenics-in-the-united-states/</a:t>
            </a:r>
          </a:p>
        </p:txBody>
      </p:sp>
      <p:sp>
        <p:nvSpPr>
          <p:cNvPr id="4" name="Slide Number Placeholder 3"/>
          <p:cNvSpPr>
            <a:spLocks noGrp="1"/>
          </p:cNvSpPr>
          <p:nvPr>
            <p:ph type="sldNum" sz="quarter" idx="5"/>
          </p:nvPr>
        </p:nvSpPr>
        <p:spPr/>
        <p:txBody>
          <a:bodyPr/>
          <a:lstStyle/>
          <a:p>
            <a:fld id="{90B0239D-96EA-B64D-A290-DA65E04102EA}" type="slidenum">
              <a:rPr lang="en-US" smtClean="0"/>
              <a:t>24</a:t>
            </a:fld>
            <a:endParaRPr lang="en-US"/>
          </a:p>
        </p:txBody>
      </p:sp>
    </p:spTree>
    <p:extLst>
      <p:ext uri="{BB962C8B-B14F-4D97-AF65-F5344CB8AC3E}">
        <p14:creationId xmlns:p14="http://schemas.microsoft.com/office/powerpoint/2010/main" val="190214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a:t>
            </a:r>
            <a:r>
              <a:rPr lang="en-US" dirty="0" err="1"/>
              <a:t>immigrationhistory.org</a:t>
            </a:r>
            <a:r>
              <a:rPr lang="en-US" dirty="0"/>
              <a:t>/item/page-act/#</a:t>
            </a:r>
          </a:p>
        </p:txBody>
      </p:sp>
      <p:sp>
        <p:nvSpPr>
          <p:cNvPr id="4" name="Slide Number Placeholder 3"/>
          <p:cNvSpPr>
            <a:spLocks noGrp="1"/>
          </p:cNvSpPr>
          <p:nvPr>
            <p:ph type="sldNum" sz="quarter" idx="5"/>
          </p:nvPr>
        </p:nvSpPr>
        <p:spPr/>
        <p:txBody>
          <a:bodyPr/>
          <a:lstStyle/>
          <a:p>
            <a:fld id="{90B0239D-96EA-B64D-A290-DA65E04102EA}" type="slidenum">
              <a:rPr lang="en-US" smtClean="0"/>
              <a:t>3</a:t>
            </a:fld>
            <a:endParaRPr lang="en-US"/>
          </a:p>
        </p:txBody>
      </p:sp>
    </p:spTree>
    <p:extLst>
      <p:ext uri="{BB962C8B-B14F-4D97-AF65-F5344CB8AC3E}">
        <p14:creationId xmlns:p14="http://schemas.microsoft.com/office/powerpoint/2010/main" val="1842505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a:t>
            </a:r>
            <a:r>
              <a:rPr lang="en-US" dirty="0" err="1"/>
              <a:t>immigrationhistory.org</a:t>
            </a:r>
            <a:r>
              <a:rPr lang="en-US" dirty="0"/>
              <a:t>/item/an-act-to-execute-certain-treaty-stipulations-relating-to-chinese-aka-the-chinese-exclusion-law/</a:t>
            </a:r>
          </a:p>
        </p:txBody>
      </p:sp>
      <p:sp>
        <p:nvSpPr>
          <p:cNvPr id="4" name="Slide Number Placeholder 3"/>
          <p:cNvSpPr>
            <a:spLocks noGrp="1"/>
          </p:cNvSpPr>
          <p:nvPr>
            <p:ph type="sldNum" sz="quarter" idx="5"/>
          </p:nvPr>
        </p:nvSpPr>
        <p:spPr/>
        <p:txBody>
          <a:bodyPr/>
          <a:lstStyle/>
          <a:p>
            <a:fld id="{90B0239D-96EA-B64D-A290-DA65E04102EA}" type="slidenum">
              <a:rPr lang="en-US" smtClean="0"/>
              <a:t>4</a:t>
            </a:fld>
            <a:endParaRPr lang="en-US"/>
          </a:p>
        </p:txBody>
      </p:sp>
    </p:spTree>
    <p:extLst>
      <p:ext uri="{BB962C8B-B14F-4D97-AF65-F5344CB8AC3E}">
        <p14:creationId xmlns:p14="http://schemas.microsoft.com/office/powerpoint/2010/main" val="1078464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immigrationhistory.org</a:t>
            </a:r>
            <a:r>
              <a:rPr lang="en-US" dirty="0"/>
              <a:t>/item/1882-immigration-act/</a:t>
            </a:r>
          </a:p>
        </p:txBody>
      </p:sp>
      <p:sp>
        <p:nvSpPr>
          <p:cNvPr id="4" name="Slide Number Placeholder 3"/>
          <p:cNvSpPr>
            <a:spLocks noGrp="1"/>
          </p:cNvSpPr>
          <p:nvPr>
            <p:ph type="sldNum" sz="quarter" idx="5"/>
          </p:nvPr>
        </p:nvSpPr>
        <p:spPr/>
        <p:txBody>
          <a:bodyPr/>
          <a:lstStyle/>
          <a:p>
            <a:fld id="{90B0239D-96EA-B64D-A290-DA65E04102EA}" type="slidenum">
              <a:rPr lang="en-US" smtClean="0"/>
              <a:t>5</a:t>
            </a:fld>
            <a:endParaRPr lang="en-US"/>
          </a:p>
        </p:txBody>
      </p:sp>
    </p:spTree>
    <p:extLst>
      <p:ext uri="{BB962C8B-B14F-4D97-AF65-F5344CB8AC3E}">
        <p14:creationId xmlns:p14="http://schemas.microsoft.com/office/powerpoint/2010/main" val="465383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a:t>
            </a:r>
            <a:r>
              <a:rPr lang="en-US" dirty="0" err="1"/>
              <a:t>immigrationhistory.org</a:t>
            </a:r>
            <a:r>
              <a:rPr lang="en-US" dirty="0"/>
              <a:t>/item/1903-anti-anarchist-legislation/</a:t>
            </a:r>
          </a:p>
        </p:txBody>
      </p:sp>
      <p:sp>
        <p:nvSpPr>
          <p:cNvPr id="4" name="Slide Number Placeholder 3"/>
          <p:cNvSpPr>
            <a:spLocks noGrp="1"/>
          </p:cNvSpPr>
          <p:nvPr>
            <p:ph type="sldNum" sz="quarter" idx="5"/>
          </p:nvPr>
        </p:nvSpPr>
        <p:spPr/>
        <p:txBody>
          <a:bodyPr/>
          <a:lstStyle/>
          <a:p>
            <a:fld id="{90B0239D-96EA-B64D-A290-DA65E04102EA}" type="slidenum">
              <a:rPr lang="en-US" smtClean="0"/>
              <a:t>6</a:t>
            </a:fld>
            <a:endParaRPr lang="en-US"/>
          </a:p>
        </p:txBody>
      </p:sp>
    </p:spTree>
    <p:extLst>
      <p:ext uri="{BB962C8B-B14F-4D97-AF65-F5344CB8AC3E}">
        <p14:creationId xmlns:p14="http://schemas.microsoft.com/office/powerpoint/2010/main" val="400423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a:t>
            </a:r>
            <a:r>
              <a:rPr lang="en-US" dirty="0" err="1"/>
              <a:t>immigrationhistory.org</a:t>
            </a:r>
            <a:r>
              <a:rPr lang="en-US" dirty="0"/>
              <a:t>/item/an-act-in-reference-to-the-expatriation-of-citizens-and-their-protection-abroad/</a:t>
            </a:r>
          </a:p>
        </p:txBody>
      </p:sp>
      <p:sp>
        <p:nvSpPr>
          <p:cNvPr id="4" name="Slide Number Placeholder 3"/>
          <p:cNvSpPr>
            <a:spLocks noGrp="1"/>
          </p:cNvSpPr>
          <p:nvPr>
            <p:ph type="sldNum" sz="quarter" idx="5"/>
          </p:nvPr>
        </p:nvSpPr>
        <p:spPr/>
        <p:txBody>
          <a:bodyPr/>
          <a:lstStyle/>
          <a:p>
            <a:fld id="{90B0239D-96EA-B64D-A290-DA65E04102EA}" type="slidenum">
              <a:rPr lang="en-US" smtClean="0"/>
              <a:t>7</a:t>
            </a:fld>
            <a:endParaRPr lang="en-US"/>
          </a:p>
        </p:txBody>
      </p:sp>
    </p:spTree>
    <p:extLst>
      <p:ext uri="{BB962C8B-B14F-4D97-AF65-F5344CB8AC3E}">
        <p14:creationId xmlns:p14="http://schemas.microsoft.com/office/powerpoint/2010/main" val="142908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a:t>
            </a:r>
            <a:r>
              <a:rPr lang="en-US" dirty="0" err="1"/>
              <a:t>immigrationhistory.org</a:t>
            </a:r>
            <a:r>
              <a:rPr lang="en-US" dirty="0"/>
              <a:t>/item/1917-barred-zone-act/</a:t>
            </a:r>
          </a:p>
        </p:txBody>
      </p:sp>
      <p:sp>
        <p:nvSpPr>
          <p:cNvPr id="4" name="Slide Number Placeholder 3"/>
          <p:cNvSpPr>
            <a:spLocks noGrp="1"/>
          </p:cNvSpPr>
          <p:nvPr>
            <p:ph type="sldNum" sz="quarter" idx="5"/>
          </p:nvPr>
        </p:nvSpPr>
        <p:spPr/>
        <p:txBody>
          <a:bodyPr/>
          <a:lstStyle/>
          <a:p>
            <a:fld id="{90B0239D-96EA-B64D-A290-DA65E04102EA}" type="slidenum">
              <a:rPr lang="en-US" smtClean="0"/>
              <a:t>8</a:t>
            </a:fld>
            <a:endParaRPr lang="en-US"/>
          </a:p>
        </p:txBody>
      </p:sp>
    </p:spTree>
    <p:extLst>
      <p:ext uri="{BB962C8B-B14F-4D97-AF65-F5344CB8AC3E}">
        <p14:creationId xmlns:p14="http://schemas.microsoft.com/office/powerpoint/2010/main" val="881890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a:t>
            </a:r>
            <a:r>
              <a:rPr lang="en-US" dirty="0" err="1"/>
              <a:t>immigrationhistory.org</a:t>
            </a:r>
            <a:r>
              <a:rPr lang="en-US" dirty="0"/>
              <a:t>/item/%E2%80%8B1921-emergency-quota-law/</a:t>
            </a:r>
          </a:p>
        </p:txBody>
      </p:sp>
      <p:sp>
        <p:nvSpPr>
          <p:cNvPr id="4" name="Slide Number Placeholder 3"/>
          <p:cNvSpPr>
            <a:spLocks noGrp="1"/>
          </p:cNvSpPr>
          <p:nvPr>
            <p:ph type="sldNum" sz="quarter" idx="5"/>
          </p:nvPr>
        </p:nvSpPr>
        <p:spPr/>
        <p:txBody>
          <a:bodyPr/>
          <a:lstStyle/>
          <a:p>
            <a:fld id="{90B0239D-96EA-B64D-A290-DA65E04102EA}" type="slidenum">
              <a:rPr lang="en-US" smtClean="0"/>
              <a:t>9</a:t>
            </a:fld>
            <a:endParaRPr lang="en-US"/>
          </a:p>
        </p:txBody>
      </p:sp>
    </p:spTree>
    <p:extLst>
      <p:ext uri="{BB962C8B-B14F-4D97-AF65-F5344CB8AC3E}">
        <p14:creationId xmlns:p14="http://schemas.microsoft.com/office/powerpoint/2010/main" val="2179488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a:t>
            </a:r>
            <a:r>
              <a:rPr lang="en-US" dirty="0" err="1"/>
              <a:t>immigrationhistory.org</a:t>
            </a:r>
            <a:r>
              <a:rPr lang="en-US" dirty="0"/>
              <a:t>/item/1924-immigration-act-johnson-reed-act/</a:t>
            </a:r>
          </a:p>
        </p:txBody>
      </p:sp>
      <p:sp>
        <p:nvSpPr>
          <p:cNvPr id="4" name="Slide Number Placeholder 3"/>
          <p:cNvSpPr>
            <a:spLocks noGrp="1"/>
          </p:cNvSpPr>
          <p:nvPr>
            <p:ph type="sldNum" sz="quarter" idx="5"/>
          </p:nvPr>
        </p:nvSpPr>
        <p:spPr/>
        <p:txBody>
          <a:bodyPr/>
          <a:lstStyle/>
          <a:p>
            <a:fld id="{90B0239D-96EA-B64D-A290-DA65E04102EA}" type="slidenum">
              <a:rPr lang="en-US" smtClean="0"/>
              <a:t>10</a:t>
            </a:fld>
            <a:endParaRPr lang="en-US"/>
          </a:p>
        </p:txBody>
      </p:sp>
    </p:spTree>
    <p:extLst>
      <p:ext uri="{BB962C8B-B14F-4D97-AF65-F5344CB8AC3E}">
        <p14:creationId xmlns:p14="http://schemas.microsoft.com/office/powerpoint/2010/main" val="2088510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3/12/21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54072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3/12/21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3621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7DA83-5663-4C9C-B9AA-0B40A3DAFF81}" type="datetime1">
              <a:rPr lang="en-US" smtClean="0"/>
              <a:t>3/12/21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811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3/12/21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307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3/12/21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18329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3/12/21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8030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3/12/21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66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3/12/21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4064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3/12/21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55923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3/12/21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85070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3/12/21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29583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3/12/21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280721402"/>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metrocosm.com/us-immigration-history-map.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3" descr="Abstract water wave pattern">
            <a:extLst>
              <a:ext uri="{FF2B5EF4-FFF2-40B4-BE49-F238E27FC236}">
                <a16:creationId xmlns:a16="http://schemas.microsoft.com/office/drawing/2014/main" id="{C62CE2DE-25EF-41C0-AEF2-84BC70BA3329}"/>
              </a:ext>
            </a:extLst>
          </p:cNvPr>
          <p:cNvPicPr>
            <a:picLocks noChangeAspect="1"/>
          </p:cNvPicPr>
          <p:nvPr/>
        </p:nvPicPr>
        <p:blipFill rotWithShape="1">
          <a:blip r:embed="rId2"/>
          <a:srcRect t="17668" b="26082"/>
          <a:stretch/>
        </p:blipFill>
        <p:spPr>
          <a:xfrm>
            <a:off x="-1" y="10"/>
            <a:ext cx="12191999" cy="6857990"/>
          </a:xfrm>
          <a:prstGeom prst="rect">
            <a:avLst/>
          </a:prstGeom>
        </p:spPr>
      </p:pic>
      <p:sp>
        <p:nvSpPr>
          <p:cNvPr id="2" name="Title 1">
            <a:extLst>
              <a:ext uri="{FF2B5EF4-FFF2-40B4-BE49-F238E27FC236}">
                <a16:creationId xmlns:a16="http://schemas.microsoft.com/office/drawing/2014/main" id="{C417D65F-7709-8646-BCD9-80DC3BA5419E}"/>
              </a:ext>
            </a:extLst>
          </p:cNvPr>
          <p:cNvSpPr>
            <a:spLocks noGrp="1"/>
          </p:cNvSpPr>
          <p:nvPr>
            <p:ph type="ctrTitle"/>
          </p:nvPr>
        </p:nvSpPr>
        <p:spPr>
          <a:xfrm>
            <a:off x="735791" y="3331444"/>
            <a:ext cx="6470692" cy="1229306"/>
          </a:xfrm>
        </p:spPr>
        <p:txBody>
          <a:bodyPr>
            <a:normAutofit/>
          </a:bodyPr>
          <a:lstStyle/>
          <a:p>
            <a:r>
              <a:rPr lang="en-US" sz="3800">
                <a:solidFill>
                  <a:schemeClr val="tx1"/>
                </a:solidFill>
              </a:rPr>
              <a:t>IMMIGRATION INTO THE UNITED STATES</a:t>
            </a:r>
          </a:p>
        </p:txBody>
      </p:sp>
      <p:sp>
        <p:nvSpPr>
          <p:cNvPr id="3" name="Subtitle 2">
            <a:extLst>
              <a:ext uri="{FF2B5EF4-FFF2-40B4-BE49-F238E27FC236}">
                <a16:creationId xmlns:a16="http://schemas.microsoft.com/office/drawing/2014/main" id="{351AEA57-D0C0-0348-86F9-CA6A55BE5789}"/>
              </a:ext>
            </a:extLst>
          </p:cNvPr>
          <p:cNvSpPr>
            <a:spLocks noGrp="1"/>
          </p:cNvSpPr>
          <p:nvPr>
            <p:ph type="subTitle" idx="1"/>
          </p:nvPr>
        </p:nvSpPr>
        <p:spPr>
          <a:xfrm>
            <a:off x="735791" y="4735799"/>
            <a:ext cx="6470693" cy="605256"/>
          </a:xfrm>
        </p:spPr>
        <p:txBody>
          <a:bodyPr>
            <a:normAutofit/>
          </a:bodyPr>
          <a:lstStyle/>
          <a:p>
            <a:pPr>
              <a:lnSpc>
                <a:spcPct val="100000"/>
              </a:lnSpc>
            </a:pPr>
            <a:r>
              <a:rPr lang="en-US" sz="1100"/>
              <a:t>AKE 118 AMERICAN HISTORY II</a:t>
            </a:r>
          </a:p>
          <a:p>
            <a:pPr>
              <a:lnSpc>
                <a:spcPct val="100000"/>
              </a:lnSpc>
            </a:pPr>
            <a:r>
              <a:rPr lang="en-US" sz="1100"/>
              <a:t>DR. GAMZE KATI GUMUS</a:t>
            </a:r>
          </a:p>
        </p:txBody>
      </p:sp>
    </p:spTree>
    <p:extLst>
      <p:ext uri="{BB962C8B-B14F-4D97-AF65-F5344CB8AC3E}">
        <p14:creationId xmlns:p14="http://schemas.microsoft.com/office/powerpoint/2010/main" val="7027948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E1448771-A988-1649-BDD6-4B45B2C67FB5}"/>
              </a:ext>
            </a:extLst>
          </p:cNvPr>
          <p:cNvSpPr>
            <a:spLocks noGrp="1"/>
          </p:cNvSpPr>
          <p:nvPr>
            <p:ph type="title"/>
          </p:nvPr>
        </p:nvSpPr>
        <p:spPr>
          <a:xfrm>
            <a:off x="1179226" y="1280679"/>
            <a:ext cx="9833548" cy="1325563"/>
          </a:xfrm>
        </p:spPr>
        <p:txBody>
          <a:bodyPr anchor="b">
            <a:normAutofit/>
          </a:bodyPr>
          <a:lstStyle/>
          <a:p>
            <a:pPr algn="ctr"/>
            <a:r>
              <a:rPr lang="en-US" sz="3600" b="1" cap="all">
                <a:solidFill>
                  <a:schemeClr val="tx2"/>
                </a:solidFill>
              </a:rPr>
              <a:t>IMMIGRATION ACT OF 1924 (JOHNSON-REED ACT)</a:t>
            </a:r>
            <a:br>
              <a:rPr lang="en-US" sz="3600" b="1" cap="all">
                <a:solidFill>
                  <a:schemeClr val="tx2"/>
                </a:solidFill>
              </a:rPr>
            </a:br>
            <a:endParaRPr lang="en-US" sz="3600">
              <a:solidFill>
                <a:schemeClr val="tx2"/>
              </a:solidFill>
            </a:endParaRPr>
          </a:p>
        </p:txBody>
      </p:sp>
      <p:grpSp>
        <p:nvGrpSpPr>
          <p:cNvPr id="26"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7"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9A51EF64-1360-E34C-9C1C-862052DFFF39}"/>
              </a:ext>
            </a:extLst>
          </p:cNvPr>
          <p:cNvSpPr>
            <a:spLocks noGrp="1"/>
          </p:cNvSpPr>
          <p:nvPr>
            <p:ph idx="1"/>
          </p:nvPr>
        </p:nvSpPr>
        <p:spPr>
          <a:xfrm>
            <a:off x="1179226" y="2890979"/>
            <a:ext cx="9833548" cy="2693976"/>
          </a:xfrm>
        </p:spPr>
        <p:txBody>
          <a:bodyPr>
            <a:normAutofit/>
          </a:bodyPr>
          <a:lstStyle/>
          <a:p>
            <a:pPr marL="0" indent="0">
              <a:buNone/>
            </a:pPr>
            <a:r>
              <a:rPr lang="en-US" sz="2400" dirty="0">
                <a:solidFill>
                  <a:schemeClr val="tx2"/>
                </a:solidFill>
              </a:rPr>
              <a:t>The 1921 Emergency Quota Act had been so effective in reducing immigration that Congress hastened to enact the quota system permanently. This Act set its quotas to 2 percent of resident populations counted in the 1890 census, capping overall immigration at 150,000 per year. With a few exemptions, such as specialized employment, education, or tourism, it barred altogether “aliens ineligible for citizenship.” Eastern and southern Europeans were most severely affected by reductions in legal immigration. </a:t>
            </a:r>
          </a:p>
        </p:txBody>
      </p:sp>
      <p:grpSp>
        <p:nvGrpSpPr>
          <p:cNvPr id="31"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32"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35757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6">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0828F6E5-B92D-8944-AC48-1381D275E561}"/>
              </a:ext>
            </a:extLst>
          </p:cNvPr>
          <p:cNvSpPr>
            <a:spLocks noGrp="1"/>
          </p:cNvSpPr>
          <p:nvPr>
            <p:ph type="title"/>
          </p:nvPr>
        </p:nvSpPr>
        <p:spPr>
          <a:xfrm>
            <a:off x="5354955" y="552182"/>
            <a:ext cx="5998840" cy="3343135"/>
          </a:xfrm>
          <a:noFill/>
        </p:spPr>
        <p:txBody>
          <a:bodyPr vert="horz" lIns="91440" tIns="45720" rIns="91440" bIns="45720" rtlCol="0" anchor="b">
            <a:normAutofit/>
          </a:bodyPr>
          <a:lstStyle/>
          <a:p>
            <a:r>
              <a:rPr lang="en-US" sz="5200" b="1" cap="all"/>
              <a:t>IMMIGRATION ACT OF 1924 (JOHNSON-REED ACT)</a:t>
            </a:r>
            <a:br>
              <a:rPr lang="en-US" sz="5200" b="1" cap="all"/>
            </a:br>
            <a:endParaRPr lang="en-US" sz="5200"/>
          </a:p>
        </p:txBody>
      </p:sp>
      <p:pic>
        <p:nvPicPr>
          <p:cNvPr id="5" name="Content Placeholder 4" descr="A close-up of a document&#10;&#10;Description automatically generated with low confidence">
            <a:extLst>
              <a:ext uri="{FF2B5EF4-FFF2-40B4-BE49-F238E27FC236}">
                <a16:creationId xmlns:a16="http://schemas.microsoft.com/office/drawing/2014/main" id="{3C8CCFFD-5DAE-9341-9E34-41A8370BE317}"/>
              </a:ext>
            </a:extLst>
          </p:cNvPr>
          <p:cNvPicPr>
            <a:picLocks noChangeAspect="1"/>
          </p:cNvPicPr>
          <p:nvPr/>
        </p:nvPicPr>
        <p:blipFill rotWithShape="1">
          <a:blip r:embed="rId3"/>
          <a:srcRect r="607"/>
          <a:stretch/>
        </p:blipFill>
        <p:spPr>
          <a:xfrm>
            <a:off x="20" y="10"/>
            <a:ext cx="4992985" cy="6857990"/>
          </a:xfrm>
          <a:prstGeom prst="rect">
            <a:avLst/>
          </a:prstGeom>
        </p:spPr>
      </p:pic>
    </p:spTree>
    <p:extLst>
      <p:ext uri="{BB962C8B-B14F-4D97-AF65-F5344CB8AC3E}">
        <p14:creationId xmlns:p14="http://schemas.microsoft.com/office/powerpoint/2010/main" val="391164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2" name="Group 11">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3" name="Freeform: Shape 12">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EB4576F5-ED3C-C647-841F-048062176AF1}"/>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5200" kern="1200" dirty="0">
                <a:solidFill>
                  <a:schemeClr val="tx2"/>
                </a:solidFill>
                <a:latin typeface="+mj-lt"/>
                <a:ea typeface="+mj-ea"/>
                <a:cs typeface="+mj-cs"/>
              </a:rPr>
              <a:t>Immigration into the US since 1820</a:t>
            </a:r>
          </a:p>
        </p:txBody>
      </p:sp>
      <p:sp>
        <p:nvSpPr>
          <p:cNvPr id="3" name="Content Placeholder 2">
            <a:extLst>
              <a:ext uri="{FF2B5EF4-FFF2-40B4-BE49-F238E27FC236}">
                <a16:creationId xmlns:a16="http://schemas.microsoft.com/office/drawing/2014/main" id="{2AA15DF9-CFE1-9845-81FA-A4C332846E8C}"/>
              </a:ext>
            </a:extLst>
          </p:cNvPr>
          <p:cNvSpPr>
            <a:spLocks noGrp="1"/>
          </p:cNvSpPr>
          <p:nvPr>
            <p:ph idx="1"/>
          </p:nvPr>
        </p:nvSpPr>
        <p:spPr>
          <a:xfrm>
            <a:off x="3045368" y="4160126"/>
            <a:ext cx="6105194" cy="682079"/>
          </a:xfrm>
        </p:spPr>
        <p:txBody>
          <a:bodyPr vert="horz" lIns="91440" tIns="45720" rIns="91440" bIns="45720" rtlCol="0">
            <a:normAutofit/>
          </a:bodyPr>
          <a:lstStyle/>
          <a:p>
            <a:pPr marL="0" indent="0" algn="ctr">
              <a:buNone/>
            </a:pPr>
            <a:r>
              <a:rPr lang="en-US" sz="2000" kern="1200" dirty="0">
                <a:solidFill>
                  <a:schemeClr val="tx2"/>
                </a:solidFill>
                <a:latin typeface="+mn-lt"/>
                <a:ea typeface="+mn-ea"/>
                <a:cs typeface="+mn-cs"/>
                <a:hlinkClick r:id="rId2"/>
              </a:rPr>
              <a:t>http://metrocosm.com/us-immigration-history-map.html</a:t>
            </a:r>
            <a:endParaRPr lang="en-US" sz="2000" kern="1200" dirty="0">
              <a:solidFill>
                <a:schemeClr val="tx2"/>
              </a:solidFill>
              <a:latin typeface="+mn-lt"/>
              <a:ea typeface="+mn-ea"/>
              <a:cs typeface="+mn-cs"/>
            </a:endParaRPr>
          </a:p>
          <a:p>
            <a:pPr marL="0" indent="0" algn="ctr">
              <a:buNone/>
            </a:pPr>
            <a:endParaRPr lang="en-US" sz="2000" kern="1200" dirty="0">
              <a:solidFill>
                <a:schemeClr val="tx2"/>
              </a:solidFill>
              <a:latin typeface="+mn-lt"/>
              <a:ea typeface="+mn-ea"/>
              <a:cs typeface="+mn-cs"/>
            </a:endParaRPr>
          </a:p>
        </p:txBody>
      </p:sp>
    </p:spTree>
    <p:extLst>
      <p:ext uri="{BB962C8B-B14F-4D97-AF65-F5344CB8AC3E}">
        <p14:creationId xmlns:p14="http://schemas.microsoft.com/office/powerpoint/2010/main" val="1127191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D86D43-6E3E-1844-85DC-0A30F215C7F0}"/>
              </a:ext>
            </a:extLst>
          </p:cNvPr>
          <p:cNvSpPr>
            <a:spLocks noGrp="1"/>
          </p:cNvSpPr>
          <p:nvPr>
            <p:ph type="title"/>
          </p:nvPr>
        </p:nvSpPr>
        <p:spPr>
          <a:xfrm>
            <a:off x="643467" y="321734"/>
            <a:ext cx="10905066" cy="1135737"/>
          </a:xfrm>
        </p:spPr>
        <p:txBody>
          <a:bodyPr>
            <a:normAutofit/>
          </a:bodyPr>
          <a:lstStyle/>
          <a:p>
            <a:r>
              <a:rPr lang="en-US" sz="3600"/>
              <a:t>EUGENICS</a:t>
            </a:r>
          </a:p>
        </p:txBody>
      </p:sp>
      <p:sp>
        <p:nvSpPr>
          <p:cNvPr id="3" name="Content Placeholder 2">
            <a:extLst>
              <a:ext uri="{FF2B5EF4-FFF2-40B4-BE49-F238E27FC236}">
                <a16:creationId xmlns:a16="http://schemas.microsoft.com/office/drawing/2014/main" id="{12BF9D1C-E43E-4A41-9D32-CA635F8E7FCF}"/>
              </a:ext>
            </a:extLst>
          </p:cNvPr>
          <p:cNvSpPr>
            <a:spLocks noGrp="1"/>
          </p:cNvSpPr>
          <p:nvPr>
            <p:ph idx="1"/>
          </p:nvPr>
        </p:nvSpPr>
        <p:spPr>
          <a:xfrm>
            <a:off x="643467" y="1782981"/>
            <a:ext cx="10905066" cy="4393982"/>
          </a:xfrm>
        </p:spPr>
        <p:txBody>
          <a:bodyPr>
            <a:normAutofit/>
          </a:bodyPr>
          <a:lstStyle/>
          <a:p>
            <a:pPr marL="0" indent="0">
              <a:buNone/>
            </a:pPr>
            <a:r>
              <a:rPr lang="en-US" sz="2000" dirty="0"/>
              <a:t>Eugenics is the philosophy and social movement that argues it is possible </a:t>
            </a:r>
            <a:r>
              <a:rPr lang="en-US" sz="2000" dirty="0">
                <a:highlight>
                  <a:srgbClr val="00FFFF"/>
                </a:highlight>
              </a:rPr>
              <a:t>to improve the human race and society by encouraging reproduction by people or populations with “desirable” traits </a:t>
            </a:r>
            <a:r>
              <a:rPr lang="en-US" sz="2000" dirty="0"/>
              <a:t>(termed “positive” eugenics) and discouraging reproduction by people with “undesirable” qualities (termed “negative” eugenics). The eugenics movement began in the United States </a:t>
            </a:r>
            <a:r>
              <a:rPr lang="en-US" sz="2000" dirty="0">
                <a:highlight>
                  <a:srgbClr val="00FFFF"/>
                </a:highlight>
              </a:rPr>
              <a:t>in the early part of the 20</a:t>
            </a:r>
            <a:r>
              <a:rPr lang="en-US" sz="2000" baseline="30000" dirty="0">
                <a:highlight>
                  <a:srgbClr val="00FFFF"/>
                </a:highlight>
              </a:rPr>
              <a:t>th</a:t>
            </a:r>
            <a:r>
              <a:rPr lang="en-US" sz="2000" dirty="0">
                <a:highlight>
                  <a:srgbClr val="00FFFF"/>
                </a:highlight>
              </a:rPr>
              <a:t>century</a:t>
            </a:r>
            <a:r>
              <a:rPr lang="en-US" sz="2000" dirty="0"/>
              <a:t>; </a:t>
            </a:r>
            <a:r>
              <a:rPr lang="en-US" sz="2000" dirty="0">
                <a:highlight>
                  <a:srgbClr val="00FFFF"/>
                </a:highlight>
              </a:rPr>
              <a:t>the United States was the first country to have a systematic program for performing sterilizations on individuals without their knowledge or against their will</a:t>
            </a:r>
            <a:r>
              <a:rPr lang="en-US" sz="2000" dirty="0"/>
              <a:t>. It was supported and encouraged by a wide swath of people, including politicians, scientists, social reformers, prominent business leaders and other influential individuals who shared a </a:t>
            </a:r>
            <a:r>
              <a:rPr lang="en-US" sz="2000" dirty="0">
                <a:highlight>
                  <a:srgbClr val="00FFFF"/>
                </a:highlight>
              </a:rPr>
              <a:t>goal of reducing the “burden” on society. </a:t>
            </a:r>
            <a:r>
              <a:rPr lang="en-US" sz="2000" dirty="0"/>
              <a:t>The majority of people targeted for sterilization were deemed of </a:t>
            </a:r>
            <a:r>
              <a:rPr lang="en-US" sz="2000" dirty="0">
                <a:highlight>
                  <a:srgbClr val="00FFFF"/>
                </a:highlight>
              </a:rPr>
              <a:t>inferior intelligence, particularly poor people and eventually people of color.*</a:t>
            </a:r>
          </a:p>
          <a:p>
            <a:pPr marL="0" indent="0">
              <a:buNone/>
            </a:pPr>
            <a:endParaRPr lang="en-US" sz="2000" dirty="0">
              <a:highlight>
                <a:srgbClr val="00FFFF"/>
              </a:highlight>
            </a:endParaRPr>
          </a:p>
          <a:p>
            <a:pPr marL="0" indent="0">
              <a:buNone/>
            </a:pPr>
            <a:r>
              <a:rPr lang="en-US" sz="2000" dirty="0"/>
              <a:t>The term “eugenics” was first coined by Sir Francis Galton in 1880s.</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29118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2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667D5447-2CC7-5740-9C38-48261CCE49DD}"/>
              </a:ext>
            </a:extLst>
          </p:cNvPr>
          <p:cNvSpPr>
            <a:spLocks noGrp="1"/>
          </p:cNvSpPr>
          <p:nvPr>
            <p:ph type="title"/>
          </p:nvPr>
        </p:nvSpPr>
        <p:spPr>
          <a:xfrm>
            <a:off x="643467" y="321734"/>
            <a:ext cx="10905066" cy="1135737"/>
          </a:xfrm>
        </p:spPr>
        <p:txBody>
          <a:bodyPr>
            <a:normAutofit/>
          </a:bodyPr>
          <a:lstStyle/>
          <a:p>
            <a:r>
              <a:rPr lang="en-US" sz="3600"/>
              <a:t>Sterilization Laws</a:t>
            </a:r>
          </a:p>
        </p:txBody>
      </p:sp>
      <p:sp>
        <p:nvSpPr>
          <p:cNvPr id="32" name="Rectangle 3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3">
            <a:extLst>
              <a:ext uri="{FF2B5EF4-FFF2-40B4-BE49-F238E27FC236}">
                <a16:creationId xmlns:a16="http://schemas.microsoft.com/office/drawing/2014/main" id="{20A97E8B-04D3-4822-89C1-2646FE468D92}"/>
              </a:ext>
            </a:extLst>
          </p:cNvPr>
          <p:cNvGraphicFramePr>
            <a:graphicFrameLocks noGrp="1"/>
          </p:cNvGraphicFramePr>
          <p:nvPr>
            <p:ph idx="1"/>
            <p:extLst>
              <p:ext uri="{D42A27DB-BD31-4B8C-83A1-F6EECF244321}">
                <p14:modId xmlns:p14="http://schemas.microsoft.com/office/powerpoint/2010/main" val="2981238173"/>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409088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DE45C6F-488A-C346-9C48-A5F1F1DBF7FE}"/>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4700" kern="1200">
                <a:solidFill>
                  <a:srgbClr val="FFFFFF"/>
                </a:solidFill>
                <a:latin typeface="+mj-lt"/>
                <a:ea typeface="+mj-ea"/>
                <a:cs typeface="+mj-cs"/>
              </a:rPr>
              <a:t>Barbara Benton, </a:t>
            </a:r>
            <a:r>
              <a:rPr lang="en-US" sz="4700" i="1" kern="1200">
                <a:solidFill>
                  <a:srgbClr val="FFFFFF"/>
                </a:solidFill>
                <a:latin typeface="+mj-lt"/>
                <a:ea typeface="+mj-ea"/>
                <a:cs typeface="+mj-cs"/>
              </a:rPr>
              <a:t>Ellis Island: A Pictorial History </a:t>
            </a:r>
          </a:p>
        </p:txBody>
      </p:sp>
    </p:spTree>
    <p:extLst>
      <p:ext uri="{BB962C8B-B14F-4D97-AF65-F5344CB8AC3E}">
        <p14:creationId xmlns:p14="http://schemas.microsoft.com/office/powerpoint/2010/main" val="48218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978FA50-D236-4006-BFAC-AB126DA00491}"/>
              </a:ext>
            </a:extLst>
          </p:cNvPr>
          <p:cNvPicPr>
            <a:picLocks noChangeAspect="1"/>
          </p:cNvPicPr>
          <p:nvPr/>
        </p:nvPicPr>
        <p:blipFill rotWithShape="1">
          <a:blip r:embed="rId3">
            <a:alphaModFix amt="35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E3E79988-F627-EE4C-85E4-20CFD699CF79}"/>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Ellis Island</a:t>
            </a:r>
          </a:p>
        </p:txBody>
      </p:sp>
      <p:cxnSp>
        <p:nvCxnSpPr>
          <p:cNvPr id="17"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0E264BA-F17F-485C-B401-3516C043B235}"/>
              </a:ext>
            </a:extLst>
          </p:cNvPr>
          <p:cNvGraphicFramePr>
            <a:graphicFrameLocks noGrp="1"/>
          </p:cNvGraphicFramePr>
          <p:nvPr>
            <p:ph idx="1"/>
            <p:extLst>
              <p:ext uri="{D42A27DB-BD31-4B8C-83A1-F6EECF244321}">
                <p14:modId xmlns:p14="http://schemas.microsoft.com/office/powerpoint/2010/main" val="2476181876"/>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9917116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5">
            <a:extLst>
              <a:ext uri="{FF2B5EF4-FFF2-40B4-BE49-F238E27FC236}">
                <a16:creationId xmlns:a16="http://schemas.microsoft.com/office/drawing/2014/main" id="{7C74A79C-2C37-48DD-98A9-360509FFA712}"/>
              </a:ext>
            </a:extLst>
          </p:cNvPr>
          <p:cNvPicPr>
            <a:picLocks noChangeAspect="1"/>
          </p:cNvPicPr>
          <p:nvPr/>
        </p:nvPicPr>
        <p:blipFill rotWithShape="1">
          <a:blip r:embed="rId2">
            <a:alphaModFix amt="35000"/>
          </a:blip>
          <a:srcRect t="35" r="1" b="1"/>
          <a:stretch/>
        </p:blipFill>
        <p:spPr>
          <a:xfrm>
            <a:off x="-4243" y="10"/>
            <a:ext cx="12196243" cy="6857990"/>
          </a:xfrm>
          <a:prstGeom prst="rect">
            <a:avLst/>
          </a:prstGeom>
        </p:spPr>
      </p:pic>
      <p:sp>
        <p:nvSpPr>
          <p:cNvPr id="2" name="Title 1">
            <a:extLst>
              <a:ext uri="{FF2B5EF4-FFF2-40B4-BE49-F238E27FC236}">
                <a16:creationId xmlns:a16="http://schemas.microsoft.com/office/drawing/2014/main" id="{755730C9-5238-0849-B4C9-37D8EF708F02}"/>
              </a:ext>
            </a:extLst>
          </p:cNvPr>
          <p:cNvSpPr>
            <a:spLocks noGrp="1"/>
          </p:cNvSpPr>
          <p:nvPr>
            <p:ph type="title"/>
          </p:nvPr>
        </p:nvSpPr>
        <p:spPr>
          <a:xfrm>
            <a:off x="643467" y="321734"/>
            <a:ext cx="10905066" cy="1135737"/>
          </a:xfrm>
        </p:spPr>
        <p:txBody>
          <a:bodyPr>
            <a:normAutofit/>
          </a:bodyPr>
          <a:lstStyle/>
          <a:p>
            <a:r>
              <a:rPr lang="en-US" sz="3600" dirty="0"/>
              <a:t>Mental examination?</a:t>
            </a:r>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Content Placeholder 2">
            <a:extLst>
              <a:ext uri="{FF2B5EF4-FFF2-40B4-BE49-F238E27FC236}">
                <a16:creationId xmlns:a16="http://schemas.microsoft.com/office/drawing/2014/main" id="{22AA6845-1090-4837-ACC0-69268F3C7D9F}"/>
              </a:ext>
            </a:extLst>
          </p:cNvPr>
          <p:cNvGraphicFramePr>
            <a:graphicFrameLocks noGrp="1"/>
          </p:cNvGraphicFramePr>
          <p:nvPr>
            <p:ph idx="1"/>
            <p:extLst>
              <p:ext uri="{D42A27DB-BD31-4B8C-83A1-F6EECF244321}">
                <p14:modId xmlns:p14="http://schemas.microsoft.com/office/powerpoint/2010/main" val="3846881690"/>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1398822"/>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067AB039-AFF9-2F49-B45E-1B556E95359F}"/>
              </a:ext>
            </a:extLst>
          </p:cNvPr>
          <p:cNvSpPr>
            <a:spLocks noGrp="1"/>
          </p:cNvSpPr>
          <p:nvPr>
            <p:ph type="title"/>
          </p:nvPr>
        </p:nvSpPr>
        <p:spPr>
          <a:xfrm>
            <a:off x="3045368" y="2043663"/>
            <a:ext cx="6105194" cy="2031055"/>
          </a:xfrm>
        </p:spPr>
        <p:txBody>
          <a:bodyPr vert="horz" lIns="91440" tIns="45720" rIns="91440" bIns="45720" rtlCol="0" anchor="b">
            <a:normAutofit fontScale="90000"/>
          </a:bodyPr>
          <a:lstStyle/>
          <a:p>
            <a:pPr algn="ctr"/>
            <a:r>
              <a:rPr lang="en-US" sz="4700" kern="1200" dirty="0">
                <a:solidFill>
                  <a:srgbClr val="FFFFFF"/>
                </a:solidFill>
                <a:latin typeface="+mj-lt"/>
                <a:ea typeface="+mj-ea"/>
                <a:cs typeface="+mj-cs"/>
              </a:rPr>
              <a:t>Madison Grant, </a:t>
            </a:r>
            <a:r>
              <a:rPr lang="en-US" sz="4700" i="1" kern="1200" dirty="0">
                <a:solidFill>
                  <a:srgbClr val="FFFFFF"/>
                </a:solidFill>
                <a:latin typeface="+mj-lt"/>
                <a:ea typeface="+mj-ea"/>
                <a:cs typeface="+mj-cs"/>
              </a:rPr>
              <a:t>The Passing of The Great Race</a:t>
            </a:r>
            <a:br>
              <a:rPr lang="en-US" sz="4700" kern="1200" dirty="0">
                <a:solidFill>
                  <a:srgbClr val="FFFFFF"/>
                </a:solidFill>
                <a:latin typeface="+mj-lt"/>
                <a:ea typeface="+mj-ea"/>
                <a:cs typeface="+mj-cs"/>
              </a:rPr>
            </a:br>
            <a:r>
              <a:rPr lang="en-US" sz="4700" kern="1200" dirty="0">
                <a:solidFill>
                  <a:srgbClr val="FFFFFF"/>
                </a:solidFill>
                <a:latin typeface="+mj-lt"/>
                <a:ea typeface="+mj-ea"/>
                <a:cs typeface="+mj-cs"/>
              </a:rPr>
              <a:t>(1916)</a:t>
            </a:r>
          </a:p>
        </p:txBody>
      </p:sp>
    </p:spTree>
    <p:extLst>
      <p:ext uri="{BB962C8B-B14F-4D97-AF65-F5344CB8AC3E}">
        <p14:creationId xmlns:p14="http://schemas.microsoft.com/office/powerpoint/2010/main" val="2548842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76DDA7-F686-5B40-9210-2F81E48EFC79}"/>
              </a:ext>
            </a:extLst>
          </p:cNvPr>
          <p:cNvSpPr>
            <a:spLocks noGrp="1"/>
          </p:cNvSpPr>
          <p:nvPr>
            <p:ph type="title"/>
          </p:nvPr>
        </p:nvSpPr>
        <p:spPr>
          <a:xfrm>
            <a:off x="838200" y="365125"/>
            <a:ext cx="10515600" cy="1325563"/>
          </a:xfrm>
        </p:spPr>
        <p:txBody>
          <a:bodyPr>
            <a:normAutofit/>
          </a:bodyPr>
          <a:lstStyle/>
          <a:p>
            <a:pPr algn="ctr"/>
            <a:r>
              <a:rPr lang="en-US"/>
              <a:t>Grant and the Eugenic Ideal</a:t>
            </a:r>
            <a:endParaRPr lang="en-US" dirty="0"/>
          </a:p>
        </p:txBody>
      </p:sp>
      <p:graphicFrame>
        <p:nvGraphicFramePr>
          <p:cNvPr id="18" name="Content Placeholder 2">
            <a:extLst>
              <a:ext uri="{FF2B5EF4-FFF2-40B4-BE49-F238E27FC236}">
                <a16:creationId xmlns:a16="http://schemas.microsoft.com/office/drawing/2014/main" id="{4D669B09-6D4C-432A-8DA5-FC01BD72F7EA}"/>
              </a:ext>
            </a:extLst>
          </p:cNvPr>
          <p:cNvGraphicFramePr>
            <a:graphicFrameLocks noGrp="1"/>
          </p:cNvGraphicFramePr>
          <p:nvPr>
            <p:ph idx="1"/>
            <p:extLst>
              <p:ext uri="{D42A27DB-BD31-4B8C-83A1-F6EECF244321}">
                <p14:modId xmlns:p14="http://schemas.microsoft.com/office/powerpoint/2010/main" val="14770190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0071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F8736E8-2EC9-48E1-BB0F-5BD823147DE5}"/>
              </a:ext>
            </a:extLst>
          </p:cNvPr>
          <p:cNvPicPr>
            <a:picLocks noChangeAspect="1"/>
          </p:cNvPicPr>
          <p:nvPr/>
        </p:nvPicPr>
        <p:blipFill rotWithShape="1">
          <a:blip r:embed="rId3"/>
          <a:srcRect l="9091" r="-2" b="28077"/>
          <a:stretch/>
        </p:blipFill>
        <p:spPr>
          <a:xfrm>
            <a:off x="-2" y="10"/>
            <a:ext cx="8668512" cy="6857990"/>
          </a:xfrm>
          <a:prstGeom prst="rect">
            <a:avLst/>
          </a:prstGeom>
        </p:spPr>
      </p:pic>
      <p:sp>
        <p:nvSpPr>
          <p:cNvPr id="15" name="Rectangle 14">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D384A9-58C1-9E4D-BAE9-97A45EDB9B1B}"/>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sz="4800" dirty="0"/>
              <a:t>Legal Restrictions Against Immigrants</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86170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126966-86E7-BC49-A6D3-B041BFE00AF8}"/>
              </a:ext>
            </a:extLst>
          </p:cNvPr>
          <p:cNvSpPr>
            <a:spLocks noGrp="1"/>
          </p:cNvSpPr>
          <p:nvPr>
            <p:ph type="title"/>
          </p:nvPr>
        </p:nvSpPr>
        <p:spPr>
          <a:xfrm>
            <a:off x="1136397" y="502021"/>
            <a:ext cx="9688296" cy="1642969"/>
          </a:xfrm>
        </p:spPr>
        <p:txBody>
          <a:bodyPr anchor="b">
            <a:normAutofit/>
          </a:bodyPr>
          <a:lstStyle/>
          <a:p>
            <a:r>
              <a:rPr lang="en-US" sz="4000" dirty="0"/>
              <a:t>Grant and the Eugenic Ideal</a:t>
            </a:r>
          </a:p>
        </p:txBody>
      </p:sp>
      <p:sp>
        <p:nvSpPr>
          <p:cNvPr id="3" name="Content Placeholder 2">
            <a:extLst>
              <a:ext uri="{FF2B5EF4-FFF2-40B4-BE49-F238E27FC236}">
                <a16:creationId xmlns:a16="http://schemas.microsoft.com/office/drawing/2014/main" id="{38E7B1C9-44CD-334E-A7EB-EF83F267C958}"/>
              </a:ext>
            </a:extLst>
          </p:cNvPr>
          <p:cNvSpPr>
            <a:spLocks noGrp="1"/>
          </p:cNvSpPr>
          <p:nvPr>
            <p:ph idx="1"/>
          </p:nvPr>
        </p:nvSpPr>
        <p:spPr>
          <a:xfrm>
            <a:off x="1136397" y="2418409"/>
            <a:ext cx="9688296" cy="3454358"/>
          </a:xfrm>
        </p:spPr>
        <p:txBody>
          <a:bodyPr anchor="t">
            <a:normAutofit/>
          </a:bodyPr>
          <a:lstStyle/>
          <a:p>
            <a:pPr marL="0" indent="0">
              <a:buNone/>
            </a:pPr>
            <a:r>
              <a:rPr lang="en-US" sz="2000"/>
              <a:t>“Mistaken regard for what are believed to be divine laws and a sentimental belief in the sanctity of human life, tend to prevent both the elimination of defective infants and the sterilization of such adults as are themselves of no value to the community. The laws of nature require the obliteration of the unfit, and human life is valuable only when it is of use to the community or race.</a:t>
            </a:r>
          </a:p>
          <a:p>
            <a:pPr marL="0" indent="0">
              <a:buNone/>
            </a:pPr>
            <a:r>
              <a:rPr lang="en-US" sz="2000"/>
              <a:t>It is highly unjust that a minute minority should be called upon to supply brains for the unthinking mass of the community, but it is even worse to burden the responsible and larger, but still overworked, elements in the community with an ever increasing number of moral perverts, mental defectives, and hereditary cripples.” (26)</a:t>
            </a:r>
          </a:p>
          <a:p>
            <a:endParaRPr lang="en-US" sz="2000"/>
          </a:p>
          <a:p>
            <a:endParaRPr lang="en-US" sz="2000"/>
          </a:p>
          <a:p>
            <a:endParaRPr lang="en-US" sz="200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7072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90704A-FA37-8A46-A69F-44A0CCBF1836}"/>
              </a:ext>
            </a:extLst>
          </p:cNvPr>
          <p:cNvSpPr>
            <a:spLocks noGrp="1"/>
          </p:cNvSpPr>
          <p:nvPr>
            <p:ph type="title"/>
          </p:nvPr>
        </p:nvSpPr>
        <p:spPr>
          <a:xfrm>
            <a:off x="808638" y="386930"/>
            <a:ext cx="9236700" cy="1188950"/>
          </a:xfrm>
        </p:spPr>
        <p:txBody>
          <a:bodyPr anchor="b">
            <a:normAutofit/>
          </a:bodyPr>
          <a:lstStyle/>
          <a:p>
            <a:r>
              <a:rPr lang="en-US" sz="5400"/>
              <a:t>Grant and the Eugenic Ideal</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F3FA7CC-7D89-9749-B1FA-BE0DB014DAD4}"/>
              </a:ext>
            </a:extLst>
          </p:cNvPr>
          <p:cNvSpPr>
            <a:spLocks noGrp="1"/>
          </p:cNvSpPr>
          <p:nvPr>
            <p:ph idx="1"/>
          </p:nvPr>
        </p:nvSpPr>
        <p:spPr>
          <a:xfrm>
            <a:off x="793660" y="2599509"/>
            <a:ext cx="10143668" cy="3435531"/>
          </a:xfrm>
        </p:spPr>
        <p:txBody>
          <a:bodyPr anchor="ctr">
            <a:normAutofit/>
          </a:bodyPr>
          <a:lstStyle/>
          <a:p>
            <a:pPr marL="0" indent="0">
              <a:buNone/>
            </a:pPr>
            <a:r>
              <a:rPr lang="en-US" sz="2200" dirty="0"/>
              <a:t>“A rigid system of selection through the elimination of those who are weak or unfit-in other words, social failures-would solve the whole question in one hundred years, as well as enable us to get rid of the undesirables who crowd our jails, hospitals, and insane asylums. The individual himself can be nourished, educated, and protected by the community during his lifetime, but the state through sterilization must see to it that his line stops with him, or else future generations will be cursed with an ever increasing load of victims of misguided sentimentalism. This is a practical, merciful, and inevitable solution of the whole problem, and can be applied to an ever widening circle of social discards, beginning always with the criminal, the diseased, and the insane, and extending gradually to types which may be called weaklings rather than defectives, and perhaps ultimately to worthless race types.” (27)</a:t>
            </a:r>
          </a:p>
          <a:p>
            <a:pPr marL="0" indent="0">
              <a:buNone/>
            </a:pPr>
            <a:endParaRPr lang="en-US" sz="2200" dirty="0"/>
          </a:p>
        </p:txBody>
      </p:sp>
    </p:spTree>
    <p:extLst>
      <p:ext uri="{BB962C8B-B14F-4D97-AF65-F5344CB8AC3E}">
        <p14:creationId xmlns:p14="http://schemas.microsoft.com/office/powerpoint/2010/main" val="2690385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eople posing for a photo&#10;&#10;Description automatically generated with low confidence">
            <a:extLst>
              <a:ext uri="{FF2B5EF4-FFF2-40B4-BE49-F238E27FC236}">
                <a16:creationId xmlns:a16="http://schemas.microsoft.com/office/drawing/2014/main" id="{932FE31D-C3FA-854C-8D84-3882E2FFB86A}"/>
              </a:ext>
            </a:extLst>
          </p:cNvPr>
          <p:cNvPicPr>
            <a:picLocks noGrp="1" noChangeAspect="1"/>
          </p:cNvPicPr>
          <p:nvPr>
            <p:ph idx="1"/>
          </p:nvPr>
        </p:nvPicPr>
        <p:blipFill rotWithShape="1">
          <a:blip r:embed="rId3"/>
          <a:srcRect l="920" r="10070" b="-2"/>
          <a:stretch/>
        </p:blipFill>
        <p:spPr>
          <a:xfrm>
            <a:off x="4038599" y="10"/>
            <a:ext cx="8160026" cy="6875809"/>
          </a:xfrm>
          <a:prstGeom prst="rect">
            <a:avLst/>
          </a:prstGeom>
        </p:spPr>
      </p:pic>
      <p:sp>
        <p:nvSpPr>
          <p:cNvPr id="16"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E6F0AD4-2FDE-FD42-B530-80F521A5B199}"/>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dirty="0">
                <a:solidFill>
                  <a:srgbClr val="FFFFFF"/>
                </a:solidFill>
              </a:rPr>
              <a:t>Better-Babies Contest, Minnesota (1920)</a:t>
            </a:r>
          </a:p>
        </p:txBody>
      </p:sp>
    </p:spTree>
    <p:extLst>
      <p:ext uri="{BB962C8B-B14F-4D97-AF65-F5344CB8AC3E}">
        <p14:creationId xmlns:p14="http://schemas.microsoft.com/office/powerpoint/2010/main" val="2641591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oup of people standing outside a building&#10;&#10;Description automatically generated with medium confidence">
            <a:extLst>
              <a:ext uri="{FF2B5EF4-FFF2-40B4-BE49-F238E27FC236}">
                <a16:creationId xmlns:a16="http://schemas.microsoft.com/office/drawing/2014/main" id="{24162F69-D933-4B4F-9F84-52DBA23D4995}"/>
              </a:ext>
            </a:extLst>
          </p:cNvPr>
          <p:cNvPicPr>
            <a:picLocks noGrp="1" noChangeAspect="1"/>
          </p:cNvPicPr>
          <p:nvPr>
            <p:ph idx="1"/>
          </p:nvPr>
        </p:nvPicPr>
        <p:blipFill rotWithShape="1">
          <a:blip r:embed="rId3"/>
          <a:srcRect t="11583" b="1083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EAECBA-9E27-1C41-B3D5-D3EA3553E1E3}"/>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300" b="1">
                <a:solidFill>
                  <a:schemeClr val="tx1">
                    <a:lumMod val="85000"/>
                    <a:lumOff val="15000"/>
                  </a:schemeClr>
                </a:solidFill>
              </a:rPr>
              <a:t>Fitter Families contestants at Georgia State Fair, Savannah (1924)</a:t>
            </a:r>
            <a:endParaRPr lang="en-US" sz="3300">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348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10467-8185-45DD-B8A2-A88DF20DF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711" y="450221"/>
            <a:ext cx="7207948" cy="5948859"/>
          </a:xfrm>
          <a:prstGeom prst="rect">
            <a:avLst/>
          </a:prstGeom>
          <a:solidFill>
            <a:srgbClr val="7F7F7F">
              <a:alpha val="2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Content Placeholder 4" descr="A group of people marching&#10;&#10;Description automatically generated with medium confidence">
            <a:extLst>
              <a:ext uri="{FF2B5EF4-FFF2-40B4-BE49-F238E27FC236}">
                <a16:creationId xmlns:a16="http://schemas.microsoft.com/office/drawing/2014/main" id="{76F69331-4BF5-C44E-AB3E-142576EA6569}"/>
              </a:ext>
            </a:extLst>
          </p:cNvPr>
          <p:cNvPicPr>
            <a:picLocks noGrp="1" noChangeAspect="1"/>
          </p:cNvPicPr>
          <p:nvPr>
            <p:ph idx="1"/>
          </p:nvPr>
        </p:nvPicPr>
        <p:blipFill>
          <a:blip r:embed="rId3"/>
          <a:stretch>
            <a:fillRect/>
          </a:stretch>
        </p:blipFill>
        <p:spPr>
          <a:xfrm>
            <a:off x="659403" y="1004875"/>
            <a:ext cx="6795868" cy="4846383"/>
          </a:xfrm>
          <a:prstGeom prst="rect">
            <a:avLst/>
          </a:prstGeom>
        </p:spPr>
      </p:pic>
      <p:sp>
        <p:nvSpPr>
          <p:cNvPr id="12" name="Rectangle 11">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759" y="450220"/>
            <a:ext cx="3904488" cy="4233672"/>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DCB156-1F4C-3C47-82D6-65DEBA6C9D26}"/>
              </a:ext>
            </a:extLst>
          </p:cNvPr>
          <p:cNvSpPr>
            <a:spLocks noGrp="1"/>
          </p:cNvSpPr>
          <p:nvPr>
            <p:ph type="title"/>
          </p:nvPr>
        </p:nvSpPr>
        <p:spPr>
          <a:xfrm>
            <a:off x="8086221" y="1115568"/>
            <a:ext cx="3364992" cy="2843784"/>
          </a:xfrm>
        </p:spPr>
        <p:txBody>
          <a:bodyPr vert="horz" lIns="91440" tIns="45720" rIns="91440" bIns="45720" rtlCol="0" anchor="ctr">
            <a:normAutofit/>
          </a:bodyPr>
          <a:lstStyle/>
          <a:p>
            <a:r>
              <a:rPr lang="en-US" sz="3100" kern="1200">
                <a:solidFill>
                  <a:srgbClr val="FFFFFF"/>
                </a:solidFill>
                <a:latin typeface="+mj-lt"/>
                <a:ea typeface="+mj-ea"/>
                <a:cs typeface="+mj-cs"/>
              </a:rPr>
              <a:t>Eugenics supporters hold signs criticizing various “genetically inferior” groups. Wall Street, New York, c. 1915.*</a:t>
            </a:r>
          </a:p>
        </p:txBody>
      </p:sp>
      <p:sp>
        <p:nvSpPr>
          <p:cNvPr id="14" name="Rectangle 13">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1076" y="4846320"/>
            <a:ext cx="2395728" cy="1563624"/>
          </a:xfrm>
          <a:prstGeom prst="rect">
            <a:avLst/>
          </a:prstGeom>
          <a:solidFill>
            <a:schemeClr val="accent1">
              <a:alpha val="94902"/>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2221" y="4846320"/>
            <a:ext cx="1353312" cy="157276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3506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D96AF0-E6D5-0147-B261-6F53BD96F40E}"/>
              </a:ext>
            </a:extLst>
          </p:cNvPr>
          <p:cNvSpPr>
            <a:spLocks noGrp="1"/>
          </p:cNvSpPr>
          <p:nvPr>
            <p:ph type="title"/>
          </p:nvPr>
        </p:nvSpPr>
        <p:spPr>
          <a:xfrm>
            <a:off x="3045368" y="2043663"/>
            <a:ext cx="6105194" cy="2031055"/>
          </a:xfrm>
        </p:spPr>
        <p:txBody>
          <a:bodyPr vert="horz" lIns="91440" tIns="45720" rIns="91440" bIns="45720" rtlCol="0" anchor="b">
            <a:normAutofit fontScale="90000"/>
          </a:bodyPr>
          <a:lstStyle/>
          <a:p>
            <a:pPr algn="ctr"/>
            <a:r>
              <a:rPr lang="en-US" sz="6000" kern="1200" dirty="0">
                <a:solidFill>
                  <a:srgbClr val="FFFFFF"/>
                </a:solidFill>
                <a:latin typeface="+mj-lt"/>
                <a:ea typeface="+mj-ea"/>
                <a:cs typeface="+mj-cs"/>
              </a:rPr>
              <a:t>Howard Grose, </a:t>
            </a:r>
            <a:r>
              <a:rPr lang="en-US" sz="6000" i="1" kern="1200" dirty="0">
                <a:solidFill>
                  <a:srgbClr val="FFFFFF"/>
                </a:solidFill>
                <a:latin typeface="+mj-lt"/>
                <a:ea typeface="+mj-ea"/>
                <a:cs typeface="+mj-cs"/>
              </a:rPr>
              <a:t>Aliens or Americans?</a:t>
            </a:r>
            <a:br>
              <a:rPr lang="en-US" sz="6000" i="1" kern="1200" dirty="0">
                <a:solidFill>
                  <a:srgbClr val="FFFFFF"/>
                </a:solidFill>
                <a:latin typeface="+mj-lt"/>
                <a:ea typeface="+mj-ea"/>
                <a:cs typeface="+mj-cs"/>
              </a:rPr>
            </a:br>
            <a:r>
              <a:rPr lang="en-US" sz="6000" kern="1200" dirty="0">
                <a:solidFill>
                  <a:srgbClr val="FFFFFF"/>
                </a:solidFill>
                <a:latin typeface="+mj-lt"/>
                <a:ea typeface="+mj-ea"/>
                <a:cs typeface="+mj-cs"/>
              </a:rPr>
              <a:t>(1906)</a:t>
            </a:r>
          </a:p>
        </p:txBody>
      </p:sp>
    </p:spTree>
    <p:extLst>
      <p:ext uri="{BB962C8B-B14F-4D97-AF65-F5344CB8AC3E}">
        <p14:creationId xmlns:p14="http://schemas.microsoft.com/office/powerpoint/2010/main" val="2275124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62DFEEB-957B-D64E-8294-247D8349A726}"/>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Grose, </a:t>
            </a:r>
            <a:r>
              <a:rPr lang="en-US" sz="4000" i="1" dirty="0">
                <a:solidFill>
                  <a:srgbClr val="FFFFFF"/>
                </a:solidFill>
              </a:rPr>
              <a:t>Aliens or Americans?</a:t>
            </a:r>
          </a:p>
        </p:txBody>
      </p:sp>
      <p:sp>
        <p:nvSpPr>
          <p:cNvPr id="3" name="Content Placeholder 2">
            <a:extLst>
              <a:ext uri="{FF2B5EF4-FFF2-40B4-BE49-F238E27FC236}">
                <a16:creationId xmlns:a16="http://schemas.microsoft.com/office/drawing/2014/main" id="{14205E86-19BF-3140-BEF4-8B256A7F36E4}"/>
              </a:ext>
            </a:extLst>
          </p:cNvPr>
          <p:cNvSpPr>
            <a:spLocks noGrp="1"/>
          </p:cNvSpPr>
          <p:nvPr>
            <p:ph idx="1"/>
          </p:nvPr>
        </p:nvSpPr>
        <p:spPr>
          <a:xfrm>
            <a:off x="1367624" y="2490436"/>
            <a:ext cx="9708995" cy="3567173"/>
          </a:xfrm>
        </p:spPr>
        <p:txBody>
          <a:bodyPr anchor="ctr">
            <a:normAutofit/>
          </a:bodyPr>
          <a:lstStyle/>
          <a:p>
            <a:pPr marL="0" indent="0">
              <a:buNone/>
            </a:pPr>
            <a:r>
              <a:rPr lang="en-US" sz="2400" dirty="0"/>
              <a:t>“Many immigrants are not worth what it cost to raise them, to their native land or any other; and at any rate, a man is only of value where he can fit into the community life and do something it needs to have done. Another naive claim is that every mouth that comes into the country brings with it two hands, the assumption being that there is necessarily work for the two hands. If not, then there is an extra mouth to be fed at somebody else's expense. The real question is one of demand and quality.” (245)</a:t>
            </a:r>
          </a:p>
          <a:p>
            <a:endParaRPr lang="en-US" sz="2400" dirty="0"/>
          </a:p>
        </p:txBody>
      </p:sp>
    </p:spTree>
    <p:extLst>
      <p:ext uri="{BB962C8B-B14F-4D97-AF65-F5344CB8AC3E}">
        <p14:creationId xmlns:p14="http://schemas.microsoft.com/office/powerpoint/2010/main" val="2291628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0A3B516-8E9C-4F41-ADCC-901436AC87CC}"/>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PAGE LAW (1875)</a:t>
            </a:r>
          </a:p>
        </p:txBody>
      </p:sp>
      <p:sp>
        <p:nvSpPr>
          <p:cNvPr id="3" name="Content Placeholder 2">
            <a:extLst>
              <a:ext uri="{FF2B5EF4-FFF2-40B4-BE49-F238E27FC236}">
                <a16:creationId xmlns:a16="http://schemas.microsoft.com/office/drawing/2014/main" id="{2AF5C506-E20D-2B4D-9A78-8AD30B17E7CC}"/>
              </a:ext>
            </a:extLst>
          </p:cNvPr>
          <p:cNvSpPr>
            <a:spLocks noGrp="1"/>
          </p:cNvSpPr>
          <p:nvPr>
            <p:ph idx="1"/>
          </p:nvPr>
        </p:nvSpPr>
        <p:spPr>
          <a:xfrm>
            <a:off x="1179226" y="3092970"/>
            <a:ext cx="9833548" cy="2693976"/>
          </a:xfrm>
        </p:spPr>
        <p:txBody>
          <a:bodyPr>
            <a:normAutofit/>
          </a:bodyPr>
          <a:lstStyle/>
          <a:p>
            <a:pPr marL="0" indent="0">
              <a:buNone/>
            </a:pPr>
            <a:r>
              <a:rPr lang="en-US" sz="2000" dirty="0"/>
              <a:t>An act supplementary to the acts in relation to immigration.</a:t>
            </a:r>
          </a:p>
          <a:p>
            <a:pPr marL="0" indent="0">
              <a:buNone/>
            </a:pPr>
            <a:r>
              <a:rPr lang="en-US" sz="2000" dirty="0"/>
              <a:t>Be it enacted by the Senate and House of Representatives of the United States of America in Congress assembled, That in determining whether the </a:t>
            </a:r>
            <a:r>
              <a:rPr lang="en-US" sz="2000" dirty="0">
                <a:highlight>
                  <a:srgbClr val="FF00FF"/>
                </a:highlight>
              </a:rPr>
              <a:t>immigration of any subject of China, Japan, or any Oriental country,</a:t>
            </a:r>
            <a:r>
              <a:rPr lang="en-US" sz="2000" dirty="0"/>
              <a:t> to the United States, is free and voluntary . . .  it shall be the duty of the consul-general or consul of the United States residing at the port from which it is proposed to convey such subjects . . . to ascertain whether such immigrant has entered into a contract or agreement for a term of service within the United States, </a:t>
            </a:r>
            <a:r>
              <a:rPr lang="en-US" sz="2000" dirty="0">
                <a:highlight>
                  <a:srgbClr val="FF00FF"/>
                </a:highlight>
              </a:rPr>
              <a:t>for lewd and immoral purposes</a:t>
            </a:r>
            <a:r>
              <a:rPr lang="en-US" sz="2000" dirty="0"/>
              <a:t>; and if there be such contract or agreement, the said consul-general or consul shall not deliver the required permit or certificate.*</a:t>
            </a:r>
            <a:endParaRPr lang="en-US" sz="2000" dirty="0">
              <a:solidFill>
                <a:srgbClr val="000000"/>
              </a:solidFill>
            </a:endParaRPr>
          </a:p>
        </p:txBody>
      </p:sp>
    </p:spTree>
    <p:extLst>
      <p:ext uri="{BB962C8B-B14F-4D97-AF65-F5344CB8AC3E}">
        <p14:creationId xmlns:p14="http://schemas.microsoft.com/office/powerpoint/2010/main" val="2255051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0967"/>
            <a:ext cx="12192000" cy="549703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9">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0"/>
            <a:ext cx="12192000" cy="3049325"/>
            <a:chOff x="0" y="3808676"/>
            <a:chExt cx="12192000" cy="3049325"/>
          </a:xfrm>
        </p:grpSpPr>
        <p:pic>
          <p:nvPicPr>
            <p:cNvPr id="11" name="Picture 10">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2" name="Oval 11">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B4B30D9-AF3B-E643-A0CB-F283D51E9669}"/>
              </a:ext>
            </a:extLst>
          </p:cNvPr>
          <p:cNvSpPr>
            <a:spLocks noGrp="1"/>
          </p:cNvSpPr>
          <p:nvPr>
            <p:ph type="title"/>
          </p:nvPr>
        </p:nvSpPr>
        <p:spPr>
          <a:xfrm>
            <a:off x="1179226" y="448056"/>
            <a:ext cx="9833548" cy="1066802"/>
          </a:xfrm>
        </p:spPr>
        <p:txBody>
          <a:bodyPr>
            <a:normAutofit/>
          </a:bodyPr>
          <a:lstStyle/>
          <a:p>
            <a:r>
              <a:rPr lang="en-US" sz="2200" b="1" cap="all">
                <a:solidFill>
                  <a:srgbClr val="3F3F3F"/>
                </a:solidFill>
              </a:rPr>
              <a:t>CHINESE EXCLUSION ACT AKA “AN ACT TO EXECUTE CERTAIN TREATY STIPULATIONS RELATING TO CHINESE”</a:t>
            </a:r>
            <a:br>
              <a:rPr lang="en-US" sz="2200" b="1" cap="all">
                <a:solidFill>
                  <a:srgbClr val="3F3F3F"/>
                </a:solidFill>
              </a:rPr>
            </a:br>
            <a:endParaRPr lang="en-US" sz="2200">
              <a:solidFill>
                <a:srgbClr val="3F3F3F"/>
              </a:solidFill>
            </a:endParaRPr>
          </a:p>
        </p:txBody>
      </p:sp>
      <p:sp>
        <p:nvSpPr>
          <p:cNvPr id="3" name="Content Placeholder 2">
            <a:extLst>
              <a:ext uri="{FF2B5EF4-FFF2-40B4-BE49-F238E27FC236}">
                <a16:creationId xmlns:a16="http://schemas.microsoft.com/office/drawing/2014/main" id="{01870DB4-F251-984C-A312-4ED5713CF37D}"/>
              </a:ext>
            </a:extLst>
          </p:cNvPr>
          <p:cNvSpPr>
            <a:spLocks noGrp="1"/>
          </p:cNvSpPr>
          <p:nvPr>
            <p:ph idx="1"/>
          </p:nvPr>
        </p:nvSpPr>
        <p:spPr>
          <a:xfrm>
            <a:off x="1179226" y="3049325"/>
            <a:ext cx="9833548" cy="2945574"/>
          </a:xfrm>
        </p:spPr>
        <p:txBody>
          <a:bodyPr anchor="ctr">
            <a:normAutofit/>
          </a:bodyPr>
          <a:lstStyle/>
          <a:p>
            <a:pPr marL="0" indent="0">
              <a:buNone/>
            </a:pPr>
            <a:r>
              <a:rPr lang="en-US" sz="2000">
                <a:solidFill>
                  <a:srgbClr val="FFFFFF"/>
                </a:solidFill>
              </a:rPr>
              <a:t>Whereas in the opinion of the Government of the United States the coming of Chinese laborers to this country endangers the good order of certain localities within the territory thereof: Therefore,</a:t>
            </a:r>
          </a:p>
          <a:p>
            <a:pPr marL="0" indent="0">
              <a:buNone/>
            </a:pPr>
            <a:r>
              <a:rPr lang="en-US" sz="2000" i="1">
                <a:solidFill>
                  <a:srgbClr val="FFFFFF"/>
                </a:solidFill>
              </a:rPr>
              <a:t>Be it enacted by the Senate and House of Representatives of the United States of America in Congress assembled</a:t>
            </a:r>
            <a:r>
              <a:rPr lang="en-US" sz="2000">
                <a:solidFill>
                  <a:srgbClr val="FFFFFF"/>
                </a:solidFill>
              </a:rPr>
              <a:t>, That from and after the expiration of ninety days next after the passage of this act, and until the expiration of ten years next after the passage of this act, </a:t>
            </a:r>
            <a:r>
              <a:rPr lang="en-US" sz="2000">
                <a:solidFill>
                  <a:srgbClr val="FFFFFF"/>
                </a:solidFill>
                <a:highlight>
                  <a:srgbClr val="FF00FF"/>
                </a:highlight>
              </a:rPr>
              <a:t>the coming of Chinese laborers to the United States be, and the same is hereby, suspended</a:t>
            </a:r>
            <a:r>
              <a:rPr lang="en-US" sz="2000">
                <a:solidFill>
                  <a:srgbClr val="FFFFFF"/>
                </a:solidFill>
              </a:rPr>
              <a:t>; and during such suspension it shall not be lawful for any Chinese laborer to come, or having so come after the expiration of said ninety days to remain within the United States . </a:t>
            </a:r>
          </a:p>
          <a:p>
            <a:endParaRPr lang="en-US" sz="2000">
              <a:solidFill>
                <a:srgbClr val="FFFFFF"/>
              </a:solidFill>
            </a:endParaRPr>
          </a:p>
        </p:txBody>
      </p:sp>
    </p:spTree>
    <p:extLst>
      <p:ext uri="{BB962C8B-B14F-4D97-AF65-F5344CB8AC3E}">
        <p14:creationId xmlns:p14="http://schemas.microsoft.com/office/powerpoint/2010/main" val="238887390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7372A07-A013-504D-A212-DB445F26D370}"/>
              </a:ext>
            </a:extLst>
          </p:cNvPr>
          <p:cNvSpPr>
            <a:spLocks noGrp="1"/>
          </p:cNvSpPr>
          <p:nvPr>
            <p:ph type="title"/>
          </p:nvPr>
        </p:nvSpPr>
        <p:spPr>
          <a:xfrm>
            <a:off x="640079" y="2053641"/>
            <a:ext cx="3669161" cy="2760098"/>
          </a:xfrm>
        </p:spPr>
        <p:txBody>
          <a:bodyPr>
            <a:normAutofit/>
          </a:bodyPr>
          <a:lstStyle/>
          <a:p>
            <a:r>
              <a:rPr lang="en-US" b="1" cap="all">
                <a:solidFill>
                  <a:srgbClr val="FFFFFF"/>
                </a:solidFill>
              </a:rPr>
              <a:t>IMMIGRATION ACT OF 1882</a:t>
            </a:r>
            <a:br>
              <a:rPr lang="en-US" b="1" cap="all">
                <a:solidFill>
                  <a:srgbClr val="FFFFFF"/>
                </a:solidFill>
              </a:rPr>
            </a:br>
            <a:endParaRPr lang="en-US">
              <a:solidFill>
                <a:srgbClr val="FFFFFF"/>
              </a:solidFill>
            </a:endParaRPr>
          </a:p>
        </p:txBody>
      </p:sp>
      <p:sp>
        <p:nvSpPr>
          <p:cNvPr id="3" name="Content Placeholder 2">
            <a:extLst>
              <a:ext uri="{FF2B5EF4-FFF2-40B4-BE49-F238E27FC236}">
                <a16:creationId xmlns:a16="http://schemas.microsoft.com/office/drawing/2014/main" id="{8E7999B8-8D9E-A64B-9BF5-E2091D442B0F}"/>
              </a:ext>
            </a:extLst>
          </p:cNvPr>
          <p:cNvSpPr>
            <a:spLocks noGrp="1"/>
          </p:cNvSpPr>
          <p:nvPr>
            <p:ph idx="1"/>
          </p:nvPr>
        </p:nvSpPr>
        <p:spPr>
          <a:xfrm>
            <a:off x="6090574" y="801866"/>
            <a:ext cx="5306084" cy="5230634"/>
          </a:xfrm>
        </p:spPr>
        <p:txBody>
          <a:bodyPr anchor="ctr">
            <a:normAutofit/>
          </a:bodyPr>
          <a:lstStyle/>
          <a:p>
            <a:pPr marL="0" indent="0">
              <a:buNone/>
            </a:pPr>
            <a:r>
              <a:rPr lang="en-US" sz="2000">
                <a:solidFill>
                  <a:srgbClr val="000000"/>
                </a:solidFill>
              </a:rPr>
              <a:t>SEC. 2.-That the Secretary of the Treasury is hereby charged with the duty of executing the provisions of this act  . . . he shall have power to enter into contracts with such State commission, board, or officers as may be designated for that purpose by the governor of any State to take charge of the local affairs of immigration in the ports within said State . . . and it shall be the duty of such State commission, board, or officers so designated to examine into the condition of passengers arriving at the ports within such State  . . . and if on such examination there shall be found among such passengers </a:t>
            </a:r>
            <a:r>
              <a:rPr lang="en-US" sz="2000">
                <a:solidFill>
                  <a:srgbClr val="000000"/>
                </a:solidFill>
                <a:highlight>
                  <a:srgbClr val="FF00FF"/>
                </a:highlight>
              </a:rPr>
              <a:t>any convict, lunatic, idiot, or any person unable to take care of himself or herself without becoming a charge</a:t>
            </a:r>
            <a:r>
              <a:rPr lang="en-US" sz="2000">
                <a:solidFill>
                  <a:srgbClr val="000000"/>
                </a:solidFill>
              </a:rPr>
              <a:t>, they shall report the same in writing to the collector of the port, and such persons shall not be permitted to land.</a:t>
            </a:r>
          </a:p>
        </p:txBody>
      </p:sp>
    </p:spTree>
    <p:extLst>
      <p:ext uri="{BB962C8B-B14F-4D97-AF65-F5344CB8AC3E}">
        <p14:creationId xmlns:p14="http://schemas.microsoft.com/office/powerpoint/2010/main" val="1306491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5E8447-5489-244F-A42A-324669947AE8}"/>
              </a:ext>
            </a:extLst>
          </p:cNvPr>
          <p:cNvSpPr>
            <a:spLocks noGrp="1"/>
          </p:cNvSpPr>
          <p:nvPr>
            <p:ph type="title"/>
          </p:nvPr>
        </p:nvSpPr>
        <p:spPr>
          <a:xfrm>
            <a:off x="656823" y="962166"/>
            <a:ext cx="3288876" cy="4421876"/>
          </a:xfrm>
        </p:spPr>
        <p:txBody>
          <a:bodyPr anchor="t">
            <a:normAutofit/>
          </a:bodyPr>
          <a:lstStyle/>
          <a:p>
            <a:pPr algn="r"/>
            <a:r>
              <a:rPr lang="en-US" sz="4000" b="1" cap="all" dirty="0"/>
              <a:t>IMMIGRATION ACT OF 1903</a:t>
            </a:r>
            <a:br>
              <a:rPr lang="en-US" sz="4000" b="1" cap="all" dirty="0"/>
            </a:br>
            <a:endParaRPr lang="en-US" sz="4000" dirty="0"/>
          </a:p>
        </p:txBody>
      </p:sp>
      <p:sp>
        <p:nvSpPr>
          <p:cNvPr id="3" name="Content Placeholder 2">
            <a:extLst>
              <a:ext uri="{FF2B5EF4-FFF2-40B4-BE49-F238E27FC236}">
                <a16:creationId xmlns:a16="http://schemas.microsoft.com/office/drawing/2014/main" id="{38559F31-4BA4-FF4D-86AC-370D419AE7CA}"/>
              </a:ext>
            </a:extLst>
          </p:cNvPr>
          <p:cNvSpPr>
            <a:spLocks noGrp="1"/>
          </p:cNvSpPr>
          <p:nvPr>
            <p:ph idx="1"/>
          </p:nvPr>
        </p:nvSpPr>
        <p:spPr>
          <a:xfrm>
            <a:off x="4088929" y="962167"/>
            <a:ext cx="6858113" cy="4743174"/>
          </a:xfrm>
        </p:spPr>
        <p:txBody>
          <a:bodyPr anchor="t">
            <a:normAutofit/>
          </a:bodyPr>
          <a:lstStyle/>
          <a:p>
            <a:pPr marL="0" indent="0">
              <a:buNone/>
            </a:pPr>
            <a:r>
              <a:rPr lang="en-US" sz="2000" dirty="0"/>
              <a:t>SEC. 2. That the following classes of aliens shall be excluded from admission into the United States . . . </a:t>
            </a:r>
            <a:r>
              <a:rPr lang="en-US" sz="2000" dirty="0">
                <a:highlight>
                  <a:srgbClr val="FF00FF"/>
                </a:highlight>
              </a:rPr>
              <a:t>anarchists</a:t>
            </a:r>
            <a:r>
              <a:rPr lang="en-US" sz="2000" dirty="0"/>
              <a:t>, or persons who believe in or advocate the overthrow by force or violence of the Government of the United States or of all government or of all forms of law, or the </a:t>
            </a:r>
            <a:r>
              <a:rPr lang="en-US" sz="2000" dirty="0">
                <a:highlight>
                  <a:srgbClr val="FF00FF"/>
                </a:highlight>
              </a:rPr>
              <a:t>assassination of public officials </a:t>
            </a:r>
            <a:r>
              <a:rPr lang="en-US" sz="2000" dirty="0"/>
              <a:t>. . . </a:t>
            </a:r>
          </a:p>
          <a:p>
            <a:pPr marL="0" indent="0">
              <a:buNone/>
            </a:pPr>
            <a:endParaRPr lang="en-US" sz="2000" dirty="0"/>
          </a:p>
          <a:p>
            <a:pPr marL="0" indent="0">
              <a:buNone/>
            </a:pPr>
            <a:endParaRPr lang="en-US" sz="2000" dirty="0"/>
          </a:p>
          <a:p>
            <a:pPr marL="0" indent="0">
              <a:buNone/>
            </a:pPr>
            <a:r>
              <a:rPr lang="en-US" sz="2000" dirty="0"/>
              <a:t>** Less than two years after an anarchist assassin killed President McKinley, Congress enacted the Immigration Act of 1903 targeting anarchists for exclusion.</a:t>
            </a:r>
          </a:p>
        </p:txBody>
      </p:sp>
      <p:sp>
        <p:nvSpPr>
          <p:cNvPr id="17"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243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98E29E13-952C-F14A-9CE6-226C47F26E72}"/>
              </a:ext>
            </a:extLst>
          </p:cNvPr>
          <p:cNvSpPr>
            <a:spLocks noGrp="1"/>
          </p:cNvSpPr>
          <p:nvPr>
            <p:ph type="title"/>
          </p:nvPr>
        </p:nvSpPr>
        <p:spPr>
          <a:xfrm>
            <a:off x="1179226" y="1755073"/>
            <a:ext cx="9833548" cy="1066802"/>
          </a:xfrm>
        </p:spPr>
        <p:txBody>
          <a:bodyPr anchor="b">
            <a:normAutofit/>
          </a:bodyPr>
          <a:lstStyle/>
          <a:p>
            <a:r>
              <a:rPr lang="en-US" sz="3300" b="1" cap="all">
                <a:solidFill>
                  <a:schemeClr val="tx2"/>
                </a:solidFill>
              </a:rPr>
              <a:t>EXPATRIATION ACT OF 1907</a:t>
            </a:r>
            <a:br>
              <a:rPr lang="en-US" sz="3300" b="1" cap="all">
                <a:solidFill>
                  <a:schemeClr val="tx2"/>
                </a:solidFill>
              </a:rPr>
            </a:br>
            <a:endParaRPr lang="en-US" sz="3300">
              <a:solidFill>
                <a:schemeClr val="tx2"/>
              </a:solidFill>
            </a:endParaRP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3A6ED85F-7C15-5344-8F18-5BAD92E5D73B}"/>
              </a:ext>
            </a:extLst>
          </p:cNvPr>
          <p:cNvSpPr>
            <a:spLocks noGrp="1"/>
          </p:cNvSpPr>
          <p:nvPr>
            <p:ph idx="1"/>
          </p:nvPr>
        </p:nvSpPr>
        <p:spPr>
          <a:xfrm>
            <a:off x="1179226" y="3049325"/>
            <a:ext cx="9833548" cy="2945574"/>
          </a:xfrm>
        </p:spPr>
        <p:txBody>
          <a:bodyPr anchor="ctr">
            <a:normAutofit/>
          </a:bodyPr>
          <a:lstStyle/>
          <a:p>
            <a:pPr marL="0" indent="0">
              <a:buNone/>
            </a:pPr>
            <a:r>
              <a:rPr lang="en-US" sz="1800" dirty="0">
                <a:solidFill>
                  <a:schemeClr val="tx2"/>
                </a:solidFill>
              </a:rPr>
              <a:t>SEC. 3. </a:t>
            </a:r>
            <a:r>
              <a:rPr lang="en-US" sz="1800" dirty="0">
                <a:solidFill>
                  <a:schemeClr val="tx2"/>
                </a:solidFill>
                <a:highlight>
                  <a:srgbClr val="FF00FF"/>
                </a:highlight>
              </a:rPr>
              <a:t>That any American woman who marries a foreigner shall take the nationality of her husband</a:t>
            </a:r>
            <a:r>
              <a:rPr lang="en-US" sz="1800" dirty="0">
                <a:solidFill>
                  <a:schemeClr val="tx2"/>
                </a:solidFill>
              </a:rPr>
              <a:t>. At the termination of the marital relation she may </a:t>
            </a:r>
            <a:r>
              <a:rPr lang="en-US" sz="1800" dirty="0">
                <a:solidFill>
                  <a:schemeClr val="tx2"/>
                </a:solidFill>
                <a:highlight>
                  <a:srgbClr val="FF00FF"/>
                </a:highlight>
              </a:rPr>
              <a:t>resume her American citizenship </a:t>
            </a:r>
            <a:r>
              <a:rPr lang="en-US" sz="1800" dirty="0">
                <a:solidFill>
                  <a:schemeClr val="tx2"/>
                </a:solidFill>
              </a:rPr>
              <a:t>if abroad, by registering as an American citizen within one year with a consul of the United States, or by returning to reside in the United States, or, if residing in the United States at the termination of the marital relation, by continuing to reside therein.</a:t>
            </a:r>
          </a:p>
        </p:txBody>
      </p:sp>
    </p:spTree>
    <p:extLst>
      <p:ext uri="{BB962C8B-B14F-4D97-AF65-F5344CB8AC3E}">
        <p14:creationId xmlns:p14="http://schemas.microsoft.com/office/powerpoint/2010/main" val="2232749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BD4DE-AF4C-684B-9C53-46E9FF45C7F7}"/>
              </a:ext>
            </a:extLst>
          </p:cNvPr>
          <p:cNvSpPr>
            <a:spLocks noGrp="1"/>
          </p:cNvSpPr>
          <p:nvPr>
            <p:ph type="title"/>
          </p:nvPr>
        </p:nvSpPr>
        <p:spPr>
          <a:xfrm>
            <a:off x="838200" y="365125"/>
            <a:ext cx="10515600" cy="1325563"/>
          </a:xfrm>
        </p:spPr>
        <p:txBody>
          <a:bodyPr>
            <a:normAutofit fontScale="90000"/>
          </a:bodyPr>
          <a:lstStyle/>
          <a:p>
            <a:r>
              <a:rPr lang="en-US" sz="4200" b="1" cap="all"/>
              <a:t>IMMIGRATION ACT OF 1917 (BARRED ZONE ACT)</a:t>
            </a:r>
            <a:br>
              <a:rPr lang="en-US" sz="4200" b="1" cap="all"/>
            </a:br>
            <a:endParaRPr lang="en-US"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39CB8C-0343-CB4B-A2D9-8530A55CD2AD}"/>
              </a:ext>
            </a:extLst>
          </p:cNvPr>
          <p:cNvSpPr>
            <a:spLocks noGrp="1"/>
          </p:cNvSpPr>
          <p:nvPr>
            <p:ph idx="1"/>
          </p:nvPr>
        </p:nvSpPr>
        <p:spPr>
          <a:xfrm>
            <a:off x="838200" y="1929384"/>
            <a:ext cx="10515600" cy="4251960"/>
          </a:xfrm>
        </p:spPr>
        <p:txBody>
          <a:bodyPr>
            <a:normAutofit/>
          </a:bodyPr>
          <a:lstStyle/>
          <a:p>
            <a:pPr marL="0" indent="0">
              <a:buNone/>
            </a:pPr>
            <a:r>
              <a:rPr lang="en-US" sz="1500"/>
              <a:t>SEC. 3. That the following classes of aliens shall be excluded from admission into the United States: All idiots, imbeciles, feeble-minded persons, epileptics, insane persons: persons who have had one or more attacks of insanity at any time previously; persons of constitutional psychopathic inferiority; persons with chronic alcoholism; paupers . . . persons afflicted with tuberculosis in any form or with a loathsome or dangerous contagious disease; persons . . .  mentally or physically defective . . . persons who have been convicted of or admit having committed a felony or other crime or misdemeanor involving moral turpitude; polygamists . . . anarchists . . . prostitutes . . . persons who directly or indirectly procure or attempt to procure or import prostitutes . . . contract laborers . . . persons likely to become a public charge; persons who have been deported under any of the provisions of this Act . . .  persons whose tickets or passage is paid for with the money of another . . . stowaways . . . all children under sixteen years of age, unaccompanied by or not coming to one or both of their parents, except that any such children may, in the discretion of the Secretary of Labor, be admitted if in his opinion they are not likely to become a public charge and are otherwise eligible;</a:t>
            </a:r>
          </a:p>
          <a:p>
            <a:pPr marL="0" indent="0">
              <a:buNone/>
            </a:pPr>
            <a:r>
              <a:rPr lang="en-US" sz="1500"/>
              <a:t>unless otherwise provided for by existing treaties, persons who are natives of islands not possessed by the United States adjacent to the Continent of Asia . . . </a:t>
            </a:r>
          </a:p>
          <a:p>
            <a:pPr marL="0" indent="0">
              <a:buNone/>
            </a:pPr>
            <a:endParaRPr lang="en-US" sz="1500"/>
          </a:p>
          <a:p>
            <a:pPr marL="0" indent="0">
              <a:buNone/>
            </a:pPr>
            <a:r>
              <a:rPr lang="en-US" sz="1500">
                <a:highlight>
                  <a:srgbClr val="FF00FF"/>
                </a:highlight>
              </a:rPr>
              <a:t>Although this law is best known for its creation of a “barred zone” extending from the Middle East to Southeast Asia from which no persons were allowed to enter the United States, its main restriction consisted of a literacy test intended to reduce European immigration.**</a:t>
            </a:r>
          </a:p>
          <a:p>
            <a:pPr marL="0" indent="0">
              <a:buNone/>
            </a:pPr>
            <a:endParaRPr lang="en-US" sz="1500"/>
          </a:p>
        </p:txBody>
      </p:sp>
    </p:spTree>
    <p:extLst>
      <p:ext uri="{BB962C8B-B14F-4D97-AF65-F5344CB8AC3E}">
        <p14:creationId xmlns:p14="http://schemas.microsoft.com/office/powerpoint/2010/main" val="1660480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82D0515-F70F-8246-91D2-C1498C73CE26}"/>
              </a:ext>
            </a:extLst>
          </p:cNvPr>
          <p:cNvSpPr>
            <a:spLocks noGrp="1"/>
          </p:cNvSpPr>
          <p:nvPr>
            <p:ph type="title"/>
          </p:nvPr>
        </p:nvSpPr>
        <p:spPr>
          <a:xfrm>
            <a:off x="804672" y="2053641"/>
            <a:ext cx="3669161" cy="2760098"/>
          </a:xfrm>
        </p:spPr>
        <p:txBody>
          <a:bodyPr>
            <a:normAutofit/>
          </a:bodyPr>
          <a:lstStyle/>
          <a:p>
            <a:r>
              <a:rPr lang="en-US" sz="4000" b="1" cap="all" dirty="0">
                <a:solidFill>
                  <a:schemeClr val="tx2"/>
                </a:solidFill>
              </a:rPr>
              <a:t>EMERGENCY QUOTA LAW (1921)</a:t>
            </a:r>
            <a:br>
              <a:rPr lang="en-US" sz="4000" b="1" cap="all" dirty="0">
                <a:solidFill>
                  <a:schemeClr val="tx2"/>
                </a:solidFill>
              </a:rPr>
            </a:br>
            <a:endParaRPr lang="en-US" sz="4000" dirty="0">
              <a:solidFill>
                <a:schemeClr val="tx2"/>
              </a:solidFill>
            </a:endParaRPr>
          </a:p>
        </p:txBody>
      </p:sp>
      <p:sp>
        <p:nvSpPr>
          <p:cNvPr id="3" name="Content Placeholder 2">
            <a:extLst>
              <a:ext uri="{FF2B5EF4-FFF2-40B4-BE49-F238E27FC236}">
                <a16:creationId xmlns:a16="http://schemas.microsoft.com/office/drawing/2014/main" id="{7D5CF243-53D5-E440-B4E4-0B2C1D63AF57}"/>
              </a:ext>
            </a:extLst>
          </p:cNvPr>
          <p:cNvSpPr>
            <a:spLocks noGrp="1"/>
          </p:cNvSpPr>
          <p:nvPr>
            <p:ph idx="1"/>
          </p:nvPr>
        </p:nvSpPr>
        <p:spPr>
          <a:xfrm>
            <a:off x="6090574" y="801866"/>
            <a:ext cx="5306084" cy="5230634"/>
          </a:xfrm>
          <a:noFill/>
          <a:ln>
            <a:noFill/>
          </a:ln>
        </p:spPr>
        <p:txBody>
          <a:bodyPr anchor="ctr">
            <a:normAutofit/>
          </a:bodyPr>
          <a:lstStyle/>
          <a:p>
            <a:pPr marL="0" indent="0">
              <a:buNone/>
            </a:pPr>
            <a:r>
              <a:rPr lang="en-US" sz="1800">
                <a:solidFill>
                  <a:schemeClr val="tx2"/>
                </a:solidFill>
              </a:rPr>
              <a:t>World War I and fears of the spread of radicalism produced enough pressure for Congress and the White House to act decisively to reduce immigration severely. Drawing on eugenics research and recommendations of the Dillingham Commission (1907-1911), this temporary measure limited immigration “scientifically” by imposing quotas based on immigrants’ country of birth. Annual quotas for each country of origin were calculated at 3 percent of the total number of foreign-born persons from that country recorded in the 1910 census.**</a:t>
            </a:r>
          </a:p>
        </p:txBody>
      </p:sp>
    </p:spTree>
    <p:extLst>
      <p:ext uri="{BB962C8B-B14F-4D97-AF65-F5344CB8AC3E}">
        <p14:creationId xmlns:p14="http://schemas.microsoft.com/office/powerpoint/2010/main" val="5876901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925</TotalTime>
  <Words>2429</Words>
  <Application>Microsoft Macintosh PowerPoint</Application>
  <PresentationFormat>Widescreen</PresentationFormat>
  <Paragraphs>103</Paragraphs>
  <Slides>26</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IMMIGRATION INTO THE UNITED STATES</vt:lpstr>
      <vt:lpstr>Legal Restrictions Against Immigrants</vt:lpstr>
      <vt:lpstr>PAGE LAW (1875)</vt:lpstr>
      <vt:lpstr>CHINESE EXCLUSION ACT AKA “AN ACT TO EXECUTE CERTAIN TREATY STIPULATIONS RELATING TO CHINESE” </vt:lpstr>
      <vt:lpstr>IMMIGRATION ACT OF 1882 </vt:lpstr>
      <vt:lpstr>IMMIGRATION ACT OF 1903 </vt:lpstr>
      <vt:lpstr>EXPATRIATION ACT OF 1907 </vt:lpstr>
      <vt:lpstr>IMMIGRATION ACT OF 1917 (BARRED ZONE ACT) </vt:lpstr>
      <vt:lpstr>EMERGENCY QUOTA LAW (1921) </vt:lpstr>
      <vt:lpstr>IMMIGRATION ACT OF 1924 (JOHNSON-REED ACT) </vt:lpstr>
      <vt:lpstr>IMMIGRATION ACT OF 1924 (JOHNSON-REED ACT) </vt:lpstr>
      <vt:lpstr>Immigration into the US since 1820</vt:lpstr>
      <vt:lpstr>EUGENICS</vt:lpstr>
      <vt:lpstr>Sterilization Laws</vt:lpstr>
      <vt:lpstr>Barbara Benton, Ellis Island: A Pictorial History </vt:lpstr>
      <vt:lpstr>Ellis Island</vt:lpstr>
      <vt:lpstr>Mental examination?</vt:lpstr>
      <vt:lpstr>Madison Grant, The Passing of The Great Race (1916)</vt:lpstr>
      <vt:lpstr>Grant and the Eugenic Ideal</vt:lpstr>
      <vt:lpstr>Grant and the Eugenic Ideal</vt:lpstr>
      <vt:lpstr>Grant and the Eugenic Ideal</vt:lpstr>
      <vt:lpstr>Better-Babies Contest, Minnesota (1920)</vt:lpstr>
      <vt:lpstr>Fitter Families contestants at Georgia State Fair, Savannah (1924)</vt:lpstr>
      <vt:lpstr>Eugenics supporters hold signs criticizing various “genetically inferior” groups. Wall Street, New York, c. 1915.*</vt:lpstr>
      <vt:lpstr>Howard Grose, Aliens or Americans? (1906)</vt:lpstr>
      <vt:lpstr>Grose, Aliens or Americans?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INTO THE UNITED STATES</dc:title>
  <dc:creator>Gamze.Kati</dc:creator>
  <cp:lastModifiedBy>Gamze.Kati</cp:lastModifiedBy>
  <cp:revision>26</cp:revision>
  <dcterms:created xsi:type="dcterms:W3CDTF">2021-03-10T19:05:07Z</dcterms:created>
  <dcterms:modified xsi:type="dcterms:W3CDTF">2021-03-12T19:42:05Z</dcterms:modified>
</cp:coreProperties>
</file>