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46" r:id="rId1"/>
  </p:sldMasterIdLst>
  <p:notesMasterIdLst>
    <p:notesMasterId r:id="rId28"/>
  </p:notesMasterIdLst>
  <p:sldIdLst>
    <p:sldId id="256" r:id="rId2"/>
    <p:sldId id="258" r:id="rId3"/>
    <p:sldId id="259" r:id="rId4"/>
    <p:sldId id="261" r:id="rId5"/>
    <p:sldId id="260" r:id="rId6"/>
    <p:sldId id="262" r:id="rId7"/>
    <p:sldId id="263" r:id="rId8"/>
    <p:sldId id="264" r:id="rId9"/>
    <p:sldId id="265" r:id="rId10"/>
    <p:sldId id="266" r:id="rId11"/>
    <p:sldId id="267" r:id="rId12"/>
    <p:sldId id="270" r:id="rId13"/>
    <p:sldId id="271" r:id="rId14"/>
    <p:sldId id="268" r:id="rId15"/>
    <p:sldId id="257" r:id="rId16"/>
    <p:sldId id="269" r:id="rId17"/>
    <p:sldId id="272" r:id="rId18"/>
    <p:sldId id="273" r:id="rId19"/>
    <p:sldId id="275" r:id="rId20"/>
    <p:sldId id="276" r:id="rId21"/>
    <p:sldId id="277" r:id="rId22"/>
    <p:sldId id="278" r:id="rId23"/>
    <p:sldId id="279" r:id="rId24"/>
    <p:sldId id="280" r:id="rId25"/>
    <p:sldId id="281" r:id="rId26"/>
    <p:sldId id="282"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447"/>
    <p:restoredTop sz="94672"/>
  </p:normalViewPr>
  <p:slideViewPr>
    <p:cSldViewPr snapToGrid="0" snapToObjects="1">
      <p:cViewPr varScale="1">
        <p:scale>
          <a:sx n="99" d="100"/>
          <a:sy n="99" d="100"/>
        </p:scale>
        <p:origin x="272" y="176"/>
      </p:cViewPr>
      <p:guideLst/>
    </p:cSldViewPr>
  </p:slideViewPr>
  <p:notesTextViewPr>
    <p:cViewPr>
      <p:scale>
        <a:sx n="1" d="1"/>
        <a:sy n="1" d="1"/>
      </p:scale>
      <p:origin x="0" y="0"/>
    </p:cViewPr>
  </p:notesTextViewPr>
  <p:notesViewPr>
    <p:cSldViewPr snapToGrid="0" snapToObjects="1">
      <p:cViewPr varScale="1">
        <p:scale>
          <a:sx n="82" d="100"/>
          <a:sy n="82" d="100"/>
        </p:scale>
        <p:origin x="3352" y="1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_rels/data2.xml.rels><?xml version="1.0" encoding="UTF-8" standalone="yes"?>
<Relationships xmlns="http://schemas.openxmlformats.org/package/2006/relationships"><Relationship Id="rId1" Type="http://schemas.openxmlformats.org/officeDocument/2006/relationships/hyperlink" Target="https://www.loc.gov/classroom-materials/immigration/global-timeline/" TargetMode="External"/></Relationships>
</file>

<file path=ppt/diagrams/_rels/data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4" Type="http://schemas.openxmlformats.org/officeDocument/2006/relationships/image" Target="../media/image13.svg"/></Relationships>
</file>

<file path=ppt/diagrams/_rels/drawing2.xml.rels><?xml version="1.0" encoding="UTF-8" standalone="yes"?>
<Relationships xmlns="http://schemas.openxmlformats.org/package/2006/relationships"><Relationship Id="rId1" Type="http://schemas.openxmlformats.org/officeDocument/2006/relationships/hyperlink" Target="https://www.loc.gov/classroom-materials/immigration/global-timeline/" TargetMode="External"/></Relationships>
</file>

<file path=ppt/diagrams/_rels/drawing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4" Type="http://schemas.openxmlformats.org/officeDocument/2006/relationships/image" Target="../media/image13.sv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17B085EF-26F1-4565-9134-1C5F2906B003}" type="doc">
      <dgm:prSet loTypeId="urn:microsoft.com/office/officeart/2005/8/layout/vList2" loCatId="list" qsTypeId="urn:microsoft.com/office/officeart/2005/8/quickstyle/simple4" qsCatId="simple" csTypeId="urn:microsoft.com/office/officeart/2005/8/colors/accent0_3" csCatId="mainScheme" phldr="1"/>
      <dgm:spPr/>
      <dgm:t>
        <a:bodyPr/>
        <a:lstStyle/>
        <a:p>
          <a:endParaRPr lang="en-US"/>
        </a:p>
      </dgm:t>
    </dgm:pt>
    <dgm:pt modelId="{047336E6-6BE4-4CF7-ADF0-45FFC7C582D2}">
      <dgm:prSet/>
      <dgm:spPr/>
      <dgm:t>
        <a:bodyPr/>
        <a:lstStyle/>
        <a:p>
          <a:r>
            <a:rPr lang="en-US" dirty="0"/>
            <a:t>In 1914, eugenicist Harry Laughlin published a </a:t>
          </a:r>
          <a:r>
            <a:rPr lang="en-US" i="1" dirty="0"/>
            <a:t>Model Eugenical Sterilization Law</a:t>
          </a:r>
          <a:r>
            <a:rPr lang="en-US" dirty="0"/>
            <a:t> that proposed to authorize sterilization of the “socially inadequate” – people “maintained wholly or in part by public expense.” The law included sterilization of the “feebleminded, insane, criminalistic, epileptic, inebriate, diseased, blind, deaf, deformed, and dependent” – including “orphans, ne’er-do-wells, tramps, the homeless and paupers.” Laughlin’s publication was the basis for Virginia’s </a:t>
          </a:r>
          <a:r>
            <a:rPr lang="en-US" i="1" dirty="0"/>
            <a:t>Eugenical Sterilization Act</a:t>
          </a:r>
          <a:r>
            <a:rPr lang="en-US" dirty="0"/>
            <a:t>, passed in 1924, which was first tested in the well-known Buck v. Bell case.*</a:t>
          </a:r>
        </a:p>
      </dgm:t>
    </dgm:pt>
    <dgm:pt modelId="{E938022E-1123-4B4F-9ACD-1E3A4C7BB417}" type="parTrans" cxnId="{D31C4AB1-4246-4BF8-BDC5-61DDF5A626D5}">
      <dgm:prSet/>
      <dgm:spPr/>
      <dgm:t>
        <a:bodyPr/>
        <a:lstStyle/>
        <a:p>
          <a:endParaRPr lang="en-US"/>
        </a:p>
      </dgm:t>
    </dgm:pt>
    <dgm:pt modelId="{31B0A826-2F25-428A-B924-EA52448B50E4}" type="sibTrans" cxnId="{D31C4AB1-4246-4BF8-BDC5-61DDF5A626D5}">
      <dgm:prSet/>
      <dgm:spPr/>
      <dgm:t>
        <a:bodyPr/>
        <a:lstStyle/>
        <a:p>
          <a:endParaRPr lang="en-US"/>
        </a:p>
      </dgm:t>
    </dgm:pt>
    <dgm:pt modelId="{FEC1D346-A491-4D11-9097-12A4F1F01B7F}">
      <dgm:prSet/>
      <dgm:spPr/>
      <dgm:t>
        <a:bodyPr/>
        <a:lstStyle/>
        <a:p>
          <a:r>
            <a:rPr lang="en-US" dirty="0"/>
            <a:t>It can be debated whether North Carolina’s offer of reparation is enough or appropriate compensation. At one time or another, 33 states had statutes under which more than 60,000 Americans were involuntary sterilized. At $50,000 each, that’s a staggering $3,000,000,000.*</a:t>
          </a:r>
        </a:p>
      </dgm:t>
    </dgm:pt>
    <dgm:pt modelId="{9E6BE3A2-AFF6-4684-A42B-5FD315911F70}" type="parTrans" cxnId="{DD878398-46F8-4A79-BD21-EB4A98E71CD0}">
      <dgm:prSet/>
      <dgm:spPr/>
      <dgm:t>
        <a:bodyPr/>
        <a:lstStyle/>
        <a:p>
          <a:endParaRPr lang="en-US"/>
        </a:p>
      </dgm:t>
    </dgm:pt>
    <dgm:pt modelId="{E618B9D6-2CE9-4B4C-8D72-0C7A6771BC21}" type="sibTrans" cxnId="{DD878398-46F8-4A79-BD21-EB4A98E71CD0}">
      <dgm:prSet/>
      <dgm:spPr/>
      <dgm:t>
        <a:bodyPr/>
        <a:lstStyle/>
        <a:p>
          <a:endParaRPr lang="en-US"/>
        </a:p>
      </dgm:t>
    </dgm:pt>
    <dgm:pt modelId="{EE8AB099-B932-7F40-9DD6-AD4B68101D24}" type="pres">
      <dgm:prSet presAssocID="{17B085EF-26F1-4565-9134-1C5F2906B003}" presName="linear" presStyleCnt="0">
        <dgm:presLayoutVars>
          <dgm:animLvl val="lvl"/>
          <dgm:resizeHandles val="exact"/>
        </dgm:presLayoutVars>
      </dgm:prSet>
      <dgm:spPr/>
    </dgm:pt>
    <dgm:pt modelId="{AE897E7E-0264-C743-8EC1-5AD21C87DA9F}" type="pres">
      <dgm:prSet presAssocID="{047336E6-6BE4-4CF7-ADF0-45FFC7C582D2}" presName="parentText" presStyleLbl="node1" presStyleIdx="0" presStyleCnt="2">
        <dgm:presLayoutVars>
          <dgm:chMax val="0"/>
          <dgm:bulletEnabled val="1"/>
        </dgm:presLayoutVars>
      </dgm:prSet>
      <dgm:spPr/>
    </dgm:pt>
    <dgm:pt modelId="{CF593A5E-C08D-BC49-91F0-82F9E50E7648}" type="pres">
      <dgm:prSet presAssocID="{31B0A826-2F25-428A-B924-EA52448B50E4}" presName="spacer" presStyleCnt="0"/>
      <dgm:spPr/>
    </dgm:pt>
    <dgm:pt modelId="{C1F41C99-CC89-734D-9183-E623BF79F12E}" type="pres">
      <dgm:prSet presAssocID="{FEC1D346-A491-4D11-9097-12A4F1F01B7F}" presName="parentText" presStyleLbl="node1" presStyleIdx="1" presStyleCnt="2">
        <dgm:presLayoutVars>
          <dgm:chMax val="0"/>
          <dgm:bulletEnabled val="1"/>
        </dgm:presLayoutVars>
      </dgm:prSet>
      <dgm:spPr/>
    </dgm:pt>
  </dgm:ptLst>
  <dgm:cxnLst>
    <dgm:cxn modelId="{DD878398-46F8-4A79-BD21-EB4A98E71CD0}" srcId="{17B085EF-26F1-4565-9134-1C5F2906B003}" destId="{FEC1D346-A491-4D11-9097-12A4F1F01B7F}" srcOrd="1" destOrd="0" parTransId="{9E6BE3A2-AFF6-4684-A42B-5FD315911F70}" sibTransId="{E618B9D6-2CE9-4B4C-8D72-0C7A6771BC21}"/>
    <dgm:cxn modelId="{D31C4AB1-4246-4BF8-BDC5-61DDF5A626D5}" srcId="{17B085EF-26F1-4565-9134-1C5F2906B003}" destId="{047336E6-6BE4-4CF7-ADF0-45FFC7C582D2}" srcOrd="0" destOrd="0" parTransId="{E938022E-1123-4B4F-9ACD-1E3A4C7BB417}" sibTransId="{31B0A826-2F25-428A-B924-EA52448B50E4}"/>
    <dgm:cxn modelId="{DB4A41CA-06CA-4B4A-A1C7-975990DD4B6B}" type="presOf" srcId="{17B085EF-26F1-4565-9134-1C5F2906B003}" destId="{EE8AB099-B932-7F40-9DD6-AD4B68101D24}" srcOrd="0" destOrd="0" presId="urn:microsoft.com/office/officeart/2005/8/layout/vList2"/>
    <dgm:cxn modelId="{936736E0-9DB0-154D-BAC5-1187DC475E52}" type="presOf" srcId="{047336E6-6BE4-4CF7-ADF0-45FFC7C582D2}" destId="{AE897E7E-0264-C743-8EC1-5AD21C87DA9F}" srcOrd="0" destOrd="0" presId="urn:microsoft.com/office/officeart/2005/8/layout/vList2"/>
    <dgm:cxn modelId="{078E21F4-9E0B-2C4F-B3EB-0EE617BB4E91}" type="presOf" srcId="{FEC1D346-A491-4D11-9097-12A4F1F01B7F}" destId="{C1F41C99-CC89-734D-9183-E623BF79F12E}" srcOrd="0" destOrd="0" presId="urn:microsoft.com/office/officeart/2005/8/layout/vList2"/>
    <dgm:cxn modelId="{E1C7492B-F5E7-324A-B745-A77710FE5D8B}" type="presParOf" srcId="{EE8AB099-B932-7F40-9DD6-AD4B68101D24}" destId="{AE897E7E-0264-C743-8EC1-5AD21C87DA9F}" srcOrd="0" destOrd="0" presId="urn:microsoft.com/office/officeart/2005/8/layout/vList2"/>
    <dgm:cxn modelId="{A43D33DF-5398-BD47-BDFC-A3053350D34C}" type="presParOf" srcId="{EE8AB099-B932-7F40-9DD6-AD4B68101D24}" destId="{CF593A5E-C08D-BC49-91F0-82F9E50E7648}" srcOrd="1" destOrd="0" presId="urn:microsoft.com/office/officeart/2005/8/layout/vList2"/>
    <dgm:cxn modelId="{9DAF8DF4-ABAD-CB4A-901C-4BCCFC0DBFFB}" type="presParOf" srcId="{EE8AB099-B932-7F40-9DD6-AD4B68101D24}" destId="{C1F41C99-CC89-734D-9183-E623BF79F12E}"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9B6D645-BEB0-49BE-B519-62AB4EDFA622}"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76C61229-F560-4AEE-952A-6D8AF6F48484}">
      <dgm:prSet/>
      <dgm:spPr/>
      <dgm:t>
        <a:bodyPr/>
        <a:lstStyle/>
        <a:p>
          <a:r>
            <a:rPr lang="en-US"/>
            <a:t>The station on Ellis Island began receiving arriving immigrants on January 1, 1892. More than 12 million immigrants were processed here.*</a:t>
          </a:r>
        </a:p>
      </dgm:t>
    </dgm:pt>
    <dgm:pt modelId="{E830E9E5-8167-4DEE-B0AD-44F3EBD228AF}" type="parTrans" cxnId="{67DE58DC-F450-4E6F-B6A5-741C16EA03C3}">
      <dgm:prSet/>
      <dgm:spPr/>
      <dgm:t>
        <a:bodyPr/>
        <a:lstStyle/>
        <a:p>
          <a:endParaRPr lang="en-US"/>
        </a:p>
      </dgm:t>
    </dgm:pt>
    <dgm:pt modelId="{E08D5C31-132E-4FD2-B616-5CE33B57C614}" type="sibTrans" cxnId="{67DE58DC-F450-4E6F-B6A5-741C16EA03C3}">
      <dgm:prSet/>
      <dgm:spPr/>
      <dgm:t>
        <a:bodyPr/>
        <a:lstStyle/>
        <a:p>
          <a:endParaRPr lang="en-US"/>
        </a:p>
      </dgm:t>
    </dgm:pt>
    <dgm:pt modelId="{FE817C7D-EF73-4445-8BDC-71BF24CE4790}">
      <dgm:prSet/>
      <dgm:spPr/>
      <dgm:t>
        <a:bodyPr/>
        <a:lstStyle/>
        <a:p>
          <a:r>
            <a:rPr lang="en-US"/>
            <a:t>For numbers of immigrants from different nationalities please visit:</a:t>
          </a:r>
        </a:p>
      </dgm:t>
    </dgm:pt>
    <dgm:pt modelId="{462BCD9D-DF1B-4403-BC07-23C327D2B235}" type="parTrans" cxnId="{4585B2F7-FD96-446B-A561-FA7810E13F82}">
      <dgm:prSet/>
      <dgm:spPr/>
      <dgm:t>
        <a:bodyPr/>
        <a:lstStyle/>
        <a:p>
          <a:endParaRPr lang="en-US"/>
        </a:p>
      </dgm:t>
    </dgm:pt>
    <dgm:pt modelId="{13589BA1-1D88-4AC2-A429-86D2E3979A05}" type="sibTrans" cxnId="{4585B2F7-FD96-446B-A561-FA7810E13F82}">
      <dgm:prSet/>
      <dgm:spPr/>
      <dgm:t>
        <a:bodyPr/>
        <a:lstStyle/>
        <a:p>
          <a:endParaRPr lang="en-US"/>
        </a:p>
      </dgm:t>
    </dgm:pt>
    <dgm:pt modelId="{78DE3C08-D4D9-445C-9B17-8B83142947CA}">
      <dgm:prSet/>
      <dgm:spPr/>
      <dgm:t>
        <a:bodyPr/>
        <a:lstStyle/>
        <a:p>
          <a:r>
            <a:rPr lang="en-US">
              <a:hlinkClick xmlns:r="http://schemas.openxmlformats.org/officeDocument/2006/relationships" r:id="rId1"/>
            </a:rPr>
            <a:t>https://www.loc.gov/classroom-materials/immigration/global-timeline/</a:t>
          </a:r>
          <a:endParaRPr lang="en-US"/>
        </a:p>
      </dgm:t>
    </dgm:pt>
    <dgm:pt modelId="{F3E9D873-5322-4297-9AD2-02443DCCACE7}" type="parTrans" cxnId="{71D96051-9A1F-477A-993B-7426314A600A}">
      <dgm:prSet/>
      <dgm:spPr/>
      <dgm:t>
        <a:bodyPr/>
        <a:lstStyle/>
        <a:p>
          <a:endParaRPr lang="en-US"/>
        </a:p>
      </dgm:t>
    </dgm:pt>
    <dgm:pt modelId="{77897335-6275-44AD-962F-622E49C95088}" type="sibTrans" cxnId="{71D96051-9A1F-477A-993B-7426314A600A}">
      <dgm:prSet/>
      <dgm:spPr/>
      <dgm:t>
        <a:bodyPr/>
        <a:lstStyle/>
        <a:p>
          <a:endParaRPr lang="en-US"/>
        </a:p>
      </dgm:t>
    </dgm:pt>
    <dgm:pt modelId="{42140770-4F86-C842-950A-52F05A6EBC5C}" type="pres">
      <dgm:prSet presAssocID="{19B6D645-BEB0-49BE-B519-62AB4EDFA622}" presName="linear" presStyleCnt="0">
        <dgm:presLayoutVars>
          <dgm:animLvl val="lvl"/>
          <dgm:resizeHandles val="exact"/>
        </dgm:presLayoutVars>
      </dgm:prSet>
      <dgm:spPr/>
    </dgm:pt>
    <dgm:pt modelId="{34BE8862-D680-074C-A2D1-2E8A239D9130}" type="pres">
      <dgm:prSet presAssocID="{76C61229-F560-4AEE-952A-6D8AF6F48484}" presName="parentText" presStyleLbl="node1" presStyleIdx="0" presStyleCnt="3">
        <dgm:presLayoutVars>
          <dgm:chMax val="0"/>
          <dgm:bulletEnabled val="1"/>
        </dgm:presLayoutVars>
      </dgm:prSet>
      <dgm:spPr/>
    </dgm:pt>
    <dgm:pt modelId="{1E40D7F7-7432-FF4A-AEC4-BC4116316D36}" type="pres">
      <dgm:prSet presAssocID="{E08D5C31-132E-4FD2-B616-5CE33B57C614}" presName="spacer" presStyleCnt="0"/>
      <dgm:spPr/>
    </dgm:pt>
    <dgm:pt modelId="{3D3A26F8-8637-A94B-9A11-251A37A6230A}" type="pres">
      <dgm:prSet presAssocID="{FE817C7D-EF73-4445-8BDC-71BF24CE4790}" presName="parentText" presStyleLbl="node1" presStyleIdx="1" presStyleCnt="3">
        <dgm:presLayoutVars>
          <dgm:chMax val="0"/>
          <dgm:bulletEnabled val="1"/>
        </dgm:presLayoutVars>
      </dgm:prSet>
      <dgm:spPr/>
    </dgm:pt>
    <dgm:pt modelId="{E9330630-2A7A-FC45-BA1F-19F0893696D2}" type="pres">
      <dgm:prSet presAssocID="{13589BA1-1D88-4AC2-A429-86D2E3979A05}" presName="spacer" presStyleCnt="0"/>
      <dgm:spPr/>
    </dgm:pt>
    <dgm:pt modelId="{DA9AD450-E36D-F54C-A8B2-15D06BEE0136}" type="pres">
      <dgm:prSet presAssocID="{78DE3C08-D4D9-445C-9B17-8B83142947CA}" presName="parentText" presStyleLbl="node1" presStyleIdx="2" presStyleCnt="3">
        <dgm:presLayoutVars>
          <dgm:chMax val="0"/>
          <dgm:bulletEnabled val="1"/>
        </dgm:presLayoutVars>
      </dgm:prSet>
      <dgm:spPr/>
    </dgm:pt>
  </dgm:ptLst>
  <dgm:cxnLst>
    <dgm:cxn modelId="{277C0415-BEE7-1F45-B795-5A47DC067765}" type="presOf" srcId="{78DE3C08-D4D9-445C-9B17-8B83142947CA}" destId="{DA9AD450-E36D-F54C-A8B2-15D06BEE0136}" srcOrd="0" destOrd="0" presId="urn:microsoft.com/office/officeart/2005/8/layout/vList2"/>
    <dgm:cxn modelId="{19555337-7124-4543-9BFF-B9FC66882A91}" type="presOf" srcId="{19B6D645-BEB0-49BE-B519-62AB4EDFA622}" destId="{42140770-4F86-C842-950A-52F05A6EBC5C}" srcOrd="0" destOrd="0" presId="urn:microsoft.com/office/officeart/2005/8/layout/vList2"/>
    <dgm:cxn modelId="{71D96051-9A1F-477A-993B-7426314A600A}" srcId="{19B6D645-BEB0-49BE-B519-62AB4EDFA622}" destId="{78DE3C08-D4D9-445C-9B17-8B83142947CA}" srcOrd="2" destOrd="0" parTransId="{F3E9D873-5322-4297-9AD2-02443DCCACE7}" sibTransId="{77897335-6275-44AD-962F-622E49C95088}"/>
    <dgm:cxn modelId="{67DE58DC-F450-4E6F-B6A5-741C16EA03C3}" srcId="{19B6D645-BEB0-49BE-B519-62AB4EDFA622}" destId="{76C61229-F560-4AEE-952A-6D8AF6F48484}" srcOrd="0" destOrd="0" parTransId="{E830E9E5-8167-4DEE-B0AD-44F3EBD228AF}" sibTransId="{E08D5C31-132E-4FD2-B616-5CE33B57C614}"/>
    <dgm:cxn modelId="{F8C4B7DD-0442-CD43-A287-3EECA282828F}" type="presOf" srcId="{FE817C7D-EF73-4445-8BDC-71BF24CE4790}" destId="{3D3A26F8-8637-A94B-9A11-251A37A6230A}" srcOrd="0" destOrd="0" presId="urn:microsoft.com/office/officeart/2005/8/layout/vList2"/>
    <dgm:cxn modelId="{4585B2F7-FD96-446B-A561-FA7810E13F82}" srcId="{19B6D645-BEB0-49BE-B519-62AB4EDFA622}" destId="{FE817C7D-EF73-4445-8BDC-71BF24CE4790}" srcOrd="1" destOrd="0" parTransId="{462BCD9D-DF1B-4403-BC07-23C327D2B235}" sibTransId="{13589BA1-1D88-4AC2-A429-86D2E3979A05}"/>
    <dgm:cxn modelId="{0E25CCFD-80CE-2E47-A0AD-81728994BF89}" type="presOf" srcId="{76C61229-F560-4AEE-952A-6D8AF6F48484}" destId="{34BE8862-D680-074C-A2D1-2E8A239D9130}" srcOrd="0" destOrd="0" presId="urn:microsoft.com/office/officeart/2005/8/layout/vList2"/>
    <dgm:cxn modelId="{4EAD8C93-05E9-1B4D-9CD2-110E239F9F25}" type="presParOf" srcId="{42140770-4F86-C842-950A-52F05A6EBC5C}" destId="{34BE8862-D680-074C-A2D1-2E8A239D9130}" srcOrd="0" destOrd="0" presId="urn:microsoft.com/office/officeart/2005/8/layout/vList2"/>
    <dgm:cxn modelId="{9818BFFA-BC9F-FA43-AD28-9466305C504A}" type="presParOf" srcId="{42140770-4F86-C842-950A-52F05A6EBC5C}" destId="{1E40D7F7-7432-FF4A-AEC4-BC4116316D36}" srcOrd="1" destOrd="0" presId="urn:microsoft.com/office/officeart/2005/8/layout/vList2"/>
    <dgm:cxn modelId="{3A556017-3552-2045-B9EA-C943AA3FD042}" type="presParOf" srcId="{42140770-4F86-C842-950A-52F05A6EBC5C}" destId="{3D3A26F8-8637-A94B-9A11-251A37A6230A}" srcOrd="2" destOrd="0" presId="urn:microsoft.com/office/officeart/2005/8/layout/vList2"/>
    <dgm:cxn modelId="{A7B269F8-5828-8E4C-8E76-E3AA9B43B7E2}" type="presParOf" srcId="{42140770-4F86-C842-950A-52F05A6EBC5C}" destId="{E9330630-2A7A-FC45-BA1F-19F0893696D2}" srcOrd="3" destOrd="0" presId="urn:microsoft.com/office/officeart/2005/8/layout/vList2"/>
    <dgm:cxn modelId="{968CB59A-1A8D-8E41-B409-89B98396E9F9}" type="presParOf" srcId="{42140770-4F86-C842-950A-52F05A6EBC5C}" destId="{DA9AD450-E36D-F54C-A8B2-15D06BEE0136}" srcOrd="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8323559-BCF0-47CA-B5CC-581231CC8D9F}" type="doc">
      <dgm:prSet loTypeId="urn:microsoft.com/office/officeart/2005/8/layout/default" loCatId="list" qsTypeId="urn:microsoft.com/office/officeart/2005/8/quickstyle/simple1" qsCatId="simple" csTypeId="urn:microsoft.com/office/officeart/2005/8/colors/colorful5" csCatId="colorful"/>
      <dgm:spPr/>
      <dgm:t>
        <a:bodyPr/>
        <a:lstStyle/>
        <a:p>
          <a:endParaRPr lang="en-US"/>
        </a:p>
      </dgm:t>
    </dgm:pt>
    <dgm:pt modelId="{5689D070-0D07-4505-9425-3691F4544550}">
      <dgm:prSet/>
      <dgm:spPr/>
      <dgm:t>
        <a:bodyPr/>
        <a:lstStyle/>
        <a:p>
          <a:r>
            <a:rPr lang="en-US"/>
            <a:t>Inattentive</a:t>
          </a:r>
        </a:p>
      </dgm:t>
    </dgm:pt>
    <dgm:pt modelId="{B5A50763-1902-45AE-9009-942AC58956B8}" type="parTrans" cxnId="{FC801B2E-7BD9-41D1-A752-CA800FD85FD9}">
      <dgm:prSet/>
      <dgm:spPr/>
      <dgm:t>
        <a:bodyPr/>
        <a:lstStyle/>
        <a:p>
          <a:endParaRPr lang="en-US"/>
        </a:p>
      </dgm:t>
    </dgm:pt>
    <dgm:pt modelId="{727E0B91-7D48-4D35-AD24-B5A23D8E2CED}" type="sibTrans" cxnId="{FC801B2E-7BD9-41D1-A752-CA800FD85FD9}">
      <dgm:prSet/>
      <dgm:spPr/>
      <dgm:t>
        <a:bodyPr/>
        <a:lstStyle/>
        <a:p>
          <a:endParaRPr lang="en-US"/>
        </a:p>
      </dgm:t>
    </dgm:pt>
    <dgm:pt modelId="{BAB36CFA-ED7F-47BA-9D17-3E629A1E6E79}">
      <dgm:prSet/>
      <dgm:spPr/>
      <dgm:t>
        <a:bodyPr/>
        <a:lstStyle/>
        <a:p>
          <a:r>
            <a:rPr lang="en-US"/>
            <a:t>Stupid-looking</a:t>
          </a:r>
        </a:p>
      </dgm:t>
    </dgm:pt>
    <dgm:pt modelId="{0E5B74F7-8BE1-403C-A721-CAEC98492083}" type="parTrans" cxnId="{4F5AE187-775A-4414-988D-FC04C9BE5A45}">
      <dgm:prSet/>
      <dgm:spPr/>
      <dgm:t>
        <a:bodyPr/>
        <a:lstStyle/>
        <a:p>
          <a:endParaRPr lang="en-US"/>
        </a:p>
      </dgm:t>
    </dgm:pt>
    <dgm:pt modelId="{848EC06C-F5F9-4709-9E37-5A87E02A9AE7}" type="sibTrans" cxnId="{4F5AE187-775A-4414-988D-FC04C9BE5A45}">
      <dgm:prSet/>
      <dgm:spPr/>
      <dgm:t>
        <a:bodyPr/>
        <a:lstStyle/>
        <a:p>
          <a:endParaRPr lang="en-US"/>
        </a:p>
      </dgm:t>
    </dgm:pt>
    <dgm:pt modelId="{B7FA0A92-7593-4025-A51A-4A70604ED764}">
      <dgm:prSet/>
      <dgm:spPr/>
      <dgm:t>
        <a:bodyPr/>
        <a:lstStyle/>
        <a:p>
          <a:r>
            <a:rPr lang="en-US"/>
            <a:t>Talkativeness</a:t>
          </a:r>
        </a:p>
      </dgm:t>
    </dgm:pt>
    <dgm:pt modelId="{E3AA7E7F-1138-4CF2-85A6-C258C6B575E5}" type="parTrans" cxnId="{3E7A86E4-274F-45F6-9D52-D052C12A936B}">
      <dgm:prSet/>
      <dgm:spPr/>
      <dgm:t>
        <a:bodyPr/>
        <a:lstStyle/>
        <a:p>
          <a:endParaRPr lang="en-US"/>
        </a:p>
      </dgm:t>
    </dgm:pt>
    <dgm:pt modelId="{21655DD4-C09D-494F-8140-10B56B04A3E6}" type="sibTrans" cxnId="{3E7A86E4-274F-45F6-9D52-D052C12A936B}">
      <dgm:prSet/>
      <dgm:spPr/>
      <dgm:t>
        <a:bodyPr/>
        <a:lstStyle/>
        <a:p>
          <a:endParaRPr lang="en-US"/>
        </a:p>
      </dgm:t>
    </dgm:pt>
    <dgm:pt modelId="{78917C6D-AAA5-4833-8F45-75F143F6D22D}">
      <dgm:prSet/>
      <dgm:spPr/>
      <dgm:t>
        <a:bodyPr/>
        <a:lstStyle/>
        <a:p>
          <a:r>
            <a:rPr lang="en-US"/>
            <a:t>Impudence</a:t>
          </a:r>
        </a:p>
      </dgm:t>
    </dgm:pt>
    <dgm:pt modelId="{534798CB-E820-411B-A9E4-243F1106FAEC}" type="parTrans" cxnId="{5E1CD79B-3FC9-4D3F-A4DA-CF85746D33EB}">
      <dgm:prSet/>
      <dgm:spPr/>
      <dgm:t>
        <a:bodyPr/>
        <a:lstStyle/>
        <a:p>
          <a:endParaRPr lang="en-US"/>
        </a:p>
      </dgm:t>
    </dgm:pt>
    <dgm:pt modelId="{F2AA5CDC-6618-48EF-BF47-AF8A09CA3252}" type="sibTrans" cxnId="{5E1CD79B-3FC9-4D3F-A4DA-CF85746D33EB}">
      <dgm:prSet/>
      <dgm:spPr/>
      <dgm:t>
        <a:bodyPr/>
        <a:lstStyle/>
        <a:p>
          <a:endParaRPr lang="en-US"/>
        </a:p>
      </dgm:t>
    </dgm:pt>
    <dgm:pt modelId="{E90DC55D-0CF2-41CE-9374-FC20A7441F7E}">
      <dgm:prSet/>
      <dgm:spPr/>
      <dgm:t>
        <a:bodyPr/>
        <a:lstStyle/>
        <a:p>
          <a:r>
            <a:rPr lang="en-US"/>
            <a:t>Eroticism</a:t>
          </a:r>
        </a:p>
      </dgm:t>
    </dgm:pt>
    <dgm:pt modelId="{41C8437C-4AD4-461F-AC67-5882B74C55C7}" type="parTrans" cxnId="{1A673E6B-F1B7-4B98-A16A-A47FDF2A1252}">
      <dgm:prSet/>
      <dgm:spPr/>
      <dgm:t>
        <a:bodyPr/>
        <a:lstStyle/>
        <a:p>
          <a:endParaRPr lang="en-US"/>
        </a:p>
      </dgm:t>
    </dgm:pt>
    <dgm:pt modelId="{5723A532-0D15-4470-BFC3-8E67CD7FAAC6}" type="sibTrans" cxnId="{1A673E6B-F1B7-4B98-A16A-A47FDF2A1252}">
      <dgm:prSet/>
      <dgm:spPr/>
      <dgm:t>
        <a:bodyPr/>
        <a:lstStyle/>
        <a:p>
          <a:endParaRPr lang="en-US"/>
        </a:p>
      </dgm:t>
    </dgm:pt>
    <dgm:pt modelId="{BC195627-0FE1-42F4-9C6A-A069497D9B43}">
      <dgm:prSet/>
      <dgm:spPr/>
      <dgm:t>
        <a:bodyPr/>
        <a:lstStyle/>
        <a:p>
          <a:r>
            <a:rPr lang="en-US"/>
            <a:t>Boisterousness</a:t>
          </a:r>
        </a:p>
      </dgm:t>
    </dgm:pt>
    <dgm:pt modelId="{CCCC6996-C7E4-4E9D-9377-36A528993279}" type="parTrans" cxnId="{EC46318C-8E6F-4E8C-9E2F-F0FC516E6CC3}">
      <dgm:prSet/>
      <dgm:spPr/>
      <dgm:t>
        <a:bodyPr/>
        <a:lstStyle/>
        <a:p>
          <a:endParaRPr lang="en-US"/>
        </a:p>
      </dgm:t>
    </dgm:pt>
    <dgm:pt modelId="{43A50F00-D14C-43FC-AF51-301D7B12970D}" type="sibTrans" cxnId="{EC46318C-8E6F-4E8C-9E2F-F0FC516E6CC3}">
      <dgm:prSet/>
      <dgm:spPr/>
      <dgm:t>
        <a:bodyPr/>
        <a:lstStyle/>
        <a:p>
          <a:endParaRPr lang="en-US"/>
        </a:p>
      </dgm:t>
    </dgm:pt>
    <dgm:pt modelId="{476DDACE-DEF8-4E97-87CB-ECE721702375}">
      <dgm:prSet/>
      <dgm:spPr/>
      <dgm:t>
        <a:bodyPr/>
        <a:lstStyle/>
        <a:p>
          <a:r>
            <a:rPr lang="en-US"/>
            <a:t>Surliness</a:t>
          </a:r>
        </a:p>
      </dgm:t>
    </dgm:pt>
    <dgm:pt modelId="{332D415B-5EA5-448F-A3FA-F1554D8FAA87}" type="parTrans" cxnId="{5BC7E53C-5CD3-4919-89BC-575BB67E07BB}">
      <dgm:prSet/>
      <dgm:spPr/>
      <dgm:t>
        <a:bodyPr/>
        <a:lstStyle/>
        <a:p>
          <a:endParaRPr lang="en-US"/>
        </a:p>
      </dgm:t>
    </dgm:pt>
    <dgm:pt modelId="{D6CFE1CC-48EF-4167-8E78-602C1D2A10BE}" type="sibTrans" cxnId="{5BC7E53C-5CD3-4919-89BC-575BB67E07BB}">
      <dgm:prSet/>
      <dgm:spPr/>
      <dgm:t>
        <a:bodyPr/>
        <a:lstStyle/>
        <a:p>
          <a:endParaRPr lang="en-US"/>
        </a:p>
      </dgm:t>
    </dgm:pt>
    <dgm:pt modelId="{A3E1ED24-1E37-43AF-A2CA-C83DB4AEEDB1}">
      <dgm:prSet/>
      <dgm:spPr/>
      <dgm:t>
        <a:bodyPr/>
        <a:lstStyle/>
        <a:p>
          <a:r>
            <a:rPr lang="en-US"/>
            <a:t>Excessive friendliness</a:t>
          </a:r>
        </a:p>
      </dgm:t>
    </dgm:pt>
    <dgm:pt modelId="{290EBF28-A8D0-47F0-8804-487158C50ABB}" type="parTrans" cxnId="{E0847D22-DBF8-41B8-9EDC-0291870E7731}">
      <dgm:prSet/>
      <dgm:spPr/>
      <dgm:t>
        <a:bodyPr/>
        <a:lstStyle/>
        <a:p>
          <a:endParaRPr lang="en-US"/>
        </a:p>
      </dgm:t>
    </dgm:pt>
    <dgm:pt modelId="{F5531E49-4051-41A3-9860-0C8E2762689B}" type="sibTrans" cxnId="{E0847D22-DBF8-41B8-9EDC-0291870E7731}">
      <dgm:prSet/>
      <dgm:spPr/>
      <dgm:t>
        <a:bodyPr/>
        <a:lstStyle/>
        <a:p>
          <a:endParaRPr lang="en-US"/>
        </a:p>
      </dgm:t>
    </dgm:pt>
    <dgm:pt modelId="{0C84E67C-D4E6-4BFE-84B6-E39924BAFCC4}">
      <dgm:prSet/>
      <dgm:spPr/>
      <dgm:t>
        <a:bodyPr/>
        <a:lstStyle/>
        <a:p>
          <a:r>
            <a:rPr lang="en-US"/>
            <a:t>Confusion</a:t>
          </a:r>
        </a:p>
      </dgm:t>
    </dgm:pt>
    <dgm:pt modelId="{42418832-EBA3-4949-B6D7-9B3A65060E3F}" type="parTrans" cxnId="{1BD20A2D-25A4-40EF-A65D-7A73B555B124}">
      <dgm:prSet/>
      <dgm:spPr/>
      <dgm:t>
        <a:bodyPr/>
        <a:lstStyle/>
        <a:p>
          <a:endParaRPr lang="en-US"/>
        </a:p>
      </dgm:t>
    </dgm:pt>
    <dgm:pt modelId="{03264AA4-8CEA-45E3-B23B-F54FB9365B03}" type="sibTrans" cxnId="{1BD20A2D-25A4-40EF-A65D-7A73B555B124}">
      <dgm:prSet/>
      <dgm:spPr/>
      <dgm:t>
        <a:bodyPr/>
        <a:lstStyle/>
        <a:p>
          <a:endParaRPr lang="en-US"/>
        </a:p>
      </dgm:t>
    </dgm:pt>
    <dgm:pt modelId="{78D8FDCA-3EEB-4B75-8ECA-51B255ADB035}">
      <dgm:prSet/>
      <dgm:spPr/>
      <dgm:t>
        <a:bodyPr/>
        <a:lstStyle/>
        <a:p>
          <a:r>
            <a:rPr lang="en-US"/>
            <a:t>Stuttering</a:t>
          </a:r>
        </a:p>
      </dgm:t>
    </dgm:pt>
    <dgm:pt modelId="{C8E808DA-89BB-43FE-8B9B-97DCC78B5B73}" type="parTrans" cxnId="{F5E0D4C3-B426-478B-A4B0-DBA5857E1E76}">
      <dgm:prSet/>
      <dgm:spPr/>
      <dgm:t>
        <a:bodyPr/>
        <a:lstStyle/>
        <a:p>
          <a:endParaRPr lang="en-US"/>
        </a:p>
      </dgm:t>
    </dgm:pt>
    <dgm:pt modelId="{20E15A68-C125-41F5-830A-04D032F52CB1}" type="sibTrans" cxnId="{F5E0D4C3-B426-478B-A4B0-DBA5857E1E76}">
      <dgm:prSet/>
      <dgm:spPr/>
      <dgm:t>
        <a:bodyPr/>
        <a:lstStyle/>
        <a:p>
          <a:endParaRPr lang="en-US"/>
        </a:p>
      </dgm:t>
    </dgm:pt>
    <dgm:pt modelId="{5811FF50-7A6C-C24F-92BB-81191E041D2A}" type="pres">
      <dgm:prSet presAssocID="{A8323559-BCF0-47CA-B5CC-581231CC8D9F}" presName="diagram" presStyleCnt="0">
        <dgm:presLayoutVars>
          <dgm:dir/>
          <dgm:resizeHandles val="exact"/>
        </dgm:presLayoutVars>
      </dgm:prSet>
      <dgm:spPr/>
    </dgm:pt>
    <dgm:pt modelId="{1DB53833-C214-4241-8241-F299396D6E69}" type="pres">
      <dgm:prSet presAssocID="{5689D070-0D07-4505-9425-3691F4544550}" presName="node" presStyleLbl="node1" presStyleIdx="0" presStyleCnt="10">
        <dgm:presLayoutVars>
          <dgm:bulletEnabled val="1"/>
        </dgm:presLayoutVars>
      </dgm:prSet>
      <dgm:spPr/>
    </dgm:pt>
    <dgm:pt modelId="{99A180D0-4DFB-9D49-9349-68834AAA4D4B}" type="pres">
      <dgm:prSet presAssocID="{727E0B91-7D48-4D35-AD24-B5A23D8E2CED}" presName="sibTrans" presStyleCnt="0"/>
      <dgm:spPr/>
    </dgm:pt>
    <dgm:pt modelId="{F1A5DDB8-2B75-8749-B3C1-A420998998AE}" type="pres">
      <dgm:prSet presAssocID="{BAB36CFA-ED7F-47BA-9D17-3E629A1E6E79}" presName="node" presStyleLbl="node1" presStyleIdx="1" presStyleCnt="10">
        <dgm:presLayoutVars>
          <dgm:bulletEnabled val="1"/>
        </dgm:presLayoutVars>
      </dgm:prSet>
      <dgm:spPr/>
    </dgm:pt>
    <dgm:pt modelId="{6AA47D9E-10B2-504E-A262-01FC4C2E5A01}" type="pres">
      <dgm:prSet presAssocID="{848EC06C-F5F9-4709-9E37-5A87E02A9AE7}" presName="sibTrans" presStyleCnt="0"/>
      <dgm:spPr/>
    </dgm:pt>
    <dgm:pt modelId="{ADA2C994-5C6D-0948-B4A3-DDE4DCA05345}" type="pres">
      <dgm:prSet presAssocID="{B7FA0A92-7593-4025-A51A-4A70604ED764}" presName="node" presStyleLbl="node1" presStyleIdx="2" presStyleCnt="10">
        <dgm:presLayoutVars>
          <dgm:bulletEnabled val="1"/>
        </dgm:presLayoutVars>
      </dgm:prSet>
      <dgm:spPr/>
    </dgm:pt>
    <dgm:pt modelId="{DFE5E962-5E8B-3846-8C31-E995913D74E5}" type="pres">
      <dgm:prSet presAssocID="{21655DD4-C09D-494F-8140-10B56B04A3E6}" presName="sibTrans" presStyleCnt="0"/>
      <dgm:spPr/>
    </dgm:pt>
    <dgm:pt modelId="{9DC0F07A-C45B-A34D-B825-0D6148753269}" type="pres">
      <dgm:prSet presAssocID="{78917C6D-AAA5-4833-8F45-75F143F6D22D}" presName="node" presStyleLbl="node1" presStyleIdx="3" presStyleCnt="10">
        <dgm:presLayoutVars>
          <dgm:bulletEnabled val="1"/>
        </dgm:presLayoutVars>
      </dgm:prSet>
      <dgm:spPr/>
    </dgm:pt>
    <dgm:pt modelId="{5A5FE8CD-73F7-A142-9B7E-12DED3B4C401}" type="pres">
      <dgm:prSet presAssocID="{F2AA5CDC-6618-48EF-BF47-AF8A09CA3252}" presName="sibTrans" presStyleCnt="0"/>
      <dgm:spPr/>
    </dgm:pt>
    <dgm:pt modelId="{23E52588-2080-3448-850D-792897F7BE15}" type="pres">
      <dgm:prSet presAssocID="{E90DC55D-0CF2-41CE-9374-FC20A7441F7E}" presName="node" presStyleLbl="node1" presStyleIdx="4" presStyleCnt="10">
        <dgm:presLayoutVars>
          <dgm:bulletEnabled val="1"/>
        </dgm:presLayoutVars>
      </dgm:prSet>
      <dgm:spPr/>
    </dgm:pt>
    <dgm:pt modelId="{9208E093-6AC0-E343-AC0C-EC2486BBD3F2}" type="pres">
      <dgm:prSet presAssocID="{5723A532-0D15-4470-BFC3-8E67CD7FAAC6}" presName="sibTrans" presStyleCnt="0"/>
      <dgm:spPr/>
    </dgm:pt>
    <dgm:pt modelId="{FA04A2D8-AEE7-2D4B-82F3-F9AAC294893B}" type="pres">
      <dgm:prSet presAssocID="{BC195627-0FE1-42F4-9C6A-A069497D9B43}" presName="node" presStyleLbl="node1" presStyleIdx="5" presStyleCnt="10">
        <dgm:presLayoutVars>
          <dgm:bulletEnabled val="1"/>
        </dgm:presLayoutVars>
      </dgm:prSet>
      <dgm:spPr/>
    </dgm:pt>
    <dgm:pt modelId="{5AFD751E-8370-F341-A076-496ED14F944C}" type="pres">
      <dgm:prSet presAssocID="{43A50F00-D14C-43FC-AF51-301D7B12970D}" presName="sibTrans" presStyleCnt="0"/>
      <dgm:spPr/>
    </dgm:pt>
    <dgm:pt modelId="{2EC2A451-FF73-2843-B88F-2D8AE7B2712C}" type="pres">
      <dgm:prSet presAssocID="{476DDACE-DEF8-4E97-87CB-ECE721702375}" presName="node" presStyleLbl="node1" presStyleIdx="6" presStyleCnt="10">
        <dgm:presLayoutVars>
          <dgm:bulletEnabled val="1"/>
        </dgm:presLayoutVars>
      </dgm:prSet>
      <dgm:spPr/>
    </dgm:pt>
    <dgm:pt modelId="{B80EE67F-B8AF-2E4B-A1B5-5D1871383617}" type="pres">
      <dgm:prSet presAssocID="{D6CFE1CC-48EF-4167-8E78-602C1D2A10BE}" presName="sibTrans" presStyleCnt="0"/>
      <dgm:spPr/>
    </dgm:pt>
    <dgm:pt modelId="{8C54CC4C-BAEF-6542-9679-9B443D7E7507}" type="pres">
      <dgm:prSet presAssocID="{A3E1ED24-1E37-43AF-A2CA-C83DB4AEEDB1}" presName="node" presStyleLbl="node1" presStyleIdx="7" presStyleCnt="10">
        <dgm:presLayoutVars>
          <dgm:bulletEnabled val="1"/>
        </dgm:presLayoutVars>
      </dgm:prSet>
      <dgm:spPr/>
    </dgm:pt>
    <dgm:pt modelId="{EAC969B0-41BE-8C46-9517-FA2D13397ADB}" type="pres">
      <dgm:prSet presAssocID="{F5531E49-4051-41A3-9860-0C8E2762689B}" presName="sibTrans" presStyleCnt="0"/>
      <dgm:spPr/>
    </dgm:pt>
    <dgm:pt modelId="{37284E70-F6E5-2747-9E0A-B828A8523844}" type="pres">
      <dgm:prSet presAssocID="{0C84E67C-D4E6-4BFE-84B6-E39924BAFCC4}" presName="node" presStyleLbl="node1" presStyleIdx="8" presStyleCnt="10">
        <dgm:presLayoutVars>
          <dgm:bulletEnabled val="1"/>
        </dgm:presLayoutVars>
      </dgm:prSet>
      <dgm:spPr/>
    </dgm:pt>
    <dgm:pt modelId="{DD1305E0-B6B1-8942-B37C-31F3FD14CBDB}" type="pres">
      <dgm:prSet presAssocID="{03264AA4-8CEA-45E3-B23B-F54FB9365B03}" presName="sibTrans" presStyleCnt="0"/>
      <dgm:spPr/>
    </dgm:pt>
    <dgm:pt modelId="{34975E54-07EE-3B42-8BAB-3F3CFEFF68A4}" type="pres">
      <dgm:prSet presAssocID="{78D8FDCA-3EEB-4B75-8ECA-51B255ADB035}" presName="node" presStyleLbl="node1" presStyleIdx="9" presStyleCnt="10">
        <dgm:presLayoutVars>
          <dgm:bulletEnabled val="1"/>
        </dgm:presLayoutVars>
      </dgm:prSet>
      <dgm:spPr/>
    </dgm:pt>
  </dgm:ptLst>
  <dgm:cxnLst>
    <dgm:cxn modelId="{F462E503-0923-3049-B13C-53B9B9152AC3}" type="presOf" srcId="{A8323559-BCF0-47CA-B5CC-581231CC8D9F}" destId="{5811FF50-7A6C-C24F-92BB-81191E041D2A}" srcOrd="0" destOrd="0" presId="urn:microsoft.com/office/officeart/2005/8/layout/default"/>
    <dgm:cxn modelId="{CB5EDE0E-0BAE-4D45-A68C-3325A8445E36}" type="presOf" srcId="{A3E1ED24-1E37-43AF-A2CA-C83DB4AEEDB1}" destId="{8C54CC4C-BAEF-6542-9679-9B443D7E7507}" srcOrd="0" destOrd="0" presId="urn:microsoft.com/office/officeart/2005/8/layout/default"/>
    <dgm:cxn modelId="{49C04812-FBC2-8F48-A8E3-5CBD4746EA02}" type="presOf" srcId="{BAB36CFA-ED7F-47BA-9D17-3E629A1E6E79}" destId="{F1A5DDB8-2B75-8749-B3C1-A420998998AE}" srcOrd="0" destOrd="0" presId="urn:microsoft.com/office/officeart/2005/8/layout/default"/>
    <dgm:cxn modelId="{E0847D22-DBF8-41B8-9EDC-0291870E7731}" srcId="{A8323559-BCF0-47CA-B5CC-581231CC8D9F}" destId="{A3E1ED24-1E37-43AF-A2CA-C83DB4AEEDB1}" srcOrd="7" destOrd="0" parTransId="{290EBF28-A8D0-47F0-8804-487158C50ABB}" sibTransId="{F5531E49-4051-41A3-9860-0C8E2762689B}"/>
    <dgm:cxn modelId="{1BD20A2D-25A4-40EF-A65D-7A73B555B124}" srcId="{A8323559-BCF0-47CA-B5CC-581231CC8D9F}" destId="{0C84E67C-D4E6-4BFE-84B6-E39924BAFCC4}" srcOrd="8" destOrd="0" parTransId="{42418832-EBA3-4949-B6D7-9B3A65060E3F}" sibTransId="{03264AA4-8CEA-45E3-B23B-F54FB9365B03}"/>
    <dgm:cxn modelId="{FC801B2E-7BD9-41D1-A752-CA800FD85FD9}" srcId="{A8323559-BCF0-47CA-B5CC-581231CC8D9F}" destId="{5689D070-0D07-4505-9425-3691F4544550}" srcOrd="0" destOrd="0" parTransId="{B5A50763-1902-45AE-9009-942AC58956B8}" sibTransId="{727E0B91-7D48-4D35-AD24-B5A23D8E2CED}"/>
    <dgm:cxn modelId="{5BC7E53C-5CD3-4919-89BC-575BB67E07BB}" srcId="{A8323559-BCF0-47CA-B5CC-581231CC8D9F}" destId="{476DDACE-DEF8-4E97-87CB-ECE721702375}" srcOrd="6" destOrd="0" parTransId="{332D415B-5EA5-448F-A3FA-F1554D8FAA87}" sibTransId="{D6CFE1CC-48EF-4167-8E78-602C1D2A10BE}"/>
    <dgm:cxn modelId="{F0BB6157-EE3D-F84B-9384-6BCBC735BD91}" type="presOf" srcId="{78917C6D-AAA5-4833-8F45-75F143F6D22D}" destId="{9DC0F07A-C45B-A34D-B825-0D6148753269}" srcOrd="0" destOrd="0" presId="urn:microsoft.com/office/officeart/2005/8/layout/default"/>
    <dgm:cxn modelId="{9B965D63-35A6-B14D-A51C-E28FEE0149E1}" type="presOf" srcId="{5689D070-0D07-4505-9425-3691F4544550}" destId="{1DB53833-C214-4241-8241-F299396D6E69}" srcOrd="0" destOrd="0" presId="urn:microsoft.com/office/officeart/2005/8/layout/default"/>
    <dgm:cxn modelId="{1A673E6B-F1B7-4B98-A16A-A47FDF2A1252}" srcId="{A8323559-BCF0-47CA-B5CC-581231CC8D9F}" destId="{E90DC55D-0CF2-41CE-9374-FC20A7441F7E}" srcOrd="4" destOrd="0" parTransId="{41C8437C-4AD4-461F-AC67-5882B74C55C7}" sibTransId="{5723A532-0D15-4470-BFC3-8E67CD7FAAC6}"/>
    <dgm:cxn modelId="{13A5A27F-988A-A74A-A070-8A8F2CEA3DD0}" type="presOf" srcId="{B7FA0A92-7593-4025-A51A-4A70604ED764}" destId="{ADA2C994-5C6D-0948-B4A3-DDE4DCA05345}" srcOrd="0" destOrd="0" presId="urn:microsoft.com/office/officeart/2005/8/layout/default"/>
    <dgm:cxn modelId="{4F5AE187-775A-4414-988D-FC04C9BE5A45}" srcId="{A8323559-BCF0-47CA-B5CC-581231CC8D9F}" destId="{BAB36CFA-ED7F-47BA-9D17-3E629A1E6E79}" srcOrd="1" destOrd="0" parTransId="{0E5B74F7-8BE1-403C-A721-CAEC98492083}" sibTransId="{848EC06C-F5F9-4709-9E37-5A87E02A9AE7}"/>
    <dgm:cxn modelId="{77DA7F8A-A4C2-5747-B2BC-0D3222F06928}" type="presOf" srcId="{BC195627-0FE1-42F4-9C6A-A069497D9B43}" destId="{FA04A2D8-AEE7-2D4B-82F3-F9AAC294893B}" srcOrd="0" destOrd="0" presId="urn:microsoft.com/office/officeart/2005/8/layout/default"/>
    <dgm:cxn modelId="{EC46318C-8E6F-4E8C-9E2F-F0FC516E6CC3}" srcId="{A8323559-BCF0-47CA-B5CC-581231CC8D9F}" destId="{BC195627-0FE1-42F4-9C6A-A069497D9B43}" srcOrd="5" destOrd="0" parTransId="{CCCC6996-C7E4-4E9D-9377-36A528993279}" sibTransId="{43A50F00-D14C-43FC-AF51-301D7B12970D}"/>
    <dgm:cxn modelId="{5E1CD79B-3FC9-4D3F-A4DA-CF85746D33EB}" srcId="{A8323559-BCF0-47CA-B5CC-581231CC8D9F}" destId="{78917C6D-AAA5-4833-8F45-75F143F6D22D}" srcOrd="3" destOrd="0" parTransId="{534798CB-E820-411B-A9E4-243F1106FAEC}" sibTransId="{F2AA5CDC-6618-48EF-BF47-AF8A09CA3252}"/>
    <dgm:cxn modelId="{F5E0D4C3-B426-478B-A4B0-DBA5857E1E76}" srcId="{A8323559-BCF0-47CA-B5CC-581231CC8D9F}" destId="{78D8FDCA-3EEB-4B75-8ECA-51B255ADB035}" srcOrd="9" destOrd="0" parTransId="{C8E808DA-89BB-43FE-8B9B-97DCC78B5B73}" sibTransId="{20E15A68-C125-41F5-830A-04D032F52CB1}"/>
    <dgm:cxn modelId="{39E732D2-A133-4248-A827-6AA43A2E992F}" type="presOf" srcId="{0C84E67C-D4E6-4BFE-84B6-E39924BAFCC4}" destId="{37284E70-F6E5-2747-9E0A-B828A8523844}" srcOrd="0" destOrd="0" presId="urn:microsoft.com/office/officeart/2005/8/layout/default"/>
    <dgm:cxn modelId="{3E7A86E4-274F-45F6-9D52-D052C12A936B}" srcId="{A8323559-BCF0-47CA-B5CC-581231CC8D9F}" destId="{B7FA0A92-7593-4025-A51A-4A70604ED764}" srcOrd="2" destOrd="0" parTransId="{E3AA7E7F-1138-4CF2-85A6-C258C6B575E5}" sibTransId="{21655DD4-C09D-494F-8140-10B56B04A3E6}"/>
    <dgm:cxn modelId="{022D78ED-1EC8-954B-B9B6-5071634E13C6}" type="presOf" srcId="{78D8FDCA-3EEB-4B75-8ECA-51B255ADB035}" destId="{34975E54-07EE-3B42-8BAB-3F3CFEFF68A4}" srcOrd="0" destOrd="0" presId="urn:microsoft.com/office/officeart/2005/8/layout/default"/>
    <dgm:cxn modelId="{9E639BEF-4C84-E94F-8252-6E62F80F3183}" type="presOf" srcId="{476DDACE-DEF8-4E97-87CB-ECE721702375}" destId="{2EC2A451-FF73-2843-B88F-2D8AE7B2712C}" srcOrd="0" destOrd="0" presId="urn:microsoft.com/office/officeart/2005/8/layout/default"/>
    <dgm:cxn modelId="{9BF480FB-AEAF-4C4B-9FE7-DA18AD74BC05}" type="presOf" srcId="{E90DC55D-0CF2-41CE-9374-FC20A7441F7E}" destId="{23E52588-2080-3448-850D-792897F7BE15}" srcOrd="0" destOrd="0" presId="urn:microsoft.com/office/officeart/2005/8/layout/default"/>
    <dgm:cxn modelId="{894FD5E0-78B3-564C-9719-41E5F5B01501}" type="presParOf" srcId="{5811FF50-7A6C-C24F-92BB-81191E041D2A}" destId="{1DB53833-C214-4241-8241-F299396D6E69}" srcOrd="0" destOrd="0" presId="urn:microsoft.com/office/officeart/2005/8/layout/default"/>
    <dgm:cxn modelId="{4517AD41-B223-5E44-A775-9D92D216B665}" type="presParOf" srcId="{5811FF50-7A6C-C24F-92BB-81191E041D2A}" destId="{99A180D0-4DFB-9D49-9349-68834AAA4D4B}" srcOrd="1" destOrd="0" presId="urn:microsoft.com/office/officeart/2005/8/layout/default"/>
    <dgm:cxn modelId="{1F049ECF-4246-F141-802C-9BBAF7036CCA}" type="presParOf" srcId="{5811FF50-7A6C-C24F-92BB-81191E041D2A}" destId="{F1A5DDB8-2B75-8749-B3C1-A420998998AE}" srcOrd="2" destOrd="0" presId="urn:microsoft.com/office/officeart/2005/8/layout/default"/>
    <dgm:cxn modelId="{9AF64FED-FC02-A64B-BB25-8D7DA978C3C3}" type="presParOf" srcId="{5811FF50-7A6C-C24F-92BB-81191E041D2A}" destId="{6AA47D9E-10B2-504E-A262-01FC4C2E5A01}" srcOrd="3" destOrd="0" presId="urn:microsoft.com/office/officeart/2005/8/layout/default"/>
    <dgm:cxn modelId="{C6F0918E-3AA3-414B-87AC-1E06146A9B37}" type="presParOf" srcId="{5811FF50-7A6C-C24F-92BB-81191E041D2A}" destId="{ADA2C994-5C6D-0948-B4A3-DDE4DCA05345}" srcOrd="4" destOrd="0" presId="urn:microsoft.com/office/officeart/2005/8/layout/default"/>
    <dgm:cxn modelId="{F2EEB81F-0AFE-724F-A6BB-3EFBEF1F2CB5}" type="presParOf" srcId="{5811FF50-7A6C-C24F-92BB-81191E041D2A}" destId="{DFE5E962-5E8B-3846-8C31-E995913D74E5}" srcOrd="5" destOrd="0" presId="urn:microsoft.com/office/officeart/2005/8/layout/default"/>
    <dgm:cxn modelId="{34D38B6E-C9A6-044D-8E81-4282F3B6569A}" type="presParOf" srcId="{5811FF50-7A6C-C24F-92BB-81191E041D2A}" destId="{9DC0F07A-C45B-A34D-B825-0D6148753269}" srcOrd="6" destOrd="0" presId="urn:microsoft.com/office/officeart/2005/8/layout/default"/>
    <dgm:cxn modelId="{8FEBE9AE-8AEC-2049-BA3E-DAB83DD112DA}" type="presParOf" srcId="{5811FF50-7A6C-C24F-92BB-81191E041D2A}" destId="{5A5FE8CD-73F7-A142-9B7E-12DED3B4C401}" srcOrd="7" destOrd="0" presId="urn:microsoft.com/office/officeart/2005/8/layout/default"/>
    <dgm:cxn modelId="{C601D182-BF76-D24B-A4BD-4D536F3445DD}" type="presParOf" srcId="{5811FF50-7A6C-C24F-92BB-81191E041D2A}" destId="{23E52588-2080-3448-850D-792897F7BE15}" srcOrd="8" destOrd="0" presId="urn:microsoft.com/office/officeart/2005/8/layout/default"/>
    <dgm:cxn modelId="{9029F58E-5609-9E43-A49A-2B77B8E6DBBB}" type="presParOf" srcId="{5811FF50-7A6C-C24F-92BB-81191E041D2A}" destId="{9208E093-6AC0-E343-AC0C-EC2486BBD3F2}" srcOrd="9" destOrd="0" presId="urn:microsoft.com/office/officeart/2005/8/layout/default"/>
    <dgm:cxn modelId="{E55381B4-AEBB-644C-B7D6-4970AABCFA55}" type="presParOf" srcId="{5811FF50-7A6C-C24F-92BB-81191E041D2A}" destId="{FA04A2D8-AEE7-2D4B-82F3-F9AAC294893B}" srcOrd="10" destOrd="0" presId="urn:microsoft.com/office/officeart/2005/8/layout/default"/>
    <dgm:cxn modelId="{4F696C6D-067B-3B43-9E45-72135DC81136}" type="presParOf" srcId="{5811FF50-7A6C-C24F-92BB-81191E041D2A}" destId="{5AFD751E-8370-F341-A076-496ED14F944C}" srcOrd="11" destOrd="0" presId="urn:microsoft.com/office/officeart/2005/8/layout/default"/>
    <dgm:cxn modelId="{FB9322EE-7782-8543-832F-9E50B037409D}" type="presParOf" srcId="{5811FF50-7A6C-C24F-92BB-81191E041D2A}" destId="{2EC2A451-FF73-2843-B88F-2D8AE7B2712C}" srcOrd="12" destOrd="0" presId="urn:microsoft.com/office/officeart/2005/8/layout/default"/>
    <dgm:cxn modelId="{903B267C-2499-2E48-AD31-F3C020014DAB}" type="presParOf" srcId="{5811FF50-7A6C-C24F-92BB-81191E041D2A}" destId="{B80EE67F-B8AF-2E4B-A1B5-5D1871383617}" srcOrd="13" destOrd="0" presId="urn:microsoft.com/office/officeart/2005/8/layout/default"/>
    <dgm:cxn modelId="{52D35F4A-3247-5C43-82AC-3D35FEB2C414}" type="presParOf" srcId="{5811FF50-7A6C-C24F-92BB-81191E041D2A}" destId="{8C54CC4C-BAEF-6542-9679-9B443D7E7507}" srcOrd="14" destOrd="0" presId="urn:microsoft.com/office/officeart/2005/8/layout/default"/>
    <dgm:cxn modelId="{88C6F313-9220-0E4B-9201-2B9A8B18C93A}" type="presParOf" srcId="{5811FF50-7A6C-C24F-92BB-81191E041D2A}" destId="{EAC969B0-41BE-8C46-9517-FA2D13397ADB}" srcOrd="15" destOrd="0" presId="urn:microsoft.com/office/officeart/2005/8/layout/default"/>
    <dgm:cxn modelId="{33DC9FA8-C568-1143-81AC-306B7EB9F69C}" type="presParOf" srcId="{5811FF50-7A6C-C24F-92BB-81191E041D2A}" destId="{37284E70-F6E5-2747-9E0A-B828A8523844}" srcOrd="16" destOrd="0" presId="urn:microsoft.com/office/officeart/2005/8/layout/default"/>
    <dgm:cxn modelId="{73F608E0-EE50-9044-BEC4-324E46256046}" type="presParOf" srcId="{5811FF50-7A6C-C24F-92BB-81191E041D2A}" destId="{DD1305E0-B6B1-8942-B37C-31F3FD14CBDB}" srcOrd="17" destOrd="0" presId="urn:microsoft.com/office/officeart/2005/8/layout/default"/>
    <dgm:cxn modelId="{41D2B496-DD26-574F-828B-3647B8CC26FB}" type="presParOf" srcId="{5811FF50-7A6C-C24F-92BB-81191E041D2A}" destId="{34975E54-07EE-3B42-8BAB-3F3CFEFF68A4}" srcOrd="1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E9140E6-4C61-47F1-9AC1-DBB8DC382992}"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BE8FFA8E-C88A-4856-AC20-9E067B45E34B}">
      <dgm:prSet/>
      <dgm:spPr/>
      <dgm:t>
        <a:bodyPr/>
        <a:lstStyle/>
        <a:p>
          <a:pPr>
            <a:lnSpc>
              <a:spcPct val="100000"/>
            </a:lnSpc>
          </a:pPr>
          <a:r>
            <a:rPr lang="en-US"/>
            <a:t>“Those possessing these favorable variations will flourish at the expense of their rivals, and their offspring will not only be more numerous, but will also tend to inherit such variations. In this way one type gradually breeds the other out.” (25)</a:t>
          </a:r>
        </a:p>
      </dgm:t>
    </dgm:pt>
    <dgm:pt modelId="{2AD67BD2-C337-43AD-85A9-6B98213F0A5E}" type="parTrans" cxnId="{5E9CF01B-C743-41CE-BAD7-D49450A5D01D}">
      <dgm:prSet/>
      <dgm:spPr/>
      <dgm:t>
        <a:bodyPr/>
        <a:lstStyle/>
        <a:p>
          <a:endParaRPr lang="en-US"/>
        </a:p>
      </dgm:t>
    </dgm:pt>
    <dgm:pt modelId="{9BAA505F-3B87-4974-B801-EAB571A84171}" type="sibTrans" cxnId="{5E9CF01B-C743-41CE-BAD7-D49450A5D01D}">
      <dgm:prSet/>
      <dgm:spPr/>
      <dgm:t>
        <a:bodyPr/>
        <a:lstStyle/>
        <a:p>
          <a:endParaRPr lang="en-US"/>
        </a:p>
      </dgm:t>
    </dgm:pt>
    <dgm:pt modelId="{E7121285-87FE-4C3B-9717-0864D0E213A0}">
      <dgm:prSet/>
      <dgm:spPr/>
      <dgm:t>
        <a:bodyPr/>
        <a:lstStyle/>
        <a:p>
          <a:pPr>
            <a:lnSpc>
              <a:spcPct val="100000"/>
            </a:lnSpc>
          </a:pPr>
          <a:r>
            <a:rPr lang="en-US"/>
            <a:t>“What is needed in the community most of all, is an increase in the desirable classes, which are of superior type physically, intellectually, and morally, and not merely an increase in the absolute numbers of the population.” (25-26)</a:t>
          </a:r>
        </a:p>
      </dgm:t>
    </dgm:pt>
    <dgm:pt modelId="{C3C0E88D-CFAE-41E0-898B-B58BA3427195}" type="parTrans" cxnId="{499DC46B-5CCF-439F-841F-D6EF0E3C002B}">
      <dgm:prSet/>
      <dgm:spPr/>
      <dgm:t>
        <a:bodyPr/>
        <a:lstStyle/>
        <a:p>
          <a:endParaRPr lang="en-US"/>
        </a:p>
      </dgm:t>
    </dgm:pt>
    <dgm:pt modelId="{BCC3DF7E-D0C2-4237-8DF0-A5880FF9F2D6}" type="sibTrans" cxnId="{499DC46B-5CCF-439F-841F-D6EF0E3C002B}">
      <dgm:prSet/>
      <dgm:spPr/>
      <dgm:t>
        <a:bodyPr/>
        <a:lstStyle/>
        <a:p>
          <a:endParaRPr lang="en-US"/>
        </a:p>
      </dgm:t>
    </dgm:pt>
    <dgm:pt modelId="{E832208D-BD48-4A40-ABE5-7F645843F601}" type="pres">
      <dgm:prSet presAssocID="{5E9140E6-4C61-47F1-9AC1-DBB8DC382992}" presName="root" presStyleCnt="0">
        <dgm:presLayoutVars>
          <dgm:dir/>
          <dgm:resizeHandles val="exact"/>
        </dgm:presLayoutVars>
      </dgm:prSet>
      <dgm:spPr/>
    </dgm:pt>
    <dgm:pt modelId="{D55D8E3F-914C-4B05-99A4-7EEC10940785}" type="pres">
      <dgm:prSet presAssocID="{BE8FFA8E-C88A-4856-AC20-9E067B45E34B}" presName="compNode" presStyleCnt="0"/>
      <dgm:spPr/>
    </dgm:pt>
    <dgm:pt modelId="{EFC36606-1169-445D-BF17-86D0CE486CE9}" type="pres">
      <dgm:prSet presAssocID="{BE8FFA8E-C88A-4856-AC20-9E067B45E34B}" presName="bgRect" presStyleLbl="bgShp" presStyleIdx="0" presStyleCnt="2"/>
      <dgm:spPr/>
    </dgm:pt>
    <dgm:pt modelId="{A814168E-3B29-43DB-B20E-94D469690321}" type="pres">
      <dgm:prSet presAssocID="{BE8FFA8E-C88A-4856-AC20-9E067B45E34B}"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usiness Growth"/>
        </a:ext>
      </dgm:extLst>
    </dgm:pt>
    <dgm:pt modelId="{2B5D4F3A-7E50-4B82-9302-13CBDABAAA7A}" type="pres">
      <dgm:prSet presAssocID="{BE8FFA8E-C88A-4856-AC20-9E067B45E34B}" presName="spaceRect" presStyleCnt="0"/>
      <dgm:spPr/>
    </dgm:pt>
    <dgm:pt modelId="{1B240032-793B-4B8D-99AF-1675DB6A6C91}" type="pres">
      <dgm:prSet presAssocID="{BE8FFA8E-C88A-4856-AC20-9E067B45E34B}" presName="parTx" presStyleLbl="revTx" presStyleIdx="0" presStyleCnt="2">
        <dgm:presLayoutVars>
          <dgm:chMax val="0"/>
          <dgm:chPref val="0"/>
        </dgm:presLayoutVars>
      </dgm:prSet>
      <dgm:spPr/>
    </dgm:pt>
    <dgm:pt modelId="{A562C688-78DD-4016-AEBE-6D0837A30B5A}" type="pres">
      <dgm:prSet presAssocID="{9BAA505F-3B87-4974-B801-EAB571A84171}" presName="sibTrans" presStyleCnt="0"/>
      <dgm:spPr/>
    </dgm:pt>
    <dgm:pt modelId="{F28A0743-2F81-4CF9-884D-EC47CBAAE70D}" type="pres">
      <dgm:prSet presAssocID="{E7121285-87FE-4C3B-9717-0864D0E213A0}" presName="compNode" presStyleCnt="0"/>
      <dgm:spPr/>
    </dgm:pt>
    <dgm:pt modelId="{B50B4A54-B296-45A3-8991-A6E84126B3D3}" type="pres">
      <dgm:prSet presAssocID="{E7121285-87FE-4C3B-9717-0864D0E213A0}" presName="bgRect" presStyleLbl="bgShp" presStyleIdx="1" presStyleCnt="2"/>
      <dgm:spPr/>
    </dgm:pt>
    <dgm:pt modelId="{6FFA2913-2AF5-4EF1-9F40-AED1FB19C28C}" type="pres">
      <dgm:prSet presAssocID="{E7121285-87FE-4C3B-9717-0864D0E213A0}"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umbbell"/>
        </a:ext>
      </dgm:extLst>
    </dgm:pt>
    <dgm:pt modelId="{E778E2BA-BD87-4009-A36D-2AA2053F0B32}" type="pres">
      <dgm:prSet presAssocID="{E7121285-87FE-4C3B-9717-0864D0E213A0}" presName="spaceRect" presStyleCnt="0"/>
      <dgm:spPr/>
    </dgm:pt>
    <dgm:pt modelId="{6CB84949-6FB0-48FA-B693-23520B2F5471}" type="pres">
      <dgm:prSet presAssocID="{E7121285-87FE-4C3B-9717-0864D0E213A0}" presName="parTx" presStyleLbl="revTx" presStyleIdx="1" presStyleCnt="2">
        <dgm:presLayoutVars>
          <dgm:chMax val="0"/>
          <dgm:chPref val="0"/>
        </dgm:presLayoutVars>
      </dgm:prSet>
      <dgm:spPr/>
    </dgm:pt>
  </dgm:ptLst>
  <dgm:cxnLst>
    <dgm:cxn modelId="{5E9CF01B-C743-41CE-BAD7-D49450A5D01D}" srcId="{5E9140E6-4C61-47F1-9AC1-DBB8DC382992}" destId="{BE8FFA8E-C88A-4856-AC20-9E067B45E34B}" srcOrd="0" destOrd="0" parTransId="{2AD67BD2-C337-43AD-85A9-6B98213F0A5E}" sibTransId="{9BAA505F-3B87-4974-B801-EAB571A84171}"/>
    <dgm:cxn modelId="{925F6927-DD77-5D41-861A-ADAFF879C8B2}" type="presOf" srcId="{BE8FFA8E-C88A-4856-AC20-9E067B45E34B}" destId="{1B240032-793B-4B8D-99AF-1675DB6A6C91}" srcOrd="0" destOrd="0" presId="urn:microsoft.com/office/officeart/2018/2/layout/IconVerticalSolidList"/>
    <dgm:cxn modelId="{499DC46B-5CCF-439F-841F-D6EF0E3C002B}" srcId="{5E9140E6-4C61-47F1-9AC1-DBB8DC382992}" destId="{E7121285-87FE-4C3B-9717-0864D0E213A0}" srcOrd="1" destOrd="0" parTransId="{C3C0E88D-CFAE-41E0-898B-B58BA3427195}" sibTransId="{BCC3DF7E-D0C2-4237-8DF0-A5880FF9F2D6}"/>
    <dgm:cxn modelId="{C758E9D4-E9AF-E846-AB7B-254837C8DD96}" type="presOf" srcId="{5E9140E6-4C61-47F1-9AC1-DBB8DC382992}" destId="{E832208D-BD48-4A40-ABE5-7F645843F601}" srcOrd="0" destOrd="0" presId="urn:microsoft.com/office/officeart/2018/2/layout/IconVerticalSolidList"/>
    <dgm:cxn modelId="{01AA39EB-03F8-784B-A4F1-F23C12613193}" type="presOf" srcId="{E7121285-87FE-4C3B-9717-0864D0E213A0}" destId="{6CB84949-6FB0-48FA-B693-23520B2F5471}" srcOrd="0" destOrd="0" presId="urn:microsoft.com/office/officeart/2018/2/layout/IconVerticalSolidList"/>
    <dgm:cxn modelId="{B362099D-A946-F640-8FBC-93AE74F62770}" type="presParOf" srcId="{E832208D-BD48-4A40-ABE5-7F645843F601}" destId="{D55D8E3F-914C-4B05-99A4-7EEC10940785}" srcOrd="0" destOrd="0" presId="urn:microsoft.com/office/officeart/2018/2/layout/IconVerticalSolidList"/>
    <dgm:cxn modelId="{1B3EF7E4-A154-D045-9AB3-054FFE3F5E3C}" type="presParOf" srcId="{D55D8E3F-914C-4B05-99A4-7EEC10940785}" destId="{EFC36606-1169-445D-BF17-86D0CE486CE9}" srcOrd="0" destOrd="0" presId="urn:microsoft.com/office/officeart/2018/2/layout/IconVerticalSolidList"/>
    <dgm:cxn modelId="{927BEEC2-BE8D-1442-BDD7-D36103C31FFD}" type="presParOf" srcId="{D55D8E3F-914C-4B05-99A4-7EEC10940785}" destId="{A814168E-3B29-43DB-B20E-94D469690321}" srcOrd="1" destOrd="0" presId="urn:microsoft.com/office/officeart/2018/2/layout/IconVerticalSolidList"/>
    <dgm:cxn modelId="{C6032FC2-5B58-4F4C-BC4A-83F088BEE332}" type="presParOf" srcId="{D55D8E3F-914C-4B05-99A4-7EEC10940785}" destId="{2B5D4F3A-7E50-4B82-9302-13CBDABAAA7A}" srcOrd="2" destOrd="0" presId="urn:microsoft.com/office/officeart/2018/2/layout/IconVerticalSolidList"/>
    <dgm:cxn modelId="{D5CBD9F6-D8DB-314F-95B0-50F02AAEA9F6}" type="presParOf" srcId="{D55D8E3F-914C-4B05-99A4-7EEC10940785}" destId="{1B240032-793B-4B8D-99AF-1675DB6A6C91}" srcOrd="3" destOrd="0" presId="urn:microsoft.com/office/officeart/2018/2/layout/IconVerticalSolidList"/>
    <dgm:cxn modelId="{AD7E2C87-CB95-2D40-9980-EA10D0862585}" type="presParOf" srcId="{E832208D-BD48-4A40-ABE5-7F645843F601}" destId="{A562C688-78DD-4016-AEBE-6D0837A30B5A}" srcOrd="1" destOrd="0" presId="urn:microsoft.com/office/officeart/2018/2/layout/IconVerticalSolidList"/>
    <dgm:cxn modelId="{949E5F57-AAF0-064D-802D-6FFB889A1CBA}" type="presParOf" srcId="{E832208D-BD48-4A40-ABE5-7F645843F601}" destId="{F28A0743-2F81-4CF9-884D-EC47CBAAE70D}" srcOrd="2" destOrd="0" presId="urn:microsoft.com/office/officeart/2018/2/layout/IconVerticalSolidList"/>
    <dgm:cxn modelId="{B5B970CF-8297-4949-89FB-E140FB2B66DC}" type="presParOf" srcId="{F28A0743-2F81-4CF9-884D-EC47CBAAE70D}" destId="{B50B4A54-B296-45A3-8991-A6E84126B3D3}" srcOrd="0" destOrd="0" presId="urn:microsoft.com/office/officeart/2018/2/layout/IconVerticalSolidList"/>
    <dgm:cxn modelId="{24904925-16D2-944C-B40D-2A1808EF428D}" type="presParOf" srcId="{F28A0743-2F81-4CF9-884D-EC47CBAAE70D}" destId="{6FFA2913-2AF5-4EF1-9F40-AED1FB19C28C}" srcOrd="1" destOrd="0" presId="urn:microsoft.com/office/officeart/2018/2/layout/IconVerticalSolidList"/>
    <dgm:cxn modelId="{A3C10086-0860-A146-8D30-8627E53D5367}" type="presParOf" srcId="{F28A0743-2F81-4CF9-884D-EC47CBAAE70D}" destId="{E778E2BA-BD87-4009-A36D-2AA2053F0B32}" srcOrd="2" destOrd="0" presId="urn:microsoft.com/office/officeart/2018/2/layout/IconVerticalSolidList"/>
    <dgm:cxn modelId="{02EFD6CE-6BAD-484D-9104-FC4DCE2FDD77}" type="presParOf" srcId="{F28A0743-2F81-4CF9-884D-EC47CBAAE70D}" destId="{6CB84949-6FB0-48FA-B693-23520B2F5471}"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897E7E-0264-C743-8EC1-5AD21C87DA9F}">
      <dsp:nvSpPr>
        <dsp:cNvPr id="0" name=""/>
        <dsp:cNvSpPr/>
      </dsp:nvSpPr>
      <dsp:spPr>
        <a:xfrm>
          <a:off x="0" y="108990"/>
          <a:ext cx="10905066" cy="2059200"/>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In 1914, eugenicist Harry Laughlin published a </a:t>
          </a:r>
          <a:r>
            <a:rPr lang="en-US" sz="2000" i="1" kern="1200" dirty="0"/>
            <a:t>Model Eugenical Sterilization Law</a:t>
          </a:r>
          <a:r>
            <a:rPr lang="en-US" sz="2000" kern="1200" dirty="0"/>
            <a:t> that proposed to authorize sterilization of the “socially inadequate” – people “maintained wholly or in part by public expense.” The law included sterilization of the “feebleminded, insane, criminalistic, epileptic, inebriate, diseased, blind, deaf, deformed, and dependent” – including “orphans, ne’er-do-wells, tramps, the homeless and paupers.” Laughlin’s publication was the basis for Virginia’s </a:t>
          </a:r>
          <a:r>
            <a:rPr lang="en-US" sz="2000" i="1" kern="1200" dirty="0"/>
            <a:t>Eugenical Sterilization Act</a:t>
          </a:r>
          <a:r>
            <a:rPr lang="en-US" sz="2000" kern="1200" dirty="0"/>
            <a:t>, passed in 1924, which was first tested in the well-known Buck v. Bell case.*</a:t>
          </a:r>
        </a:p>
      </dsp:txBody>
      <dsp:txXfrm>
        <a:off x="100522" y="209512"/>
        <a:ext cx="10704022" cy="1858156"/>
      </dsp:txXfrm>
    </dsp:sp>
    <dsp:sp modelId="{C1F41C99-CC89-734D-9183-E623BF79F12E}">
      <dsp:nvSpPr>
        <dsp:cNvPr id="0" name=""/>
        <dsp:cNvSpPr/>
      </dsp:nvSpPr>
      <dsp:spPr>
        <a:xfrm>
          <a:off x="0" y="2225791"/>
          <a:ext cx="10905066" cy="2059200"/>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It can be debated whether North Carolina’s offer of reparation is enough or appropriate compensation. At one time or another, 33 states had statutes under which more than 60,000 Americans were involuntary sterilized. At $50,000 each, that’s a staggering $3,000,000,000.*</a:t>
          </a:r>
        </a:p>
      </dsp:txBody>
      <dsp:txXfrm>
        <a:off x="100522" y="2326313"/>
        <a:ext cx="10704022" cy="185815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BE8862-D680-074C-A2D1-2E8A239D9130}">
      <dsp:nvSpPr>
        <dsp:cNvPr id="0" name=""/>
        <dsp:cNvSpPr/>
      </dsp:nvSpPr>
      <dsp:spPr>
        <a:xfrm>
          <a:off x="0" y="570473"/>
          <a:ext cx="5744684" cy="1154789"/>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The station on Ellis Island began receiving arriving immigrants on January 1, 1892. More than 12 million immigrants were processed here.*</a:t>
          </a:r>
        </a:p>
      </dsp:txBody>
      <dsp:txXfrm>
        <a:off x="56372" y="626845"/>
        <a:ext cx="5631940" cy="1042045"/>
      </dsp:txXfrm>
    </dsp:sp>
    <dsp:sp modelId="{3D3A26F8-8637-A94B-9A11-251A37A6230A}">
      <dsp:nvSpPr>
        <dsp:cNvPr id="0" name=""/>
        <dsp:cNvSpPr/>
      </dsp:nvSpPr>
      <dsp:spPr>
        <a:xfrm>
          <a:off x="0" y="1785743"/>
          <a:ext cx="5744684" cy="1154789"/>
        </a:xfrm>
        <a:prstGeom prst="roundRect">
          <a:avLst/>
        </a:prstGeom>
        <a:solidFill>
          <a:schemeClr val="accent5">
            <a:hueOff val="553124"/>
            <a:satOff val="6280"/>
            <a:lumOff val="568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For numbers of immigrants from different nationalities please visit:</a:t>
          </a:r>
        </a:p>
      </dsp:txBody>
      <dsp:txXfrm>
        <a:off x="56372" y="1842115"/>
        <a:ext cx="5631940" cy="1042045"/>
      </dsp:txXfrm>
    </dsp:sp>
    <dsp:sp modelId="{DA9AD450-E36D-F54C-A8B2-15D06BEE0136}">
      <dsp:nvSpPr>
        <dsp:cNvPr id="0" name=""/>
        <dsp:cNvSpPr/>
      </dsp:nvSpPr>
      <dsp:spPr>
        <a:xfrm>
          <a:off x="0" y="3001013"/>
          <a:ext cx="5744684" cy="1154789"/>
        </a:xfrm>
        <a:prstGeom prst="roundRect">
          <a:avLst/>
        </a:prstGeom>
        <a:solidFill>
          <a:schemeClr val="accent5">
            <a:hueOff val="1106248"/>
            <a:satOff val="12561"/>
            <a:lumOff val="1137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hlinkClick xmlns:r="http://schemas.openxmlformats.org/officeDocument/2006/relationships" r:id="rId1"/>
            </a:rPr>
            <a:t>https://www.loc.gov/classroom-materials/immigration/global-timeline/</a:t>
          </a:r>
          <a:endParaRPr lang="en-US" sz="2100" kern="1200"/>
        </a:p>
      </dsp:txBody>
      <dsp:txXfrm>
        <a:off x="56372" y="3057385"/>
        <a:ext cx="5631940" cy="104204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B53833-C214-4241-8241-F299396D6E69}">
      <dsp:nvSpPr>
        <dsp:cNvPr id="0" name=""/>
        <dsp:cNvSpPr/>
      </dsp:nvSpPr>
      <dsp:spPr>
        <a:xfrm>
          <a:off x="730154" y="536"/>
          <a:ext cx="2196454" cy="1317872"/>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Inattentive</a:t>
          </a:r>
        </a:p>
      </dsp:txBody>
      <dsp:txXfrm>
        <a:off x="730154" y="536"/>
        <a:ext cx="2196454" cy="1317872"/>
      </dsp:txXfrm>
    </dsp:sp>
    <dsp:sp modelId="{F1A5DDB8-2B75-8749-B3C1-A420998998AE}">
      <dsp:nvSpPr>
        <dsp:cNvPr id="0" name=""/>
        <dsp:cNvSpPr/>
      </dsp:nvSpPr>
      <dsp:spPr>
        <a:xfrm>
          <a:off x="3146255" y="536"/>
          <a:ext cx="2196454" cy="1317872"/>
        </a:xfrm>
        <a:prstGeom prst="rect">
          <a:avLst/>
        </a:prstGeom>
        <a:solidFill>
          <a:schemeClr val="accent5">
            <a:hueOff val="122916"/>
            <a:satOff val="1396"/>
            <a:lumOff val="126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Stupid-looking</a:t>
          </a:r>
        </a:p>
      </dsp:txBody>
      <dsp:txXfrm>
        <a:off x="3146255" y="536"/>
        <a:ext cx="2196454" cy="1317872"/>
      </dsp:txXfrm>
    </dsp:sp>
    <dsp:sp modelId="{ADA2C994-5C6D-0948-B4A3-DDE4DCA05345}">
      <dsp:nvSpPr>
        <dsp:cNvPr id="0" name=""/>
        <dsp:cNvSpPr/>
      </dsp:nvSpPr>
      <dsp:spPr>
        <a:xfrm>
          <a:off x="5562355" y="536"/>
          <a:ext cx="2196454" cy="1317872"/>
        </a:xfrm>
        <a:prstGeom prst="rect">
          <a:avLst/>
        </a:prstGeom>
        <a:solidFill>
          <a:schemeClr val="accent5">
            <a:hueOff val="245833"/>
            <a:satOff val="2791"/>
            <a:lumOff val="252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Talkativeness</a:t>
          </a:r>
        </a:p>
      </dsp:txBody>
      <dsp:txXfrm>
        <a:off x="5562355" y="536"/>
        <a:ext cx="2196454" cy="1317872"/>
      </dsp:txXfrm>
    </dsp:sp>
    <dsp:sp modelId="{9DC0F07A-C45B-A34D-B825-0D6148753269}">
      <dsp:nvSpPr>
        <dsp:cNvPr id="0" name=""/>
        <dsp:cNvSpPr/>
      </dsp:nvSpPr>
      <dsp:spPr>
        <a:xfrm>
          <a:off x="7978456" y="536"/>
          <a:ext cx="2196454" cy="1317872"/>
        </a:xfrm>
        <a:prstGeom prst="rect">
          <a:avLst/>
        </a:prstGeom>
        <a:solidFill>
          <a:schemeClr val="accent5">
            <a:hueOff val="368749"/>
            <a:satOff val="4187"/>
            <a:lumOff val="379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Impudence</a:t>
          </a:r>
        </a:p>
      </dsp:txBody>
      <dsp:txXfrm>
        <a:off x="7978456" y="536"/>
        <a:ext cx="2196454" cy="1317872"/>
      </dsp:txXfrm>
    </dsp:sp>
    <dsp:sp modelId="{23E52588-2080-3448-850D-792897F7BE15}">
      <dsp:nvSpPr>
        <dsp:cNvPr id="0" name=""/>
        <dsp:cNvSpPr/>
      </dsp:nvSpPr>
      <dsp:spPr>
        <a:xfrm>
          <a:off x="730154" y="1538054"/>
          <a:ext cx="2196454" cy="1317872"/>
        </a:xfrm>
        <a:prstGeom prst="rect">
          <a:avLst/>
        </a:prstGeom>
        <a:solidFill>
          <a:schemeClr val="accent5">
            <a:hueOff val="491666"/>
            <a:satOff val="5583"/>
            <a:lumOff val="505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Eroticism</a:t>
          </a:r>
        </a:p>
      </dsp:txBody>
      <dsp:txXfrm>
        <a:off x="730154" y="1538054"/>
        <a:ext cx="2196454" cy="1317872"/>
      </dsp:txXfrm>
    </dsp:sp>
    <dsp:sp modelId="{FA04A2D8-AEE7-2D4B-82F3-F9AAC294893B}">
      <dsp:nvSpPr>
        <dsp:cNvPr id="0" name=""/>
        <dsp:cNvSpPr/>
      </dsp:nvSpPr>
      <dsp:spPr>
        <a:xfrm>
          <a:off x="3146255" y="1538054"/>
          <a:ext cx="2196454" cy="1317872"/>
        </a:xfrm>
        <a:prstGeom prst="rect">
          <a:avLst/>
        </a:prstGeom>
        <a:solidFill>
          <a:schemeClr val="accent5">
            <a:hueOff val="614582"/>
            <a:satOff val="6978"/>
            <a:lumOff val="631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Boisterousness</a:t>
          </a:r>
        </a:p>
      </dsp:txBody>
      <dsp:txXfrm>
        <a:off x="3146255" y="1538054"/>
        <a:ext cx="2196454" cy="1317872"/>
      </dsp:txXfrm>
    </dsp:sp>
    <dsp:sp modelId="{2EC2A451-FF73-2843-B88F-2D8AE7B2712C}">
      <dsp:nvSpPr>
        <dsp:cNvPr id="0" name=""/>
        <dsp:cNvSpPr/>
      </dsp:nvSpPr>
      <dsp:spPr>
        <a:xfrm>
          <a:off x="5562355" y="1538054"/>
          <a:ext cx="2196454" cy="1317872"/>
        </a:xfrm>
        <a:prstGeom prst="rect">
          <a:avLst/>
        </a:prstGeom>
        <a:solidFill>
          <a:schemeClr val="accent5">
            <a:hueOff val="737499"/>
            <a:satOff val="8374"/>
            <a:lumOff val="75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Surliness</a:t>
          </a:r>
        </a:p>
      </dsp:txBody>
      <dsp:txXfrm>
        <a:off x="5562355" y="1538054"/>
        <a:ext cx="2196454" cy="1317872"/>
      </dsp:txXfrm>
    </dsp:sp>
    <dsp:sp modelId="{8C54CC4C-BAEF-6542-9679-9B443D7E7507}">
      <dsp:nvSpPr>
        <dsp:cNvPr id="0" name=""/>
        <dsp:cNvSpPr/>
      </dsp:nvSpPr>
      <dsp:spPr>
        <a:xfrm>
          <a:off x="7978456" y="1538054"/>
          <a:ext cx="2196454" cy="1317872"/>
        </a:xfrm>
        <a:prstGeom prst="rect">
          <a:avLst/>
        </a:prstGeom>
        <a:solidFill>
          <a:schemeClr val="accent5">
            <a:hueOff val="860415"/>
            <a:satOff val="9770"/>
            <a:lumOff val="884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Excessive friendliness</a:t>
          </a:r>
        </a:p>
      </dsp:txBody>
      <dsp:txXfrm>
        <a:off x="7978456" y="1538054"/>
        <a:ext cx="2196454" cy="1317872"/>
      </dsp:txXfrm>
    </dsp:sp>
    <dsp:sp modelId="{37284E70-F6E5-2747-9E0A-B828A8523844}">
      <dsp:nvSpPr>
        <dsp:cNvPr id="0" name=""/>
        <dsp:cNvSpPr/>
      </dsp:nvSpPr>
      <dsp:spPr>
        <a:xfrm>
          <a:off x="3146255" y="3075572"/>
          <a:ext cx="2196454" cy="1317872"/>
        </a:xfrm>
        <a:prstGeom prst="rect">
          <a:avLst/>
        </a:prstGeom>
        <a:solidFill>
          <a:schemeClr val="accent5">
            <a:hueOff val="983332"/>
            <a:satOff val="11165"/>
            <a:lumOff val="101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Confusion</a:t>
          </a:r>
        </a:p>
      </dsp:txBody>
      <dsp:txXfrm>
        <a:off x="3146255" y="3075572"/>
        <a:ext cx="2196454" cy="1317872"/>
      </dsp:txXfrm>
    </dsp:sp>
    <dsp:sp modelId="{34975E54-07EE-3B42-8BAB-3F3CFEFF68A4}">
      <dsp:nvSpPr>
        <dsp:cNvPr id="0" name=""/>
        <dsp:cNvSpPr/>
      </dsp:nvSpPr>
      <dsp:spPr>
        <a:xfrm>
          <a:off x="5562355" y="3075572"/>
          <a:ext cx="2196454" cy="1317872"/>
        </a:xfrm>
        <a:prstGeom prst="rect">
          <a:avLst/>
        </a:prstGeom>
        <a:solidFill>
          <a:schemeClr val="accent5">
            <a:hueOff val="1106248"/>
            <a:satOff val="12561"/>
            <a:lumOff val="1137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Stuttering</a:t>
          </a:r>
        </a:p>
      </dsp:txBody>
      <dsp:txXfrm>
        <a:off x="5562355" y="3075572"/>
        <a:ext cx="2196454" cy="131787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C36606-1169-445D-BF17-86D0CE486CE9}">
      <dsp:nvSpPr>
        <dsp:cNvPr id="0" name=""/>
        <dsp:cNvSpPr/>
      </dsp:nvSpPr>
      <dsp:spPr>
        <a:xfrm>
          <a:off x="0" y="707092"/>
          <a:ext cx="10515600" cy="1305401"/>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814168E-3B29-43DB-B20E-94D469690321}">
      <dsp:nvSpPr>
        <dsp:cNvPr id="0" name=""/>
        <dsp:cNvSpPr/>
      </dsp:nvSpPr>
      <dsp:spPr>
        <a:xfrm>
          <a:off x="394883" y="1000807"/>
          <a:ext cx="717970" cy="71797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B240032-793B-4B8D-99AF-1675DB6A6C91}">
      <dsp:nvSpPr>
        <dsp:cNvPr id="0" name=""/>
        <dsp:cNvSpPr/>
      </dsp:nvSpPr>
      <dsp:spPr>
        <a:xfrm>
          <a:off x="1507738" y="707092"/>
          <a:ext cx="9007861" cy="1305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55" tIns="138155" rIns="138155" bIns="138155" numCol="1" spcCol="1270" anchor="ctr" anchorCtr="0">
          <a:noAutofit/>
        </a:bodyPr>
        <a:lstStyle/>
        <a:p>
          <a:pPr marL="0" lvl="0" indent="0" algn="l" defTabSz="933450">
            <a:lnSpc>
              <a:spcPct val="100000"/>
            </a:lnSpc>
            <a:spcBef>
              <a:spcPct val="0"/>
            </a:spcBef>
            <a:spcAft>
              <a:spcPct val="35000"/>
            </a:spcAft>
            <a:buNone/>
          </a:pPr>
          <a:r>
            <a:rPr lang="en-US" sz="2100" kern="1200"/>
            <a:t>“Those possessing these favorable variations will flourish at the expense of their rivals, and their offspring will not only be more numerous, but will also tend to inherit such variations. In this way one type gradually breeds the other out.” (25)</a:t>
          </a:r>
        </a:p>
      </dsp:txBody>
      <dsp:txXfrm>
        <a:off x="1507738" y="707092"/>
        <a:ext cx="9007861" cy="1305401"/>
      </dsp:txXfrm>
    </dsp:sp>
    <dsp:sp modelId="{B50B4A54-B296-45A3-8991-A6E84126B3D3}">
      <dsp:nvSpPr>
        <dsp:cNvPr id="0" name=""/>
        <dsp:cNvSpPr/>
      </dsp:nvSpPr>
      <dsp:spPr>
        <a:xfrm>
          <a:off x="0" y="2338844"/>
          <a:ext cx="10515600" cy="1305401"/>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FFA2913-2AF5-4EF1-9F40-AED1FB19C28C}">
      <dsp:nvSpPr>
        <dsp:cNvPr id="0" name=""/>
        <dsp:cNvSpPr/>
      </dsp:nvSpPr>
      <dsp:spPr>
        <a:xfrm>
          <a:off x="394883" y="2632559"/>
          <a:ext cx="717970" cy="71797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CB84949-6FB0-48FA-B693-23520B2F5471}">
      <dsp:nvSpPr>
        <dsp:cNvPr id="0" name=""/>
        <dsp:cNvSpPr/>
      </dsp:nvSpPr>
      <dsp:spPr>
        <a:xfrm>
          <a:off x="1507738" y="2338844"/>
          <a:ext cx="9007861" cy="1305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55" tIns="138155" rIns="138155" bIns="138155" numCol="1" spcCol="1270" anchor="ctr" anchorCtr="0">
          <a:noAutofit/>
        </a:bodyPr>
        <a:lstStyle/>
        <a:p>
          <a:pPr marL="0" lvl="0" indent="0" algn="l" defTabSz="933450">
            <a:lnSpc>
              <a:spcPct val="100000"/>
            </a:lnSpc>
            <a:spcBef>
              <a:spcPct val="0"/>
            </a:spcBef>
            <a:spcAft>
              <a:spcPct val="35000"/>
            </a:spcAft>
            <a:buNone/>
          </a:pPr>
          <a:r>
            <a:rPr lang="en-US" sz="2100" kern="1200"/>
            <a:t>“What is needed in the community most of all, is an increase in the desirable classes, which are of superior type physically, intellectually, and morally, and not merely an increase in the absolute numbers of the population.” (25-26)</a:t>
          </a:r>
        </a:p>
      </dsp:txBody>
      <dsp:txXfrm>
        <a:off x="1507738" y="2338844"/>
        <a:ext cx="9007861" cy="1305401"/>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10ADE0-79B3-A643-8D67-B64A57FE41CB}" type="datetimeFigureOut">
              <a:rPr lang="en-US" smtClean="0"/>
              <a:t>3/12/21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B0239D-96EA-B64D-A290-DA65E04102EA}" type="slidenum">
              <a:rPr lang="en-US" smtClean="0"/>
              <a:t>‹#›</a:t>
            </a:fld>
            <a:endParaRPr lang="en-US"/>
          </a:p>
        </p:txBody>
      </p:sp>
    </p:spTree>
    <p:extLst>
      <p:ext uri="{BB962C8B-B14F-4D97-AF65-F5344CB8AC3E}">
        <p14:creationId xmlns:p14="http://schemas.microsoft.com/office/powerpoint/2010/main" val="18119598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check: https://</a:t>
            </a:r>
            <a:r>
              <a:rPr lang="en-US" dirty="0" err="1"/>
              <a:t>immigrationhistory.org</a:t>
            </a:r>
            <a:r>
              <a:rPr lang="en-US" dirty="0"/>
              <a:t>/timeline/</a:t>
            </a:r>
          </a:p>
        </p:txBody>
      </p:sp>
      <p:sp>
        <p:nvSpPr>
          <p:cNvPr id="4" name="Slide Number Placeholder 3"/>
          <p:cNvSpPr>
            <a:spLocks noGrp="1"/>
          </p:cNvSpPr>
          <p:nvPr>
            <p:ph type="sldNum" sz="quarter" idx="5"/>
          </p:nvPr>
        </p:nvSpPr>
        <p:spPr/>
        <p:txBody>
          <a:bodyPr/>
          <a:lstStyle/>
          <a:p>
            <a:fld id="{90B0239D-96EA-B64D-A290-DA65E04102EA}" type="slidenum">
              <a:rPr lang="en-US" smtClean="0"/>
              <a:t>2</a:t>
            </a:fld>
            <a:endParaRPr lang="en-US"/>
          </a:p>
        </p:txBody>
      </p:sp>
    </p:spTree>
    <p:extLst>
      <p:ext uri="{BB962C8B-B14F-4D97-AF65-F5344CB8AC3E}">
        <p14:creationId xmlns:p14="http://schemas.microsoft.com/office/powerpoint/2010/main" val="37753112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0B0239D-96EA-B64D-A290-DA65E04102EA}" type="slidenum">
              <a:rPr lang="en-US" smtClean="0"/>
              <a:t>11</a:t>
            </a:fld>
            <a:endParaRPr lang="en-US"/>
          </a:p>
        </p:txBody>
      </p:sp>
    </p:spTree>
    <p:extLst>
      <p:ext uri="{BB962C8B-B14F-4D97-AF65-F5344CB8AC3E}">
        <p14:creationId xmlns:p14="http://schemas.microsoft.com/office/powerpoint/2010/main" val="35821873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https://</a:t>
            </a:r>
            <a:r>
              <a:rPr lang="en-US" dirty="0" err="1"/>
              <a:t>pged.org</a:t>
            </a:r>
            <a:r>
              <a:rPr lang="en-US" dirty="0"/>
              <a:t>/history-eugenics-and-genetics/</a:t>
            </a:r>
          </a:p>
          <a:p>
            <a:r>
              <a:rPr lang="en-US" dirty="0"/>
              <a:t>Also see http://</a:t>
            </a:r>
            <a:r>
              <a:rPr lang="en-US" dirty="0" err="1"/>
              <a:t>www.eugenicsarchive.org</a:t>
            </a:r>
            <a:r>
              <a:rPr lang="en-US" dirty="0"/>
              <a:t>/eugenics/</a:t>
            </a:r>
          </a:p>
        </p:txBody>
      </p:sp>
      <p:sp>
        <p:nvSpPr>
          <p:cNvPr id="4" name="Slide Number Placeholder 3"/>
          <p:cNvSpPr>
            <a:spLocks noGrp="1"/>
          </p:cNvSpPr>
          <p:nvPr>
            <p:ph type="sldNum" sz="quarter" idx="5"/>
          </p:nvPr>
        </p:nvSpPr>
        <p:spPr/>
        <p:txBody>
          <a:bodyPr/>
          <a:lstStyle/>
          <a:p>
            <a:fld id="{90B0239D-96EA-B64D-A290-DA65E04102EA}" type="slidenum">
              <a:rPr lang="en-US" smtClean="0"/>
              <a:t>13</a:t>
            </a:fld>
            <a:endParaRPr lang="en-US"/>
          </a:p>
        </p:txBody>
      </p:sp>
    </p:spTree>
    <p:extLst>
      <p:ext uri="{BB962C8B-B14F-4D97-AF65-F5344CB8AC3E}">
        <p14:creationId xmlns:p14="http://schemas.microsoft.com/office/powerpoint/2010/main" val="21760192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a:t>
            </a:r>
            <a:r>
              <a:rPr lang="en-US" dirty="0" err="1"/>
              <a:t>blogs.dnalc.org</a:t>
            </a:r>
            <a:r>
              <a:rPr lang="en-US" dirty="0"/>
              <a:t>/2012/01/18/sterilization-laws/</a:t>
            </a:r>
          </a:p>
        </p:txBody>
      </p:sp>
      <p:sp>
        <p:nvSpPr>
          <p:cNvPr id="4" name="Slide Number Placeholder 3"/>
          <p:cNvSpPr>
            <a:spLocks noGrp="1"/>
          </p:cNvSpPr>
          <p:nvPr>
            <p:ph type="sldNum" sz="quarter" idx="5"/>
          </p:nvPr>
        </p:nvSpPr>
        <p:spPr/>
        <p:txBody>
          <a:bodyPr/>
          <a:lstStyle/>
          <a:p>
            <a:fld id="{90B0239D-96EA-B64D-A290-DA65E04102EA}" type="slidenum">
              <a:rPr lang="en-US" smtClean="0"/>
              <a:t>14</a:t>
            </a:fld>
            <a:endParaRPr lang="en-US"/>
          </a:p>
        </p:txBody>
      </p:sp>
    </p:spTree>
    <p:extLst>
      <p:ext uri="{BB962C8B-B14F-4D97-AF65-F5344CB8AC3E}">
        <p14:creationId xmlns:p14="http://schemas.microsoft.com/office/powerpoint/2010/main" val="37353880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https://</a:t>
            </a:r>
            <a:r>
              <a:rPr lang="en-US" dirty="0" err="1"/>
              <a:t>www.statueofliberty.org</a:t>
            </a:r>
            <a:r>
              <a:rPr lang="en-US" dirty="0"/>
              <a:t>/</a:t>
            </a:r>
            <a:r>
              <a:rPr lang="en-US" dirty="0" err="1"/>
              <a:t>ellis</a:t>
            </a:r>
            <a:r>
              <a:rPr lang="en-US" dirty="0"/>
              <a:t>-island/overview-history/</a:t>
            </a:r>
          </a:p>
        </p:txBody>
      </p:sp>
      <p:sp>
        <p:nvSpPr>
          <p:cNvPr id="4" name="Slide Number Placeholder 3"/>
          <p:cNvSpPr>
            <a:spLocks noGrp="1"/>
          </p:cNvSpPr>
          <p:nvPr>
            <p:ph type="sldNum" sz="quarter" idx="5"/>
          </p:nvPr>
        </p:nvSpPr>
        <p:spPr/>
        <p:txBody>
          <a:bodyPr/>
          <a:lstStyle/>
          <a:p>
            <a:fld id="{90B0239D-96EA-B64D-A290-DA65E04102EA}" type="slidenum">
              <a:rPr lang="en-US" smtClean="0"/>
              <a:t>16</a:t>
            </a:fld>
            <a:endParaRPr lang="en-US"/>
          </a:p>
        </p:txBody>
      </p:sp>
    </p:spTree>
    <p:extLst>
      <p:ext uri="{BB962C8B-B14F-4D97-AF65-F5344CB8AC3E}">
        <p14:creationId xmlns:p14="http://schemas.microsoft.com/office/powerpoint/2010/main" val="29403238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B0239D-96EA-B64D-A290-DA65E04102EA}" type="slidenum">
              <a:rPr lang="en-US" smtClean="0"/>
              <a:t>20</a:t>
            </a:fld>
            <a:endParaRPr lang="en-US"/>
          </a:p>
        </p:txBody>
      </p:sp>
    </p:spTree>
    <p:extLst>
      <p:ext uri="{BB962C8B-B14F-4D97-AF65-F5344CB8AC3E}">
        <p14:creationId xmlns:p14="http://schemas.microsoft.com/office/powerpoint/2010/main" val="9800517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www.smithsonianmag.com</a:t>
            </a:r>
            <a:r>
              <a:rPr lang="en-US" dirty="0"/>
              <a:t>/history/better-babies-contests-pushed-infant-health-also-played-eugenics-movement-180971288/</a:t>
            </a:r>
          </a:p>
        </p:txBody>
      </p:sp>
      <p:sp>
        <p:nvSpPr>
          <p:cNvPr id="4" name="Slide Number Placeholder 3"/>
          <p:cNvSpPr>
            <a:spLocks noGrp="1"/>
          </p:cNvSpPr>
          <p:nvPr>
            <p:ph type="sldNum" sz="quarter" idx="5"/>
          </p:nvPr>
        </p:nvSpPr>
        <p:spPr/>
        <p:txBody>
          <a:bodyPr/>
          <a:lstStyle/>
          <a:p>
            <a:fld id="{90B0239D-96EA-B64D-A290-DA65E04102EA}" type="slidenum">
              <a:rPr lang="en-US" smtClean="0"/>
              <a:t>22</a:t>
            </a:fld>
            <a:endParaRPr lang="en-US"/>
          </a:p>
        </p:txBody>
      </p:sp>
    </p:spTree>
    <p:extLst>
      <p:ext uri="{BB962C8B-B14F-4D97-AF65-F5344CB8AC3E}">
        <p14:creationId xmlns:p14="http://schemas.microsoft.com/office/powerpoint/2010/main" val="24743848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a:t>
            </a:r>
            <a:r>
              <a:rPr lang="en-US" dirty="0" err="1"/>
              <a:t>www.eugenicsarchive.org</a:t>
            </a:r>
            <a:r>
              <a:rPr lang="en-US" dirty="0"/>
              <a:t>/html/eugenics/static/images/190.html</a:t>
            </a:r>
          </a:p>
        </p:txBody>
      </p:sp>
      <p:sp>
        <p:nvSpPr>
          <p:cNvPr id="4" name="Slide Number Placeholder 3"/>
          <p:cNvSpPr>
            <a:spLocks noGrp="1"/>
          </p:cNvSpPr>
          <p:nvPr>
            <p:ph type="sldNum" sz="quarter" idx="5"/>
          </p:nvPr>
        </p:nvSpPr>
        <p:spPr/>
        <p:txBody>
          <a:bodyPr/>
          <a:lstStyle/>
          <a:p>
            <a:fld id="{90B0239D-96EA-B64D-A290-DA65E04102EA}" type="slidenum">
              <a:rPr lang="en-US" smtClean="0"/>
              <a:t>23</a:t>
            </a:fld>
            <a:endParaRPr lang="en-US"/>
          </a:p>
        </p:txBody>
      </p:sp>
    </p:spTree>
    <p:extLst>
      <p:ext uri="{BB962C8B-B14F-4D97-AF65-F5344CB8AC3E}">
        <p14:creationId xmlns:p14="http://schemas.microsoft.com/office/powerpoint/2010/main" val="2068032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https://</a:t>
            </a:r>
            <a:r>
              <a:rPr lang="en-US" dirty="0" err="1"/>
              <a:t>courses.lumenlearning.com</a:t>
            </a:r>
            <a:r>
              <a:rPr lang="en-US" dirty="0"/>
              <a:t>/</a:t>
            </a:r>
            <a:r>
              <a:rPr lang="en-US" dirty="0" err="1"/>
              <a:t>culturalanthropology</a:t>
            </a:r>
            <a:r>
              <a:rPr lang="en-US" dirty="0"/>
              <a:t>/chapter/eugenics-in-the-united-states/</a:t>
            </a:r>
          </a:p>
        </p:txBody>
      </p:sp>
      <p:sp>
        <p:nvSpPr>
          <p:cNvPr id="4" name="Slide Number Placeholder 3"/>
          <p:cNvSpPr>
            <a:spLocks noGrp="1"/>
          </p:cNvSpPr>
          <p:nvPr>
            <p:ph type="sldNum" sz="quarter" idx="5"/>
          </p:nvPr>
        </p:nvSpPr>
        <p:spPr/>
        <p:txBody>
          <a:bodyPr/>
          <a:lstStyle/>
          <a:p>
            <a:fld id="{90B0239D-96EA-B64D-A290-DA65E04102EA}" type="slidenum">
              <a:rPr lang="en-US" smtClean="0"/>
              <a:t>24</a:t>
            </a:fld>
            <a:endParaRPr lang="en-US"/>
          </a:p>
        </p:txBody>
      </p:sp>
    </p:spTree>
    <p:extLst>
      <p:ext uri="{BB962C8B-B14F-4D97-AF65-F5344CB8AC3E}">
        <p14:creationId xmlns:p14="http://schemas.microsoft.com/office/powerpoint/2010/main" val="1902148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https://</a:t>
            </a:r>
            <a:r>
              <a:rPr lang="en-US" dirty="0" err="1"/>
              <a:t>immigrationhistory.org</a:t>
            </a:r>
            <a:r>
              <a:rPr lang="en-US" dirty="0"/>
              <a:t>/item/page-act/#</a:t>
            </a:r>
          </a:p>
        </p:txBody>
      </p:sp>
      <p:sp>
        <p:nvSpPr>
          <p:cNvPr id="4" name="Slide Number Placeholder 3"/>
          <p:cNvSpPr>
            <a:spLocks noGrp="1"/>
          </p:cNvSpPr>
          <p:nvPr>
            <p:ph type="sldNum" sz="quarter" idx="5"/>
          </p:nvPr>
        </p:nvSpPr>
        <p:spPr/>
        <p:txBody>
          <a:bodyPr/>
          <a:lstStyle/>
          <a:p>
            <a:fld id="{90B0239D-96EA-B64D-A290-DA65E04102EA}" type="slidenum">
              <a:rPr lang="en-US" smtClean="0"/>
              <a:t>3</a:t>
            </a:fld>
            <a:endParaRPr lang="en-US"/>
          </a:p>
        </p:txBody>
      </p:sp>
    </p:spTree>
    <p:extLst>
      <p:ext uri="{BB962C8B-B14F-4D97-AF65-F5344CB8AC3E}">
        <p14:creationId xmlns:p14="http://schemas.microsoft.com/office/powerpoint/2010/main" val="18425050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https://</a:t>
            </a:r>
            <a:r>
              <a:rPr lang="en-US" dirty="0" err="1"/>
              <a:t>immigrationhistory.org</a:t>
            </a:r>
            <a:r>
              <a:rPr lang="en-US" dirty="0"/>
              <a:t>/item/an-act-to-execute-certain-treaty-stipulations-relating-to-chinese-aka-the-chinese-exclusion-law/</a:t>
            </a:r>
          </a:p>
        </p:txBody>
      </p:sp>
      <p:sp>
        <p:nvSpPr>
          <p:cNvPr id="4" name="Slide Number Placeholder 3"/>
          <p:cNvSpPr>
            <a:spLocks noGrp="1"/>
          </p:cNvSpPr>
          <p:nvPr>
            <p:ph type="sldNum" sz="quarter" idx="5"/>
          </p:nvPr>
        </p:nvSpPr>
        <p:spPr/>
        <p:txBody>
          <a:bodyPr/>
          <a:lstStyle/>
          <a:p>
            <a:fld id="{90B0239D-96EA-B64D-A290-DA65E04102EA}" type="slidenum">
              <a:rPr lang="en-US" smtClean="0"/>
              <a:t>4</a:t>
            </a:fld>
            <a:endParaRPr lang="en-US"/>
          </a:p>
        </p:txBody>
      </p:sp>
    </p:spTree>
    <p:extLst>
      <p:ext uri="{BB962C8B-B14F-4D97-AF65-F5344CB8AC3E}">
        <p14:creationId xmlns:p14="http://schemas.microsoft.com/office/powerpoint/2010/main" val="10784642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immigrationhistory.org</a:t>
            </a:r>
            <a:r>
              <a:rPr lang="en-US" dirty="0"/>
              <a:t>/item/1882-immigration-act/</a:t>
            </a:r>
          </a:p>
        </p:txBody>
      </p:sp>
      <p:sp>
        <p:nvSpPr>
          <p:cNvPr id="4" name="Slide Number Placeholder 3"/>
          <p:cNvSpPr>
            <a:spLocks noGrp="1"/>
          </p:cNvSpPr>
          <p:nvPr>
            <p:ph type="sldNum" sz="quarter" idx="5"/>
          </p:nvPr>
        </p:nvSpPr>
        <p:spPr/>
        <p:txBody>
          <a:bodyPr/>
          <a:lstStyle/>
          <a:p>
            <a:fld id="{90B0239D-96EA-B64D-A290-DA65E04102EA}" type="slidenum">
              <a:rPr lang="en-US" smtClean="0"/>
              <a:t>5</a:t>
            </a:fld>
            <a:endParaRPr lang="en-US"/>
          </a:p>
        </p:txBody>
      </p:sp>
    </p:spTree>
    <p:extLst>
      <p:ext uri="{BB962C8B-B14F-4D97-AF65-F5344CB8AC3E}">
        <p14:creationId xmlns:p14="http://schemas.microsoft.com/office/powerpoint/2010/main" val="4653838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https://</a:t>
            </a:r>
            <a:r>
              <a:rPr lang="en-US" dirty="0" err="1"/>
              <a:t>immigrationhistory.org</a:t>
            </a:r>
            <a:r>
              <a:rPr lang="en-US" dirty="0"/>
              <a:t>/item/1903-anti-anarchist-legislation/</a:t>
            </a:r>
          </a:p>
        </p:txBody>
      </p:sp>
      <p:sp>
        <p:nvSpPr>
          <p:cNvPr id="4" name="Slide Number Placeholder 3"/>
          <p:cNvSpPr>
            <a:spLocks noGrp="1"/>
          </p:cNvSpPr>
          <p:nvPr>
            <p:ph type="sldNum" sz="quarter" idx="5"/>
          </p:nvPr>
        </p:nvSpPr>
        <p:spPr/>
        <p:txBody>
          <a:bodyPr/>
          <a:lstStyle/>
          <a:p>
            <a:fld id="{90B0239D-96EA-B64D-A290-DA65E04102EA}" type="slidenum">
              <a:rPr lang="en-US" smtClean="0"/>
              <a:t>6</a:t>
            </a:fld>
            <a:endParaRPr lang="en-US"/>
          </a:p>
        </p:txBody>
      </p:sp>
    </p:spTree>
    <p:extLst>
      <p:ext uri="{BB962C8B-B14F-4D97-AF65-F5344CB8AC3E}">
        <p14:creationId xmlns:p14="http://schemas.microsoft.com/office/powerpoint/2010/main" val="4004231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https://</a:t>
            </a:r>
            <a:r>
              <a:rPr lang="en-US" dirty="0" err="1"/>
              <a:t>immigrationhistory.org</a:t>
            </a:r>
            <a:r>
              <a:rPr lang="en-US" dirty="0"/>
              <a:t>/item/an-act-in-reference-to-the-expatriation-of-citizens-and-their-protection-abroad/</a:t>
            </a:r>
          </a:p>
        </p:txBody>
      </p:sp>
      <p:sp>
        <p:nvSpPr>
          <p:cNvPr id="4" name="Slide Number Placeholder 3"/>
          <p:cNvSpPr>
            <a:spLocks noGrp="1"/>
          </p:cNvSpPr>
          <p:nvPr>
            <p:ph type="sldNum" sz="quarter" idx="5"/>
          </p:nvPr>
        </p:nvSpPr>
        <p:spPr/>
        <p:txBody>
          <a:bodyPr/>
          <a:lstStyle/>
          <a:p>
            <a:fld id="{90B0239D-96EA-B64D-A290-DA65E04102EA}" type="slidenum">
              <a:rPr lang="en-US" smtClean="0"/>
              <a:t>7</a:t>
            </a:fld>
            <a:endParaRPr lang="en-US"/>
          </a:p>
        </p:txBody>
      </p:sp>
    </p:spTree>
    <p:extLst>
      <p:ext uri="{BB962C8B-B14F-4D97-AF65-F5344CB8AC3E}">
        <p14:creationId xmlns:p14="http://schemas.microsoft.com/office/powerpoint/2010/main" val="1429088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https://</a:t>
            </a:r>
            <a:r>
              <a:rPr lang="en-US" dirty="0" err="1"/>
              <a:t>immigrationhistory.org</a:t>
            </a:r>
            <a:r>
              <a:rPr lang="en-US" dirty="0"/>
              <a:t>/item/1917-barred-zone-act/</a:t>
            </a:r>
          </a:p>
        </p:txBody>
      </p:sp>
      <p:sp>
        <p:nvSpPr>
          <p:cNvPr id="4" name="Slide Number Placeholder 3"/>
          <p:cNvSpPr>
            <a:spLocks noGrp="1"/>
          </p:cNvSpPr>
          <p:nvPr>
            <p:ph type="sldNum" sz="quarter" idx="5"/>
          </p:nvPr>
        </p:nvSpPr>
        <p:spPr/>
        <p:txBody>
          <a:bodyPr/>
          <a:lstStyle/>
          <a:p>
            <a:fld id="{90B0239D-96EA-B64D-A290-DA65E04102EA}" type="slidenum">
              <a:rPr lang="en-US" smtClean="0"/>
              <a:t>8</a:t>
            </a:fld>
            <a:endParaRPr lang="en-US"/>
          </a:p>
        </p:txBody>
      </p:sp>
    </p:spTree>
    <p:extLst>
      <p:ext uri="{BB962C8B-B14F-4D97-AF65-F5344CB8AC3E}">
        <p14:creationId xmlns:p14="http://schemas.microsoft.com/office/powerpoint/2010/main" val="8818901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https://</a:t>
            </a:r>
            <a:r>
              <a:rPr lang="en-US" dirty="0" err="1"/>
              <a:t>immigrationhistory.org</a:t>
            </a:r>
            <a:r>
              <a:rPr lang="en-US" dirty="0"/>
              <a:t>/item/%E2%80%8B1921-emergency-quota-law/</a:t>
            </a:r>
          </a:p>
        </p:txBody>
      </p:sp>
      <p:sp>
        <p:nvSpPr>
          <p:cNvPr id="4" name="Slide Number Placeholder 3"/>
          <p:cNvSpPr>
            <a:spLocks noGrp="1"/>
          </p:cNvSpPr>
          <p:nvPr>
            <p:ph type="sldNum" sz="quarter" idx="5"/>
          </p:nvPr>
        </p:nvSpPr>
        <p:spPr/>
        <p:txBody>
          <a:bodyPr/>
          <a:lstStyle/>
          <a:p>
            <a:fld id="{90B0239D-96EA-B64D-A290-DA65E04102EA}" type="slidenum">
              <a:rPr lang="en-US" smtClean="0"/>
              <a:t>9</a:t>
            </a:fld>
            <a:endParaRPr lang="en-US"/>
          </a:p>
        </p:txBody>
      </p:sp>
    </p:spTree>
    <p:extLst>
      <p:ext uri="{BB962C8B-B14F-4D97-AF65-F5344CB8AC3E}">
        <p14:creationId xmlns:p14="http://schemas.microsoft.com/office/powerpoint/2010/main" val="21794882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https://</a:t>
            </a:r>
            <a:r>
              <a:rPr lang="en-US" dirty="0" err="1"/>
              <a:t>immigrationhistory.org</a:t>
            </a:r>
            <a:r>
              <a:rPr lang="en-US" dirty="0"/>
              <a:t>/item/1924-immigration-act-johnson-reed-act/</a:t>
            </a:r>
          </a:p>
        </p:txBody>
      </p:sp>
      <p:sp>
        <p:nvSpPr>
          <p:cNvPr id="4" name="Slide Number Placeholder 3"/>
          <p:cNvSpPr>
            <a:spLocks noGrp="1"/>
          </p:cNvSpPr>
          <p:nvPr>
            <p:ph type="sldNum" sz="quarter" idx="5"/>
          </p:nvPr>
        </p:nvSpPr>
        <p:spPr/>
        <p:txBody>
          <a:bodyPr/>
          <a:lstStyle/>
          <a:p>
            <a:fld id="{90B0239D-96EA-B64D-A290-DA65E04102EA}" type="slidenum">
              <a:rPr lang="en-US" smtClean="0"/>
              <a:t>10</a:t>
            </a:fld>
            <a:endParaRPr lang="en-US"/>
          </a:p>
        </p:txBody>
      </p:sp>
    </p:spTree>
    <p:extLst>
      <p:ext uri="{BB962C8B-B14F-4D97-AF65-F5344CB8AC3E}">
        <p14:creationId xmlns:p14="http://schemas.microsoft.com/office/powerpoint/2010/main" val="20885103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184DA70-C731-4C70-880D-CCD4705E623C}" type="datetime1">
              <a:rPr lang="en-US" smtClean="0"/>
              <a:t>3/12/21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9540721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2A279-0833-481D-8C56-F67FD0AC6C50}" type="datetime1">
              <a:rPr lang="en-US" smtClean="0"/>
              <a:t>3/12/21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9362138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587DA83-5663-4C9C-B9AA-0B40A3DAFF81}" type="datetime1">
              <a:rPr lang="en-US" smtClean="0"/>
              <a:t>3/12/21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681170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E1D723-8F53-4F53-90B0-1982A396982E}" type="datetime1">
              <a:rPr lang="en-US" smtClean="0"/>
              <a:t>3/12/21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9330774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669AF7-7BEB-44E4-9852-375E34362B5B}" type="datetime1">
              <a:rPr lang="en-US" smtClean="0"/>
              <a:t>3/12/21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5183296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AAAC38D-0552-4C82-B593-E6124DFADBE2}" type="datetime1">
              <a:rPr lang="en-US" smtClean="0"/>
              <a:t>3/12/21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1880301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9DF0F1C-5577-4ACB-BB62-DF8F3C494C7E}" type="datetime1">
              <a:rPr lang="en-US" smtClean="0"/>
              <a:t>3/12/21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06695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775B394-D9F9-4F0C-B15D-605F45CB9E9F}" type="datetime1">
              <a:rPr lang="en-US" smtClean="0"/>
              <a:t>3/12/21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1406440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667345-2558-425A-8533-9BFDBCE15005}" type="datetime1">
              <a:rPr lang="en-US" smtClean="0"/>
              <a:t>3/12/21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0559238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2BEA474-078D-4E9B-9B14-09A87B19DC46}" type="datetime1">
              <a:rPr lang="en-US" smtClean="0"/>
              <a:t>3/12/21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8850707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907D986-8816-4272-A432-0437A28A9828}" type="datetime1">
              <a:rPr lang="en-US" smtClean="0"/>
              <a:t>3/12/21</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1295839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D6E202-B606-4609-B914-27C9371A1F6D}" type="datetime1">
              <a:rPr lang="en-US" smtClean="0"/>
              <a:t>3/12/21</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98EE3D-8CD1-4C3F-BD1C-C98C9596463C}" type="slidenum">
              <a:rPr lang="en-US" smtClean="0"/>
              <a:t>‹#›</a:t>
            </a:fld>
            <a:endParaRPr lang="en-US" dirty="0"/>
          </a:p>
        </p:txBody>
      </p:sp>
    </p:spTree>
    <p:extLst>
      <p:ext uri="{BB962C8B-B14F-4D97-AF65-F5344CB8AC3E}">
        <p14:creationId xmlns:p14="http://schemas.microsoft.com/office/powerpoint/2010/main" val="3280721402"/>
      </p:ext>
    </p:extLst>
  </p:cSld>
  <p:clrMap bg1="lt1" tx1="dk1" bg2="lt2" tx2="dk2" accent1="accent1" accent2="accent2" accent3="accent3" accent4="accent4" accent5="accent5" accent6="accent6" hlink="hlink" folHlink="folHlink"/>
  <p:sldLayoutIdLst>
    <p:sldLayoutId id="2147483947" r:id="rId1"/>
    <p:sldLayoutId id="2147483948" r:id="rId2"/>
    <p:sldLayoutId id="2147483949" r:id="rId3"/>
    <p:sldLayoutId id="2147483950" r:id="rId4"/>
    <p:sldLayoutId id="2147483951" r:id="rId5"/>
    <p:sldLayoutId id="2147483952" r:id="rId6"/>
    <p:sldLayoutId id="2147483953" r:id="rId7"/>
    <p:sldLayoutId id="2147483954" r:id="rId8"/>
    <p:sldLayoutId id="2147483955" r:id="rId9"/>
    <p:sldLayoutId id="2147483956" r:id="rId10"/>
    <p:sldLayoutId id="2147483957"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hyperlink" Target="http://metrocosm.com/us-immigration-history-map.html"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8.jpeg"/><Relationship Id="rId7" Type="http://schemas.openxmlformats.org/officeDocument/2006/relationships/diagramColors" Target="../diagrams/colors2.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3" descr="Abstract water wave pattern">
            <a:extLst>
              <a:ext uri="{FF2B5EF4-FFF2-40B4-BE49-F238E27FC236}">
                <a16:creationId xmlns:a16="http://schemas.microsoft.com/office/drawing/2014/main" id="{C62CE2DE-25EF-41C0-AEF2-84BC70BA3329}"/>
              </a:ext>
            </a:extLst>
          </p:cNvPr>
          <p:cNvPicPr>
            <a:picLocks noChangeAspect="1"/>
          </p:cNvPicPr>
          <p:nvPr/>
        </p:nvPicPr>
        <p:blipFill rotWithShape="1">
          <a:blip r:embed="rId2"/>
          <a:srcRect t="17668" b="26082"/>
          <a:stretch/>
        </p:blipFill>
        <p:spPr>
          <a:xfrm>
            <a:off x="-1" y="10"/>
            <a:ext cx="12191999" cy="6857990"/>
          </a:xfrm>
          <a:prstGeom prst="rect">
            <a:avLst/>
          </a:prstGeom>
        </p:spPr>
      </p:pic>
      <p:sp>
        <p:nvSpPr>
          <p:cNvPr id="2" name="Title 1">
            <a:extLst>
              <a:ext uri="{FF2B5EF4-FFF2-40B4-BE49-F238E27FC236}">
                <a16:creationId xmlns:a16="http://schemas.microsoft.com/office/drawing/2014/main" id="{C417D65F-7709-8646-BCD9-80DC3BA5419E}"/>
              </a:ext>
            </a:extLst>
          </p:cNvPr>
          <p:cNvSpPr>
            <a:spLocks noGrp="1"/>
          </p:cNvSpPr>
          <p:nvPr>
            <p:ph type="ctrTitle"/>
          </p:nvPr>
        </p:nvSpPr>
        <p:spPr>
          <a:xfrm>
            <a:off x="735791" y="3331444"/>
            <a:ext cx="6470692" cy="1229306"/>
          </a:xfrm>
        </p:spPr>
        <p:txBody>
          <a:bodyPr>
            <a:normAutofit/>
          </a:bodyPr>
          <a:lstStyle/>
          <a:p>
            <a:r>
              <a:rPr lang="en-US" sz="3800">
                <a:solidFill>
                  <a:schemeClr val="tx1"/>
                </a:solidFill>
              </a:rPr>
              <a:t>IMMIGRATION INTO THE UNITED STATES</a:t>
            </a:r>
          </a:p>
        </p:txBody>
      </p:sp>
      <p:sp>
        <p:nvSpPr>
          <p:cNvPr id="3" name="Subtitle 2">
            <a:extLst>
              <a:ext uri="{FF2B5EF4-FFF2-40B4-BE49-F238E27FC236}">
                <a16:creationId xmlns:a16="http://schemas.microsoft.com/office/drawing/2014/main" id="{351AEA57-D0C0-0348-86F9-CA6A55BE5789}"/>
              </a:ext>
            </a:extLst>
          </p:cNvPr>
          <p:cNvSpPr>
            <a:spLocks noGrp="1"/>
          </p:cNvSpPr>
          <p:nvPr>
            <p:ph type="subTitle" idx="1"/>
          </p:nvPr>
        </p:nvSpPr>
        <p:spPr>
          <a:xfrm>
            <a:off x="735791" y="4735799"/>
            <a:ext cx="6470693" cy="605256"/>
          </a:xfrm>
        </p:spPr>
        <p:txBody>
          <a:bodyPr>
            <a:normAutofit/>
          </a:bodyPr>
          <a:lstStyle/>
          <a:p>
            <a:pPr>
              <a:lnSpc>
                <a:spcPct val="100000"/>
              </a:lnSpc>
            </a:pPr>
            <a:r>
              <a:rPr lang="en-US" sz="1100"/>
              <a:t>AKE 118 AMERICAN HISTORY II</a:t>
            </a:r>
          </a:p>
          <a:p>
            <a:pPr>
              <a:lnSpc>
                <a:spcPct val="100000"/>
              </a:lnSpc>
            </a:pPr>
            <a:r>
              <a:rPr lang="en-US" sz="1100"/>
              <a:t>DR. GAMZE KATI GUMUS</a:t>
            </a:r>
          </a:p>
        </p:txBody>
      </p:sp>
    </p:spTree>
    <p:extLst>
      <p:ext uri="{BB962C8B-B14F-4D97-AF65-F5344CB8AC3E}">
        <p14:creationId xmlns:p14="http://schemas.microsoft.com/office/powerpoint/2010/main" val="702794865"/>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7">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9">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a:extLst>
              <a:ext uri="{FF2B5EF4-FFF2-40B4-BE49-F238E27FC236}">
                <a16:creationId xmlns:a16="http://schemas.microsoft.com/office/drawing/2014/main" id="{E1448771-A988-1649-BDD6-4B45B2C67FB5}"/>
              </a:ext>
            </a:extLst>
          </p:cNvPr>
          <p:cNvSpPr>
            <a:spLocks noGrp="1"/>
          </p:cNvSpPr>
          <p:nvPr>
            <p:ph type="title"/>
          </p:nvPr>
        </p:nvSpPr>
        <p:spPr>
          <a:xfrm>
            <a:off x="1179226" y="1280679"/>
            <a:ext cx="9833548" cy="1325563"/>
          </a:xfrm>
        </p:spPr>
        <p:txBody>
          <a:bodyPr anchor="b">
            <a:normAutofit/>
          </a:bodyPr>
          <a:lstStyle/>
          <a:p>
            <a:pPr algn="ctr"/>
            <a:r>
              <a:rPr lang="en-US" sz="3600" b="1" cap="all">
                <a:solidFill>
                  <a:schemeClr val="tx2"/>
                </a:solidFill>
              </a:rPr>
              <a:t>IMMIGRATION ACT OF 1924 (JOHNSON-REED ACT)</a:t>
            </a:r>
            <a:br>
              <a:rPr lang="en-US" sz="3600" b="1" cap="all">
                <a:solidFill>
                  <a:schemeClr val="tx2"/>
                </a:solidFill>
              </a:rPr>
            </a:br>
            <a:endParaRPr lang="en-US" sz="3600">
              <a:solidFill>
                <a:schemeClr val="tx2"/>
              </a:solidFill>
            </a:endParaRPr>
          </a:p>
        </p:txBody>
      </p:sp>
      <p:grpSp>
        <p:nvGrpSpPr>
          <p:cNvPr id="26" name="Group 11">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27" name="Freeform: Shape 12">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13">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14">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15">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9A51EF64-1360-E34C-9C1C-862052DFFF39}"/>
              </a:ext>
            </a:extLst>
          </p:cNvPr>
          <p:cNvSpPr>
            <a:spLocks noGrp="1"/>
          </p:cNvSpPr>
          <p:nvPr>
            <p:ph idx="1"/>
          </p:nvPr>
        </p:nvSpPr>
        <p:spPr>
          <a:xfrm>
            <a:off x="1179226" y="2890979"/>
            <a:ext cx="9833548" cy="2693976"/>
          </a:xfrm>
        </p:spPr>
        <p:txBody>
          <a:bodyPr>
            <a:normAutofit/>
          </a:bodyPr>
          <a:lstStyle/>
          <a:p>
            <a:pPr marL="0" indent="0">
              <a:buNone/>
            </a:pPr>
            <a:r>
              <a:rPr lang="en-US" sz="2400" dirty="0">
                <a:solidFill>
                  <a:schemeClr val="tx2"/>
                </a:solidFill>
              </a:rPr>
              <a:t>The 1921 Emergency Quota Act had been so effective in reducing immigration that Congress hastened to enact the quota system permanently. This Act set its quotas to 2 percent of resident populations counted in the 1890 census, capping overall immigration at 150,000 per year. With a few exemptions, such as specialized employment, education, or tourism, it barred altogether “aliens ineligible for citizenship.” Eastern and southern Europeans were most severely affected by reductions in legal immigration. </a:t>
            </a:r>
          </a:p>
        </p:txBody>
      </p:sp>
      <p:grpSp>
        <p:nvGrpSpPr>
          <p:cNvPr id="31" name="Group 17">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32" name="Freeform: Shape 18">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19">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20">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Shape 21">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5357571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26">
            <a:extLst>
              <a:ext uri="{FF2B5EF4-FFF2-40B4-BE49-F238E27FC236}">
                <a16:creationId xmlns:a16="http://schemas.microsoft.com/office/drawing/2014/main" id="{7D9D36D6-2AC5-46A1-A849-4C82D5264A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5">
            <a:extLst>
              <a:ext uri="{FF2B5EF4-FFF2-40B4-BE49-F238E27FC236}">
                <a16:creationId xmlns:a16="http://schemas.microsoft.com/office/drawing/2014/main" id="{0828F6E5-B92D-8944-AC48-1381D275E561}"/>
              </a:ext>
            </a:extLst>
          </p:cNvPr>
          <p:cNvSpPr>
            <a:spLocks noGrp="1"/>
          </p:cNvSpPr>
          <p:nvPr>
            <p:ph type="title"/>
          </p:nvPr>
        </p:nvSpPr>
        <p:spPr>
          <a:xfrm>
            <a:off x="5354955" y="552182"/>
            <a:ext cx="5998840" cy="3343135"/>
          </a:xfrm>
          <a:noFill/>
        </p:spPr>
        <p:txBody>
          <a:bodyPr vert="horz" lIns="91440" tIns="45720" rIns="91440" bIns="45720" rtlCol="0" anchor="b">
            <a:normAutofit/>
          </a:bodyPr>
          <a:lstStyle/>
          <a:p>
            <a:r>
              <a:rPr lang="en-US" sz="5200" b="1" cap="all"/>
              <a:t>IMMIGRATION ACT OF 1924 (JOHNSON-REED ACT)</a:t>
            </a:r>
            <a:br>
              <a:rPr lang="en-US" sz="5200" b="1" cap="all"/>
            </a:br>
            <a:endParaRPr lang="en-US" sz="5200"/>
          </a:p>
        </p:txBody>
      </p:sp>
      <p:pic>
        <p:nvPicPr>
          <p:cNvPr id="5" name="Content Placeholder 4" descr="A close-up of a document&#10;&#10;Description automatically generated with low confidence">
            <a:extLst>
              <a:ext uri="{FF2B5EF4-FFF2-40B4-BE49-F238E27FC236}">
                <a16:creationId xmlns:a16="http://schemas.microsoft.com/office/drawing/2014/main" id="{3C8CCFFD-5DAE-9341-9E34-41A8370BE317}"/>
              </a:ext>
            </a:extLst>
          </p:cNvPr>
          <p:cNvPicPr>
            <a:picLocks noChangeAspect="1"/>
          </p:cNvPicPr>
          <p:nvPr/>
        </p:nvPicPr>
        <p:blipFill rotWithShape="1">
          <a:blip r:embed="rId3"/>
          <a:srcRect r="607"/>
          <a:stretch/>
        </p:blipFill>
        <p:spPr>
          <a:xfrm>
            <a:off x="20" y="10"/>
            <a:ext cx="4992985" cy="6857990"/>
          </a:xfrm>
          <a:prstGeom prst="rect">
            <a:avLst/>
          </a:prstGeom>
        </p:spPr>
      </p:pic>
    </p:spTree>
    <p:extLst>
      <p:ext uri="{BB962C8B-B14F-4D97-AF65-F5344CB8AC3E}">
        <p14:creationId xmlns:p14="http://schemas.microsoft.com/office/powerpoint/2010/main" val="3911645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EADCAF8-8823-4E89-8612-21029831A4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8CA07B2-0819-4B62-9425-7A52BBDD70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p>
        </p:txBody>
      </p:sp>
      <p:grpSp>
        <p:nvGrpSpPr>
          <p:cNvPr id="12" name="Group 11">
            <a:extLst>
              <a:ext uri="{FF2B5EF4-FFF2-40B4-BE49-F238E27FC236}">
                <a16:creationId xmlns:a16="http://schemas.microsoft.com/office/drawing/2014/main" id="{DA02BEE4-A5D4-40AF-882D-49D34B086FF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6937"/>
            <a:chExt cx="9772765" cy="6858000"/>
          </a:xfrm>
        </p:grpSpPr>
        <p:sp>
          <p:nvSpPr>
            <p:cNvPr id="13" name="Freeform: Shape 12">
              <a:extLst>
                <a:ext uri="{FF2B5EF4-FFF2-40B4-BE49-F238E27FC236}">
                  <a16:creationId xmlns:a16="http://schemas.microsoft.com/office/drawing/2014/main" id="{0F5843EB-154F-4459-8954-BB1DF64BBD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6937"/>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gradFill>
              <a:gsLst>
                <a:gs pos="2000">
                  <a:schemeClr val="bg1">
                    <a:alpha val="10000"/>
                  </a:schemeClr>
                </a:gs>
                <a:gs pos="16000">
                  <a:schemeClr val="accent6">
                    <a:alpha val="8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Freeform: Shape 13">
              <a:extLst>
                <a:ext uri="{FF2B5EF4-FFF2-40B4-BE49-F238E27FC236}">
                  <a16:creationId xmlns:a16="http://schemas.microsoft.com/office/drawing/2014/main" id="{75905135-55D9-431B-8D5A-4C5C92B1FE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6937"/>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accent1">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Freeform: Shape 14">
              <a:extLst>
                <a:ext uri="{FF2B5EF4-FFF2-40B4-BE49-F238E27FC236}">
                  <a16:creationId xmlns:a16="http://schemas.microsoft.com/office/drawing/2014/main" id="{9B732812-A0BB-4324-B390-DFEF26C109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6937"/>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gradFill>
              <a:gsLst>
                <a:gs pos="2000">
                  <a:schemeClr val="bg1">
                    <a:alpha val="10000"/>
                  </a:schemeClr>
                </a:gs>
                <a:gs pos="16000">
                  <a:schemeClr val="accent6">
                    <a:alpha val="2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5">
              <a:extLst>
                <a:ext uri="{FF2B5EF4-FFF2-40B4-BE49-F238E27FC236}">
                  <a16:creationId xmlns:a16="http://schemas.microsoft.com/office/drawing/2014/main" id="{01FEC055-6F76-4E20-BC93-76C2F58EAF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6937"/>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gradFill>
              <a:gsLst>
                <a:gs pos="2000">
                  <a:schemeClr val="bg1">
                    <a:alpha val="10000"/>
                  </a:schemeClr>
                </a:gs>
                <a:gs pos="16000">
                  <a:schemeClr val="accent6">
                    <a:alpha val="8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Shape 16">
              <a:extLst>
                <a:ext uri="{FF2B5EF4-FFF2-40B4-BE49-F238E27FC236}">
                  <a16:creationId xmlns:a16="http://schemas.microsoft.com/office/drawing/2014/main" id="{D74CD21D-122E-4F3D-82AF-F4A37C278A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6937"/>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gradFill>
              <a:gsLst>
                <a:gs pos="2000">
                  <a:schemeClr val="bg1">
                    <a:alpha val="10000"/>
                  </a:schemeClr>
                </a:gs>
                <a:gs pos="16000">
                  <a:schemeClr val="accent6">
                    <a:alpha val="2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Shape 17">
              <a:extLst>
                <a:ext uri="{FF2B5EF4-FFF2-40B4-BE49-F238E27FC236}">
                  <a16:creationId xmlns:a16="http://schemas.microsoft.com/office/drawing/2014/main" id="{5A7FF51F-3820-41BE-8690-7E758ECFA7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6937"/>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gradFill>
              <a:gsLst>
                <a:gs pos="813">
                  <a:schemeClr val="bg1">
                    <a:alpha val="41000"/>
                  </a:schemeClr>
                </a:gs>
                <a:gs pos="20000">
                  <a:schemeClr val="accent5">
                    <a:lumMod val="85000"/>
                    <a:alpha val="56000"/>
                  </a:schemeClr>
                </a:gs>
                <a:gs pos="44000">
                  <a:schemeClr val="accent6">
                    <a:lumMod val="40000"/>
                    <a:lumOff val="60000"/>
                    <a:alpha val="57000"/>
                  </a:schemeClr>
                </a:gs>
                <a:gs pos="100000">
                  <a:schemeClr val="bg1">
                    <a:alpha val="59000"/>
                  </a:schemeClr>
                </a:gs>
                <a:gs pos="74000">
                  <a:schemeClr val="accent1">
                    <a:lumMod val="91000"/>
                    <a:lumOff val="9000"/>
                    <a:alpha val="34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Shape 18">
              <a:extLst>
                <a:ext uri="{FF2B5EF4-FFF2-40B4-BE49-F238E27FC236}">
                  <a16:creationId xmlns:a16="http://schemas.microsoft.com/office/drawing/2014/main" id="{85EAD889-EA4D-485F-BA9C-F6473A4329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6937"/>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grpSp>
      <p:sp>
        <p:nvSpPr>
          <p:cNvPr id="2" name="Title 1">
            <a:extLst>
              <a:ext uri="{FF2B5EF4-FFF2-40B4-BE49-F238E27FC236}">
                <a16:creationId xmlns:a16="http://schemas.microsoft.com/office/drawing/2014/main" id="{EB4576F5-ED3C-C647-841F-048062176AF1}"/>
              </a:ext>
            </a:extLst>
          </p:cNvPr>
          <p:cNvSpPr>
            <a:spLocks noGrp="1"/>
          </p:cNvSpPr>
          <p:nvPr>
            <p:ph type="title"/>
          </p:nvPr>
        </p:nvSpPr>
        <p:spPr>
          <a:xfrm>
            <a:off x="3045368" y="2043663"/>
            <a:ext cx="6105194" cy="2031055"/>
          </a:xfrm>
        </p:spPr>
        <p:txBody>
          <a:bodyPr vert="horz" lIns="91440" tIns="45720" rIns="91440" bIns="45720" rtlCol="0" anchor="b">
            <a:normAutofit/>
          </a:bodyPr>
          <a:lstStyle/>
          <a:p>
            <a:pPr algn="ctr"/>
            <a:r>
              <a:rPr lang="en-US" sz="5200" kern="1200" dirty="0">
                <a:solidFill>
                  <a:schemeClr val="tx2"/>
                </a:solidFill>
                <a:latin typeface="+mj-lt"/>
                <a:ea typeface="+mj-ea"/>
                <a:cs typeface="+mj-cs"/>
              </a:rPr>
              <a:t>Immigration into the US since 1820</a:t>
            </a:r>
          </a:p>
        </p:txBody>
      </p:sp>
      <p:sp>
        <p:nvSpPr>
          <p:cNvPr id="3" name="Content Placeholder 2">
            <a:extLst>
              <a:ext uri="{FF2B5EF4-FFF2-40B4-BE49-F238E27FC236}">
                <a16:creationId xmlns:a16="http://schemas.microsoft.com/office/drawing/2014/main" id="{2AA15DF9-CFE1-9845-81FA-A4C332846E8C}"/>
              </a:ext>
            </a:extLst>
          </p:cNvPr>
          <p:cNvSpPr>
            <a:spLocks noGrp="1"/>
          </p:cNvSpPr>
          <p:nvPr>
            <p:ph idx="1"/>
          </p:nvPr>
        </p:nvSpPr>
        <p:spPr>
          <a:xfrm>
            <a:off x="3045368" y="4160126"/>
            <a:ext cx="6105194" cy="682079"/>
          </a:xfrm>
        </p:spPr>
        <p:txBody>
          <a:bodyPr vert="horz" lIns="91440" tIns="45720" rIns="91440" bIns="45720" rtlCol="0">
            <a:normAutofit/>
          </a:bodyPr>
          <a:lstStyle/>
          <a:p>
            <a:pPr marL="0" indent="0" algn="ctr">
              <a:buNone/>
            </a:pPr>
            <a:r>
              <a:rPr lang="en-US" sz="2000" kern="1200" dirty="0">
                <a:solidFill>
                  <a:schemeClr val="tx2"/>
                </a:solidFill>
                <a:latin typeface="+mn-lt"/>
                <a:ea typeface="+mn-ea"/>
                <a:cs typeface="+mn-cs"/>
                <a:hlinkClick r:id="rId2"/>
              </a:rPr>
              <a:t>http://metrocosm.com/us-immigration-history-map.html</a:t>
            </a:r>
            <a:endParaRPr lang="en-US" sz="2000" kern="1200" dirty="0">
              <a:solidFill>
                <a:schemeClr val="tx2"/>
              </a:solidFill>
              <a:latin typeface="+mn-lt"/>
              <a:ea typeface="+mn-ea"/>
              <a:cs typeface="+mn-cs"/>
            </a:endParaRPr>
          </a:p>
          <a:p>
            <a:pPr marL="0" indent="0" algn="ctr">
              <a:buNone/>
            </a:pPr>
            <a:endParaRPr lang="en-US" sz="2000" kern="1200" dirty="0">
              <a:solidFill>
                <a:schemeClr val="tx2"/>
              </a:solidFill>
              <a:latin typeface="+mn-lt"/>
              <a:ea typeface="+mn-ea"/>
              <a:cs typeface="+mn-cs"/>
            </a:endParaRPr>
          </a:p>
        </p:txBody>
      </p:sp>
    </p:spTree>
    <p:extLst>
      <p:ext uri="{BB962C8B-B14F-4D97-AF65-F5344CB8AC3E}">
        <p14:creationId xmlns:p14="http://schemas.microsoft.com/office/powerpoint/2010/main" val="11271916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8D86D43-6E3E-1844-85DC-0A30F215C7F0}"/>
              </a:ext>
            </a:extLst>
          </p:cNvPr>
          <p:cNvSpPr>
            <a:spLocks noGrp="1"/>
          </p:cNvSpPr>
          <p:nvPr>
            <p:ph type="title"/>
          </p:nvPr>
        </p:nvSpPr>
        <p:spPr>
          <a:xfrm>
            <a:off x="643467" y="321734"/>
            <a:ext cx="10905066" cy="1135737"/>
          </a:xfrm>
        </p:spPr>
        <p:txBody>
          <a:bodyPr>
            <a:normAutofit/>
          </a:bodyPr>
          <a:lstStyle/>
          <a:p>
            <a:r>
              <a:rPr lang="en-US" sz="3600"/>
              <a:t>EUGENICS</a:t>
            </a:r>
          </a:p>
        </p:txBody>
      </p:sp>
      <p:sp>
        <p:nvSpPr>
          <p:cNvPr id="3" name="Content Placeholder 2">
            <a:extLst>
              <a:ext uri="{FF2B5EF4-FFF2-40B4-BE49-F238E27FC236}">
                <a16:creationId xmlns:a16="http://schemas.microsoft.com/office/drawing/2014/main" id="{12BF9D1C-E43E-4A41-9D32-CA635F8E7FCF}"/>
              </a:ext>
            </a:extLst>
          </p:cNvPr>
          <p:cNvSpPr>
            <a:spLocks noGrp="1"/>
          </p:cNvSpPr>
          <p:nvPr>
            <p:ph idx="1"/>
          </p:nvPr>
        </p:nvSpPr>
        <p:spPr>
          <a:xfrm>
            <a:off x="643467" y="1782981"/>
            <a:ext cx="10905066" cy="4393982"/>
          </a:xfrm>
        </p:spPr>
        <p:txBody>
          <a:bodyPr>
            <a:normAutofit/>
          </a:bodyPr>
          <a:lstStyle/>
          <a:p>
            <a:pPr marL="0" indent="0">
              <a:buNone/>
            </a:pPr>
            <a:r>
              <a:rPr lang="en-US" sz="2000" dirty="0"/>
              <a:t>Eugenics is the philosophy and social movement that argues it is possible </a:t>
            </a:r>
            <a:r>
              <a:rPr lang="en-US" sz="2000" dirty="0">
                <a:highlight>
                  <a:srgbClr val="00FFFF"/>
                </a:highlight>
              </a:rPr>
              <a:t>to improve the human race and society by encouraging reproduction by people or populations with “desirable” traits </a:t>
            </a:r>
            <a:r>
              <a:rPr lang="en-US" sz="2000" dirty="0"/>
              <a:t>(termed “positive” eugenics) and discouraging reproduction by people with “undesirable” qualities (termed “negative” eugenics). The eugenics movement began in the United States </a:t>
            </a:r>
            <a:r>
              <a:rPr lang="en-US" sz="2000" dirty="0">
                <a:highlight>
                  <a:srgbClr val="00FFFF"/>
                </a:highlight>
              </a:rPr>
              <a:t>in the early part of the 20</a:t>
            </a:r>
            <a:r>
              <a:rPr lang="en-US" sz="2000" baseline="30000" dirty="0">
                <a:highlight>
                  <a:srgbClr val="00FFFF"/>
                </a:highlight>
              </a:rPr>
              <a:t>th</a:t>
            </a:r>
            <a:r>
              <a:rPr lang="en-US" sz="2000" dirty="0">
                <a:highlight>
                  <a:srgbClr val="00FFFF"/>
                </a:highlight>
              </a:rPr>
              <a:t>century</a:t>
            </a:r>
            <a:r>
              <a:rPr lang="en-US" sz="2000" dirty="0"/>
              <a:t>; </a:t>
            </a:r>
            <a:r>
              <a:rPr lang="en-US" sz="2000" dirty="0">
                <a:highlight>
                  <a:srgbClr val="00FFFF"/>
                </a:highlight>
              </a:rPr>
              <a:t>the United States was the first country to have a systematic program for performing sterilizations on individuals without their knowledge or against their will</a:t>
            </a:r>
            <a:r>
              <a:rPr lang="en-US" sz="2000" dirty="0"/>
              <a:t>. It was supported and encouraged by a wide swath of people, including politicians, scientists, social reformers, prominent business leaders and other influential individuals who shared a </a:t>
            </a:r>
            <a:r>
              <a:rPr lang="en-US" sz="2000" dirty="0">
                <a:highlight>
                  <a:srgbClr val="00FFFF"/>
                </a:highlight>
              </a:rPr>
              <a:t>goal of reducing the “burden” on society. </a:t>
            </a:r>
            <a:r>
              <a:rPr lang="en-US" sz="2000" dirty="0"/>
              <a:t>The majority of people targeted for sterilization were deemed of </a:t>
            </a:r>
            <a:r>
              <a:rPr lang="en-US" sz="2000" dirty="0">
                <a:highlight>
                  <a:srgbClr val="00FFFF"/>
                </a:highlight>
              </a:rPr>
              <a:t>inferior intelligence, particularly poor people and eventually people of color.*</a:t>
            </a:r>
          </a:p>
          <a:p>
            <a:pPr marL="0" indent="0">
              <a:buNone/>
            </a:pPr>
            <a:endParaRPr lang="en-US" sz="2000" dirty="0">
              <a:highlight>
                <a:srgbClr val="00FFFF"/>
              </a:highlight>
            </a:endParaRPr>
          </a:p>
          <a:p>
            <a:pPr marL="0" indent="0">
              <a:buNone/>
            </a:pPr>
            <a:r>
              <a:rPr lang="en-US" sz="2000" dirty="0"/>
              <a:t>The term “eugenics” was first coined by Sir Francis Galton in 1880s.</a:t>
            </a:r>
          </a:p>
        </p:txBody>
      </p:sp>
      <p:sp>
        <p:nvSpPr>
          <p:cNvPr id="10" name="Rectangle 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5291188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 name="Rectangle 29">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a16="http://schemas.microsoft.com/office/drawing/2014/main" id="{667D5447-2CC7-5740-9C38-48261CCE49DD}"/>
              </a:ext>
            </a:extLst>
          </p:cNvPr>
          <p:cNvSpPr>
            <a:spLocks noGrp="1"/>
          </p:cNvSpPr>
          <p:nvPr>
            <p:ph type="title"/>
          </p:nvPr>
        </p:nvSpPr>
        <p:spPr>
          <a:xfrm>
            <a:off x="643467" y="321734"/>
            <a:ext cx="10905066" cy="1135737"/>
          </a:xfrm>
        </p:spPr>
        <p:txBody>
          <a:bodyPr>
            <a:normAutofit/>
          </a:bodyPr>
          <a:lstStyle/>
          <a:p>
            <a:r>
              <a:rPr lang="en-US" sz="3600"/>
              <a:t>Sterilization Laws</a:t>
            </a:r>
          </a:p>
        </p:txBody>
      </p:sp>
      <p:sp>
        <p:nvSpPr>
          <p:cNvPr id="32" name="Rectangle 31">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Isosceles Triangle 33">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Isosceles Triangle 35">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3" name="Content Placeholder 3">
            <a:extLst>
              <a:ext uri="{FF2B5EF4-FFF2-40B4-BE49-F238E27FC236}">
                <a16:creationId xmlns:a16="http://schemas.microsoft.com/office/drawing/2014/main" id="{20A97E8B-04D3-4822-89C1-2646FE468D92}"/>
              </a:ext>
            </a:extLst>
          </p:cNvPr>
          <p:cNvGraphicFramePr>
            <a:graphicFrameLocks noGrp="1"/>
          </p:cNvGraphicFramePr>
          <p:nvPr>
            <p:ph idx="1"/>
            <p:extLst>
              <p:ext uri="{D42A27DB-BD31-4B8C-83A1-F6EECF244321}">
                <p14:modId xmlns:p14="http://schemas.microsoft.com/office/powerpoint/2010/main" val="2981238173"/>
              </p:ext>
            </p:extLst>
          </p:nvPr>
        </p:nvGraphicFramePr>
        <p:xfrm>
          <a:off x="643467" y="1782981"/>
          <a:ext cx="10905066" cy="43939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54090880"/>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23962611-DFD5-4092-AAFD-559E3DFC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8" y="0"/>
            <a:ext cx="10910292"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8">
            <a:extLst>
              <a:ext uri="{FF2B5EF4-FFF2-40B4-BE49-F238E27FC236}">
                <a16:creationId xmlns:a16="http://schemas.microsoft.com/office/drawing/2014/main" id="{2270F1FA-0425-408F-9861-80BF5AFB27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DE45C6F-488A-C346-9C48-A5F1F1DBF7FE}"/>
              </a:ext>
            </a:extLst>
          </p:cNvPr>
          <p:cNvSpPr>
            <a:spLocks noGrp="1"/>
          </p:cNvSpPr>
          <p:nvPr>
            <p:ph type="title"/>
          </p:nvPr>
        </p:nvSpPr>
        <p:spPr>
          <a:xfrm>
            <a:off x="3045368" y="2043663"/>
            <a:ext cx="6105194" cy="2031055"/>
          </a:xfrm>
        </p:spPr>
        <p:txBody>
          <a:bodyPr vert="horz" lIns="91440" tIns="45720" rIns="91440" bIns="45720" rtlCol="0" anchor="b">
            <a:normAutofit/>
          </a:bodyPr>
          <a:lstStyle/>
          <a:p>
            <a:pPr algn="ctr"/>
            <a:r>
              <a:rPr lang="en-US" sz="4700" kern="1200">
                <a:solidFill>
                  <a:srgbClr val="FFFFFF"/>
                </a:solidFill>
                <a:latin typeface="+mj-lt"/>
                <a:ea typeface="+mj-ea"/>
                <a:cs typeface="+mj-cs"/>
              </a:rPr>
              <a:t>Barbara Benton, </a:t>
            </a:r>
            <a:r>
              <a:rPr lang="en-US" sz="4700" i="1" kern="1200">
                <a:solidFill>
                  <a:srgbClr val="FFFFFF"/>
                </a:solidFill>
                <a:latin typeface="+mj-lt"/>
                <a:ea typeface="+mj-ea"/>
                <a:cs typeface="+mj-cs"/>
              </a:rPr>
              <a:t>Ellis Island: A Pictorial History </a:t>
            </a:r>
          </a:p>
        </p:txBody>
      </p:sp>
    </p:spTree>
    <p:extLst>
      <p:ext uri="{BB962C8B-B14F-4D97-AF65-F5344CB8AC3E}">
        <p14:creationId xmlns:p14="http://schemas.microsoft.com/office/powerpoint/2010/main" val="482189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5E6CFF1-2F42-4E10-9A97-F116F46F53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B978FA50-D236-4006-BFAC-AB126DA00491}"/>
              </a:ext>
            </a:extLst>
          </p:cNvPr>
          <p:cNvPicPr>
            <a:picLocks noChangeAspect="1"/>
          </p:cNvPicPr>
          <p:nvPr/>
        </p:nvPicPr>
        <p:blipFill rotWithShape="1">
          <a:blip r:embed="rId3">
            <a:alphaModFix amt="35000"/>
          </a:blip>
          <a:srcRect t="15730"/>
          <a:stretch/>
        </p:blipFill>
        <p:spPr>
          <a:xfrm>
            <a:off x="20" y="1"/>
            <a:ext cx="12191980" cy="6857999"/>
          </a:xfrm>
          <a:prstGeom prst="rect">
            <a:avLst/>
          </a:prstGeom>
        </p:spPr>
      </p:pic>
      <p:sp>
        <p:nvSpPr>
          <p:cNvPr id="2" name="Title 1">
            <a:extLst>
              <a:ext uri="{FF2B5EF4-FFF2-40B4-BE49-F238E27FC236}">
                <a16:creationId xmlns:a16="http://schemas.microsoft.com/office/drawing/2014/main" id="{E3E79988-F627-EE4C-85E4-20CFD699CF79}"/>
              </a:ext>
            </a:extLst>
          </p:cNvPr>
          <p:cNvSpPr>
            <a:spLocks noGrp="1"/>
          </p:cNvSpPr>
          <p:nvPr>
            <p:ph type="title"/>
          </p:nvPr>
        </p:nvSpPr>
        <p:spPr>
          <a:xfrm>
            <a:off x="838201" y="1065862"/>
            <a:ext cx="3313164" cy="4726276"/>
          </a:xfrm>
        </p:spPr>
        <p:txBody>
          <a:bodyPr>
            <a:normAutofit/>
          </a:bodyPr>
          <a:lstStyle/>
          <a:p>
            <a:pPr algn="r"/>
            <a:r>
              <a:rPr lang="en-US" sz="4000">
                <a:solidFill>
                  <a:srgbClr val="FFFFFF"/>
                </a:solidFill>
              </a:rPr>
              <a:t>Ellis Island</a:t>
            </a:r>
          </a:p>
        </p:txBody>
      </p:sp>
      <p:cxnSp>
        <p:nvCxnSpPr>
          <p:cNvPr id="17" name="Straight Connector 11">
            <a:extLst>
              <a:ext uri="{FF2B5EF4-FFF2-40B4-BE49-F238E27FC236}">
                <a16:creationId xmlns:a16="http://schemas.microsoft.com/office/drawing/2014/main" id="{67182200-4859-4C8D-BCBB-55B245C28B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80E264BA-F17F-485C-B401-3516C043B235}"/>
              </a:ext>
            </a:extLst>
          </p:cNvPr>
          <p:cNvGraphicFramePr>
            <a:graphicFrameLocks noGrp="1"/>
          </p:cNvGraphicFramePr>
          <p:nvPr>
            <p:ph idx="1"/>
            <p:extLst>
              <p:ext uri="{D42A27DB-BD31-4B8C-83A1-F6EECF244321}">
                <p14:modId xmlns:p14="http://schemas.microsoft.com/office/powerpoint/2010/main" val="2476181876"/>
              </p:ext>
            </p:extLst>
          </p:nvPr>
        </p:nvGraphicFramePr>
        <p:xfrm>
          <a:off x="5155379" y="1065862"/>
          <a:ext cx="5744685" cy="472627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499171164"/>
      </p:ext>
    </p:extLst>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9">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5">
            <a:extLst>
              <a:ext uri="{FF2B5EF4-FFF2-40B4-BE49-F238E27FC236}">
                <a16:creationId xmlns:a16="http://schemas.microsoft.com/office/drawing/2014/main" id="{7C74A79C-2C37-48DD-98A9-360509FFA712}"/>
              </a:ext>
            </a:extLst>
          </p:cNvPr>
          <p:cNvPicPr>
            <a:picLocks noChangeAspect="1"/>
          </p:cNvPicPr>
          <p:nvPr/>
        </p:nvPicPr>
        <p:blipFill rotWithShape="1">
          <a:blip r:embed="rId2">
            <a:alphaModFix amt="35000"/>
          </a:blip>
          <a:srcRect t="35" r="1" b="1"/>
          <a:stretch/>
        </p:blipFill>
        <p:spPr>
          <a:xfrm>
            <a:off x="-4243" y="10"/>
            <a:ext cx="12196243" cy="6857990"/>
          </a:xfrm>
          <a:prstGeom prst="rect">
            <a:avLst/>
          </a:prstGeom>
        </p:spPr>
      </p:pic>
      <p:sp>
        <p:nvSpPr>
          <p:cNvPr id="2" name="Title 1">
            <a:extLst>
              <a:ext uri="{FF2B5EF4-FFF2-40B4-BE49-F238E27FC236}">
                <a16:creationId xmlns:a16="http://schemas.microsoft.com/office/drawing/2014/main" id="{755730C9-5238-0849-B4C9-37D8EF708F02}"/>
              </a:ext>
            </a:extLst>
          </p:cNvPr>
          <p:cNvSpPr>
            <a:spLocks noGrp="1"/>
          </p:cNvSpPr>
          <p:nvPr>
            <p:ph type="title"/>
          </p:nvPr>
        </p:nvSpPr>
        <p:spPr>
          <a:xfrm>
            <a:off x="643467" y="321734"/>
            <a:ext cx="10905066" cy="1135737"/>
          </a:xfrm>
        </p:spPr>
        <p:txBody>
          <a:bodyPr>
            <a:normAutofit/>
          </a:bodyPr>
          <a:lstStyle/>
          <a:p>
            <a:r>
              <a:rPr lang="en-US" sz="3600" dirty="0"/>
              <a:t>Mental examination?</a:t>
            </a:r>
          </a:p>
        </p:txBody>
      </p:sp>
      <p:sp>
        <p:nvSpPr>
          <p:cNvPr id="12" name="Rectangle 11">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Isosceles Triangle 15">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7" name="Content Placeholder 2">
            <a:extLst>
              <a:ext uri="{FF2B5EF4-FFF2-40B4-BE49-F238E27FC236}">
                <a16:creationId xmlns:a16="http://schemas.microsoft.com/office/drawing/2014/main" id="{22AA6845-1090-4837-ACC0-69268F3C7D9F}"/>
              </a:ext>
            </a:extLst>
          </p:cNvPr>
          <p:cNvGraphicFramePr>
            <a:graphicFrameLocks noGrp="1"/>
          </p:cNvGraphicFramePr>
          <p:nvPr>
            <p:ph idx="1"/>
            <p:extLst>
              <p:ext uri="{D42A27DB-BD31-4B8C-83A1-F6EECF244321}">
                <p14:modId xmlns:p14="http://schemas.microsoft.com/office/powerpoint/2010/main" val="3846881690"/>
              </p:ext>
            </p:extLst>
          </p:nvPr>
        </p:nvGraphicFramePr>
        <p:xfrm>
          <a:off x="643467" y="1782981"/>
          <a:ext cx="10905066" cy="43939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31398822"/>
      </p:ext>
    </p:extLst>
  </p:cSld>
  <p:clrMapOvr>
    <a:overrideClrMapping bg1="dk1" tx1="lt1" bg2="dk2"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3962611-DFD5-4092-AAFD-559E3DFC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8" y="0"/>
            <a:ext cx="10910292"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2270F1FA-0425-408F-9861-80BF5AFB27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3">
            <a:extLst>
              <a:ext uri="{FF2B5EF4-FFF2-40B4-BE49-F238E27FC236}">
                <a16:creationId xmlns:a16="http://schemas.microsoft.com/office/drawing/2014/main" id="{067AB039-AFF9-2F49-B45E-1B556E95359F}"/>
              </a:ext>
            </a:extLst>
          </p:cNvPr>
          <p:cNvSpPr>
            <a:spLocks noGrp="1"/>
          </p:cNvSpPr>
          <p:nvPr>
            <p:ph type="title"/>
          </p:nvPr>
        </p:nvSpPr>
        <p:spPr>
          <a:xfrm>
            <a:off x="3045368" y="2043663"/>
            <a:ext cx="6105194" cy="2031055"/>
          </a:xfrm>
        </p:spPr>
        <p:txBody>
          <a:bodyPr vert="horz" lIns="91440" tIns="45720" rIns="91440" bIns="45720" rtlCol="0" anchor="b">
            <a:normAutofit fontScale="90000"/>
          </a:bodyPr>
          <a:lstStyle/>
          <a:p>
            <a:pPr algn="ctr"/>
            <a:r>
              <a:rPr lang="en-US" sz="4700" kern="1200" dirty="0">
                <a:solidFill>
                  <a:srgbClr val="FFFFFF"/>
                </a:solidFill>
                <a:latin typeface="+mj-lt"/>
                <a:ea typeface="+mj-ea"/>
                <a:cs typeface="+mj-cs"/>
              </a:rPr>
              <a:t>Madison Grant, </a:t>
            </a:r>
            <a:r>
              <a:rPr lang="en-US" sz="4700" i="1" kern="1200" dirty="0">
                <a:solidFill>
                  <a:srgbClr val="FFFFFF"/>
                </a:solidFill>
                <a:latin typeface="+mj-lt"/>
                <a:ea typeface="+mj-ea"/>
                <a:cs typeface="+mj-cs"/>
              </a:rPr>
              <a:t>The Passing of The Great Race</a:t>
            </a:r>
            <a:br>
              <a:rPr lang="en-US" sz="4700" kern="1200" dirty="0">
                <a:solidFill>
                  <a:srgbClr val="FFFFFF"/>
                </a:solidFill>
                <a:latin typeface="+mj-lt"/>
                <a:ea typeface="+mj-ea"/>
                <a:cs typeface="+mj-cs"/>
              </a:rPr>
            </a:br>
            <a:r>
              <a:rPr lang="en-US" sz="4700" kern="1200" dirty="0">
                <a:solidFill>
                  <a:srgbClr val="FFFFFF"/>
                </a:solidFill>
                <a:latin typeface="+mj-lt"/>
                <a:ea typeface="+mj-ea"/>
                <a:cs typeface="+mj-cs"/>
              </a:rPr>
              <a:t>(1916)</a:t>
            </a:r>
          </a:p>
        </p:txBody>
      </p:sp>
    </p:spTree>
    <p:extLst>
      <p:ext uri="{BB962C8B-B14F-4D97-AF65-F5344CB8AC3E}">
        <p14:creationId xmlns:p14="http://schemas.microsoft.com/office/powerpoint/2010/main" val="25488427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DA1F35B-C8F7-4A5A-9339-7DA4D785B3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c 10">
            <a:extLst>
              <a:ext uri="{FF2B5EF4-FFF2-40B4-BE49-F238E27FC236}">
                <a16:creationId xmlns:a16="http://schemas.microsoft.com/office/drawing/2014/main" id="{B2D4AD41-40DA-4A81-92F5-B6E3BA1ED8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746107">
            <a:off x="8175088" y="457951"/>
            <a:ext cx="2987899" cy="2987899"/>
          </a:xfrm>
          <a:prstGeom prst="arc">
            <a:avLst>
              <a:gd name="adj1" fmla="val 14612914"/>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476DDA7-F686-5B40-9210-2F81E48EFC79}"/>
              </a:ext>
            </a:extLst>
          </p:cNvPr>
          <p:cNvSpPr>
            <a:spLocks noGrp="1"/>
          </p:cNvSpPr>
          <p:nvPr>
            <p:ph type="title"/>
          </p:nvPr>
        </p:nvSpPr>
        <p:spPr>
          <a:xfrm>
            <a:off x="838200" y="365125"/>
            <a:ext cx="10515600" cy="1325563"/>
          </a:xfrm>
        </p:spPr>
        <p:txBody>
          <a:bodyPr>
            <a:normAutofit/>
          </a:bodyPr>
          <a:lstStyle/>
          <a:p>
            <a:pPr algn="ctr"/>
            <a:r>
              <a:rPr lang="en-US"/>
              <a:t>Grant and the Eugenic Ideal</a:t>
            </a:r>
            <a:endParaRPr lang="en-US" dirty="0"/>
          </a:p>
        </p:txBody>
      </p:sp>
      <p:graphicFrame>
        <p:nvGraphicFramePr>
          <p:cNvPr id="18" name="Content Placeholder 2">
            <a:extLst>
              <a:ext uri="{FF2B5EF4-FFF2-40B4-BE49-F238E27FC236}">
                <a16:creationId xmlns:a16="http://schemas.microsoft.com/office/drawing/2014/main" id="{4D669B09-6D4C-432A-8DA5-FC01BD72F7EA}"/>
              </a:ext>
            </a:extLst>
          </p:cNvPr>
          <p:cNvGraphicFramePr>
            <a:graphicFrameLocks noGrp="1"/>
          </p:cNvGraphicFramePr>
          <p:nvPr>
            <p:ph idx="1"/>
            <p:extLst>
              <p:ext uri="{D42A27DB-BD31-4B8C-83A1-F6EECF244321}">
                <p14:modId xmlns:p14="http://schemas.microsoft.com/office/powerpoint/2010/main" val="147701909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100711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526E0BFB-CDF1-4990-8C11-AC849311E0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EF8736E8-2EC9-48E1-BB0F-5BD823147DE5}"/>
              </a:ext>
            </a:extLst>
          </p:cNvPr>
          <p:cNvPicPr>
            <a:picLocks noChangeAspect="1"/>
          </p:cNvPicPr>
          <p:nvPr/>
        </p:nvPicPr>
        <p:blipFill rotWithShape="1">
          <a:blip r:embed="rId3"/>
          <a:srcRect l="9091" r="-2" b="28077"/>
          <a:stretch/>
        </p:blipFill>
        <p:spPr>
          <a:xfrm>
            <a:off x="-2" y="10"/>
            <a:ext cx="8668512" cy="6857990"/>
          </a:xfrm>
          <a:prstGeom prst="rect">
            <a:avLst/>
          </a:prstGeom>
        </p:spPr>
      </p:pic>
      <p:sp>
        <p:nvSpPr>
          <p:cNvPr id="15" name="Rectangle 14">
            <a:extLst>
              <a:ext uri="{FF2B5EF4-FFF2-40B4-BE49-F238E27FC236}">
                <a16:creationId xmlns:a16="http://schemas.microsoft.com/office/drawing/2014/main" id="{6069A1F8-9BEB-4786-9694-FC48B2D75D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788244" y="0"/>
            <a:ext cx="9403756" cy="6858000"/>
          </a:xfrm>
          <a:prstGeom prst="rect">
            <a:avLst/>
          </a:prstGeom>
          <a:gradFill>
            <a:gsLst>
              <a:gs pos="58000">
                <a:schemeClr val="bg1"/>
              </a:gs>
              <a:gs pos="30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DD384A9-58C1-9E4D-BAE9-97A45EDB9B1B}"/>
              </a:ext>
            </a:extLst>
          </p:cNvPr>
          <p:cNvSpPr>
            <a:spLocks noGrp="1"/>
          </p:cNvSpPr>
          <p:nvPr>
            <p:ph type="title"/>
          </p:nvPr>
        </p:nvSpPr>
        <p:spPr>
          <a:xfrm>
            <a:off x="7848600" y="1122363"/>
            <a:ext cx="4023360" cy="3204134"/>
          </a:xfrm>
        </p:spPr>
        <p:txBody>
          <a:bodyPr vert="horz" lIns="91440" tIns="45720" rIns="91440" bIns="45720" rtlCol="0" anchor="b">
            <a:normAutofit/>
          </a:bodyPr>
          <a:lstStyle/>
          <a:p>
            <a:r>
              <a:rPr lang="en-US" sz="4800" dirty="0"/>
              <a:t>Legal Restrictions Against Immigrants</a:t>
            </a:r>
          </a:p>
        </p:txBody>
      </p:sp>
      <p:sp>
        <p:nvSpPr>
          <p:cNvPr id="17" name="Rectangle 16">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130540"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9" name="Rectangle 18">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51648" y="4546920"/>
            <a:ext cx="402336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9861709"/>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8126966-86E7-BC49-A6D3-B041BFE00AF8}"/>
              </a:ext>
            </a:extLst>
          </p:cNvPr>
          <p:cNvSpPr>
            <a:spLocks noGrp="1"/>
          </p:cNvSpPr>
          <p:nvPr>
            <p:ph type="title"/>
          </p:nvPr>
        </p:nvSpPr>
        <p:spPr>
          <a:xfrm>
            <a:off x="1136397" y="502021"/>
            <a:ext cx="9688296" cy="1642969"/>
          </a:xfrm>
        </p:spPr>
        <p:txBody>
          <a:bodyPr anchor="b">
            <a:normAutofit/>
          </a:bodyPr>
          <a:lstStyle/>
          <a:p>
            <a:r>
              <a:rPr lang="en-US" sz="4000" dirty="0"/>
              <a:t>Grant and the Eugenic Ideal</a:t>
            </a:r>
          </a:p>
        </p:txBody>
      </p:sp>
      <p:sp>
        <p:nvSpPr>
          <p:cNvPr id="3" name="Content Placeholder 2">
            <a:extLst>
              <a:ext uri="{FF2B5EF4-FFF2-40B4-BE49-F238E27FC236}">
                <a16:creationId xmlns:a16="http://schemas.microsoft.com/office/drawing/2014/main" id="{38E7B1C9-44CD-334E-A7EB-EF83F267C958}"/>
              </a:ext>
            </a:extLst>
          </p:cNvPr>
          <p:cNvSpPr>
            <a:spLocks noGrp="1"/>
          </p:cNvSpPr>
          <p:nvPr>
            <p:ph idx="1"/>
          </p:nvPr>
        </p:nvSpPr>
        <p:spPr>
          <a:xfrm>
            <a:off x="1136397" y="2418409"/>
            <a:ext cx="9688296" cy="3454358"/>
          </a:xfrm>
        </p:spPr>
        <p:txBody>
          <a:bodyPr anchor="t">
            <a:normAutofit/>
          </a:bodyPr>
          <a:lstStyle/>
          <a:p>
            <a:pPr marL="0" indent="0">
              <a:buNone/>
            </a:pPr>
            <a:r>
              <a:rPr lang="en-US" sz="2000"/>
              <a:t>“Mistaken regard for what are believed to be divine laws and a sentimental belief in the sanctity of human life, tend to prevent both the elimination of defective infants and the sterilization of such adults as are themselves of no value to the community. The laws of nature require the obliteration of the unfit, and human life is valuable only when it is of use to the community or race.</a:t>
            </a:r>
          </a:p>
          <a:p>
            <a:pPr marL="0" indent="0">
              <a:buNone/>
            </a:pPr>
            <a:r>
              <a:rPr lang="en-US" sz="2000"/>
              <a:t>It is highly unjust that a minute minority should be called upon to supply brains for the unthinking mass of the community, but it is even worse to burden the responsible and larger, but still overworked, elements in the community with an ever increasing number of moral perverts, mental defectives, and hereditary cripples.” (26)</a:t>
            </a:r>
          </a:p>
          <a:p>
            <a:endParaRPr lang="en-US" sz="2000"/>
          </a:p>
          <a:p>
            <a:endParaRPr lang="en-US" sz="2000"/>
          </a:p>
          <a:p>
            <a:endParaRPr lang="en-US" sz="2000"/>
          </a:p>
        </p:txBody>
      </p:sp>
      <p:sp>
        <p:nvSpPr>
          <p:cNvPr id="10" name="Rectangle 9">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170721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390704A-FA37-8A46-A69F-44A0CCBF1836}"/>
              </a:ext>
            </a:extLst>
          </p:cNvPr>
          <p:cNvSpPr>
            <a:spLocks noGrp="1"/>
          </p:cNvSpPr>
          <p:nvPr>
            <p:ph type="title"/>
          </p:nvPr>
        </p:nvSpPr>
        <p:spPr>
          <a:xfrm>
            <a:off x="808638" y="386930"/>
            <a:ext cx="9236700" cy="1188950"/>
          </a:xfrm>
        </p:spPr>
        <p:txBody>
          <a:bodyPr anchor="b">
            <a:normAutofit/>
          </a:bodyPr>
          <a:lstStyle/>
          <a:p>
            <a:r>
              <a:rPr lang="en-US" sz="5400"/>
              <a:t>Grant and the Eugenic Ideal</a:t>
            </a:r>
          </a:p>
        </p:txBody>
      </p:sp>
      <p:grpSp>
        <p:nvGrpSpPr>
          <p:cNvPr id="10" name="Group 9">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11">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F3FA7CC-7D89-9749-B1FA-BE0DB014DAD4}"/>
              </a:ext>
            </a:extLst>
          </p:cNvPr>
          <p:cNvSpPr>
            <a:spLocks noGrp="1"/>
          </p:cNvSpPr>
          <p:nvPr>
            <p:ph idx="1"/>
          </p:nvPr>
        </p:nvSpPr>
        <p:spPr>
          <a:xfrm>
            <a:off x="793660" y="2599509"/>
            <a:ext cx="10143668" cy="3435531"/>
          </a:xfrm>
        </p:spPr>
        <p:txBody>
          <a:bodyPr anchor="ctr">
            <a:normAutofit/>
          </a:bodyPr>
          <a:lstStyle/>
          <a:p>
            <a:pPr marL="0" indent="0">
              <a:buNone/>
            </a:pPr>
            <a:r>
              <a:rPr lang="en-US" sz="2200" dirty="0"/>
              <a:t>“A rigid system of selection through the elimination of those who are weak or unfit-in other words, social failures-would solve the whole question in one hundred years, as well as enable us to get rid of the undesirables who crowd our jails, hospitals, and insane asylums. The individual himself can be nourished, educated, and protected by the community during his lifetime, but the state through sterilization must see to it that his line stops with him, or else future generations will be cursed with an ever increasing load of victims of misguided sentimentalism. This is a practical, merciful, and inevitable solution of the whole problem, and can be applied to an ever widening circle of social discards, beginning always with the criminal, the diseased, and the insane, and extending gradually to types which may be called weaklings rather than defectives, and perhaps ultimately to worthless race types.” (27)</a:t>
            </a:r>
          </a:p>
          <a:p>
            <a:pPr marL="0" indent="0">
              <a:buNone/>
            </a:pPr>
            <a:endParaRPr lang="en-US" sz="2200" dirty="0"/>
          </a:p>
        </p:txBody>
      </p:sp>
    </p:spTree>
    <p:extLst>
      <p:ext uri="{BB962C8B-B14F-4D97-AF65-F5344CB8AC3E}">
        <p14:creationId xmlns:p14="http://schemas.microsoft.com/office/powerpoint/2010/main" val="26903852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203DE33-2CD4-4CA8-9AF3-37C3B6513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AF57B88-1D4C-41FA-A761-EC1DD10C3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1100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D2548F45-5164-4ABB-8212-7F293FDED8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9565" y="2659404"/>
            <a:ext cx="4355594" cy="4040742"/>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group of people posing for a photo&#10;&#10;Description automatically generated with low confidence">
            <a:extLst>
              <a:ext uri="{FF2B5EF4-FFF2-40B4-BE49-F238E27FC236}">
                <a16:creationId xmlns:a16="http://schemas.microsoft.com/office/drawing/2014/main" id="{932FE31D-C3FA-854C-8D84-3882E2FFB86A}"/>
              </a:ext>
            </a:extLst>
          </p:cNvPr>
          <p:cNvPicPr>
            <a:picLocks noGrp="1" noChangeAspect="1"/>
          </p:cNvPicPr>
          <p:nvPr>
            <p:ph idx="1"/>
          </p:nvPr>
        </p:nvPicPr>
        <p:blipFill rotWithShape="1">
          <a:blip r:embed="rId3"/>
          <a:srcRect l="920" r="10070" b="-2"/>
          <a:stretch/>
        </p:blipFill>
        <p:spPr>
          <a:xfrm>
            <a:off x="4038599" y="10"/>
            <a:ext cx="8160026" cy="6875809"/>
          </a:xfrm>
          <a:prstGeom prst="rect">
            <a:avLst/>
          </a:prstGeom>
        </p:spPr>
      </p:pic>
      <p:sp>
        <p:nvSpPr>
          <p:cNvPr id="16" name="Freeform: Shape 15">
            <a:extLst>
              <a:ext uri="{FF2B5EF4-FFF2-40B4-BE49-F238E27FC236}">
                <a16:creationId xmlns:a16="http://schemas.microsoft.com/office/drawing/2014/main" id="{5E81CCFB-7BEF-4186-86FB-D09450B4D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5E6F0AD4-2FDE-FD42-B530-80F521A5B199}"/>
              </a:ext>
            </a:extLst>
          </p:cNvPr>
          <p:cNvSpPr>
            <a:spLocks noGrp="1"/>
          </p:cNvSpPr>
          <p:nvPr>
            <p:ph type="title"/>
          </p:nvPr>
        </p:nvSpPr>
        <p:spPr>
          <a:xfrm>
            <a:off x="534473" y="2950387"/>
            <a:ext cx="3052293" cy="3531403"/>
          </a:xfrm>
        </p:spPr>
        <p:txBody>
          <a:bodyPr vert="horz" lIns="91440" tIns="45720" rIns="91440" bIns="45720" rtlCol="0" anchor="t">
            <a:normAutofit/>
          </a:bodyPr>
          <a:lstStyle/>
          <a:p>
            <a:pPr algn="r"/>
            <a:r>
              <a:rPr lang="en-US" sz="4000" dirty="0">
                <a:solidFill>
                  <a:srgbClr val="FFFFFF"/>
                </a:solidFill>
              </a:rPr>
              <a:t>Better-Babies Contest, Minnesota (1920)</a:t>
            </a:r>
          </a:p>
        </p:txBody>
      </p:sp>
    </p:spTree>
    <p:extLst>
      <p:ext uri="{BB962C8B-B14F-4D97-AF65-F5344CB8AC3E}">
        <p14:creationId xmlns:p14="http://schemas.microsoft.com/office/powerpoint/2010/main" val="26415919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group of people standing outside a building&#10;&#10;Description automatically generated with medium confidence">
            <a:extLst>
              <a:ext uri="{FF2B5EF4-FFF2-40B4-BE49-F238E27FC236}">
                <a16:creationId xmlns:a16="http://schemas.microsoft.com/office/drawing/2014/main" id="{24162F69-D933-4B4F-9F84-52DBA23D4995}"/>
              </a:ext>
            </a:extLst>
          </p:cNvPr>
          <p:cNvPicPr>
            <a:picLocks noGrp="1" noChangeAspect="1"/>
          </p:cNvPicPr>
          <p:nvPr>
            <p:ph idx="1"/>
          </p:nvPr>
        </p:nvPicPr>
        <p:blipFill rotWithShape="1">
          <a:blip r:embed="rId3"/>
          <a:srcRect t="11583" b="10831"/>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9EAECBA-9E27-1C41-B3D5-D3EA3553E1E3}"/>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300" b="1">
                <a:solidFill>
                  <a:schemeClr val="tx1">
                    <a:lumMod val="85000"/>
                    <a:lumOff val="15000"/>
                  </a:schemeClr>
                </a:solidFill>
              </a:rPr>
              <a:t>Fitter Families contestants at Georgia State Fair, Savannah (1924)</a:t>
            </a:r>
            <a:endParaRPr lang="en-US" sz="3300">
              <a:solidFill>
                <a:schemeClr val="tx1">
                  <a:lumMod val="85000"/>
                  <a:lumOff val="15000"/>
                </a:schemeClr>
              </a:solidFill>
            </a:endParaRPr>
          </a:p>
        </p:txBody>
      </p:sp>
      <p:cxnSp>
        <p:nvCxnSpPr>
          <p:cNvPr id="12" name="Straight Connector 11">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53487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C910467-8185-45DD-B8A2-A88DF20DF6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711" y="450221"/>
            <a:ext cx="7207948" cy="5948859"/>
          </a:xfrm>
          <a:prstGeom prst="rect">
            <a:avLst/>
          </a:prstGeom>
          <a:solidFill>
            <a:srgbClr val="7F7F7F">
              <a:alpha val="24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5" name="Content Placeholder 4" descr="A group of people marching&#10;&#10;Description automatically generated with medium confidence">
            <a:extLst>
              <a:ext uri="{FF2B5EF4-FFF2-40B4-BE49-F238E27FC236}">
                <a16:creationId xmlns:a16="http://schemas.microsoft.com/office/drawing/2014/main" id="{76F69331-4BF5-C44E-AB3E-142576EA6569}"/>
              </a:ext>
            </a:extLst>
          </p:cNvPr>
          <p:cNvPicPr>
            <a:picLocks noGrp="1" noChangeAspect="1"/>
          </p:cNvPicPr>
          <p:nvPr>
            <p:ph idx="1"/>
          </p:nvPr>
        </p:nvPicPr>
        <p:blipFill>
          <a:blip r:embed="rId3"/>
          <a:stretch>
            <a:fillRect/>
          </a:stretch>
        </p:blipFill>
        <p:spPr>
          <a:xfrm>
            <a:off x="659403" y="1004875"/>
            <a:ext cx="6795868" cy="4846383"/>
          </a:xfrm>
          <a:prstGeom prst="rect">
            <a:avLst/>
          </a:prstGeom>
        </p:spPr>
      </p:pic>
      <p:sp>
        <p:nvSpPr>
          <p:cNvPr id="12" name="Rectangle 11">
            <a:extLst>
              <a:ext uri="{FF2B5EF4-FFF2-40B4-BE49-F238E27FC236}">
                <a16:creationId xmlns:a16="http://schemas.microsoft.com/office/drawing/2014/main" id="{CDA1A2E9-63FE-408D-A803-8E306ECAB4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16759" y="450220"/>
            <a:ext cx="3904488" cy="4233672"/>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0404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EDCB156-1F4C-3C47-82D6-65DEBA6C9D26}"/>
              </a:ext>
            </a:extLst>
          </p:cNvPr>
          <p:cNvSpPr>
            <a:spLocks noGrp="1"/>
          </p:cNvSpPr>
          <p:nvPr>
            <p:ph type="title"/>
          </p:nvPr>
        </p:nvSpPr>
        <p:spPr>
          <a:xfrm>
            <a:off x="8086221" y="1115568"/>
            <a:ext cx="3364992" cy="2843784"/>
          </a:xfrm>
        </p:spPr>
        <p:txBody>
          <a:bodyPr vert="horz" lIns="91440" tIns="45720" rIns="91440" bIns="45720" rtlCol="0" anchor="ctr">
            <a:normAutofit/>
          </a:bodyPr>
          <a:lstStyle/>
          <a:p>
            <a:r>
              <a:rPr lang="en-US" sz="3100" kern="1200">
                <a:solidFill>
                  <a:srgbClr val="FFFFFF"/>
                </a:solidFill>
                <a:latin typeface="+mj-lt"/>
                <a:ea typeface="+mj-ea"/>
                <a:cs typeface="+mj-cs"/>
              </a:rPr>
              <a:t>Eugenics supporters hold signs criticizing various “genetically inferior” groups. Wall Street, New York, c. 1915.*</a:t>
            </a:r>
          </a:p>
        </p:txBody>
      </p:sp>
      <p:sp>
        <p:nvSpPr>
          <p:cNvPr id="14" name="Rectangle 13">
            <a:extLst>
              <a:ext uri="{FF2B5EF4-FFF2-40B4-BE49-F238E27FC236}">
                <a16:creationId xmlns:a16="http://schemas.microsoft.com/office/drawing/2014/main" id="{FBE9F90C-C163-435B-9A68-D15C92D1CF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1076" y="4846320"/>
            <a:ext cx="2395728" cy="1563624"/>
          </a:xfrm>
          <a:prstGeom prst="rect">
            <a:avLst/>
          </a:prstGeom>
          <a:solidFill>
            <a:schemeClr val="accent1">
              <a:alpha val="94902"/>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1A882A9F-F4E9-4E23-8F0B-20B5DF42EA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2221" y="4846320"/>
            <a:ext cx="1353312" cy="1572768"/>
          </a:xfrm>
          <a:prstGeom prst="rect">
            <a:avLst/>
          </a:prstGeom>
          <a:solidFill>
            <a:srgbClr val="A5A5A5"/>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35065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3962611-DFD5-4092-AAFD-559E3DFC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8" y="0"/>
            <a:ext cx="10910292"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2270F1FA-0425-408F-9861-80BF5AFB27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3D96AF0-E6D5-0147-B261-6F53BD96F40E}"/>
              </a:ext>
            </a:extLst>
          </p:cNvPr>
          <p:cNvSpPr>
            <a:spLocks noGrp="1"/>
          </p:cNvSpPr>
          <p:nvPr>
            <p:ph type="title"/>
          </p:nvPr>
        </p:nvSpPr>
        <p:spPr>
          <a:xfrm>
            <a:off x="3045368" y="2043663"/>
            <a:ext cx="6105194" cy="2031055"/>
          </a:xfrm>
        </p:spPr>
        <p:txBody>
          <a:bodyPr vert="horz" lIns="91440" tIns="45720" rIns="91440" bIns="45720" rtlCol="0" anchor="b">
            <a:normAutofit fontScale="90000"/>
          </a:bodyPr>
          <a:lstStyle/>
          <a:p>
            <a:pPr algn="ctr"/>
            <a:r>
              <a:rPr lang="en-US" sz="6000" kern="1200" dirty="0">
                <a:solidFill>
                  <a:srgbClr val="FFFFFF"/>
                </a:solidFill>
                <a:latin typeface="+mj-lt"/>
                <a:ea typeface="+mj-ea"/>
                <a:cs typeface="+mj-cs"/>
              </a:rPr>
              <a:t>Howard Grose, </a:t>
            </a:r>
            <a:r>
              <a:rPr lang="en-US" sz="6000" i="1" kern="1200" dirty="0">
                <a:solidFill>
                  <a:srgbClr val="FFFFFF"/>
                </a:solidFill>
                <a:latin typeface="+mj-lt"/>
                <a:ea typeface="+mj-ea"/>
                <a:cs typeface="+mj-cs"/>
              </a:rPr>
              <a:t>Aliens or Americans?</a:t>
            </a:r>
            <a:br>
              <a:rPr lang="en-US" sz="6000" i="1" kern="1200" dirty="0">
                <a:solidFill>
                  <a:srgbClr val="FFFFFF"/>
                </a:solidFill>
                <a:latin typeface="+mj-lt"/>
                <a:ea typeface="+mj-ea"/>
                <a:cs typeface="+mj-cs"/>
              </a:rPr>
            </a:br>
            <a:r>
              <a:rPr lang="en-US" sz="6000" kern="1200" dirty="0">
                <a:solidFill>
                  <a:srgbClr val="FFFFFF"/>
                </a:solidFill>
                <a:latin typeface="+mj-lt"/>
                <a:ea typeface="+mj-ea"/>
                <a:cs typeface="+mj-cs"/>
              </a:rPr>
              <a:t>(1906)</a:t>
            </a:r>
          </a:p>
        </p:txBody>
      </p:sp>
    </p:spTree>
    <p:extLst>
      <p:ext uri="{BB962C8B-B14F-4D97-AF65-F5344CB8AC3E}">
        <p14:creationId xmlns:p14="http://schemas.microsoft.com/office/powerpoint/2010/main" val="22751240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9"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Rectangle 30">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F62DFEEB-957B-D64E-8294-247D8349A726}"/>
              </a:ext>
            </a:extLst>
          </p:cNvPr>
          <p:cNvSpPr>
            <a:spLocks noGrp="1"/>
          </p:cNvSpPr>
          <p:nvPr>
            <p:ph type="title"/>
          </p:nvPr>
        </p:nvSpPr>
        <p:spPr>
          <a:xfrm>
            <a:off x="958506" y="800392"/>
            <a:ext cx="10264697" cy="1212102"/>
          </a:xfrm>
        </p:spPr>
        <p:txBody>
          <a:bodyPr>
            <a:normAutofit/>
          </a:bodyPr>
          <a:lstStyle/>
          <a:p>
            <a:r>
              <a:rPr lang="en-US" sz="4000" dirty="0">
                <a:solidFill>
                  <a:srgbClr val="FFFFFF"/>
                </a:solidFill>
              </a:rPr>
              <a:t>Grose, </a:t>
            </a:r>
            <a:r>
              <a:rPr lang="en-US" sz="4000" i="1" dirty="0">
                <a:solidFill>
                  <a:srgbClr val="FFFFFF"/>
                </a:solidFill>
              </a:rPr>
              <a:t>Aliens or Americans?</a:t>
            </a:r>
          </a:p>
        </p:txBody>
      </p:sp>
      <p:sp>
        <p:nvSpPr>
          <p:cNvPr id="3" name="Content Placeholder 2">
            <a:extLst>
              <a:ext uri="{FF2B5EF4-FFF2-40B4-BE49-F238E27FC236}">
                <a16:creationId xmlns:a16="http://schemas.microsoft.com/office/drawing/2014/main" id="{14205E86-19BF-3140-BEF4-8B256A7F36E4}"/>
              </a:ext>
            </a:extLst>
          </p:cNvPr>
          <p:cNvSpPr>
            <a:spLocks noGrp="1"/>
          </p:cNvSpPr>
          <p:nvPr>
            <p:ph idx="1"/>
          </p:nvPr>
        </p:nvSpPr>
        <p:spPr>
          <a:xfrm>
            <a:off x="1367624" y="2490436"/>
            <a:ext cx="9708995" cy="3567173"/>
          </a:xfrm>
        </p:spPr>
        <p:txBody>
          <a:bodyPr anchor="ctr">
            <a:normAutofit/>
          </a:bodyPr>
          <a:lstStyle/>
          <a:p>
            <a:pPr marL="0" indent="0">
              <a:buNone/>
            </a:pPr>
            <a:r>
              <a:rPr lang="en-US" sz="2400" dirty="0"/>
              <a:t>“Many immigrants are not worth what it cost to raise them, to their native land or any other; and at any rate, a man is only of value where he can fit into the community life and do something it needs to have done. Another naive claim is that every mouth that comes into the country brings with it two hands, the assumption being that there is necessarily work for the two hands. If not, then there is an extra mouth to be fed at somebody else's expense. The real question is one of demand and quality.” (245)</a:t>
            </a:r>
          </a:p>
          <a:p>
            <a:endParaRPr lang="en-US" sz="2400" dirty="0"/>
          </a:p>
        </p:txBody>
      </p:sp>
    </p:spTree>
    <p:extLst>
      <p:ext uri="{BB962C8B-B14F-4D97-AF65-F5344CB8AC3E}">
        <p14:creationId xmlns:p14="http://schemas.microsoft.com/office/powerpoint/2010/main" val="22916289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16">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18">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0A3B516-8E9C-4F41-ADCC-901436AC87CC}"/>
              </a:ext>
            </a:extLst>
          </p:cNvPr>
          <p:cNvSpPr>
            <a:spLocks noGrp="1"/>
          </p:cNvSpPr>
          <p:nvPr>
            <p:ph type="title"/>
          </p:nvPr>
        </p:nvSpPr>
        <p:spPr>
          <a:xfrm>
            <a:off x="1179226" y="826680"/>
            <a:ext cx="9833548" cy="1325563"/>
          </a:xfrm>
        </p:spPr>
        <p:txBody>
          <a:bodyPr>
            <a:normAutofit/>
          </a:bodyPr>
          <a:lstStyle/>
          <a:p>
            <a:pPr algn="ctr"/>
            <a:r>
              <a:rPr lang="en-US" sz="4000">
                <a:solidFill>
                  <a:srgbClr val="FFFFFF"/>
                </a:solidFill>
              </a:rPr>
              <a:t>PAGE LAW (1875)</a:t>
            </a:r>
          </a:p>
        </p:txBody>
      </p:sp>
      <p:sp>
        <p:nvSpPr>
          <p:cNvPr id="3" name="Content Placeholder 2">
            <a:extLst>
              <a:ext uri="{FF2B5EF4-FFF2-40B4-BE49-F238E27FC236}">
                <a16:creationId xmlns:a16="http://schemas.microsoft.com/office/drawing/2014/main" id="{2AF5C506-E20D-2B4D-9A78-8AD30B17E7CC}"/>
              </a:ext>
            </a:extLst>
          </p:cNvPr>
          <p:cNvSpPr>
            <a:spLocks noGrp="1"/>
          </p:cNvSpPr>
          <p:nvPr>
            <p:ph idx="1"/>
          </p:nvPr>
        </p:nvSpPr>
        <p:spPr>
          <a:xfrm>
            <a:off x="1179226" y="3092970"/>
            <a:ext cx="9833548" cy="2693976"/>
          </a:xfrm>
        </p:spPr>
        <p:txBody>
          <a:bodyPr>
            <a:normAutofit/>
          </a:bodyPr>
          <a:lstStyle/>
          <a:p>
            <a:pPr marL="0" indent="0">
              <a:buNone/>
            </a:pPr>
            <a:r>
              <a:rPr lang="en-US" sz="2000" dirty="0"/>
              <a:t>An act supplementary to the acts in relation to immigration.</a:t>
            </a:r>
          </a:p>
          <a:p>
            <a:pPr marL="0" indent="0">
              <a:buNone/>
            </a:pPr>
            <a:r>
              <a:rPr lang="en-US" sz="2000" dirty="0"/>
              <a:t>Be it enacted by the Senate and House of Representatives of the United States of America in Congress assembled, That in determining whether the </a:t>
            </a:r>
            <a:r>
              <a:rPr lang="en-US" sz="2000" dirty="0">
                <a:highlight>
                  <a:srgbClr val="FF00FF"/>
                </a:highlight>
              </a:rPr>
              <a:t>immigration of any subject of China, Japan, or any Oriental country,</a:t>
            </a:r>
            <a:r>
              <a:rPr lang="en-US" sz="2000" dirty="0"/>
              <a:t> to the United States, is free and voluntary . . .  it shall be the duty of the consul-general or consul of the United States residing at the port from which it is proposed to convey such subjects . . . to ascertain whether such immigrant has entered into a contract or agreement for a term of service within the United States, </a:t>
            </a:r>
            <a:r>
              <a:rPr lang="en-US" sz="2000" dirty="0">
                <a:highlight>
                  <a:srgbClr val="FF00FF"/>
                </a:highlight>
              </a:rPr>
              <a:t>for lewd and immoral purposes</a:t>
            </a:r>
            <a:r>
              <a:rPr lang="en-US" sz="2000" dirty="0"/>
              <a:t>; and if there be such contract or agreement, the said consul-general or consul shall not deliver the required permit or certificate.*</a:t>
            </a:r>
            <a:endParaRPr lang="en-US" sz="2000" dirty="0">
              <a:solidFill>
                <a:srgbClr val="000000"/>
              </a:solidFill>
            </a:endParaRPr>
          </a:p>
        </p:txBody>
      </p:sp>
    </p:spTree>
    <p:extLst>
      <p:ext uri="{BB962C8B-B14F-4D97-AF65-F5344CB8AC3E}">
        <p14:creationId xmlns:p14="http://schemas.microsoft.com/office/powerpoint/2010/main" val="22550519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7">
            <a:extLst>
              <a:ext uri="{FF2B5EF4-FFF2-40B4-BE49-F238E27FC236}">
                <a16:creationId xmlns:a16="http://schemas.microsoft.com/office/drawing/2014/main" id="{D3FFFA32-D9F4-4AF9-A025-CD128AC85E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360967"/>
            <a:ext cx="12192000" cy="5497033"/>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9">
            <a:extLst>
              <a:ext uri="{FF2B5EF4-FFF2-40B4-BE49-F238E27FC236}">
                <a16:creationId xmlns:a16="http://schemas.microsoft.com/office/drawing/2014/main" id="{2823A416-999C-4FA3-A853-0AE48404B5D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V="1">
            <a:off x="0" y="0"/>
            <a:ext cx="12192000" cy="3049325"/>
            <a:chOff x="0" y="3808676"/>
            <a:chExt cx="12192000" cy="3049325"/>
          </a:xfrm>
        </p:grpSpPr>
        <p:pic>
          <p:nvPicPr>
            <p:cNvPr id="11" name="Picture 10">
              <a:extLst>
                <a:ext uri="{FF2B5EF4-FFF2-40B4-BE49-F238E27FC236}">
                  <a16:creationId xmlns:a16="http://schemas.microsoft.com/office/drawing/2014/main" id="{9362F656-1A8D-4BA3-BA72-92332E75DB99}"/>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rcRect t="45716" b="9820"/>
            <a:stretch>
              <a:fillRect/>
            </a:stretch>
          </p:blipFill>
          <p:spPr>
            <a:xfrm>
              <a:off x="0" y="3808676"/>
              <a:ext cx="12192000" cy="3049325"/>
            </a:xfrm>
            <a:custGeom>
              <a:avLst/>
              <a:gdLst>
                <a:gd name="connsiteX0" fmla="*/ 0 w 12192000"/>
                <a:gd name="connsiteY0" fmla="*/ 0 h 3049325"/>
                <a:gd name="connsiteX1" fmla="*/ 12192000 w 12192000"/>
                <a:gd name="connsiteY1" fmla="*/ 0 h 3049325"/>
                <a:gd name="connsiteX2" fmla="*/ 12192000 w 12192000"/>
                <a:gd name="connsiteY2" fmla="*/ 3049325 h 3049325"/>
                <a:gd name="connsiteX3" fmla="*/ 0 w 12192000"/>
                <a:gd name="connsiteY3" fmla="*/ 3049325 h 3049325"/>
              </a:gdLst>
              <a:ahLst/>
              <a:cxnLst>
                <a:cxn ang="0">
                  <a:pos x="connsiteX0" y="connsiteY0"/>
                </a:cxn>
                <a:cxn ang="0">
                  <a:pos x="connsiteX1" y="connsiteY1"/>
                </a:cxn>
                <a:cxn ang="0">
                  <a:pos x="connsiteX2" y="connsiteY2"/>
                </a:cxn>
                <a:cxn ang="0">
                  <a:pos x="connsiteX3" y="connsiteY3"/>
                </a:cxn>
              </a:cxnLst>
              <a:rect l="l" t="t" r="r" b="b"/>
              <a:pathLst>
                <a:path w="12192000" h="3049325">
                  <a:moveTo>
                    <a:pt x="0" y="0"/>
                  </a:moveTo>
                  <a:lnTo>
                    <a:pt x="12192000" y="0"/>
                  </a:lnTo>
                  <a:lnTo>
                    <a:pt x="12192000" y="3049325"/>
                  </a:lnTo>
                  <a:lnTo>
                    <a:pt x="0" y="3049325"/>
                  </a:lnTo>
                  <a:close/>
                </a:path>
              </a:pathLst>
            </a:custGeom>
          </p:spPr>
        </p:pic>
        <p:sp>
          <p:nvSpPr>
            <p:cNvPr id="22" name="Oval 11">
              <a:extLst>
                <a:ext uri="{FF2B5EF4-FFF2-40B4-BE49-F238E27FC236}">
                  <a16:creationId xmlns:a16="http://schemas.microsoft.com/office/drawing/2014/main" id="{9338807D-FB66-4E3A-9CF0-786662C4AB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067339" y="5375082"/>
              <a:ext cx="373711" cy="405516"/>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FB4B30D9-AF3B-E643-A0CB-F283D51E9669}"/>
              </a:ext>
            </a:extLst>
          </p:cNvPr>
          <p:cNvSpPr>
            <a:spLocks noGrp="1"/>
          </p:cNvSpPr>
          <p:nvPr>
            <p:ph type="title"/>
          </p:nvPr>
        </p:nvSpPr>
        <p:spPr>
          <a:xfrm>
            <a:off x="1179226" y="448056"/>
            <a:ext cx="9833548" cy="1066802"/>
          </a:xfrm>
        </p:spPr>
        <p:txBody>
          <a:bodyPr>
            <a:normAutofit/>
          </a:bodyPr>
          <a:lstStyle/>
          <a:p>
            <a:r>
              <a:rPr lang="en-US" sz="2200" b="1" cap="all">
                <a:solidFill>
                  <a:srgbClr val="3F3F3F"/>
                </a:solidFill>
              </a:rPr>
              <a:t>CHINESE EXCLUSION ACT AKA “AN ACT TO EXECUTE CERTAIN TREATY STIPULATIONS RELATING TO CHINESE”</a:t>
            </a:r>
            <a:br>
              <a:rPr lang="en-US" sz="2200" b="1" cap="all">
                <a:solidFill>
                  <a:srgbClr val="3F3F3F"/>
                </a:solidFill>
              </a:rPr>
            </a:br>
            <a:endParaRPr lang="en-US" sz="2200">
              <a:solidFill>
                <a:srgbClr val="3F3F3F"/>
              </a:solidFill>
            </a:endParaRPr>
          </a:p>
        </p:txBody>
      </p:sp>
      <p:sp>
        <p:nvSpPr>
          <p:cNvPr id="3" name="Content Placeholder 2">
            <a:extLst>
              <a:ext uri="{FF2B5EF4-FFF2-40B4-BE49-F238E27FC236}">
                <a16:creationId xmlns:a16="http://schemas.microsoft.com/office/drawing/2014/main" id="{01870DB4-F251-984C-A312-4ED5713CF37D}"/>
              </a:ext>
            </a:extLst>
          </p:cNvPr>
          <p:cNvSpPr>
            <a:spLocks noGrp="1"/>
          </p:cNvSpPr>
          <p:nvPr>
            <p:ph idx="1"/>
          </p:nvPr>
        </p:nvSpPr>
        <p:spPr>
          <a:xfrm>
            <a:off x="1179226" y="3049325"/>
            <a:ext cx="9833548" cy="2945574"/>
          </a:xfrm>
        </p:spPr>
        <p:txBody>
          <a:bodyPr anchor="ctr">
            <a:normAutofit/>
          </a:bodyPr>
          <a:lstStyle/>
          <a:p>
            <a:pPr marL="0" indent="0">
              <a:buNone/>
            </a:pPr>
            <a:r>
              <a:rPr lang="en-US" sz="2000">
                <a:solidFill>
                  <a:srgbClr val="FFFFFF"/>
                </a:solidFill>
              </a:rPr>
              <a:t>Whereas in the opinion of the Government of the United States the coming of Chinese laborers to this country endangers the good order of certain localities within the territory thereof: Therefore,</a:t>
            </a:r>
          </a:p>
          <a:p>
            <a:pPr marL="0" indent="0">
              <a:buNone/>
            </a:pPr>
            <a:r>
              <a:rPr lang="en-US" sz="2000" i="1">
                <a:solidFill>
                  <a:srgbClr val="FFFFFF"/>
                </a:solidFill>
              </a:rPr>
              <a:t>Be it enacted by the Senate and House of Representatives of the United States of America in Congress assembled</a:t>
            </a:r>
            <a:r>
              <a:rPr lang="en-US" sz="2000">
                <a:solidFill>
                  <a:srgbClr val="FFFFFF"/>
                </a:solidFill>
              </a:rPr>
              <a:t>, That from and after the expiration of ninety days next after the passage of this act, and until the expiration of ten years next after the passage of this act, </a:t>
            </a:r>
            <a:r>
              <a:rPr lang="en-US" sz="2000">
                <a:solidFill>
                  <a:srgbClr val="FFFFFF"/>
                </a:solidFill>
                <a:highlight>
                  <a:srgbClr val="FF00FF"/>
                </a:highlight>
              </a:rPr>
              <a:t>the coming of Chinese laborers to the United States be, and the same is hereby, suspended</a:t>
            </a:r>
            <a:r>
              <a:rPr lang="en-US" sz="2000">
                <a:solidFill>
                  <a:srgbClr val="FFFFFF"/>
                </a:solidFill>
              </a:rPr>
              <a:t>; and during such suspension it shall not be lawful for any Chinese laborer to come, or having so come after the expiration of said ninety days to remain within the United States . </a:t>
            </a:r>
          </a:p>
          <a:p>
            <a:endParaRPr lang="en-US" sz="2000">
              <a:solidFill>
                <a:srgbClr val="FFFFFF"/>
              </a:solidFill>
            </a:endParaRPr>
          </a:p>
        </p:txBody>
      </p:sp>
    </p:spTree>
    <p:extLst>
      <p:ext uri="{BB962C8B-B14F-4D97-AF65-F5344CB8AC3E}">
        <p14:creationId xmlns:p14="http://schemas.microsoft.com/office/powerpoint/2010/main" val="2388873906"/>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7372A07-A013-504D-A212-DB445F26D370}"/>
              </a:ext>
            </a:extLst>
          </p:cNvPr>
          <p:cNvSpPr>
            <a:spLocks noGrp="1"/>
          </p:cNvSpPr>
          <p:nvPr>
            <p:ph type="title"/>
          </p:nvPr>
        </p:nvSpPr>
        <p:spPr>
          <a:xfrm>
            <a:off x="640079" y="2053641"/>
            <a:ext cx="3669161" cy="2760098"/>
          </a:xfrm>
        </p:spPr>
        <p:txBody>
          <a:bodyPr>
            <a:normAutofit/>
          </a:bodyPr>
          <a:lstStyle/>
          <a:p>
            <a:r>
              <a:rPr lang="en-US" b="1" cap="all">
                <a:solidFill>
                  <a:srgbClr val="FFFFFF"/>
                </a:solidFill>
              </a:rPr>
              <a:t>IMMIGRATION ACT OF 1882</a:t>
            </a:r>
            <a:br>
              <a:rPr lang="en-US" b="1" cap="all">
                <a:solidFill>
                  <a:srgbClr val="FFFFFF"/>
                </a:solidFill>
              </a:rPr>
            </a:br>
            <a:endParaRPr lang="en-US">
              <a:solidFill>
                <a:srgbClr val="FFFFFF"/>
              </a:solidFill>
            </a:endParaRPr>
          </a:p>
        </p:txBody>
      </p:sp>
      <p:sp>
        <p:nvSpPr>
          <p:cNvPr id="3" name="Content Placeholder 2">
            <a:extLst>
              <a:ext uri="{FF2B5EF4-FFF2-40B4-BE49-F238E27FC236}">
                <a16:creationId xmlns:a16="http://schemas.microsoft.com/office/drawing/2014/main" id="{8E7999B8-8D9E-A64B-9BF5-E2091D442B0F}"/>
              </a:ext>
            </a:extLst>
          </p:cNvPr>
          <p:cNvSpPr>
            <a:spLocks noGrp="1"/>
          </p:cNvSpPr>
          <p:nvPr>
            <p:ph idx="1"/>
          </p:nvPr>
        </p:nvSpPr>
        <p:spPr>
          <a:xfrm>
            <a:off x="6090574" y="801866"/>
            <a:ext cx="5306084" cy="5230634"/>
          </a:xfrm>
        </p:spPr>
        <p:txBody>
          <a:bodyPr anchor="ctr">
            <a:normAutofit/>
          </a:bodyPr>
          <a:lstStyle/>
          <a:p>
            <a:pPr marL="0" indent="0">
              <a:buNone/>
            </a:pPr>
            <a:r>
              <a:rPr lang="en-US" sz="2000">
                <a:solidFill>
                  <a:srgbClr val="000000"/>
                </a:solidFill>
              </a:rPr>
              <a:t>SEC. 2.-That the Secretary of the Treasury is hereby charged with the duty of executing the provisions of this act  . . . he shall have power to enter into contracts with such State commission, board, or officers as may be designated for that purpose by the governor of any State to take charge of the local affairs of immigration in the ports within said State . . . and it shall be the duty of such State commission, board, or officers so designated to examine into the condition of passengers arriving at the ports within such State  . . . and if on such examination there shall be found among such passengers </a:t>
            </a:r>
            <a:r>
              <a:rPr lang="en-US" sz="2000">
                <a:solidFill>
                  <a:srgbClr val="000000"/>
                </a:solidFill>
                <a:highlight>
                  <a:srgbClr val="FF00FF"/>
                </a:highlight>
              </a:rPr>
              <a:t>any convict, lunatic, idiot, or any person unable to take care of himself or herself without becoming a charge</a:t>
            </a:r>
            <a:r>
              <a:rPr lang="en-US" sz="2000">
                <a:solidFill>
                  <a:srgbClr val="000000"/>
                </a:solidFill>
              </a:rPr>
              <a:t>, they shall report the same in writing to the collector of the port, and such persons shall not be permitted to land.</a:t>
            </a:r>
          </a:p>
        </p:txBody>
      </p:sp>
    </p:spTree>
    <p:extLst>
      <p:ext uri="{BB962C8B-B14F-4D97-AF65-F5344CB8AC3E}">
        <p14:creationId xmlns:p14="http://schemas.microsoft.com/office/powerpoint/2010/main" val="13064911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7">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15E8447-5489-244F-A42A-324669947AE8}"/>
              </a:ext>
            </a:extLst>
          </p:cNvPr>
          <p:cNvSpPr>
            <a:spLocks noGrp="1"/>
          </p:cNvSpPr>
          <p:nvPr>
            <p:ph type="title"/>
          </p:nvPr>
        </p:nvSpPr>
        <p:spPr>
          <a:xfrm>
            <a:off x="656823" y="962166"/>
            <a:ext cx="3288876" cy="4421876"/>
          </a:xfrm>
        </p:spPr>
        <p:txBody>
          <a:bodyPr anchor="t">
            <a:normAutofit/>
          </a:bodyPr>
          <a:lstStyle/>
          <a:p>
            <a:pPr algn="r"/>
            <a:r>
              <a:rPr lang="en-US" sz="4000" b="1" cap="all" dirty="0"/>
              <a:t>IMMIGRATION ACT OF 1903</a:t>
            </a:r>
            <a:br>
              <a:rPr lang="en-US" sz="4000" b="1" cap="all" dirty="0"/>
            </a:br>
            <a:endParaRPr lang="en-US" sz="4000" dirty="0"/>
          </a:p>
        </p:txBody>
      </p:sp>
      <p:sp>
        <p:nvSpPr>
          <p:cNvPr id="3" name="Content Placeholder 2">
            <a:extLst>
              <a:ext uri="{FF2B5EF4-FFF2-40B4-BE49-F238E27FC236}">
                <a16:creationId xmlns:a16="http://schemas.microsoft.com/office/drawing/2014/main" id="{38559F31-4BA4-FF4D-86AC-370D419AE7CA}"/>
              </a:ext>
            </a:extLst>
          </p:cNvPr>
          <p:cNvSpPr>
            <a:spLocks noGrp="1"/>
          </p:cNvSpPr>
          <p:nvPr>
            <p:ph idx="1"/>
          </p:nvPr>
        </p:nvSpPr>
        <p:spPr>
          <a:xfrm>
            <a:off x="4088929" y="962167"/>
            <a:ext cx="6858113" cy="4743174"/>
          </a:xfrm>
        </p:spPr>
        <p:txBody>
          <a:bodyPr anchor="t">
            <a:normAutofit/>
          </a:bodyPr>
          <a:lstStyle/>
          <a:p>
            <a:pPr marL="0" indent="0">
              <a:buNone/>
            </a:pPr>
            <a:r>
              <a:rPr lang="en-US" sz="2000" dirty="0"/>
              <a:t>SEC. 2. That the following classes of aliens shall be excluded from admission into the United States . . . </a:t>
            </a:r>
            <a:r>
              <a:rPr lang="en-US" sz="2000" dirty="0">
                <a:highlight>
                  <a:srgbClr val="FF00FF"/>
                </a:highlight>
              </a:rPr>
              <a:t>anarchists</a:t>
            </a:r>
            <a:r>
              <a:rPr lang="en-US" sz="2000" dirty="0"/>
              <a:t>, or persons who believe in or advocate the overthrow by force or violence of the Government of the United States or of all government or of all forms of law, or the </a:t>
            </a:r>
            <a:r>
              <a:rPr lang="en-US" sz="2000" dirty="0">
                <a:highlight>
                  <a:srgbClr val="FF00FF"/>
                </a:highlight>
              </a:rPr>
              <a:t>assassination of public officials </a:t>
            </a:r>
            <a:r>
              <a:rPr lang="en-US" sz="2000" dirty="0"/>
              <a:t>. . . </a:t>
            </a:r>
          </a:p>
          <a:p>
            <a:pPr marL="0" indent="0">
              <a:buNone/>
            </a:pPr>
            <a:endParaRPr lang="en-US" sz="2000" dirty="0"/>
          </a:p>
          <a:p>
            <a:pPr marL="0" indent="0">
              <a:buNone/>
            </a:pPr>
            <a:endParaRPr lang="en-US" sz="2000" dirty="0"/>
          </a:p>
          <a:p>
            <a:pPr marL="0" indent="0">
              <a:buNone/>
            </a:pPr>
            <a:r>
              <a:rPr lang="en-US" sz="2000" dirty="0"/>
              <a:t>** Less than two years after an anarchist assassin killed President McKinley, Congress enacted the Immigration Act of 1903 targeting anarchists for exclusion.</a:t>
            </a:r>
          </a:p>
        </p:txBody>
      </p:sp>
      <p:sp>
        <p:nvSpPr>
          <p:cNvPr id="17" name="Rectangle 9">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100000">
                <a:schemeClr val="accent1">
                  <a:lumMod val="50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76000"/>
                </a:srgbClr>
              </a:gs>
              <a:gs pos="100000">
                <a:schemeClr val="accent1"/>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282433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A3C7DEA-BCC2-4295-8850-1479932961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289949D-B9F6-468A-86FE-2694DC5AE7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a:extLst>
              <a:ext uri="{FF2B5EF4-FFF2-40B4-BE49-F238E27FC236}">
                <a16:creationId xmlns:a16="http://schemas.microsoft.com/office/drawing/2014/main" id="{98E29E13-952C-F14A-9CE6-226C47F26E72}"/>
              </a:ext>
            </a:extLst>
          </p:cNvPr>
          <p:cNvSpPr>
            <a:spLocks noGrp="1"/>
          </p:cNvSpPr>
          <p:nvPr>
            <p:ph type="title"/>
          </p:nvPr>
        </p:nvSpPr>
        <p:spPr>
          <a:xfrm>
            <a:off x="1179226" y="1755073"/>
            <a:ext cx="9833548" cy="1066802"/>
          </a:xfrm>
        </p:spPr>
        <p:txBody>
          <a:bodyPr anchor="b">
            <a:normAutofit/>
          </a:bodyPr>
          <a:lstStyle/>
          <a:p>
            <a:r>
              <a:rPr lang="en-US" sz="3300" b="1" cap="all">
                <a:solidFill>
                  <a:schemeClr val="tx2"/>
                </a:solidFill>
              </a:rPr>
              <a:t>EXPATRIATION ACT OF 1907</a:t>
            </a:r>
            <a:br>
              <a:rPr lang="en-US" sz="3300" b="1" cap="all">
                <a:solidFill>
                  <a:schemeClr val="tx2"/>
                </a:solidFill>
              </a:rPr>
            </a:br>
            <a:endParaRPr lang="en-US" sz="3300">
              <a:solidFill>
                <a:schemeClr val="tx2"/>
              </a:solidFill>
            </a:endParaRPr>
          </a:p>
        </p:txBody>
      </p:sp>
      <p:grpSp>
        <p:nvGrpSpPr>
          <p:cNvPr id="12" name="Group 11">
            <a:extLst>
              <a:ext uri="{FF2B5EF4-FFF2-40B4-BE49-F238E27FC236}">
                <a16:creationId xmlns:a16="http://schemas.microsoft.com/office/drawing/2014/main" id="{E4DF0958-0C87-4C28-9554-2FADC788C2B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13" name="Freeform: Shape 12">
              <a:extLst>
                <a:ext uri="{FF2B5EF4-FFF2-40B4-BE49-F238E27FC236}">
                  <a16:creationId xmlns:a16="http://schemas.microsoft.com/office/drawing/2014/main" id="{DEC53B48-7B73-49D1-A6FD-9DBF5141EA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7DEDDC41-2C98-4AF1-A0EA-AEEC34827C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D2208F20-F93C-4530-8370-FC7818BABB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E52F51E0-B50B-43EA-B6AC-C16BD29C3E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3A6ED85F-7C15-5344-8F18-5BAD92E5D73B}"/>
              </a:ext>
            </a:extLst>
          </p:cNvPr>
          <p:cNvSpPr>
            <a:spLocks noGrp="1"/>
          </p:cNvSpPr>
          <p:nvPr>
            <p:ph idx="1"/>
          </p:nvPr>
        </p:nvSpPr>
        <p:spPr>
          <a:xfrm>
            <a:off x="1179226" y="3049325"/>
            <a:ext cx="9833548" cy="2945574"/>
          </a:xfrm>
        </p:spPr>
        <p:txBody>
          <a:bodyPr anchor="ctr">
            <a:normAutofit/>
          </a:bodyPr>
          <a:lstStyle/>
          <a:p>
            <a:pPr marL="0" indent="0">
              <a:buNone/>
            </a:pPr>
            <a:r>
              <a:rPr lang="en-US" sz="1800" dirty="0">
                <a:solidFill>
                  <a:schemeClr val="tx2"/>
                </a:solidFill>
              </a:rPr>
              <a:t>SEC. 3. </a:t>
            </a:r>
            <a:r>
              <a:rPr lang="en-US" sz="1800" dirty="0">
                <a:solidFill>
                  <a:schemeClr val="tx2"/>
                </a:solidFill>
                <a:highlight>
                  <a:srgbClr val="FF00FF"/>
                </a:highlight>
              </a:rPr>
              <a:t>That any American woman who marries a foreigner shall take the nationality of her husband</a:t>
            </a:r>
            <a:r>
              <a:rPr lang="en-US" sz="1800" dirty="0">
                <a:solidFill>
                  <a:schemeClr val="tx2"/>
                </a:solidFill>
              </a:rPr>
              <a:t>. At the termination of the marital relation she may </a:t>
            </a:r>
            <a:r>
              <a:rPr lang="en-US" sz="1800" dirty="0">
                <a:solidFill>
                  <a:schemeClr val="tx2"/>
                </a:solidFill>
                <a:highlight>
                  <a:srgbClr val="FF00FF"/>
                </a:highlight>
              </a:rPr>
              <a:t>resume her American citizenship </a:t>
            </a:r>
            <a:r>
              <a:rPr lang="en-US" sz="1800" dirty="0">
                <a:solidFill>
                  <a:schemeClr val="tx2"/>
                </a:solidFill>
              </a:rPr>
              <a:t>if abroad, by registering as an American citizen within one year with a consul of the United States, or by returning to reside in the United States, or, if residing in the United States at the termination of the marital relation, by continuing to reside therein.</a:t>
            </a:r>
          </a:p>
        </p:txBody>
      </p:sp>
    </p:spTree>
    <p:extLst>
      <p:ext uri="{BB962C8B-B14F-4D97-AF65-F5344CB8AC3E}">
        <p14:creationId xmlns:p14="http://schemas.microsoft.com/office/powerpoint/2010/main" val="22327492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1BBD4DE-AF4C-684B-9C53-46E9FF45C7F7}"/>
              </a:ext>
            </a:extLst>
          </p:cNvPr>
          <p:cNvSpPr>
            <a:spLocks noGrp="1"/>
          </p:cNvSpPr>
          <p:nvPr>
            <p:ph type="title"/>
          </p:nvPr>
        </p:nvSpPr>
        <p:spPr>
          <a:xfrm>
            <a:off x="838200" y="365125"/>
            <a:ext cx="10515600" cy="1325563"/>
          </a:xfrm>
        </p:spPr>
        <p:txBody>
          <a:bodyPr>
            <a:normAutofit fontScale="90000"/>
          </a:bodyPr>
          <a:lstStyle/>
          <a:p>
            <a:r>
              <a:rPr lang="en-US" sz="4200" b="1" cap="all"/>
              <a:t>IMMIGRATION ACT OF 1917 (BARRED ZONE ACT)</a:t>
            </a:r>
            <a:br>
              <a:rPr lang="en-US" sz="4200" b="1" cap="all"/>
            </a:br>
            <a:endParaRPr lang="en-US" sz="4200"/>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439CB8C-0343-CB4B-A2D9-8530A55CD2AD}"/>
              </a:ext>
            </a:extLst>
          </p:cNvPr>
          <p:cNvSpPr>
            <a:spLocks noGrp="1"/>
          </p:cNvSpPr>
          <p:nvPr>
            <p:ph idx="1"/>
          </p:nvPr>
        </p:nvSpPr>
        <p:spPr>
          <a:xfrm>
            <a:off x="838200" y="1929384"/>
            <a:ext cx="10515600" cy="4251960"/>
          </a:xfrm>
        </p:spPr>
        <p:txBody>
          <a:bodyPr>
            <a:normAutofit/>
          </a:bodyPr>
          <a:lstStyle/>
          <a:p>
            <a:pPr marL="0" indent="0">
              <a:buNone/>
            </a:pPr>
            <a:r>
              <a:rPr lang="en-US" sz="1500"/>
              <a:t>SEC. 3. That the following classes of aliens shall be excluded from admission into the United States: All idiots, imbeciles, feeble-minded persons, epileptics, insane persons: persons who have had one or more attacks of insanity at any time previously; persons of constitutional psychopathic inferiority; persons with chronic alcoholism; paupers . . . persons afflicted with tuberculosis in any form or with a loathsome or dangerous contagious disease; persons . . .  mentally or physically defective . . . persons who have been convicted of or admit having committed a felony or other crime or misdemeanor involving moral turpitude; polygamists . . . anarchists . . . prostitutes . . . persons who directly or indirectly procure or attempt to procure or import prostitutes . . . contract laborers . . . persons likely to become a public charge; persons who have been deported under any of the provisions of this Act . . .  persons whose tickets or passage is paid for with the money of another . . . stowaways . . . all children under sixteen years of age, unaccompanied by or not coming to one or both of their parents, except that any such children may, in the discretion of the Secretary of Labor, be admitted if in his opinion they are not likely to become a public charge and are otherwise eligible;</a:t>
            </a:r>
          </a:p>
          <a:p>
            <a:pPr marL="0" indent="0">
              <a:buNone/>
            </a:pPr>
            <a:r>
              <a:rPr lang="en-US" sz="1500"/>
              <a:t>unless otherwise provided for by existing treaties, persons who are natives of islands not possessed by the United States adjacent to the Continent of Asia . . . </a:t>
            </a:r>
          </a:p>
          <a:p>
            <a:pPr marL="0" indent="0">
              <a:buNone/>
            </a:pPr>
            <a:endParaRPr lang="en-US" sz="1500"/>
          </a:p>
          <a:p>
            <a:pPr marL="0" indent="0">
              <a:buNone/>
            </a:pPr>
            <a:r>
              <a:rPr lang="en-US" sz="1500">
                <a:highlight>
                  <a:srgbClr val="FF00FF"/>
                </a:highlight>
              </a:rPr>
              <a:t>Although this law is best known for its creation of a “barred zone” extending from the Middle East to Southeast Asia from which no persons were allowed to enter the United States, its main restriction consisted of a literacy test intended to reduce European immigration.**</a:t>
            </a:r>
          </a:p>
          <a:p>
            <a:pPr marL="0" indent="0">
              <a:buNone/>
            </a:pPr>
            <a:endParaRPr lang="en-US" sz="1500"/>
          </a:p>
        </p:txBody>
      </p:sp>
    </p:spTree>
    <p:extLst>
      <p:ext uri="{BB962C8B-B14F-4D97-AF65-F5344CB8AC3E}">
        <p14:creationId xmlns:p14="http://schemas.microsoft.com/office/powerpoint/2010/main" val="16604807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7BF42CA-AD55-48B4-8949-C4DCA60A6A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6AE1D3D-3106-4CB2-AA7C-0C1642AC0F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0A31B6AF-B711-4CDB-8C2B-16E963DDC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37" y="0"/>
            <a:ext cx="5646974" cy="6483075"/>
            <a:chOff x="-19221" y="0"/>
            <a:chExt cx="5646974" cy="6483075"/>
          </a:xfrm>
        </p:grpSpPr>
        <p:sp>
          <p:nvSpPr>
            <p:cNvPr id="13" name="Freeform: Shape 12">
              <a:extLst>
                <a:ext uri="{FF2B5EF4-FFF2-40B4-BE49-F238E27FC236}">
                  <a16:creationId xmlns:a16="http://schemas.microsoft.com/office/drawing/2014/main" id="{CA818331-E13C-49C6-B98D-A60AD0E85A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16610"/>
              <a:ext cx="5535001" cy="6250127"/>
            </a:xfrm>
            <a:custGeom>
              <a:avLst/>
              <a:gdLst>
                <a:gd name="connsiteX0" fmla="*/ 2510242 w 5535001"/>
                <a:gd name="connsiteY0" fmla="*/ 174 h 6250127"/>
                <a:gd name="connsiteX1" fmla="*/ 2550551 w 5535001"/>
                <a:gd name="connsiteY1" fmla="*/ 510 h 6250127"/>
                <a:gd name="connsiteX2" fmla="*/ 2629490 w 5535001"/>
                <a:gd name="connsiteY2" fmla="*/ 3757 h 6250127"/>
                <a:gd name="connsiteX3" fmla="*/ 2708317 w 5535001"/>
                <a:gd name="connsiteY3" fmla="*/ 7229 h 6250127"/>
                <a:gd name="connsiteX4" fmla="*/ 2787256 w 5535001"/>
                <a:gd name="connsiteY4" fmla="*/ 14619 h 6250127"/>
                <a:gd name="connsiteX5" fmla="*/ 3408467 w 5535001"/>
                <a:gd name="connsiteY5" fmla="*/ 145064 h 6250127"/>
                <a:gd name="connsiteX6" fmla="*/ 3557723 w 5535001"/>
                <a:gd name="connsiteY6" fmla="*/ 199593 h 6250127"/>
                <a:gd name="connsiteX7" fmla="*/ 3594337 w 5535001"/>
                <a:gd name="connsiteY7" fmla="*/ 214597 h 6250127"/>
                <a:gd name="connsiteX8" fmla="*/ 3630616 w 5535001"/>
                <a:gd name="connsiteY8" fmla="*/ 230385 h 6250127"/>
                <a:gd name="connsiteX9" fmla="*/ 3703172 w 5535001"/>
                <a:gd name="connsiteY9" fmla="*/ 262073 h 6250127"/>
                <a:gd name="connsiteX10" fmla="*/ 3739003 w 5535001"/>
                <a:gd name="connsiteY10" fmla="*/ 278756 h 6250127"/>
                <a:gd name="connsiteX11" fmla="*/ 3756806 w 5535001"/>
                <a:gd name="connsiteY11" fmla="*/ 287266 h 6250127"/>
                <a:gd name="connsiteX12" fmla="*/ 3773714 w 5535001"/>
                <a:gd name="connsiteY12" fmla="*/ 297567 h 6250127"/>
                <a:gd name="connsiteX13" fmla="*/ 3840784 w 5535001"/>
                <a:gd name="connsiteY13" fmla="*/ 339332 h 6250127"/>
                <a:gd name="connsiteX14" fmla="*/ 3873927 w 5535001"/>
                <a:gd name="connsiteY14" fmla="*/ 360495 h 6250127"/>
                <a:gd name="connsiteX15" fmla="*/ 3906062 w 5535001"/>
                <a:gd name="connsiteY15" fmla="*/ 383001 h 6250127"/>
                <a:gd name="connsiteX16" fmla="*/ 3969662 w 5535001"/>
                <a:gd name="connsiteY16" fmla="*/ 428572 h 6250127"/>
                <a:gd name="connsiteX17" fmla="*/ 4423029 w 5535001"/>
                <a:gd name="connsiteY17" fmla="*/ 837600 h 6250127"/>
                <a:gd name="connsiteX18" fmla="*/ 4474647 w 5535001"/>
                <a:gd name="connsiteY18" fmla="*/ 891569 h 6250127"/>
                <a:gd name="connsiteX19" fmla="*/ 4524250 w 5535001"/>
                <a:gd name="connsiteY19" fmla="*/ 946883 h 6250127"/>
                <a:gd name="connsiteX20" fmla="*/ 4573965 w 5535001"/>
                <a:gd name="connsiteY20" fmla="*/ 1001748 h 6250127"/>
                <a:gd name="connsiteX21" fmla="*/ 4622224 w 5535001"/>
                <a:gd name="connsiteY21" fmla="*/ 1057509 h 6250127"/>
                <a:gd name="connsiteX22" fmla="*/ 4717510 w 5535001"/>
                <a:gd name="connsiteY22" fmla="*/ 1169143 h 6250127"/>
                <a:gd name="connsiteX23" fmla="*/ 4764986 w 5535001"/>
                <a:gd name="connsiteY23" fmla="*/ 1224681 h 6250127"/>
                <a:gd name="connsiteX24" fmla="*/ 4813021 w 5535001"/>
                <a:gd name="connsiteY24" fmla="*/ 1279994 h 6250127"/>
                <a:gd name="connsiteX25" fmla="*/ 5001915 w 5535001"/>
                <a:gd name="connsiteY25" fmla="*/ 1506846 h 6250127"/>
                <a:gd name="connsiteX26" fmla="*/ 5170542 w 5535001"/>
                <a:gd name="connsiteY26" fmla="*/ 1751165 h 6250127"/>
                <a:gd name="connsiteX27" fmla="*/ 5428969 w 5535001"/>
                <a:gd name="connsiteY27" fmla="*/ 2293660 h 6250127"/>
                <a:gd name="connsiteX28" fmla="*/ 5534893 w 5535001"/>
                <a:gd name="connsiteY28" fmla="*/ 2899307 h 6250127"/>
                <a:gd name="connsiteX29" fmla="*/ 5508804 w 5535001"/>
                <a:gd name="connsiteY29" fmla="*/ 3211144 h 6250127"/>
                <a:gd name="connsiteX30" fmla="*/ 5426282 w 5535001"/>
                <a:gd name="connsiteY30" fmla="*/ 3513352 h 6250127"/>
                <a:gd name="connsiteX31" fmla="*/ 5248250 w 5535001"/>
                <a:gd name="connsiteY31" fmla="*/ 4030542 h 6250127"/>
                <a:gd name="connsiteX32" fmla="*/ 5208612 w 5535001"/>
                <a:gd name="connsiteY32" fmla="*/ 4161771 h 6250127"/>
                <a:gd name="connsiteX33" fmla="*/ 5170318 w 5535001"/>
                <a:gd name="connsiteY33" fmla="*/ 4294680 h 6250127"/>
                <a:gd name="connsiteX34" fmla="*/ 5132248 w 5535001"/>
                <a:gd name="connsiteY34" fmla="*/ 4430164 h 6250127"/>
                <a:gd name="connsiteX35" fmla="*/ 5112765 w 5535001"/>
                <a:gd name="connsiteY35" fmla="*/ 4498914 h 6250127"/>
                <a:gd name="connsiteX36" fmla="*/ 5091715 w 5535001"/>
                <a:gd name="connsiteY36" fmla="*/ 4569119 h 6250127"/>
                <a:gd name="connsiteX37" fmla="*/ 5068985 w 5535001"/>
                <a:gd name="connsiteY37" fmla="*/ 4640220 h 6250127"/>
                <a:gd name="connsiteX38" fmla="*/ 5043904 w 5535001"/>
                <a:gd name="connsiteY38" fmla="*/ 4712105 h 6250127"/>
                <a:gd name="connsiteX39" fmla="*/ 5015799 w 5535001"/>
                <a:gd name="connsiteY39" fmla="*/ 4784438 h 6250127"/>
                <a:gd name="connsiteX40" fmla="*/ 4982880 w 5535001"/>
                <a:gd name="connsiteY40" fmla="*/ 4856435 h 6250127"/>
                <a:gd name="connsiteX41" fmla="*/ 4817276 w 5535001"/>
                <a:gd name="connsiteY41" fmla="*/ 5125275 h 6250127"/>
                <a:gd name="connsiteX42" fmla="*/ 4618753 w 5535001"/>
                <a:gd name="connsiteY42" fmla="*/ 5355374 h 6250127"/>
                <a:gd name="connsiteX43" fmla="*/ 4566575 w 5535001"/>
                <a:gd name="connsiteY43" fmla="*/ 5408560 h 6250127"/>
                <a:gd name="connsiteX44" fmla="*/ 4513837 w 5535001"/>
                <a:gd name="connsiteY44" fmla="*/ 5461186 h 6250127"/>
                <a:gd name="connsiteX45" fmla="*/ 4459531 w 5535001"/>
                <a:gd name="connsiteY45" fmla="*/ 5512580 h 6250127"/>
                <a:gd name="connsiteX46" fmla="*/ 4404554 w 5535001"/>
                <a:gd name="connsiteY46" fmla="*/ 5563526 h 6250127"/>
                <a:gd name="connsiteX47" fmla="*/ 4348009 w 5535001"/>
                <a:gd name="connsiteY47" fmla="*/ 5613017 h 6250127"/>
                <a:gd name="connsiteX48" fmla="*/ 4290568 w 5535001"/>
                <a:gd name="connsiteY48" fmla="*/ 5661948 h 6250127"/>
                <a:gd name="connsiteX49" fmla="*/ 4276124 w 5535001"/>
                <a:gd name="connsiteY49" fmla="*/ 5674153 h 6250127"/>
                <a:gd name="connsiteX50" fmla="*/ 4261120 w 5535001"/>
                <a:gd name="connsiteY50" fmla="*/ 5685798 h 6250127"/>
                <a:gd name="connsiteX51" fmla="*/ 4231112 w 5535001"/>
                <a:gd name="connsiteY51" fmla="*/ 5708976 h 6250127"/>
                <a:gd name="connsiteX52" fmla="*/ 4170984 w 5535001"/>
                <a:gd name="connsiteY52" fmla="*/ 5755443 h 6250127"/>
                <a:gd name="connsiteX53" fmla="*/ 4046025 w 5535001"/>
                <a:gd name="connsiteY53" fmla="*/ 5843228 h 6250127"/>
                <a:gd name="connsiteX54" fmla="*/ 3915356 w 5535001"/>
                <a:gd name="connsiteY54" fmla="*/ 5923735 h 6250127"/>
                <a:gd name="connsiteX55" fmla="*/ 3346323 w 5535001"/>
                <a:gd name="connsiteY55" fmla="*/ 6158872 h 6250127"/>
                <a:gd name="connsiteX56" fmla="*/ 2743476 w 5535001"/>
                <a:gd name="connsiteY56" fmla="*/ 6247328 h 6250127"/>
                <a:gd name="connsiteX57" fmla="*/ 2668120 w 5535001"/>
                <a:gd name="connsiteY57" fmla="*/ 6249344 h 6250127"/>
                <a:gd name="connsiteX58" fmla="*/ 2630498 w 5535001"/>
                <a:gd name="connsiteY58" fmla="*/ 6250127 h 6250127"/>
                <a:gd name="connsiteX59" fmla="*/ 2592988 w 5535001"/>
                <a:gd name="connsiteY59" fmla="*/ 6249568 h 6250127"/>
                <a:gd name="connsiteX60" fmla="*/ 2518080 w 5535001"/>
                <a:gd name="connsiteY60" fmla="*/ 6247777 h 6250127"/>
                <a:gd name="connsiteX61" fmla="*/ 2442948 w 5535001"/>
                <a:gd name="connsiteY61" fmla="*/ 6244529 h 6250127"/>
                <a:gd name="connsiteX62" fmla="*/ 2291676 w 5535001"/>
                <a:gd name="connsiteY62" fmla="*/ 6232213 h 6250127"/>
                <a:gd name="connsiteX63" fmla="*/ 2141412 w 5535001"/>
                <a:gd name="connsiteY63" fmla="*/ 6212394 h 6250127"/>
                <a:gd name="connsiteX64" fmla="*/ 1992715 w 5535001"/>
                <a:gd name="connsiteY64" fmla="*/ 6184961 h 6250127"/>
                <a:gd name="connsiteX65" fmla="*/ 1845811 w 5535001"/>
                <a:gd name="connsiteY65" fmla="*/ 6151034 h 6250127"/>
                <a:gd name="connsiteX66" fmla="*/ 1701033 w 5535001"/>
                <a:gd name="connsiteY66" fmla="*/ 6110724 h 6250127"/>
                <a:gd name="connsiteX67" fmla="*/ 1629484 w 5535001"/>
                <a:gd name="connsiteY67" fmla="*/ 6088219 h 6250127"/>
                <a:gd name="connsiteX68" fmla="*/ 1558383 w 5535001"/>
                <a:gd name="connsiteY68" fmla="*/ 6064929 h 6250127"/>
                <a:gd name="connsiteX69" fmla="*/ 1011968 w 5535001"/>
                <a:gd name="connsiteY69" fmla="*/ 5828896 h 6250127"/>
                <a:gd name="connsiteX70" fmla="*/ 511237 w 5535001"/>
                <a:gd name="connsiteY70" fmla="*/ 5512356 h 6250127"/>
                <a:gd name="connsiteX71" fmla="*/ 395572 w 5535001"/>
                <a:gd name="connsiteY71" fmla="*/ 5419757 h 6250127"/>
                <a:gd name="connsiteX72" fmla="*/ 284722 w 5535001"/>
                <a:gd name="connsiteY72" fmla="*/ 5321559 h 6250127"/>
                <a:gd name="connsiteX73" fmla="*/ 257513 w 5535001"/>
                <a:gd name="connsiteY73" fmla="*/ 5296477 h 6250127"/>
                <a:gd name="connsiteX74" fmla="*/ 243853 w 5535001"/>
                <a:gd name="connsiteY74" fmla="*/ 5283937 h 6250127"/>
                <a:gd name="connsiteX75" fmla="*/ 230752 w 5535001"/>
                <a:gd name="connsiteY75" fmla="*/ 5270836 h 6250127"/>
                <a:gd name="connsiteX76" fmla="*/ 178574 w 5535001"/>
                <a:gd name="connsiteY76" fmla="*/ 5218322 h 6250127"/>
                <a:gd name="connsiteX77" fmla="*/ 126508 w 5535001"/>
                <a:gd name="connsiteY77" fmla="*/ 5165584 h 6250127"/>
                <a:gd name="connsiteX78" fmla="*/ 76345 w 5535001"/>
                <a:gd name="connsiteY78" fmla="*/ 5111167 h 6250127"/>
                <a:gd name="connsiteX79" fmla="*/ 26407 w 5535001"/>
                <a:gd name="connsiteY79" fmla="*/ 5056413 h 6250127"/>
                <a:gd name="connsiteX80" fmla="*/ 0 w 5535001"/>
                <a:gd name="connsiteY80" fmla="*/ 5024776 h 6250127"/>
                <a:gd name="connsiteX81" fmla="*/ 0 w 5535001"/>
                <a:gd name="connsiteY81" fmla="*/ 4492798 h 6250127"/>
                <a:gd name="connsiteX82" fmla="*/ 28534 w 5535001"/>
                <a:gd name="connsiteY82" fmla="*/ 4537879 h 6250127"/>
                <a:gd name="connsiteX83" fmla="*/ 66604 w 5535001"/>
                <a:gd name="connsiteY83" fmla="*/ 4592745 h 6250127"/>
                <a:gd name="connsiteX84" fmla="*/ 104114 w 5535001"/>
                <a:gd name="connsiteY84" fmla="*/ 4647834 h 6250127"/>
                <a:gd name="connsiteX85" fmla="*/ 143751 w 5535001"/>
                <a:gd name="connsiteY85" fmla="*/ 4701580 h 6250127"/>
                <a:gd name="connsiteX86" fmla="*/ 182717 w 5535001"/>
                <a:gd name="connsiteY86" fmla="*/ 4755773 h 6250127"/>
                <a:gd name="connsiteX87" fmla="*/ 223810 w 5535001"/>
                <a:gd name="connsiteY87" fmla="*/ 4808399 h 6250127"/>
                <a:gd name="connsiteX88" fmla="*/ 264679 w 5535001"/>
                <a:gd name="connsiteY88" fmla="*/ 4861249 h 6250127"/>
                <a:gd name="connsiteX89" fmla="*/ 307788 w 5535001"/>
                <a:gd name="connsiteY89" fmla="*/ 4912420 h 6250127"/>
                <a:gd name="connsiteX90" fmla="*/ 351232 w 5535001"/>
                <a:gd name="connsiteY90" fmla="*/ 4963254 h 6250127"/>
                <a:gd name="connsiteX91" fmla="*/ 397028 w 5535001"/>
                <a:gd name="connsiteY91" fmla="*/ 5012185 h 6250127"/>
                <a:gd name="connsiteX92" fmla="*/ 443496 w 5535001"/>
                <a:gd name="connsiteY92" fmla="*/ 5060444 h 6250127"/>
                <a:gd name="connsiteX93" fmla="*/ 455140 w 5535001"/>
                <a:gd name="connsiteY93" fmla="*/ 5072537 h 6250127"/>
                <a:gd name="connsiteX94" fmla="*/ 467345 w 5535001"/>
                <a:gd name="connsiteY94" fmla="*/ 5083958 h 6250127"/>
                <a:gd name="connsiteX95" fmla="*/ 491755 w 5535001"/>
                <a:gd name="connsiteY95" fmla="*/ 5106912 h 6250127"/>
                <a:gd name="connsiteX96" fmla="*/ 540686 w 5535001"/>
                <a:gd name="connsiteY96" fmla="*/ 5152819 h 6250127"/>
                <a:gd name="connsiteX97" fmla="*/ 552890 w 5535001"/>
                <a:gd name="connsiteY97" fmla="*/ 5164353 h 6250127"/>
                <a:gd name="connsiteX98" fmla="*/ 565655 w 5535001"/>
                <a:gd name="connsiteY98" fmla="*/ 5175214 h 6250127"/>
                <a:gd name="connsiteX99" fmla="*/ 591072 w 5535001"/>
                <a:gd name="connsiteY99" fmla="*/ 5197048 h 6250127"/>
                <a:gd name="connsiteX100" fmla="*/ 694197 w 5535001"/>
                <a:gd name="connsiteY100" fmla="*/ 5283041 h 6250127"/>
                <a:gd name="connsiteX101" fmla="*/ 1146221 w 5535001"/>
                <a:gd name="connsiteY101" fmla="*/ 5573716 h 6250127"/>
                <a:gd name="connsiteX102" fmla="*/ 1650982 w 5535001"/>
                <a:gd name="connsiteY102" fmla="*/ 5758130 h 6250127"/>
                <a:gd name="connsiteX103" fmla="*/ 1716485 w 5535001"/>
                <a:gd name="connsiteY103" fmla="*/ 5772798 h 6250127"/>
                <a:gd name="connsiteX104" fmla="*/ 1782211 w 5535001"/>
                <a:gd name="connsiteY104" fmla="*/ 5786235 h 6250127"/>
                <a:gd name="connsiteX105" fmla="*/ 1848386 w 5535001"/>
                <a:gd name="connsiteY105" fmla="*/ 5796984 h 6250127"/>
                <a:gd name="connsiteX106" fmla="*/ 1881417 w 5535001"/>
                <a:gd name="connsiteY106" fmla="*/ 5802359 h 6250127"/>
                <a:gd name="connsiteX107" fmla="*/ 1914560 w 5535001"/>
                <a:gd name="connsiteY107" fmla="*/ 5807061 h 6250127"/>
                <a:gd name="connsiteX108" fmla="*/ 2047469 w 5535001"/>
                <a:gd name="connsiteY108" fmla="*/ 5821282 h 6250127"/>
                <a:gd name="connsiteX109" fmla="*/ 2180601 w 5535001"/>
                <a:gd name="connsiteY109" fmla="*/ 5828896 h 6250127"/>
                <a:gd name="connsiteX110" fmla="*/ 2313622 w 5535001"/>
                <a:gd name="connsiteY110" fmla="*/ 5830463 h 6250127"/>
                <a:gd name="connsiteX111" fmla="*/ 2380021 w 5535001"/>
                <a:gd name="connsiteY111" fmla="*/ 5828448 h 6250127"/>
                <a:gd name="connsiteX112" fmla="*/ 2446195 w 5535001"/>
                <a:gd name="connsiteY112" fmla="*/ 5826433 h 6250127"/>
                <a:gd name="connsiteX113" fmla="*/ 2513041 w 5535001"/>
                <a:gd name="connsiteY113" fmla="*/ 5822737 h 6250127"/>
                <a:gd name="connsiteX114" fmla="*/ 2580111 w 5535001"/>
                <a:gd name="connsiteY114" fmla="*/ 5818258 h 6250127"/>
                <a:gd name="connsiteX115" fmla="*/ 2613590 w 5535001"/>
                <a:gd name="connsiteY115" fmla="*/ 5816355 h 6250127"/>
                <a:gd name="connsiteX116" fmla="*/ 2646845 w 5535001"/>
                <a:gd name="connsiteY116" fmla="*/ 5813108 h 6250127"/>
                <a:gd name="connsiteX117" fmla="*/ 2713244 w 5535001"/>
                <a:gd name="connsiteY117" fmla="*/ 5806838 h 6250127"/>
                <a:gd name="connsiteX118" fmla="*/ 3230882 w 5535001"/>
                <a:gd name="connsiteY118" fmla="*/ 5721292 h 6250127"/>
                <a:gd name="connsiteX119" fmla="*/ 3720416 w 5535001"/>
                <a:gd name="connsiteY119" fmla="*/ 5556472 h 6250127"/>
                <a:gd name="connsiteX120" fmla="*/ 3837425 w 5535001"/>
                <a:gd name="connsiteY120" fmla="*/ 5499927 h 6250127"/>
                <a:gd name="connsiteX121" fmla="*/ 3951634 w 5535001"/>
                <a:gd name="connsiteY121" fmla="*/ 5436552 h 6250127"/>
                <a:gd name="connsiteX122" fmla="*/ 4007284 w 5535001"/>
                <a:gd name="connsiteY122" fmla="*/ 5401841 h 6250127"/>
                <a:gd name="connsiteX123" fmla="*/ 4035164 w 5535001"/>
                <a:gd name="connsiteY123" fmla="*/ 5384374 h 6250127"/>
                <a:gd name="connsiteX124" fmla="*/ 4049049 w 5535001"/>
                <a:gd name="connsiteY124" fmla="*/ 5375640 h 6250127"/>
                <a:gd name="connsiteX125" fmla="*/ 4062485 w 5535001"/>
                <a:gd name="connsiteY125" fmla="*/ 5366123 h 6250127"/>
                <a:gd name="connsiteX126" fmla="*/ 4116567 w 5535001"/>
                <a:gd name="connsiteY126" fmla="*/ 5328277 h 6250127"/>
                <a:gd name="connsiteX127" fmla="*/ 4169976 w 5535001"/>
                <a:gd name="connsiteY127" fmla="*/ 5289199 h 6250127"/>
                <a:gd name="connsiteX128" fmla="*/ 4222042 w 5535001"/>
                <a:gd name="connsiteY128" fmla="*/ 5247994 h 6250127"/>
                <a:gd name="connsiteX129" fmla="*/ 4273213 w 5535001"/>
                <a:gd name="connsiteY129" fmla="*/ 5205558 h 6250127"/>
                <a:gd name="connsiteX130" fmla="*/ 4323151 w 5535001"/>
                <a:gd name="connsiteY130" fmla="*/ 5161329 h 6250127"/>
                <a:gd name="connsiteX131" fmla="*/ 4371971 w 5535001"/>
                <a:gd name="connsiteY131" fmla="*/ 5116093 h 6250127"/>
                <a:gd name="connsiteX132" fmla="*/ 4546868 w 5535001"/>
                <a:gd name="connsiteY132" fmla="*/ 4924400 h 6250127"/>
                <a:gd name="connsiteX133" fmla="*/ 4675634 w 5535001"/>
                <a:gd name="connsiteY133" fmla="*/ 4715352 h 6250127"/>
                <a:gd name="connsiteX134" fmla="*/ 4700155 w 5535001"/>
                <a:gd name="connsiteY134" fmla="*/ 4659255 h 6250127"/>
                <a:gd name="connsiteX135" fmla="*/ 4721206 w 5535001"/>
                <a:gd name="connsiteY135" fmla="*/ 4600135 h 6250127"/>
                <a:gd name="connsiteX136" fmla="*/ 4740465 w 5535001"/>
                <a:gd name="connsiteY136" fmla="*/ 4538887 h 6250127"/>
                <a:gd name="connsiteX137" fmla="*/ 4758492 w 5535001"/>
                <a:gd name="connsiteY137" fmla="*/ 4475848 h 6250127"/>
                <a:gd name="connsiteX138" fmla="*/ 4891288 w 5535001"/>
                <a:gd name="connsiteY138" fmla="*/ 3930329 h 6250127"/>
                <a:gd name="connsiteX139" fmla="*/ 5066298 w 5535001"/>
                <a:gd name="connsiteY139" fmla="*/ 3382235 h 6250127"/>
                <a:gd name="connsiteX140" fmla="*/ 5156994 w 5535001"/>
                <a:gd name="connsiteY140" fmla="*/ 2898635 h 6250127"/>
                <a:gd name="connsiteX141" fmla="*/ 5083317 w 5535001"/>
                <a:gd name="connsiteY141" fmla="*/ 2402047 h 6250127"/>
                <a:gd name="connsiteX142" fmla="*/ 4871022 w 5535001"/>
                <a:gd name="connsiteY142" fmla="*/ 1926958 h 6250127"/>
                <a:gd name="connsiteX143" fmla="*/ 4727028 w 5535001"/>
                <a:gd name="connsiteY143" fmla="*/ 1703577 h 6250127"/>
                <a:gd name="connsiteX144" fmla="*/ 4563776 w 5535001"/>
                <a:gd name="connsiteY144" fmla="*/ 1490834 h 6250127"/>
                <a:gd name="connsiteX145" fmla="*/ 4370291 w 5535001"/>
                <a:gd name="connsiteY145" fmla="*/ 1300596 h 6250127"/>
                <a:gd name="connsiteX146" fmla="*/ 4266046 w 5535001"/>
                <a:gd name="connsiteY146" fmla="*/ 1214491 h 6250127"/>
                <a:gd name="connsiteX147" fmla="*/ 4212973 w 5535001"/>
                <a:gd name="connsiteY147" fmla="*/ 1173062 h 6250127"/>
                <a:gd name="connsiteX148" fmla="*/ 4157995 w 5535001"/>
                <a:gd name="connsiteY148" fmla="*/ 1134545 h 6250127"/>
                <a:gd name="connsiteX149" fmla="*/ 3697126 w 5535001"/>
                <a:gd name="connsiteY149" fmla="*/ 881044 h 6250127"/>
                <a:gd name="connsiteX150" fmla="*/ 3637670 w 5535001"/>
                <a:gd name="connsiteY150" fmla="*/ 856747 h 6250127"/>
                <a:gd name="connsiteX151" fmla="*/ 3608222 w 5535001"/>
                <a:gd name="connsiteY151" fmla="*/ 844318 h 6250127"/>
                <a:gd name="connsiteX152" fmla="*/ 3578214 w 5535001"/>
                <a:gd name="connsiteY152" fmla="*/ 833457 h 6250127"/>
                <a:gd name="connsiteX153" fmla="*/ 3518309 w 5535001"/>
                <a:gd name="connsiteY153" fmla="*/ 812294 h 6250127"/>
                <a:gd name="connsiteX154" fmla="*/ 3503417 w 5535001"/>
                <a:gd name="connsiteY154" fmla="*/ 806920 h 6250127"/>
                <a:gd name="connsiteX155" fmla="*/ 3489533 w 5535001"/>
                <a:gd name="connsiteY155" fmla="*/ 799642 h 6250127"/>
                <a:gd name="connsiteX156" fmla="*/ 3460869 w 5535001"/>
                <a:gd name="connsiteY156" fmla="*/ 787101 h 6250127"/>
                <a:gd name="connsiteX157" fmla="*/ 3402980 w 5535001"/>
                <a:gd name="connsiteY157" fmla="*/ 763475 h 6250127"/>
                <a:gd name="connsiteX158" fmla="*/ 3374092 w 5535001"/>
                <a:gd name="connsiteY158" fmla="*/ 751606 h 6250127"/>
                <a:gd name="connsiteX159" fmla="*/ 3344980 w 5535001"/>
                <a:gd name="connsiteY159" fmla="*/ 740409 h 6250127"/>
                <a:gd name="connsiteX160" fmla="*/ 3226627 w 5535001"/>
                <a:gd name="connsiteY160" fmla="*/ 700772 h 6250127"/>
                <a:gd name="connsiteX161" fmla="*/ 2735750 w 5535001"/>
                <a:gd name="connsiteY161" fmla="*/ 614667 h 6250127"/>
                <a:gd name="connsiteX162" fmla="*/ 2673158 w 5535001"/>
                <a:gd name="connsiteY162" fmla="*/ 610412 h 6250127"/>
                <a:gd name="connsiteX163" fmla="*/ 2610119 w 5535001"/>
                <a:gd name="connsiteY163" fmla="*/ 609628 h 6250127"/>
                <a:gd name="connsiteX164" fmla="*/ 2547080 w 5535001"/>
                <a:gd name="connsiteY164" fmla="*/ 608620 h 6250127"/>
                <a:gd name="connsiteX165" fmla="*/ 2516400 w 5535001"/>
                <a:gd name="connsiteY165" fmla="*/ 608844 h 6250127"/>
                <a:gd name="connsiteX166" fmla="*/ 2486280 w 5535001"/>
                <a:gd name="connsiteY166" fmla="*/ 609740 h 6250127"/>
                <a:gd name="connsiteX167" fmla="*/ 2426376 w 5535001"/>
                <a:gd name="connsiteY167" fmla="*/ 613099 h 6250127"/>
                <a:gd name="connsiteX168" fmla="*/ 2366920 w 5535001"/>
                <a:gd name="connsiteY168" fmla="*/ 618474 h 6250127"/>
                <a:gd name="connsiteX169" fmla="*/ 2337248 w 5535001"/>
                <a:gd name="connsiteY169" fmla="*/ 621497 h 6250127"/>
                <a:gd name="connsiteX170" fmla="*/ 2307800 w 5535001"/>
                <a:gd name="connsiteY170" fmla="*/ 625528 h 6250127"/>
                <a:gd name="connsiteX171" fmla="*/ 2278351 w 5535001"/>
                <a:gd name="connsiteY171" fmla="*/ 629559 h 6250127"/>
                <a:gd name="connsiteX172" fmla="*/ 2249127 w 5535001"/>
                <a:gd name="connsiteY172" fmla="*/ 634710 h 6250127"/>
                <a:gd name="connsiteX173" fmla="*/ 1796096 w 5535001"/>
                <a:gd name="connsiteY173" fmla="*/ 781726 h 6250127"/>
                <a:gd name="connsiteX174" fmla="*/ 1370833 w 5535001"/>
                <a:gd name="connsiteY174" fmla="*/ 1048663 h 6250127"/>
                <a:gd name="connsiteX175" fmla="*/ 959790 w 5535001"/>
                <a:gd name="connsiteY175" fmla="*/ 1390844 h 6250127"/>
                <a:gd name="connsiteX176" fmla="*/ 749062 w 5535001"/>
                <a:gd name="connsiteY176" fmla="*/ 1577611 h 6250127"/>
                <a:gd name="connsiteX177" fmla="*/ 524786 w 5535001"/>
                <a:gd name="connsiteY177" fmla="*/ 1763145 h 6250127"/>
                <a:gd name="connsiteX178" fmla="*/ 84071 w 5535001"/>
                <a:gd name="connsiteY178" fmla="*/ 2098496 h 6250127"/>
                <a:gd name="connsiteX179" fmla="*/ 0 w 5535001"/>
                <a:gd name="connsiteY179" fmla="*/ 2168094 h 6250127"/>
                <a:gd name="connsiteX180" fmla="*/ 0 w 5535001"/>
                <a:gd name="connsiteY180" fmla="*/ 1576676 h 6250127"/>
                <a:gd name="connsiteX181" fmla="*/ 174655 w 5535001"/>
                <a:gd name="connsiteY181" fmla="*/ 1387597 h 6250127"/>
                <a:gd name="connsiteX182" fmla="*/ 363661 w 5535001"/>
                <a:gd name="connsiteY182" fmla="*/ 1188626 h 6250127"/>
                <a:gd name="connsiteX183" fmla="*/ 458052 w 5535001"/>
                <a:gd name="connsiteY183" fmla="*/ 1086397 h 6250127"/>
                <a:gd name="connsiteX184" fmla="*/ 557257 w 5535001"/>
                <a:gd name="connsiteY184" fmla="*/ 981593 h 6250127"/>
                <a:gd name="connsiteX185" fmla="*/ 994165 w 5535001"/>
                <a:gd name="connsiteY185" fmla="*/ 578389 h 6250127"/>
                <a:gd name="connsiteX186" fmla="*/ 1520873 w 5535001"/>
                <a:gd name="connsiteY186" fmla="*/ 237215 h 6250127"/>
                <a:gd name="connsiteX187" fmla="*/ 2141748 w 5535001"/>
                <a:gd name="connsiteY187" fmla="*/ 31190 h 6250127"/>
                <a:gd name="connsiteX188" fmla="*/ 2182505 w 5535001"/>
                <a:gd name="connsiteY188" fmla="*/ 24360 h 6250127"/>
                <a:gd name="connsiteX189" fmla="*/ 2223374 w 5535001"/>
                <a:gd name="connsiteY189" fmla="*/ 18873 h 6250127"/>
                <a:gd name="connsiteX190" fmla="*/ 2264355 w 5535001"/>
                <a:gd name="connsiteY190" fmla="*/ 13611 h 6250127"/>
                <a:gd name="connsiteX191" fmla="*/ 2305336 w 5535001"/>
                <a:gd name="connsiteY191" fmla="*/ 9580 h 6250127"/>
                <a:gd name="connsiteX192" fmla="*/ 2387410 w 5535001"/>
                <a:gd name="connsiteY192" fmla="*/ 3645 h 6250127"/>
                <a:gd name="connsiteX193" fmla="*/ 2469373 w 5535001"/>
                <a:gd name="connsiteY193" fmla="*/ 622 h 62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5535001" h="6250127">
                  <a:moveTo>
                    <a:pt x="2510242" y="174"/>
                  </a:moveTo>
                  <a:cubicBezTo>
                    <a:pt x="2523902" y="-50"/>
                    <a:pt x="2537562" y="-162"/>
                    <a:pt x="2550551" y="510"/>
                  </a:cubicBezTo>
                  <a:lnTo>
                    <a:pt x="2629490" y="3757"/>
                  </a:lnTo>
                  <a:lnTo>
                    <a:pt x="2708317" y="7229"/>
                  </a:lnTo>
                  <a:cubicBezTo>
                    <a:pt x="2734630" y="8572"/>
                    <a:pt x="2760943" y="12155"/>
                    <a:pt x="2787256" y="14619"/>
                  </a:cubicBezTo>
                  <a:cubicBezTo>
                    <a:pt x="2997536" y="34885"/>
                    <a:pt x="3207144" y="77994"/>
                    <a:pt x="3408467" y="145064"/>
                  </a:cubicBezTo>
                  <a:lnTo>
                    <a:pt x="3557723" y="199593"/>
                  </a:lnTo>
                  <a:cubicBezTo>
                    <a:pt x="3570264" y="203848"/>
                    <a:pt x="3582245" y="209447"/>
                    <a:pt x="3594337" y="214597"/>
                  </a:cubicBezTo>
                  <a:lnTo>
                    <a:pt x="3630616" y="230385"/>
                  </a:lnTo>
                  <a:lnTo>
                    <a:pt x="3703172" y="262073"/>
                  </a:lnTo>
                  <a:cubicBezTo>
                    <a:pt x="3715265" y="267335"/>
                    <a:pt x="3727358" y="272598"/>
                    <a:pt x="3739003" y="278756"/>
                  </a:cubicBezTo>
                  <a:cubicBezTo>
                    <a:pt x="3744937" y="281667"/>
                    <a:pt x="3750984" y="284131"/>
                    <a:pt x="3756806" y="287266"/>
                  </a:cubicBezTo>
                  <a:cubicBezTo>
                    <a:pt x="3762517" y="290513"/>
                    <a:pt x="3768115" y="294208"/>
                    <a:pt x="3773714" y="297567"/>
                  </a:cubicBezTo>
                  <a:lnTo>
                    <a:pt x="3840784" y="339332"/>
                  </a:lnTo>
                  <a:cubicBezTo>
                    <a:pt x="3851869" y="346386"/>
                    <a:pt x="3863290" y="352881"/>
                    <a:pt x="3873927" y="360495"/>
                  </a:cubicBezTo>
                  <a:lnTo>
                    <a:pt x="3906062" y="383001"/>
                  </a:lnTo>
                  <a:lnTo>
                    <a:pt x="3969662" y="428572"/>
                  </a:lnTo>
                  <a:cubicBezTo>
                    <a:pt x="4137281" y="552188"/>
                    <a:pt x="4285417" y="693270"/>
                    <a:pt x="4423029" y="837600"/>
                  </a:cubicBezTo>
                  <a:cubicBezTo>
                    <a:pt x="4440160" y="855739"/>
                    <a:pt x="4457404" y="873766"/>
                    <a:pt x="4474647" y="891569"/>
                  </a:cubicBezTo>
                  <a:lnTo>
                    <a:pt x="4524250" y="946883"/>
                  </a:lnTo>
                  <a:lnTo>
                    <a:pt x="4573965" y="1001748"/>
                  </a:lnTo>
                  <a:cubicBezTo>
                    <a:pt x="4590760" y="1019887"/>
                    <a:pt x="4605988" y="1039146"/>
                    <a:pt x="4622224" y="1057509"/>
                  </a:cubicBezTo>
                  <a:cubicBezTo>
                    <a:pt x="4653911" y="1094907"/>
                    <a:pt x="4686831" y="1131409"/>
                    <a:pt x="4717510" y="1169143"/>
                  </a:cubicBezTo>
                  <a:cubicBezTo>
                    <a:pt x="4733186" y="1187730"/>
                    <a:pt x="4748862" y="1206430"/>
                    <a:pt x="4764986" y="1224681"/>
                  </a:cubicBezTo>
                  <a:cubicBezTo>
                    <a:pt x="4780886" y="1243044"/>
                    <a:pt x="4797233" y="1261071"/>
                    <a:pt x="4813021" y="1279994"/>
                  </a:cubicBezTo>
                  <a:cubicBezTo>
                    <a:pt x="4877292" y="1354230"/>
                    <a:pt x="4941339" y="1428914"/>
                    <a:pt x="5001915" y="1506846"/>
                  </a:cubicBezTo>
                  <a:cubicBezTo>
                    <a:pt x="5062603" y="1584665"/>
                    <a:pt x="5118252" y="1666739"/>
                    <a:pt x="5170542" y="1751165"/>
                  </a:cubicBezTo>
                  <a:cubicBezTo>
                    <a:pt x="5274898" y="1920240"/>
                    <a:pt x="5363579" y="2101295"/>
                    <a:pt x="5428969" y="2293660"/>
                  </a:cubicBezTo>
                  <a:cubicBezTo>
                    <a:pt x="5494136" y="2485801"/>
                    <a:pt x="5533102" y="2690819"/>
                    <a:pt x="5534893" y="2899307"/>
                  </a:cubicBezTo>
                  <a:cubicBezTo>
                    <a:pt x="5536124" y="3003439"/>
                    <a:pt x="5526831" y="3108132"/>
                    <a:pt x="5508804" y="3211144"/>
                  </a:cubicBezTo>
                  <a:cubicBezTo>
                    <a:pt x="5490441" y="3314157"/>
                    <a:pt x="5462336" y="3415490"/>
                    <a:pt x="5426282" y="3513352"/>
                  </a:cubicBezTo>
                  <a:cubicBezTo>
                    <a:pt x="5363355" y="3684890"/>
                    <a:pt x="5302219" y="3856428"/>
                    <a:pt x="5248250" y="4030542"/>
                  </a:cubicBezTo>
                  <a:lnTo>
                    <a:pt x="5208612" y="4161771"/>
                  </a:lnTo>
                  <a:lnTo>
                    <a:pt x="5170318" y="4294680"/>
                  </a:lnTo>
                  <a:lnTo>
                    <a:pt x="5132248" y="4430164"/>
                  </a:lnTo>
                  <a:lnTo>
                    <a:pt x="5112765" y="4498914"/>
                  </a:lnTo>
                  <a:lnTo>
                    <a:pt x="5091715" y="4569119"/>
                  </a:lnTo>
                  <a:cubicBezTo>
                    <a:pt x="5085221" y="4592297"/>
                    <a:pt x="5076823" y="4616482"/>
                    <a:pt x="5068985" y="4640220"/>
                  </a:cubicBezTo>
                  <a:cubicBezTo>
                    <a:pt x="5060699" y="4664182"/>
                    <a:pt x="5053981" y="4687807"/>
                    <a:pt x="5043904" y="4712105"/>
                  </a:cubicBezTo>
                  <a:lnTo>
                    <a:pt x="5015799" y="4784438"/>
                  </a:lnTo>
                  <a:cubicBezTo>
                    <a:pt x="5005274" y="4808511"/>
                    <a:pt x="4993965" y="4832473"/>
                    <a:pt x="4982880" y="4856435"/>
                  </a:cubicBezTo>
                  <a:cubicBezTo>
                    <a:pt x="4936524" y="4951273"/>
                    <a:pt x="4881099" y="5044096"/>
                    <a:pt x="4817276" y="5125275"/>
                  </a:cubicBezTo>
                  <a:cubicBezTo>
                    <a:pt x="4755244" y="5208805"/>
                    <a:pt x="4686943" y="5282817"/>
                    <a:pt x="4618753" y="5355374"/>
                  </a:cubicBezTo>
                  <a:cubicBezTo>
                    <a:pt x="4602069" y="5374073"/>
                    <a:pt x="4584154" y="5391092"/>
                    <a:pt x="4566575" y="5408560"/>
                  </a:cubicBezTo>
                  <a:lnTo>
                    <a:pt x="4513837" y="5461186"/>
                  </a:lnTo>
                  <a:cubicBezTo>
                    <a:pt x="4496593" y="5479101"/>
                    <a:pt x="4477894" y="5495560"/>
                    <a:pt x="4459531" y="5512580"/>
                  </a:cubicBezTo>
                  <a:lnTo>
                    <a:pt x="4404554" y="5563526"/>
                  </a:lnTo>
                  <a:cubicBezTo>
                    <a:pt x="4386527" y="5580770"/>
                    <a:pt x="4366932" y="5596670"/>
                    <a:pt x="4348009" y="5613017"/>
                  </a:cubicBezTo>
                  <a:lnTo>
                    <a:pt x="4290568" y="5661948"/>
                  </a:lnTo>
                  <a:lnTo>
                    <a:pt x="4276124" y="5674153"/>
                  </a:lnTo>
                  <a:lnTo>
                    <a:pt x="4261120" y="5685798"/>
                  </a:lnTo>
                  <a:lnTo>
                    <a:pt x="4231112" y="5708976"/>
                  </a:lnTo>
                  <a:lnTo>
                    <a:pt x="4170984" y="5755443"/>
                  </a:lnTo>
                  <a:cubicBezTo>
                    <a:pt x="4130227" y="5785563"/>
                    <a:pt x="4087790" y="5813892"/>
                    <a:pt x="4046025" y="5843228"/>
                  </a:cubicBezTo>
                  <a:cubicBezTo>
                    <a:pt x="4002917" y="5870437"/>
                    <a:pt x="3959248" y="5897309"/>
                    <a:pt x="3915356" y="5923735"/>
                  </a:cubicBezTo>
                  <a:cubicBezTo>
                    <a:pt x="3737659" y="6026299"/>
                    <a:pt x="3544847" y="6106022"/>
                    <a:pt x="3346323" y="6158872"/>
                  </a:cubicBezTo>
                  <a:cubicBezTo>
                    <a:pt x="3147800" y="6211946"/>
                    <a:pt x="2944462" y="6239714"/>
                    <a:pt x="2743476" y="6247328"/>
                  </a:cubicBezTo>
                  <a:lnTo>
                    <a:pt x="2668120" y="6249344"/>
                  </a:lnTo>
                  <a:lnTo>
                    <a:pt x="2630498" y="6250127"/>
                  </a:lnTo>
                  <a:lnTo>
                    <a:pt x="2592988" y="6249568"/>
                  </a:lnTo>
                  <a:lnTo>
                    <a:pt x="2518080" y="6247777"/>
                  </a:lnTo>
                  <a:cubicBezTo>
                    <a:pt x="2493110" y="6247105"/>
                    <a:pt x="2468365" y="6246881"/>
                    <a:pt x="2442948" y="6244529"/>
                  </a:cubicBezTo>
                  <a:cubicBezTo>
                    <a:pt x="2392337" y="6240722"/>
                    <a:pt x="2341950" y="6237699"/>
                    <a:pt x="2291676" y="6232213"/>
                  </a:cubicBezTo>
                  <a:lnTo>
                    <a:pt x="2141412" y="6212394"/>
                  </a:lnTo>
                  <a:lnTo>
                    <a:pt x="1992715" y="6184961"/>
                  </a:lnTo>
                  <a:cubicBezTo>
                    <a:pt x="1943561" y="6173988"/>
                    <a:pt x="1894630" y="6162231"/>
                    <a:pt x="1845811" y="6151034"/>
                  </a:cubicBezTo>
                  <a:cubicBezTo>
                    <a:pt x="1797215" y="6138829"/>
                    <a:pt x="1749180" y="6123938"/>
                    <a:pt x="1701033" y="6110724"/>
                  </a:cubicBezTo>
                  <a:cubicBezTo>
                    <a:pt x="1676847" y="6104566"/>
                    <a:pt x="1653334" y="6095833"/>
                    <a:pt x="1629484" y="6088219"/>
                  </a:cubicBezTo>
                  <a:lnTo>
                    <a:pt x="1558383" y="6064929"/>
                  </a:lnTo>
                  <a:cubicBezTo>
                    <a:pt x="1369713" y="6000210"/>
                    <a:pt x="1186978" y="5921271"/>
                    <a:pt x="1011968" y="5828896"/>
                  </a:cubicBezTo>
                  <a:cubicBezTo>
                    <a:pt x="837071" y="5736408"/>
                    <a:pt x="668556" y="5631940"/>
                    <a:pt x="511237" y="5512356"/>
                  </a:cubicBezTo>
                  <a:cubicBezTo>
                    <a:pt x="471152" y="5483468"/>
                    <a:pt x="433642" y="5451220"/>
                    <a:pt x="395572" y="5419757"/>
                  </a:cubicBezTo>
                  <a:cubicBezTo>
                    <a:pt x="356831" y="5388965"/>
                    <a:pt x="321112" y="5354926"/>
                    <a:pt x="284722" y="5321559"/>
                  </a:cubicBezTo>
                  <a:lnTo>
                    <a:pt x="257513" y="5296477"/>
                  </a:lnTo>
                  <a:lnTo>
                    <a:pt x="243853" y="5283937"/>
                  </a:lnTo>
                  <a:lnTo>
                    <a:pt x="230752" y="5270836"/>
                  </a:lnTo>
                  <a:lnTo>
                    <a:pt x="178574" y="5218322"/>
                  </a:lnTo>
                  <a:cubicBezTo>
                    <a:pt x="161331" y="5200631"/>
                    <a:pt x="143191" y="5183948"/>
                    <a:pt x="126508" y="5165584"/>
                  </a:cubicBezTo>
                  <a:lnTo>
                    <a:pt x="76345" y="5111167"/>
                  </a:lnTo>
                  <a:cubicBezTo>
                    <a:pt x="59774" y="5092916"/>
                    <a:pt x="42530" y="5075112"/>
                    <a:pt x="26407" y="5056413"/>
                  </a:cubicBezTo>
                  <a:lnTo>
                    <a:pt x="0" y="5024776"/>
                  </a:lnTo>
                  <a:lnTo>
                    <a:pt x="0" y="4492798"/>
                  </a:lnTo>
                  <a:lnTo>
                    <a:pt x="28534" y="4537879"/>
                  </a:lnTo>
                  <a:cubicBezTo>
                    <a:pt x="41299" y="4556130"/>
                    <a:pt x="54175" y="4574382"/>
                    <a:pt x="66604" y="4592745"/>
                  </a:cubicBezTo>
                  <a:lnTo>
                    <a:pt x="104114" y="4647834"/>
                  </a:lnTo>
                  <a:lnTo>
                    <a:pt x="143751" y="4701580"/>
                  </a:lnTo>
                  <a:cubicBezTo>
                    <a:pt x="156964" y="4719495"/>
                    <a:pt x="169728" y="4737746"/>
                    <a:pt x="182717" y="4755773"/>
                  </a:cubicBezTo>
                  <a:lnTo>
                    <a:pt x="223810" y="4808399"/>
                  </a:lnTo>
                  <a:lnTo>
                    <a:pt x="264679" y="4861249"/>
                  </a:lnTo>
                  <a:cubicBezTo>
                    <a:pt x="278563" y="4878717"/>
                    <a:pt x="293455" y="4895288"/>
                    <a:pt x="307788" y="4912420"/>
                  </a:cubicBezTo>
                  <a:lnTo>
                    <a:pt x="351232" y="4963254"/>
                  </a:lnTo>
                  <a:cubicBezTo>
                    <a:pt x="365788" y="4980162"/>
                    <a:pt x="381688" y="4995837"/>
                    <a:pt x="397028" y="5012185"/>
                  </a:cubicBezTo>
                  <a:lnTo>
                    <a:pt x="443496" y="5060444"/>
                  </a:lnTo>
                  <a:lnTo>
                    <a:pt x="455140" y="5072537"/>
                  </a:lnTo>
                  <a:lnTo>
                    <a:pt x="467345" y="5083958"/>
                  </a:lnTo>
                  <a:lnTo>
                    <a:pt x="491755" y="5106912"/>
                  </a:lnTo>
                  <a:lnTo>
                    <a:pt x="540686" y="5152819"/>
                  </a:lnTo>
                  <a:lnTo>
                    <a:pt x="552890" y="5164353"/>
                  </a:lnTo>
                  <a:lnTo>
                    <a:pt x="565655" y="5175214"/>
                  </a:lnTo>
                  <a:lnTo>
                    <a:pt x="591072" y="5197048"/>
                  </a:lnTo>
                  <a:cubicBezTo>
                    <a:pt x="624999" y="5226160"/>
                    <a:pt x="658366" y="5256056"/>
                    <a:pt x="694197" y="5283041"/>
                  </a:cubicBezTo>
                  <a:cubicBezTo>
                    <a:pt x="834272" y="5394675"/>
                    <a:pt x="985207" y="5493881"/>
                    <a:pt x="1146221" y="5573716"/>
                  </a:cubicBezTo>
                  <a:cubicBezTo>
                    <a:pt x="1307122" y="5653774"/>
                    <a:pt x="1476869" y="5715918"/>
                    <a:pt x="1650982" y="5758130"/>
                  </a:cubicBezTo>
                  <a:lnTo>
                    <a:pt x="1716485" y="5772798"/>
                  </a:lnTo>
                  <a:cubicBezTo>
                    <a:pt x="1738431" y="5777390"/>
                    <a:pt x="1759929" y="5783100"/>
                    <a:pt x="1782211" y="5786235"/>
                  </a:cubicBezTo>
                  <a:lnTo>
                    <a:pt x="1848386" y="5796984"/>
                  </a:lnTo>
                  <a:lnTo>
                    <a:pt x="1881417" y="5802359"/>
                  </a:lnTo>
                  <a:cubicBezTo>
                    <a:pt x="1892390" y="5804151"/>
                    <a:pt x="1903363" y="5806054"/>
                    <a:pt x="1914560" y="5807061"/>
                  </a:cubicBezTo>
                  <a:cubicBezTo>
                    <a:pt x="1959012" y="5811765"/>
                    <a:pt x="2003241" y="5817251"/>
                    <a:pt x="2047469" y="5821282"/>
                  </a:cubicBezTo>
                  <a:lnTo>
                    <a:pt x="2180601" y="5828896"/>
                  </a:lnTo>
                  <a:lnTo>
                    <a:pt x="2313622" y="5830463"/>
                  </a:lnTo>
                  <a:cubicBezTo>
                    <a:pt x="2335680" y="5830799"/>
                    <a:pt x="2357962" y="5829008"/>
                    <a:pt x="2380021" y="5828448"/>
                  </a:cubicBezTo>
                  <a:lnTo>
                    <a:pt x="2446195" y="5826433"/>
                  </a:lnTo>
                  <a:cubicBezTo>
                    <a:pt x="2468029" y="5826208"/>
                    <a:pt x="2490647" y="5824193"/>
                    <a:pt x="2513041" y="5822737"/>
                  </a:cubicBezTo>
                  <a:lnTo>
                    <a:pt x="2580111" y="5818258"/>
                  </a:lnTo>
                  <a:lnTo>
                    <a:pt x="2613590" y="5816355"/>
                  </a:lnTo>
                  <a:lnTo>
                    <a:pt x="2646845" y="5813108"/>
                  </a:lnTo>
                  <a:cubicBezTo>
                    <a:pt x="2669016" y="5810869"/>
                    <a:pt x="2691074" y="5808741"/>
                    <a:pt x="2713244" y="5806838"/>
                  </a:cubicBezTo>
                  <a:cubicBezTo>
                    <a:pt x="2889933" y="5789371"/>
                    <a:pt x="3062815" y="5762050"/>
                    <a:pt x="3230882" y="5721292"/>
                  </a:cubicBezTo>
                  <a:cubicBezTo>
                    <a:pt x="3398837" y="5680423"/>
                    <a:pt x="3562426" y="5626902"/>
                    <a:pt x="3720416" y="5556472"/>
                  </a:cubicBezTo>
                  <a:cubicBezTo>
                    <a:pt x="3759381" y="5537997"/>
                    <a:pt x="3798347" y="5518962"/>
                    <a:pt x="3837425" y="5499927"/>
                  </a:cubicBezTo>
                  <a:cubicBezTo>
                    <a:pt x="3875271" y="5478765"/>
                    <a:pt x="3913900" y="5458610"/>
                    <a:pt x="3951634" y="5436552"/>
                  </a:cubicBezTo>
                  <a:lnTo>
                    <a:pt x="4007284" y="5401841"/>
                  </a:lnTo>
                  <a:lnTo>
                    <a:pt x="4035164" y="5384374"/>
                  </a:lnTo>
                  <a:lnTo>
                    <a:pt x="4049049" y="5375640"/>
                  </a:lnTo>
                  <a:lnTo>
                    <a:pt x="4062485" y="5366123"/>
                  </a:lnTo>
                  <a:lnTo>
                    <a:pt x="4116567" y="5328277"/>
                  </a:lnTo>
                  <a:cubicBezTo>
                    <a:pt x="4134594" y="5315624"/>
                    <a:pt x="4152957" y="5303420"/>
                    <a:pt x="4169976" y="5289199"/>
                  </a:cubicBezTo>
                  <a:lnTo>
                    <a:pt x="4222042" y="5247994"/>
                  </a:lnTo>
                  <a:cubicBezTo>
                    <a:pt x="4239398" y="5234222"/>
                    <a:pt x="4256865" y="5220562"/>
                    <a:pt x="4273213" y="5205558"/>
                  </a:cubicBezTo>
                  <a:lnTo>
                    <a:pt x="4323151" y="5161329"/>
                  </a:lnTo>
                  <a:cubicBezTo>
                    <a:pt x="4339611" y="5146437"/>
                    <a:pt x="4356631" y="5131881"/>
                    <a:pt x="4371971" y="5116093"/>
                  </a:cubicBezTo>
                  <a:cubicBezTo>
                    <a:pt x="4435457" y="5054398"/>
                    <a:pt x="4496258" y="4991135"/>
                    <a:pt x="4546868" y="4924400"/>
                  </a:cubicBezTo>
                  <a:cubicBezTo>
                    <a:pt x="4600054" y="4858450"/>
                    <a:pt x="4640699" y="4788916"/>
                    <a:pt x="4675634" y="4715352"/>
                  </a:cubicBezTo>
                  <a:lnTo>
                    <a:pt x="4700155" y="4659255"/>
                  </a:lnTo>
                  <a:lnTo>
                    <a:pt x="4721206" y="4600135"/>
                  </a:lnTo>
                  <a:cubicBezTo>
                    <a:pt x="4728707" y="4580988"/>
                    <a:pt x="4733970" y="4559266"/>
                    <a:pt x="4740465" y="4538887"/>
                  </a:cubicBezTo>
                  <a:cubicBezTo>
                    <a:pt x="4746623" y="4518061"/>
                    <a:pt x="4753005" y="4497906"/>
                    <a:pt x="4758492" y="4475848"/>
                  </a:cubicBezTo>
                  <a:cubicBezTo>
                    <a:pt x="4803168" y="4303637"/>
                    <a:pt x="4840902" y="4115080"/>
                    <a:pt x="4891288" y="3930329"/>
                  </a:cubicBezTo>
                  <a:cubicBezTo>
                    <a:pt x="4940891" y="3744906"/>
                    <a:pt x="5000235" y="3562059"/>
                    <a:pt x="5066298" y="3382235"/>
                  </a:cubicBezTo>
                  <a:cubicBezTo>
                    <a:pt x="5124186" y="3226932"/>
                    <a:pt x="5154530" y="3064015"/>
                    <a:pt x="5156994" y="2898635"/>
                  </a:cubicBezTo>
                  <a:cubicBezTo>
                    <a:pt x="5159681" y="2733255"/>
                    <a:pt x="5132920" y="2565636"/>
                    <a:pt x="5083317" y="2402047"/>
                  </a:cubicBezTo>
                  <a:cubicBezTo>
                    <a:pt x="5033938" y="2238123"/>
                    <a:pt x="4960150" y="2079013"/>
                    <a:pt x="4871022" y="1926958"/>
                  </a:cubicBezTo>
                  <a:cubicBezTo>
                    <a:pt x="4826570" y="1850818"/>
                    <a:pt x="4777415" y="1776918"/>
                    <a:pt x="4727028" y="1703577"/>
                  </a:cubicBezTo>
                  <a:cubicBezTo>
                    <a:pt x="4676418" y="1630349"/>
                    <a:pt x="4622784" y="1558464"/>
                    <a:pt x="4563776" y="1490834"/>
                  </a:cubicBezTo>
                  <a:cubicBezTo>
                    <a:pt x="4503647" y="1423764"/>
                    <a:pt x="4439041" y="1359157"/>
                    <a:pt x="4370291" y="1300596"/>
                  </a:cubicBezTo>
                  <a:cubicBezTo>
                    <a:pt x="4336812" y="1270141"/>
                    <a:pt x="4301541" y="1242148"/>
                    <a:pt x="4266046" y="1214491"/>
                  </a:cubicBezTo>
                  <a:cubicBezTo>
                    <a:pt x="4248355" y="1200607"/>
                    <a:pt x="4230776" y="1186611"/>
                    <a:pt x="4212973" y="1173062"/>
                  </a:cubicBezTo>
                  <a:cubicBezTo>
                    <a:pt x="4194722" y="1160074"/>
                    <a:pt x="4176359" y="1147197"/>
                    <a:pt x="4157995" y="1134545"/>
                  </a:cubicBezTo>
                  <a:cubicBezTo>
                    <a:pt x="4011426" y="1031980"/>
                    <a:pt x="3855004" y="948562"/>
                    <a:pt x="3697126" y="881044"/>
                  </a:cubicBezTo>
                  <a:lnTo>
                    <a:pt x="3637670" y="856747"/>
                  </a:lnTo>
                  <a:lnTo>
                    <a:pt x="3608222" y="844318"/>
                  </a:lnTo>
                  <a:cubicBezTo>
                    <a:pt x="3598480" y="840063"/>
                    <a:pt x="3588179" y="837040"/>
                    <a:pt x="3578214" y="833457"/>
                  </a:cubicBezTo>
                  <a:lnTo>
                    <a:pt x="3518309" y="812294"/>
                  </a:lnTo>
                  <a:cubicBezTo>
                    <a:pt x="3513383" y="810503"/>
                    <a:pt x="3508344" y="808823"/>
                    <a:pt x="3503417" y="806920"/>
                  </a:cubicBezTo>
                  <a:cubicBezTo>
                    <a:pt x="3498603" y="804792"/>
                    <a:pt x="3494236" y="801993"/>
                    <a:pt x="3489533" y="799642"/>
                  </a:cubicBezTo>
                  <a:cubicBezTo>
                    <a:pt x="3480240" y="794827"/>
                    <a:pt x="3470498" y="791020"/>
                    <a:pt x="3460869" y="787101"/>
                  </a:cubicBezTo>
                  <a:lnTo>
                    <a:pt x="3402980" y="763475"/>
                  </a:lnTo>
                  <a:lnTo>
                    <a:pt x="3374092" y="751606"/>
                  </a:lnTo>
                  <a:cubicBezTo>
                    <a:pt x="3364462" y="747688"/>
                    <a:pt x="3354945" y="743433"/>
                    <a:pt x="3344980" y="740409"/>
                  </a:cubicBezTo>
                  <a:lnTo>
                    <a:pt x="3226627" y="700772"/>
                  </a:lnTo>
                  <a:cubicBezTo>
                    <a:pt x="3067405" y="652849"/>
                    <a:pt x="2902697" y="625192"/>
                    <a:pt x="2735750" y="614667"/>
                  </a:cubicBezTo>
                  <a:cubicBezTo>
                    <a:pt x="2714811" y="613435"/>
                    <a:pt x="2694209" y="610860"/>
                    <a:pt x="2673158" y="610412"/>
                  </a:cubicBezTo>
                  <a:lnTo>
                    <a:pt x="2610119" y="609628"/>
                  </a:lnTo>
                  <a:lnTo>
                    <a:pt x="2547080" y="608620"/>
                  </a:lnTo>
                  <a:cubicBezTo>
                    <a:pt x="2536443" y="608173"/>
                    <a:pt x="2526365" y="608397"/>
                    <a:pt x="2516400" y="608844"/>
                  </a:cubicBezTo>
                  <a:lnTo>
                    <a:pt x="2486280" y="609740"/>
                  </a:lnTo>
                  <a:cubicBezTo>
                    <a:pt x="2466125" y="609852"/>
                    <a:pt x="2446307" y="611868"/>
                    <a:pt x="2426376" y="613099"/>
                  </a:cubicBezTo>
                  <a:cubicBezTo>
                    <a:pt x="2406333" y="613995"/>
                    <a:pt x="2386627" y="616458"/>
                    <a:pt x="2366920" y="618474"/>
                  </a:cubicBezTo>
                  <a:cubicBezTo>
                    <a:pt x="2357066" y="619482"/>
                    <a:pt x="2347101" y="620153"/>
                    <a:pt x="2337248" y="621497"/>
                  </a:cubicBezTo>
                  <a:lnTo>
                    <a:pt x="2307800" y="625528"/>
                  </a:lnTo>
                  <a:lnTo>
                    <a:pt x="2278351" y="629559"/>
                  </a:lnTo>
                  <a:lnTo>
                    <a:pt x="2249127" y="634710"/>
                  </a:lnTo>
                  <a:cubicBezTo>
                    <a:pt x="2093377" y="661918"/>
                    <a:pt x="1942329" y="710849"/>
                    <a:pt x="1796096" y="781726"/>
                  </a:cubicBezTo>
                  <a:cubicBezTo>
                    <a:pt x="1649751" y="852268"/>
                    <a:pt x="1508892" y="944307"/>
                    <a:pt x="1370833" y="1048663"/>
                  </a:cubicBezTo>
                  <a:cubicBezTo>
                    <a:pt x="1232774" y="1153244"/>
                    <a:pt x="1097290" y="1269917"/>
                    <a:pt x="959790" y="1390844"/>
                  </a:cubicBezTo>
                  <a:lnTo>
                    <a:pt x="749062" y="1577611"/>
                  </a:lnTo>
                  <a:cubicBezTo>
                    <a:pt x="674602" y="1642329"/>
                    <a:pt x="599806" y="1704137"/>
                    <a:pt x="524786" y="1763145"/>
                  </a:cubicBezTo>
                  <a:cubicBezTo>
                    <a:pt x="374858" y="1881498"/>
                    <a:pt x="223810" y="1987422"/>
                    <a:pt x="84071" y="2098496"/>
                  </a:cubicBezTo>
                  <a:lnTo>
                    <a:pt x="0" y="2168094"/>
                  </a:lnTo>
                  <a:lnTo>
                    <a:pt x="0" y="1576676"/>
                  </a:lnTo>
                  <a:lnTo>
                    <a:pt x="174655" y="1387597"/>
                  </a:lnTo>
                  <a:cubicBezTo>
                    <a:pt x="238926" y="1320079"/>
                    <a:pt x="302749" y="1254577"/>
                    <a:pt x="363661" y="1188626"/>
                  </a:cubicBezTo>
                  <a:lnTo>
                    <a:pt x="458052" y="1086397"/>
                  </a:lnTo>
                  <a:cubicBezTo>
                    <a:pt x="490635" y="1051351"/>
                    <a:pt x="523666" y="1016416"/>
                    <a:pt x="557257" y="981593"/>
                  </a:cubicBezTo>
                  <a:cubicBezTo>
                    <a:pt x="691510" y="842414"/>
                    <a:pt x="835055" y="705699"/>
                    <a:pt x="994165" y="578389"/>
                  </a:cubicBezTo>
                  <a:cubicBezTo>
                    <a:pt x="1152939" y="451190"/>
                    <a:pt x="1328060" y="333398"/>
                    <a:pt x="1520873" y="237215"/>
                  </a:cubicBezTo>
                  <a:cubicBezTo>
                    <a:pt x="1713238" y="141033"/>
                    <a:pt x="1924302" y="68028"/>
                    <a:pt x="2141748" y="31190"/>
                  </a:cubicBezTo>
                  <a:lnTo>
                    <a:pt x="2182505" y="24360"/>
                  </a:lnTo>
                  <a:cubicBezTo>
                    <a:pt x="2196165" y="22344"/>
                    <a:pt x="2209826" y="20665"/>
                    <a:pt x="2223374" y="18873"/>
                  </a:cubicBezTo>
                  <a:lnTo>
                    <a:pt x="2264355" y="13611"/>
                  </a:lnTo>
                  <a:cubicBezTo>
                    <a:pt x="2278015" y="11931"/>
                    <a:pt x="2291676" y="10924"/>
                    <a:pt x="2305336" y="9580"/>
                  </a:cubicBezTo>
                  <a:cubicBezTo>
                    <a:pt x="2332657" y="7229"/>
                    <a:pt x="2360090" y="4653"/>
                    <a:pt x="2387410" y="3645"/>
                  </a:cubicBezTo>
                  <a:cubicBezTo>
                    <a:pt x="2414731" y="2414"/>
                    <a:pt x="2442164" y="510"/>
                    <a:pt x="2469373" y="622"/>
                  </a:cubicBezTo>
                  <a:close/>
                </a:path>
              </a:pathLst>
            </a:custGeom>
            <a:gradFill>
              <a:gsLst>
                <a:gs pos="37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67C4629D-4AB7-48D4-A61B-1AE1837A78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646908" cy="6130481"/>
            </a:xfrm>
            <a:custGeom>
              <a:avLst/>
              <a:gdLst>
                <a:gd name="connsiteX0" fmla="*/ 2616837 w 5646908"/>
                <a:gd name="connsiteY0" fmla="*/ 0 h 6130481"/>
                <a:gd name="connsiteX1" fmla="*/ 4918721 w 5646908"/>
                <a:gd name="connsiteY1" fmla="*/ 1134258 h 6130481"/>
                <a:gd name="connsiteX2" fmla="*/ 5539036 w 5646908"/>
                <a:gd name="connsiteY2" fmla="*/ 3362353 h 6130481"/>
                <a:gd name="connsiteX3" fmla="*/ 4712024 w 5646908"/>
                <a:gd name="connsiteY3" fmla="*/ 5293280 h 6130481"/>
                <a:gd name="connsiteX4" fmla="*/ 2547864 w 5646908"/>
                <a:gd name="connsiteY4" fmla="*/ 6130481 h 6130481"/>
                <a:gd name="connsiteX5" fmla="*/ 263223 w 5646908"/>
                <a:gd name="connsiteY5" fmla="*/ 5212325 h 6130481"/>
                <a:gd name="connsiteX6" fmla="*/ 49974 w 5646908"/>
                <a:gd name="connsiteY6" fmla="*/ 4985345 h 6130481"/>
                <a:gd name="connsiteX7" fmla="*/ 0 w 5646908"/>
                <a:gd name="connsiteY7" fmla="*/ 4920618 h 6130481"/>
                <a:gd name="connsiteX8" fmla="*/ 0 w 5646908"/>
                <a:gd name="connsiteY8" fmla="*/ 3760303 h 6130481"/>
                <a:gd name="connsiteX9" fmla="*/ 80488 w 5646908"/>
                <a:gd name="connsiteY9" fmla="*/ 3974159 h 6130481"/>
                <a:gd name="connsiteX10" fmla="*/ 664748 w 5646908"/>
                <a:gd name="connsiteY10" fmla="*/ 4813600 h 6130481"/>
                <a:gd name="connsiteX11" fmla="*/ 2548087 w 5646908"/>
                <a:gd name="connsiteY11" fmla="*/ 5570406 h 6130481"/>
                <a:gd name="connsiteX12" fmla="*/ 3536561 w 5646908"/>
                <a:gd name="connsiteY12" fmla="*/ 5407153 h 6130481"/>
                <a:gd name="connsiteX13" fmla="*/ 4308035 w 5646908"/>
                <a:gd name="connsiteY13" fmla="*/ 4897241 h 6130481"/>
                <a:gd name="connsiteX14" fmla="*/ 4569038 w 5646908"/>
                <a:gd name="connsiteY14" fmla="*/ 4564802 h 6130481"/>
                <a:gd name="connsiteX15" fmla="*/ 4699147 w 5646908"/>
                <a:gd name="connsiteY15" fmla="*/ 4149952 h 6130481"/>
                <a:gd name="connsiteX16" fmla="*/ 5003034 w 5646908"/>
                <a:gd name="connsiteY16" fmla="*/ 3168421 h 6130481"/>
                <a:gd name="connsiteX17" fmla="*/ 4994189 w 5646908"/>
                <a:gd name="connsiteY17" fmla="*/ 2321590 h 6130481"/>
                <a:gd name="connsiteX18" fmla="*/ 4487860 w 5646908"/>
                <a:gd name="connsiteY18" fmla="*/ 1501856 h 6130481"/>
                <a:gd name="connsiteX19" fmla="*/ 3640469 w 5646908"/>
                <a:gd name="connsiteY19" fmla="*/ 808425 h 6130481"/>
                <a:gd name="connsiteX20" fmla="*/ 2616837 w 5646908"/>
                <a:gd name="connsiteY20" fmla="*/ 559851 h 6130481"/>
                <a:gd name="connsiteX21" fmla="*/ 1762952 w 5646908"/>
                <a:gd name="connsiteY21" fmla="*/ 812008 h 6130481"/>
                <a:gd name="connsiteX22" fmla="*/ 939635 w 5646908"/>
                <a:gd name="connsiteY22" fmla="*/ 1502976 h 6130481"/>
                <a:gd name="connsiteX23" fmla="*/ 585250 w 5646908"/>
                <a:gd name="connsiteY23" fmla="*/ 1831049 h 6130481"/>
                <a:gd name="connsiteX24" fmla="*/ 40403 w 5646908"/>
                <a:gd name="connsiteY24" fmla="*/ 2389556 h 6130481"/>
                <a:gd name="connsiteX25" fmla="*/ 0 w 5646908"/>
                <a:gd name="connsiteY25" fmla="*/ 2456747 h 6130481"/>
                <a:gd name="connsiteX26" fmla="*/ 0 w 5646908"/>
                <a:gd name="connsiteY26" fmla="*/ 1601114 h 6130481"/>
                <a:gd name="connsiteX27" fmla="*/ 93200 w 5646908"/>
                <a:gd name="connsiteY27" fmla="*/ 1513741 h 6130481"/>
                <a:gd name="connsiteX28" fmla="*/ 535423 w 5646908"/>
                <a:gd name="connsiteY28" fmla="*/ 1107273 h 6130481"/>
                <a:gd name="connsiteX29" fmla="*/ 2616837 w 5646908"/>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46908" h="6130481">
                  <a:moveTo>
                    <a:pt x="2616837" y="0"/>
                  </a:moveTo>
                  <a:cubicBezTo>
                    <a:pt x="3596241" y="0"/>
                    <a:pt x="4322479" y="463445"/>
                    <a:pt x="4918721" y="1134258"/>
                  </a:cubicBezTo>
                  <a:cubicBezTo>
                    <a:pt x="5416317" y="1694109"/>
                    <a:pt x="5857703" y="2516643"/>
                    <a:pt x="5539036" y="3362353"/>
                  </a:cubicBezTo>
                  <a:cubicBezTo>
                    <a:pt x="5111758" y="4496612"/>
                    <a:pt x="5300763" y="4716633"/>
                    <a:pt x="4712024" y="5293280"/>
                  </a:cubicBezTo>
                  <a:cubicBezTo>
                    <a:pt x="4123284" y="5869926"/>
                    <a:pt x="3446201" y="6130481"/>
                    <a:pt x="2547864" y="6130481"/>
                  </a:cubicBezTo>
                  <a:cubicBezTo>
                    <a:pt x="1657476" y="6130481"/>
                    <a:pt x="850619" y="5780127"/>
                    <a:pt x="263223" y="5212325"/>
                  </a:cubicBezTo>
                  <a:cubicBezTo>
                    <a:pt x="188497" y="5140091"/>
                    <a:pt x="117321" y="5064339"/>
                    <a:pt x="49974" y="4985345"/>
                  </a:cubicBezTo>
                  <a:lnTo>
                    <a:pt x="0" y="4920618"/>
                  </a:lnTo>
                  <a:lnTo>
                    <a:pt x="0" y="3760303"/>
                  </a:lnTo>
                  <a:lnTo>
                    <a:pt x="80488" y="3974159"/>
                  </a:lnTo>
                  <a:cubicBezTo>
                    <a:pt x="217875" y="4289243"/>
                    <a:pt x="414383" y="4571632"/>
                    <a:pt x="664748" y="4813600"/>
                  </a:cubicBezTo>
                  <a:cubicBezTo>
                    <a:pt x="1169734" y="5301566"/>
                    <a:pt x="1838644" y="5570406"/>
                    <a:pt x="2548087" y="5570406"/>
                  </a:cubicBezTo>
                  <a:cubicBezTo>
                    <a:pt x="2928786" y="5570406"/>
                    <a:pt x="3252156" y="5516996"/>
                    <a:pt x="3536561" y="5407153"/>
                  </a:cubicBezTo>
                  <a:cubicBezTo>
                    <a:pt x="3815366" y="5299438"/>
                    <a:pt x="4067747" y="5132603"/>
                    <a:pt x="4308035" y="4897241"/>
                  </a:cubicBezTo>
                  <a:cubicBezTo>
                    <a:pt x="4475095" y="4733653"/>
                    <a:pt x="4533767" y="4637358"/>
                    <a:pt x="4569038" y="4564802"/>
                  </a:cubicBezTo>
                  <a:cubicBezTo>
                    <a:pt x="4619313" y="4461453"/>
                    <a:pt x="4652792" y="4330784"/>
                    <a:pt x="4699147" y="4149952"/>
                  </a:cubicBezTo>
                  <a:cubicBezTo>
                    <a:pt x="4758491" y="3918846"/>
                    <a:pt x="4839558" y="3602194"/>
                    <a:pt x="5003034" y="3168421"/>
                  </a:cubicBezTo>
                  <a:cubicBezTo>
                    <a:pt x="5103024" y="2902940"/>
                    <a:pt x="5100112" y="2626037"/>
                    <a:pt x="4994189" y="2321590"/>
                  </a:cubicBezTo>
                  <a:cubicBezTo>
                    <a:pt x="4900470" y="2052526"/>
                    <a:pt x="4725460" y="1769129"/>
                    <a:pt x="4487860" y="1501856"/>
                  </a:cubicBezTo>
                  <a:cubicBezTo>
                    <a:pt x="4210285" y="1189683"/>
                    <a:pt x="3933047" y="962832"/>
                    <a:pt x="3640469" y="808425"/>
                  </a:cubicBezTo>
                  <a:cubicBezTo>
                    <a:pt x="3323369" y="641141"/>
                    <a:pt x="2988578" y="559851"/>
                    <a:pt x="2616837" y="559851"/>
                  </a:cubicBezTo>
                  <a:cubicBezTo>
                    <a:pt x="2315413" y="559851"/>
                    <a:pt x="2044110" y="640134"/>
                    <a:pt x="1762952" y="812008"/>
                  </a:cubicBezTo>
                  <a:cubicBezTo>
                    <a:pt x="1472838" y="989593"/>
                    <a:pt x="1197167" y="1250707"/>
                    <a:pt x="939635" y="1502976"/>
                  </a:cubicBezTo>
                  <a:cubicBezTo>
                    <a:pt x="819379" y="1620769"/>
                    <a:pt x="700355" y="1727700"/>
                    <a:pt x="585250" y="1831049"/>
                  </a:cubicBezTo>
                  <a:cubicBezTo>
                    <a:pt x="362317" y="2031140"/>
                    <a:pt x="169840" y="2204022"/>
                    <a:pt x="40403" y="2389556"/>
                  </a:cubicBezTo>
                  <a:lnTo>
                    <a:pt x="0" y="2456747"/>
                  </a:lnTo>
                  <a:lnTo>
                    <a:pt x="0" y="1601114"/>
                  </a:lnTo>
                  <a:lnTo>
                    <a:pt x="93200" y="1513741"/>
                  </a:lnTo>
                  <a:cubicBezTo>
                    <a:pt x="237107" y="1383294"/>
                    <a:pt x="388238" y="1251435"/>
                    <a:pt x="535423" y="1107273"/>
                  </a:cubicBezTo>
                  <a:cubicBezTo>
                    <a:pt x="1124050" y="530627"/>
                    <a:pt x="1718500" y="0"/>
                    <a:pt x="2616837" y="0"/>
                  </a:cubicBezTo>
                  <a:close/>
                </a:path>
              </a:pathLst>
            </a:custGeom>
            <a:gradFill>
              <a:gsLst>
                <a:gs pos="2000">
                  <a:schemeClr val="bg1">
                    <a:alpha val="10000"/>
                  </a:schemeClr>
                </a:gs>
                <a:gs pos="54000">
                  <a:schemeClr val="accent6">
                    <a:alpha val="10000"/>
                  </a:schemeClr>
                </a:gs>
                <a:gs pos="100000">
                  <a:schemeClr val="bg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D1E30050-9FC4-4CC7-8C0B-BF5EFD106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517522" cy="6130481"/>
            </a:xfrm>
            <a:custGeom>
              <a:avLst/>
              <a:gdLst>
                <a:gd name="connsiteX0" fmla="*/ 2549095 w 5517522"/>
                <a:gd name="connsiteY0" fmla="*/ 0 h 6130481"/>
                <a:gd name="connsiteX1" fmla="*/ 4804175 w 5517522"/>
                <a:gd name="connsiteY1" fmla="*/ 1134258 h 6130481"/>
                <a:gd name="connsiteX2" fmla="*/ 5411838 w 5517522"/>
                <a:gd name="connsiteY2" fmla="*/ 3362353 h 6130481"/>
                <a:gd name="connsiteX3" fmla="*/ 4601621 w 5517522"/>
                <a:gd name="connsiteY3" fmla="*/ 5293280 h 6130481"/>
                <a:gd name="connsiteX4" fmla="*/ 2481577 w 5517522"/>
                <a:gd name="connsiteY4" fmla="*/ 6130481 h 6130481"/>
                <a:gd name="connsiteX5" fmla="*/ 243517 w 5517522"/>
                <a:gd name="connsiteY5" fmla="*/ 5212325 h 6130481"/>
                <a:gd name="connsiteX6" fmla="*/ 34587 w 5517522"/>
                <a:gd name="connsiteY6" fmla="*/ 4985345 h 6130481"/>
                <a:gd name="connsiteX7" fmla="*/ 0 w 5517522"/>
                <a:gd name="connsiteY7" fmla="*/ 4939620 h 6130481"/>
                <a:gd name="connsiteX8" fmla="*/ 0 w 5517522"/>
                <a:gd name="connsiteY8" fmla="*/ 3335329 h 6130481"/>
                <a:gd name="connsiteX9" fmla="*/ 17141 w 5517522"/>
                <a:gd name="connsiteY9" fmla="*/ 3448738 h 6130481"/>
                <a:gd name="connsiteX10" fmla="*/ 167489 w 5517522"/>
                <a:gd name="connsiteY10" fmla="*/ 3930490 h 6130481"/>
                <a:gd name="connsiteX11" fmla="*/ 715471 w 5517522"/>
                <a:gd name="connsiteY11" fmla="*/ 4734212 h 6130481"/>
                <a:gd name="connsiteX12" fmla="*/ 2481689 w 5517522"/>
                <a:gd name="connsiteY12" fmla="*/ 5458772 h 6130481"/>
                <a:gd name="connsiteX13" fmla="*/ 4126644 w 5517522"/>
                <a:gd name="connsiteY13" fmla="*/ 4818302 h 6130481"/>
                <a:gd name="connsiteX14" fmla="*/ 4360437 w 5517522"/>
                <a:gd name="connsiteY14" fmla="*/ 4516766 h 6130481"/>
                <a:gd name="connsiteX15" fmla="*/ 4480357 w 5517522"/>
                <a:gd name="connsiteY15" fmla="*/ 4122855 h 6130481"/>
                <a:gd name="connsiteX16" fmla="*/ 4781557 w 5517522"/>
                <a:gd name="connsiteY16" fmla="*/ 3129791 h 6130481"/>
                <a:gd name="connsiteX17" fmla="*/ 4771928 w 5517522"/>
                <a:gd name="connsiteY17" fmla="*/ 2357869 h 6130481"/>
                <a:gd name="connsiteX18" fmla="*/ 4297510 w 5517522"/>
                <a:gd name="connsiteY18" fmla="*/ 1575533 h 6130481"/>
                <a:gd name="connsiteX19" fmla="*/ 3498715 w 5517522"/>
                <a:gd name="connsiteY19" fmla="*/ 907071 h 6130481"/>
                <a:gd name="connsiteX20" fmla="*/ 2549095 w 5517522"/>
                <a:gd name="connsiteY20" fmla="*/ 671821 h 6130481"/>
                <a:gd name="connsiteX21" fmla="*/ 985319 w 5517522"/>
                <a:gd name="connsiteY21" fmla="*/ 1582475 h 6130481"/>
                <a:gd name="connsiteX22" fmla="*/ 634628 w 5517522"/>
                <a:gd name="connsiteY22" fmla="*/ 1913907 h 6130481"/>
                <a:gd name="connsiteX23" fmla="*/ 117662 w 5517522"/>
                <a:gd name="connsiteY23" fmla="*/ 2453044 h 6130481"/>
                <a:gd name="connsiteX24" fmla="*/ 2515 w 5517522"/>
                <a:gd name="connsiteY24" fmla="*/ 2685494 h 6130481"/>
                <a:gd name="connsiteX25" fmla="*/ 0 w 5517522"/>
                <a:gd name="connsiteY25" fmla="*/ 2696965 h 6130481"/>
                <a:gd name="connsiteX26" fmla="*/ 0 w 5517522"/>
                <a:gd name="connsiteY26" fmla="*/ 1587383 h 6130481"/>
                <a:gd name="connsiteX27" fmla="*/ 76951 w 5517522"/>
                <a:gd name="connsiteY27" fmla="*/ 1513741 h 6130481"/>
                <a:gd name="connsiteX28" fmla="*/ 510118 w 5517522"/>
                <a:gd name="connsiteY28" fmla="*/ 1107273 h 6130481"/>
                <a:gd name="connsiteX29" fmla="*/ 2549095 w 5517522"/>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522" h="6130481">
                  <a:moveTo>
                    <a:pt x="2549095" y="0"/>
                  </a:moveTo>
                  <a:cubicBezTo>
                    <a:pt x="3508568" y="0"/>
                    <a:pt x="4219915" y="463445"/>
                    <a:pt x="4804175" y="1134258"/>
                  </a:cubicBezTo>
                  <a:cubicBezTo>
                    <a:pt x="5291694" y="1694109"/>
                    <a:pt x="5724011"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335329"/>
                  </a:lnTo>
                  <a:lnTo>
                    <a:pt x="17141" y="3448738"/>
                  </a:lnTo>
                  <a:cubicBezTo>
                    <a:pt x="50676" y="3613558"/>
                    <a:pt x="100867" y="3774516"/>
                    <a:pt x="167489" y="3930490"/>
                  </a:cubicBezTo>
                  <a:cubicBezTo>
                    <a:pt x="296255" y="4232138"/>
                    <a:pt x="480670" y="4502546"/>
                    <a:pt x="715471" y="4734212"/>
                  </a:cubicBezTo>
                  <a:cubicBezTo>
                    <a:pt x="1188993" y="5201464"/>
                    <a:pt x="1816250" y="5458772"/>
                    <a:pt x="2481689" y="5458772"/>
                  </a:cubicBezTo>
                  <a:cubicBezTo>
                    <a:pt x="3185758" y="5458772"/>
                    <a:pt x="3677755" y="5267191"/>
                    <a:pt x="4126644" y="4818302"/>
                  </a:cubicBezTo>
                  <a:cubicBezTo>
                    <a:pt x="4278363" y="4666583"/>
                    <a:pt x="4329982" y="4580701"/>
                    <a:pt x="4360437" y="4516766"/>
                  </a:cubicBezTo>
                  <a:cubicBezTo>
                    <a:pt x="4404890" y="4423495"/>
                    <a:pt x="4436577" y="4297417"/>
                    <a:pt x="4480357" y="4122855"/>
                  </a:cubicBezTo>
                  <a:cubicBezTo>
                    <a:pt x="4539030" y="3889285"/>
                    <a:pt x="4619425" y="3569275"/>
                    <a:pt x="4781557" y="3129791"/>
                  </a:cubicBezTo>
                  <a:cubicBezTo>
                    <a:pt x="4870238" y="2889503"/>
                    <a:pt x="4867103" y="2637010"/>
                    <a:pt x="4771928" y="2357869"/>
                  </a:cubicBezTo>
                  <a:cubicBezTo>
                    <a:pt x="4684815" y="2102465"/>
                    <a:pt x="4520779" y="1831945"/>
                    <a:pt x="4297510" y="1575533"/>
                  </a:cubicBezTo>
                  <a:cubicBezTo>
                    <a:pt x="4034492" y="1273549"/>
                    <a:pt x="3773266" y="1054983"/>
                    <a:pt x="3498715" y="907071"/>
                  </a:cubicBezTo>
                  <a:cubicBezTo>
                    <a:pt x="3204905" y="748745"/>
                    <a:pt x="2894187" y="671821"/>
                    <a:pt x="2549095" y="671821"/>
                  </a:cubicBezTo>
                  <a:cubicBezTo>
                    <a:pt x="1942553" y="671821"/>
                    <a:pt x="1518298" y="1049273"/>
                    <a:pt x="985319" y="1582475"/>
                  </a:cubicBezTo>
                  <a:cubicBezTo>
                    <a:pt x="865735" y="1702059"/>
                    <a:pt x="748278" y="1809774"/>
                    <a:pt x="634628" y="1913907"/>
                  </a:cubicBezTo>
                  <a:cubicBezTo>
                    <a:pt x="421325" y="2109407"/>
                    <a:pt x="237134" y="2278146"/>
                    <a:pt x="117662" y="2453044"/>
                  </a:cubicBezTo>
                  <a:cubicBezTo>
                    <a:pt x="64756" y="2530415"/>
                    <a:pt x="27022" y="2605799"/>
                    <a:pt x="2515" y="2685494"/>
                  </a:cubicBezTo>
                  <a:lnTo>
                    <a:pt x="0" y="2696965"/>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E7E03733-50FD-49A6-B226-40F6A0AD45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76241"/>
              <a:ext cx="5517475" cy="6130481"/>
            </a:xfrm>
            <a:custGeom>
              <a:avLst/>
              <a:gdLst>
                <a:gd name="connsiteX0" fmla="*/ 2549095 w 5517475"/>
                <a:gd name="connsiteY0" fmla="*/ 0 h 6130481"/>
                <a:gd name="connsiteX1" fmla="*/ 4804175 w 5517475"/>
                <a:gd name="connsiteY1" fmla="*/ 1134258 h 6130481"/>
                <a:gd name="connsiteX2" fmla="*/ 5411838 w 5517475"/>
                <a:gd name="connsiteY2" fmla="*/ 3362353 h 6130481"/>
                <a:gd name="connsiteX3" fmla="*/ 4601621 w 5517475"/>
                <a:gd name="connsiteY3" fmla="*/ 5293280 h 6130481"/>
                <a:gd name="connsiteX4" fmla="*/ 2481577 w 5517475"/>
                <a:gd name="connsiteY4" fmla="*/ 6130481 h 6130481"/>
                <a:gd name="connsiteX5" fmla="*/ 243517 w 5517475"/>
                <a:gd name="connsiteY5" fmla="*/ 5212325 h 6130481"/>
                <a:gd name="connsiteX6" fmla="*/ 34587 w 5517475"/>
                <a:gd name="connsiteY6" fmla="*/ 4985345 h 6130481"/>
                <a:gd name="connsiteX7" fmla="*/ 0 w 5517475"/>
                <a:gd name="connsiteY7" fmla="*/ 4939620 h 6130481"/>
                <a:gd name="connsiteX8" fmla="*/ 0 w 5517475"/>
                <a:gd name="connsiteY8" fmla="*/ 3799573 h 6130481"/>
                <a:gd name="connsiteX9" fmla="*/ 64364 w 5517475"/>
                <a:gd name="connsiteY9" fmla="*/ 3974159 h 6130481"/>
                <a:gd name="connsiteX10" fmla="*/ 636644 w 5517475"/>
                <a:gd name="connsiteY10" fmla="*/ 4813600 h 6130481"/>
                <a:gd name="connsiteX11" fmla="*/ 2481577 w 5517475"/>
                <a:gd name="connsiteY11" fmla="*/ 5570406 h 6130481"/>
                <a:gd name="connsiteX12" fmla="*/ 3449896 w 5517475"/>
                <a:gd name="connsiteY12" fmla="*/ 5407153 h 6130481"/>
                <a:gd name="connsiteX13" fmla="*/ 4205695 w 5517475"/>
                <a:gd name="connsiteY13" fmla="*/ 4897241 h 6130481"/>
                <a:gd name="connsiteX14" fmla="*/ 4461434 w 5517475"/>
                <a:gd name="connsiteY14" fmla="*/ 4564802 h 6130481"/>
                <a:gd name="connsiteX15" fmla="*/ 4588969 w 5517475"/>
                <a:gd name="connsiteY15" fmla="*/ 4149952 h 6130481"/>
                <a:gd name="connsiteX16" fmla="*/ 4886585 w 5517475"/>
                <a:gd name="connsiteY16" fmla="*/ 3168421 h 6130481"/>
                <a:gd name="connsiteX17" fmla="*/ 4877964 w 5517475"/>
                <a:gd name="connsiteY17" fmla="*/ 2321590 h 6130481"/>
                <a:gd name="connsiteX18" fmla="*/ 4382048 w 5517475"/>
                <a:gd name="connsiteY18" fmla="*/ 1501856 h 6130481"/>
                <a:gd name="connsiteX19" fmla="*/ 3551900 w 5517475"/>
                <a:gd name="connsiteY19" fmla="*/ 808425 h 6130481"/>
                <a:gd name="connsiteX20" fmla="*/ 2549095 w 5517475"/>
                <a:gd name="connsiteY20" fmla="*/ 559851 h 6130481"/>
                <a:gd name="connsiteX21" fmla="*/ 1712566 w 5517475"/>
                <a:gd name="connsiteY21" fmla="*/ 812008 h 6130481"/>
                <a:gd name="connsiteX22" fmla="*/ 906044 w 5517475"/>
                <a:gd name="connsiteY22" fmla="*/ 1502976 h 6130481"/>
                <a:gd name="connsiteX23" fmla="*/ 558825 w 5517475"/>
                <a:gd name="connsiteY23" fmla="*/ 1831049 h 6130481"/>
                <a:gd name="connsiteX24" fmla="*/ 25063 w 5517475"/>
                <a:gd name="connsiteY24" fmla="*/ 2389556 h 6130481"/>
                <a:gd name="connsiteX25" fmla="*/ 0 w 5517475"/>
                <a:gd name="connsiteY25" fmla="*/ 2432109 h 6130481"/>
                <a:gd name="connsiteX26" fmla="*/ 0 w 5517475"/>
                <a:gd name="connsiteY26" fmla="*/ 1587383 h 6130481"/>
                <a:gd name="connsiteX27" fmla="*/ 76951 w 5517475"/>
                <a:gd name="connsiteY27" fmla="*/ 1513741 h 6130481"/>
                <a:gd name="connsiteX28" fmla="*/ 510118 w 5517475"/>
                <a:gd name="connsiteY28" fmla="*/ 1107273 h 6130481"/>
                <a:gd name="connsiteX29" fmla="*/ 2549095 w 5517475"/>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475" h="6130481">
                  <a:moveTo>
                    <a:pt x="2549095" y="0"/>
                  </a:moveTo>
                  <a:cubicBezTo>
                    <a:pt x="3508568" y="0"/>
                    <a:pt x="4219915" y="463445"/>
                    <a:pt x="4804175" y="1134258"/>
                  </a:cubicBezTo>
                  <a:cubicBezTo>
                    <a:pt x="5291694" y="1694109"/>
                    <a:pt x="5723899"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799573"/>
                  </a:lnTo>
                  <a:lnTo>
                    <a:pt x="64364" y="3974159"/>
                  </a:lnTo>
                  <a:cubicBezTo>
                    <a:pt x="198841" y="4289243"/>
                    <a:pt x="391429" y="4571632"/>
                    <a:pt x="636644" y="4813600"/>
                  </a:cubicBezTo>
                  <a:cubicBezTo>
                    <a:pt x="1131328" y="5301566"/>
                    <a:pt x="1786578" y="5570406"/>
                    <a:pt x="2481577" y="5570406"/>
                  </a:cubicBezTo>
                  <a:cubicBezTo>
                    <a:pt x="2854550" y="5570406"/>
                    <a:pt x="3171314" y="5516996"/>
                    <a:pt x="3449896" y="5407153"/>
                  </a:cubicBezTo>
                  <a:cubicBezTo>
                    <a:pt x="3723103" y="5299438"/>
                    <a:pt x="3970333" y="5132603"/>
                    <a:pt x="4205695" y="4897241"/>
                  </a:cubicBezTo>
                  <a:cubicBezTo>
                    <a:pt x="4369395" y="4733653"/>
                    <a:pt x="4426836" y="4637358"/>
                    <a:pt x="4461434" y="4564802"/>
                  </a:cubicBezTo>
                  <a:cubicBezTo>
                    <a:pt x="4510701" y="4461453"/>
                    <a:pt x="4543509" y="4330784"/>
                    <a:pt x="4588969" y="4149952"/>
                  </a:cubicBezTo>
                  <a:cubicBezTo>
                    <a:pt x="4646969" y="3918846"/>
                    <a:pt x="4726468" y="3602194"/>
                    <a:pt x="4886585" y="3168421"/>
                  </a:cubicBezTo>
                  <a:cubicBezTo>
                    <a:pt x="4984560" y="2902940"/>
                    <a:pt x="4981760" y="2626037"/>
                    <a:pt x="4877964" y="2321590"/>
                  </a:cubicBezTo>
                  <a:cubicBezTo>
                    <a:pt x="4786260" y="2052526"/>
                    <a:pt x="4614834" y="1769129"/>
                    <a:pt x="4382048" y="1501856"/>
                  </a:cubicBezTo>
                  <a:cubicBezTo>
                    <a:pt x="4110072" y="1189683"/>
                    <a:pt x="3838544" y="962832"/>
                    <a:pt x="3551900" y="808425"/>
                  </a:cubicBezTo>
                  <a:cubicBezTo>
                    <a:pt x="3241183" y="641141"/>
                    <a:pt x="2913222" y="559851"/>
                    <a:pt x="2549095" y="559851"/>
                  </a:cubicBezTo>
                  <a:cubicBezTo>
                    <a:pt x="2253830" y="559851"/>
                    <a:pt x="1988013" y="640134"/>
                    <a:pt x="1712566" y="812008"/>
                  </a:cubicBezTo>
                  <a:cubicBezTo>
                    <a:pt x="1428385" y="989593"/>
                    <a:pt x="1158313" y="1250707"/>
                    <a:pt x="906044" y="1502976"/>
                  </a:cubicBezTo>
                  <a:cubicBezTo>
                    <a:pt x="788140" y="1620769"/>
                    <a:pt x="671579" y="1727700"/>
                    <a:pt x="558825" y="1831049"/>
                  </a:cubicBezTo>
                  <a:cubicBezTo>
                    <a:pt x="340371" y="2031140"/>
                    <a:pt x="151813" y="2204022"/>
                    <a:pt x="25063" y="2389556"/>
                  </a:cubicBezTo>
                  <a:lnTo>
                    <a:pt x="0" y="2432109"/>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8A614510-A9F4-41B6-B78E-F49E390C7E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0"/>
              <a:ext cx="5646974" cy="6483075"/>
            </a:xfrm>
            <a:custGeom>
              <a:avLst/>
              <a:gdLst>
                <a:gd name="connsiteX0" fmla="*/ 2405773 w 5646974"/>
                <a:gd name="connsiteY0" fmla="*/ 0 h 6483075"/>
                <a:gd name="connsiteX1" fmla="*/ 5646974 w 5646974"/>
                <a:gd name="connsiteY1" fmla="*/ 3241538 h 6483075"/>
                <a:gd name="connsiteX2" fmla="*/ 2405773 w 5646974"/>
                <a:gd name="connsiteY2" fmla="*/ 6483075 h 6483075"/>
                <a:gd name="connsiteX3" fmla="*/ 113897 w 5646974"/>
                <a:gd name="connsiteY3" fmla="*/ 5533666 h 6483075"/>
                <a:gd name="connsiteX4" fmla="*/ 0 w 5646974"/>
                <a:gd name="connsiteY4" fmla="*/ 5408336 h 6483075"/>
                <a:gd name="connsiteX5" fmla="*/ 0 w 5646974"/>
                <a:gd name="connsiteY5" fmla="*/ 4983659 h 6483075"/>
                <a:gd name="connsiteX6" fmla="*/ 155731 w 5646974"/>
                <a:gd name="connsiteY6" fmla="*/ 5176047 h 6483075"/>
                <a:gd name="connsiteX7" fmla="*/ 1093706 w 5646974"/>
                <a:gd name="connsiteY7" fmla="*/ 5866903 h 6483075"/>
                <a:gd name="connsiteX8" fmla="*/ 1639673 w 5646974"/>
                <a:gd name="connsiteY8" fmla="*/ 6059940 h 6483075"/>
                <a:gd name="connsiteX9" fmla="*/ 1709990 w 5646974"/>
                <a:gd name="connsiteY9" fmla="*/ 6076287 h 6483075"/>
                <a:gd name="connsiteX10" fmla="*/ 1780307 w 5646974"/>
                <a:gd name="connsiteY10" fmla="*/ 6091963 h 6483075"/>
                <a:gd name="connsiteX11" fmla="*/ 1851072 w 5646974"/>
                <a:gd name="connsiteY11" fmla="*/ 6105176 h 6483075"/>
                <a:gd name="connsiteX12" fmla="*/ 1886455 w 5646974"/>
                <a:gd name="connsiteY12" fmla="*/ 6111782 h 6483075"/>
                <a:gd name="connsiteX13" fmla="*/ 1921949 w 5646974"/>
                <a:gd name="connsiteY13" fmla="*/ 6117716 h 6483075"/>
                <a:gd name="connsiteX14" fmla="*/ 2064152 w 5646974"/>
                <a:gd name="connsiteY14" fmla="*/ 6137647 h 6483075"/>
                <a:gd name="connsiteX15" fmla="*/ 2206914 w 5646974"/>
                <a:gd name="connsiteY15" fmla="*/ 6151195 h 6483075"/>
                <a:gd name="connsiteX16" fmla="*/ 2350011 w 5646974"/>
                <a:gd name="connsiteY16" fmla="*/ 6158250 h 6483075"/>
                <a:gd name="connsiteX17" fmla="*/ 2493109 w 5646974"/>
                <a:gd name="connsiteY17" fmla="*/ 6159705 h 6483075"/>
                <a:gd name="connsiteX18" fmla="*/ 2781321 w 5646974"/>
                <a:gd name="connsiteY18" fmla="*/ 6147277 h 6483075"/>
                <a:gd name="connsiteX19" fmla="*/ 3345091 w 5646974"/>
                <a:gd name="connsiteY19" fmla="*/ 6060276 h 6483075"/>
                <a:gd name="connsiteX20" fmla="*/ 3878853 w 5646974"/>
                <a:gd name="connsiteY20" fmla="*/ 5871718 h 6483075"/>
                <a:gd name="connsiteX21" fmla="*/ 4367267 w 5646974"/>
                <a:gd name="connsiteY21" fmla="*/ 5573093 h 6483075"/>
                <a:gd name="connsiteX22" fmla="*/ 4424484 w 5646974"/>
                <a:gd name="connsiteY22" fmla="*/ 5528529 h 6483075"/>
                <a:gd name="connsiteX23" fmla="*/ 4481252 w 5646974"/>
                <a:gd name="connsiteY23" fmla="*/ 5483069 h 6483075"/>
                <a:gd name="connsiteX24" fmla="*/ 4536790 w 5646974"/>
                <a:gd name="connsiteY24" fmla="*/ 5435818 h 6483075"/>
                <a:gd name="connsiteX25" fmla="*/ 4591543 w 5646974"/>
                <a:gd name="connsiteY25" fmla="*/ 5387671 h 6483075"/>
                <a:gd name="connsiteX26" fmla="*/ 4794209 w 5646974"/>
                <a:gd name="connsiteY26" fmla="*/ 5181198 h 6483075"/>
                <a:gd name="connsiteX27" fmla="*/ 4956678 w 5646974"/>
                <a:gd name="connsiteY27" fmla="*/ 4945836 h 6483075"/>
                <a:gd name="connsiteX28" fmla="*/ 4989262 w 5646974"/>
                <a:gd name="connsiteY28" fmla="*/ 4881453 h 6483075"/>
                <a:gd name="connsiteX29" fmla="*/ 5017814 w 5646974"/>
                <a:gd name="connsiteY29" fmla="*/ 4814607 h 6483075"/>
                <a:gd name="connsiteX30" fmla="*/ 5044127 w 5646974"/>
                <a:gd name="connsiteY30" fmla="*/ 4746193 h 6483075"/>
                <a:gd name="connsiteX31" fmla="*/ 5068425 w 5646974"/>
                <a:gd name="connsiteY31" fmla="*/ 4676436 h 6483075"/>
                <a:gd name="connsiteX32" fmla="*/ 5154641 w 5646974"/>
                <a:gd name="connsiteY32" fmla="*/ 4390352 h 6483075"/>
                <a:gd name="connsiteX33" fmla="*/ 5196854 w 5646974"/>
                <a:gd name="connsiteY33" fmla="*/ 4246134 h 6483075"/>
                <a:gd name="connsiteX34" fmla="*/ 5240299 w 5646974"/>
                <a:gd name="connsiteY34" fmla="*/ 4102140 h 6483075"/>
                <a:gd name="connsiteX35" fmla="*/ 5432440 w 5646974"/>
                <a:gd name="connsiteY35" fmla="*/ 3532884 h 6483075"/>
                <a:gd name="connsiteX36" fmla="*/ 5528846 w 5646974"/>
                <a:gd name="connsiteY36" fmla="*/ 2951647 h 6483075"/>
                <a:gd name="connsiteX37" fmla="*/ 5495927 w 5646974"/>
                <a:gd name="connsiteY37" fmla="*/ 2658733 h 6483075"/>
                <a:gd name="connsiteX38" fmla="*/ 5480027 w 5646974"/>
                <a:gd name="connsiteY38" fmla="*/ 2586848 h 6483075"/>
                <a:gd name="connsiteX39" fmla="*/ 5461328 w 5646974"/>
                <a:gd name="connsiteY39" fmla="*/ 2515635 h 6483075"/>
                <a:gd name="connsiteX40" fmla="*/ 5439605 w 5646974"/>
                <a:gd name="connsiteY40" fmla="*/ 2445317 h 6483075"/>
                <a:gd name="connsiteX41" fmla="*/ 5415532 w 5646974"/>
                <a:gd name="connsiteY41" fmla="*/ 2375896 h 6483075"/>
                <a:gd name="connsiteX42" fmla="*/ 5144564 w 5646974"/>
                <a:gd name="connsiteY42" fmla="*/ 1857138 h 6483075"/>
                <a:gd name="connsiteX43" fmla="*/ 4774838 w 5646974"/>
                <a:gd name="connsiteY43" fmla="*/ 1405450 h 6483075"/>
                <a:gd name="connsiteX44" fmla="*/ 4345769 w 5646974"/>
                <a:gd name="connsiteY44" fmla="*/ 1012323 h 6483075"/>
                <a:gd name="connsiteX45" fmla="*/ 4115334 w 5646974"/>
                <a:gd name="connsiteY45" fmla="*/ 841344 h 6483075"/>
                <a:gd name="connsiteX46" fmla="*/ 3874038 w 5646974"/>
                <a:gd name="connsiteY46" fmla="*/ 691528 h 6483075"/>
                <a:gd name="connsiteX47" fmla="*/ 3359535 w 5646974"/>
                <a:gd name="connsiteY47" fmla="*/ 468819 h 6483075"/>
                <a:gd name="connsiteX48" fmla="*/ 2811105 w 5646974"/>
                <a:gd name="connsiteY48" fmla="*/ 366031 h 6483075"/>
                <a:gd name="connsiteX49" fmla="*/ 2741124 w 5646974"/>
                <a:gd name="connsiteY49" fmla="*/ 361440 h 6483075"/>
                <a:gd name="connsiteX50" fmla="*/ 2671030 w 5646974"/>
                <a:gd name="connsiteY50" fmla="*/ 358417 h 6483075"/>
                <a:gd name="connsiteX51" fmla="*/ 2600713 w 5646974"/>
                <a:gd name="connsiteY51" fmla="*/ 357521 h 6483075"/>
                <a:gd name="connsiteX52" fmla="*/ 2531739 w 5646974"/>
                <a:gd name="connsiteY52" fmla="*/ 358529 h 6483075"/>
                <a:gd name="connsiteX53" fmla="*/ 2259988 w 5646974"/>
                <a:gd name="connsiteY53" fmla="*/ 385289 h 6483075"/>
                <a:gd name="connsiteX54" fmla="*/ 1740670 w 5646974"/>
                <a:gd name="connsiteY54" fmla="*/ 553917 h 6483075"/>
                <a:gd name="connsiteX55" fmla="*/ 1264124 w 5646974"/>
                <a:gd name="connsiteY55" fmla="*/ 853549 h 6483075"/>
                <a:gd name="connsiteX56" fmla="*/ 823074 w 5646974"/>
                <a:gd name="connsiteY56" fmla="*/ 1234136 h 6483075"/>
                <a:gd name="connsiteX57" fmla="*/ 715694 w 5646974"/>
                <a:gd name="connsiteY57" fmla="*/ 1336252 h 6483075"/>
                <a:gd name="connsiteX58" fmla="*/ 606859 w 5646974"/>
                <a:gd name="connsiteY58" fmla="*/ 1440945 h 6483075"/>
                <a:gd name="connsiteX59" fmla="*/ 382023 w 5646974"/>
                <a:gd name="connsiteY59" fmla="*/ 1646074 h 6483075"/>
                <a:gd name="connsiteX60" fmla="*/ 158531 w 5646974"/>
                <a:gd name="connsiteY60" fmla="*/ 1843813 h 6483075"/>
                <a:gd name="connsiteX61" fmla="*/ 0 w 5646974"/>
                <a:gd name="connsiteY61" fmla="*/ 1991775 h 6483075"/>
                <a:gd name="connsiteX62" fmla="*/ 0 w 5646974"/>
                <a:gd name="connsiteY62" fmla="*/ 1074740 h 6483075"/>
                <a:gd name="connsiteX63" fmla="*/ 113897 w 5646974"/>
                <a:gd name="connsiteY63" fmla="*/ 949410 h 6483075"/>
                <a:gd name="connsiteX64" fmla="*/ 2405773 w 5646974"/>
                <a:gd name="connsiteY64" fmla="*/ 0 h 648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646974" h="6483075">
                  <a:moveTo>
                    <a:pt x="2405773" y="0"/>
                  </a:moveTo>
                  <a:cubicBezTo>
                    <a:pt x="4195841" y="0"/>
                    <a:pt x="5646974" y="1451246"/>
                    <a:pt x="5646974" y="3241538"/>
                  </a:cubicBezTo>
                  <a:cubicBezTo>
                    <a:pt x="5646974" y="5031830"/>
                    <a:pt x="4195841" y="6483075"/>
                    <a:pt x="2405773" y="6483075"/>
                  </a:cubicBezTo>
                  <a:cubicBezTo>
                    <a:pt x="1510739" y="6483075"/>
                    <a:pt x="700439" y="6120264"/>
                    <a:pt x="113897" y="5533666"/>
                  </a:cubicBezTo>
                  <a:lnTo>
                    <a:pt x="0" y="5408336"/>
                  </a:lnTo>
                  <a:lnTo>
                    <a:pt x="0" y="4983659"/>
                  </a:lnTo>
                  <a:lnTo>
                    <a:pt x="155731" y="5176047"/>
                  </a:lnTo>
                  <a:cubicBezTo>
                    <a:pt x="417742" y="5469073"/>
                    <a:pt x="741224" y="5704211"/>
                    <a:pt x="1093706" y="5866903"/>
                  </a:cubicBezTo>
                  <a:cubicBezTo>
                    <a:pt x="1269947" y="5948418"/>
                    <a:pt x="1453018" y="6013137"/>
                    <a:pt x="1639673" y="6059940"/>
                  </a:cubicBezTo>
                  <a:lnTo>
                    <a:pt x="1709990" y="6076287"/>
                  </a:lnTo>
                  <a:cubicBezTo>
                    <a:pt x="1733504" y="6081550"/>
                    <a:pt x="1756570" y="6088156"/>
                    <a:pt x="1780307" y="6091963"/>
                  </a:cubicBezTo>
                  <a:lnTo>
                    <a:pt x="1851072" y="6105176"/>
                  </a:lnTo>
                  <a:lnTo>
                    <a:pt x="1886455" y="6111782"/>
                  </a:lnTo>
                  <a:cubicBezTo>
                    <a:pt x="1898212" y="6114021"/>
                    <a:pt x="1909969" y="6116373"/>
                    <a:pt x="1921949" y="6117716"/>
                  </a:cubicBezTo>
                  <a:cubicBezTo>
                    <a:pt x="1969425" y="6124323"/>
                    <a:pt x="2016676" y="6131489"/>
                    <a:pt x="2064152" y="6137647"/>
                  </a:cubicBezTo>
                  <a:cubicBezTo>
                    <a:pt x="2111851" y="6141790"/>
                    <a:pt x="2159438" y="6146381"/>
                    <a:pt x="2206914" y="6151195"/>
                  </a:cubicBezTo>
                  <a:lnTo>
                    <a:pt x="2350011" y="6158250"/>
                  </a:lnTo>
                  <a:cubicBezTo>
                    <a:pt x="2397711" y="6159593"/>
                    <a:pt x="2445410" y="6159146"/>
                    <a:pt x="2493109" y="6159705"/>
                  </a:cubicBezTo>
                  <a:cubicBezTo>
                    <a:pt x="2589068" y="6158137"/>
                    <a:pt x="2685922" y="6154666"/>
                    <a:pt x="2781321" y="6147277"/>
                  </a:cubicBezTo>
                  <a:cubicBezTo>
                    <a:pt x="2972566" y="6132944"/>
                    <a:pt x="3161348" y="6105288"/>
                    <a:pt x="3345091" y="6060276"/>
                  </a:cubicBezTo>
                  <a:cubicBezTo>
                    <a:pt x="3528834" y="6015375"/>
                    <a:pt x="3707539" y="5952785"/>
                    <a:pt x="3878853" y="5871718"/>
                  </a:cubicBezTo>
                  <a:cubicBezTo>
                    <a:pt x="4050167" y="5790428"/>
                    <a:pt x="4213084" y="5689318"/>
                    <a:pt x="4367267" y="5573093"/>
                  </a:cubicBezTo>
                  <a:lnTo>
                    <a:pt x="4424484" y="5528529"/>
                  </a:lnTo>
                  <a:cubicBezTo>
                    <a:pt x="4443631" y="5513637"/>
                    <a:pt x="4463113" y="5499193"/>
                    <a:pt x="4481252" y="5483069"/>
                  </a:cubicBezTo>
                  <a:lnTo>
                    <a:pt x="4536790" y="5435818"/>
                  </a:lnTo>
                  <a:cubicBezTo>
                    <a:pt x="4555265" y="5419918"/>
                    <a:pt x="4574188" y="5404466"/>
                    <a:pt x="4591543" y="5387671"/>
                  </a:cubicBezTo>
                  <a:cubicBezTo>
                    <a:pt x="4662980" y="5321944"/>
                    <a:pt x="4733074" y="5254650"/>
                    <a:pt x="4794209" y="5181198"/>
                  </a:cubicBezTo>
                  <a:cubicBezTo>
                    <a:pt x="4857808" y="5109089"/>
                    <a:pt x="4910434" y="5029926"/>
                    <a:pt x="4956678" y="4945836"/>
                  </a:cubicBezTo>
                  <a:cubicBezTo>
                    <a:pt x="4967651" y="4924450"/>
                    <a:pt x="4978624" y="4903064"/>
                    <a:pt x="4989262" y="4881453"/>
                  </a:cubicBezTo>
                  <a:lnTo>
                    <a:pt x="5017814" y="4814607"/>
                  </a:lnTo>
                  <a:cubicBezTo>
                    <a:pt x="5027891" y="4792549"/>
                    <a:pt x="5035393" y="4769035"/>
                    <a:pt x="5044127" y="4746193"/>
                  </a:cubicBezTo>
                  <a:cubicBezTo>
                    <a:pt x="5052636" y="4723128"/>
                    <a:pt x="5061146" y="4700174"/>
                    <a:pt x="5068425" y="4676436"/>
                  </a:cubicBezTo>
                  <a:cubicBezTo>
                    <a:pt x="5099552" y="4582717"/>
                    <a:pt x="5126985" y="4486422"/>
                    <a:pt x="5154641" y="4390352"/>
                  </a:cubicBezTo>
                  <a:lnTo>
                    <a:pt x="5196854" y="4246134"/>
                  </a:lnTo>
                  <a:lnTo>
                    <a:pt x="5240299" y="4102140"/>
                  </a:lnTo>
                  <a:cubicBezTo>
                    <a:pt x="5299195" y="3910560"/>
                    <a:pt x="5364697" y="3721330"/>
                    <a:pt x="5432440" y="3532884"/>
                  </a:cubicBezTo>
                  <a:cubicBezTo>
                    <a:pt x="5500294" y="3346902"/>
                    <a:pt x="5533549" y="3148714"/>
                    <a:pt x="5528846" y="2951647"/>
                  </a:cubicBezTo>
                  <a:cubicBezTo>
                    <a:pt x="5526831" y="2853113"/>
                    <a:pt x="5515409" y="2755027"/>
                    <a:pt x="5495927" y="2658733"/>
                  </a:cubicBezTo>
                  <a:cubicBezTo>
                    <a:pt x="5491112" y="2634659"/>
                    <a:pt x="5486297" y="2610585"/>
                    <a:pt x="5480027" y="2586848"/>
                  </a:cubicBezTo>
                  <a:cubicBezTo>
                    <a:pt x="5474205" y="2562998"/>
                    <a:pt x="5468718" y="2539036"/>
                    <a:pt x="5461328" y="2515635"/>
                  </a:cubicBezTo>
                  <a:cubicBezTo>
                    <a:pt x="5454386" y="2492009"/>
                    <a:pt x="5447668" y="2468495"/>
                    <a:pt x="5439605" y="2445317"/>
                  </a:cubicBezTo>
                  <a:cubicBezTo>
                    <a:pt x="5431879" y="2422028"/>
                    <a:pt x="5424378" y="2398738"/>
                    <a:pt x="5415532" y="2375896"/>
                  </a:cubicBezTo>
                  <a:cubicBezTo>
                    <a:pt x="5347790" y="2191817"/>
                    <a:pt x="5254071" y="2018599"/>
                    <a:pt x="5144564" y="1857138"/>
                  </a:cubicBezTo>
                  <a:cubicBezTo>
                    <a:pt x="5034946" y="1695565"/>
                    <a:pt x="4909762" y="1545301"/>
                    <a:pt x="4774838" y="1405450"/>
                  </a:cubicBezTo>
                  <a:cubicBezTo>
                    <a:pt x="4638907" y="1265040"/>
                    <a:pt x="4496145" y="1132131"/>
                    <a:pt x="4345769" y="1012323"/>
                  </a:cubicBezTo>
                  <a:cubicBezTo>
                    <a:pt x="4270749" y="952195"/>
                    <a:pt x="4194273" y="894642"/>
                    <a:pt x="4115334" y="841344"/>
                  </a:cubicBezTo>
                  <a:cubicBezTo>
                    <a:pt x="4037067" y="787263"/>
                    <a:pt x="3956336" y="737548"/>
                    <a:pt x="3874038" y="691528"/>
                  </a:cubicBezTo>
                  <a:cubicBezTo>
                    <a:pt x="3709554" y="599712"/>
                    <a:pt x="3537792" y="523349"/>
                    <a:pt x="3359535" y="468819"/>
                  </a:cubicBezTo>
                  <a:cubicBezTo>
                    <a:pt x="3181278" y="414514"/>
                    <a:pt x="2997311" y="380699"/>
                    <a:pt x="2811105" y="366031"/>
                  </a:cubicBezTo>
                  <a:cubicBezTo>
                    <a:pt x="2787703" y="364575"/>
                    <a:pt x="2764525" y="362448"/>
                    <a:pt x="2741124" y="361440"/>
                  </a:cubicBezTo>
                  <a:lnTo>
                    <a:pt x="2671030" y="358417"/>
                  </a:lnTo>
                  <a:lnTo>
                    <a:pt x="2600713" y="357521"/>
                  </a:lnTo>
                  <a:cubicBezTo>
                    <a:pt x="2577087" y="356961"/>
                    <a:pt x="2554805" y="358305"/>
                    <a:pt x="2531739" y="358529"/>
                  </a:cubicBezTo>
                  <a:cubicBezTo>
                    <a:pt x="2440259" y="360992"/>
                    <a:pt x="2349564" y="370285"/>
                    <a:pt x="2259988" y="385289"/>
                  </a:cubicBezTo>
                  <a:cubicBezTo>
                    <a:pt x="2080723" y="415521"/>
                    <a:pt x="1906945" y="473634"/>
                    <a:pt x="1740670" y="553917"/>
                  </a:cubicBezTo>
                  <a:cubicBezTo>
                    <a:pt x="1574506" y="634647"/>
                    <a:pt x="1415844" y="737100"/>
                    <a:pt x="1264124" y="853549"/>
                  </a:cubicBezTo>
                  <a:cubicBezTo>
                    <a:pt x="1112181" y="969886"/>
                    <a:pt x="966508" y="1099212"/>
                    <a:pt x="823074" y="1234136"/>
                  </a:cubicBezTo>
                  <a:cubicBezTo>
                    <a:pt x="787131" y="1267951"/>
                    <a:pt x="751413" y="1301990"/>
                    <a:pt x="715694" y="1336252"/>
                  </a:cubicBezTo>
                  <a:lnTo>
                    <a:pt x="606859" y="1440945"/>
                  </a:lnTo>
                  <a:cubicBezTo>
                    <a:pt x="532623" y="1511374"/>
                    <a:pt x="457267" y="1579452"/>
                    <a:pt x="382023" y="1646074"/>
                  </a:cubicBezTo>
                  <a:lnTo>
                    <a:pt x="158531" y="1843813"/>
                  </a:lnTo>
                  <a:lnTo>
                    <a:pt x="0" y="1991775"/>
                  </a:lnTo>
                  <a:lnTo>
                    <a:pt x="0" y="1074740"/>
                  </a:lnTo>
                  <a:lnTo>
                    <a:pt x="113897" y="949410"/>
                  </a:lnTo>
                  <a:cubicBezTo>
                    <a:pt x="700439" y="362812"/>
                    <a:pt x="1510739" y="0"/>
                    <a:pt x="2405773" y="0"/>
                  </a:cubicBezTo>
                  <a:close/>
                </a:path>
              </a:pathLst>
            </a:custGeom>
            <a:gradFill>
              <a:gsLst>
                <a:gs pos="2000">
                  <a:schemeClr val="bg1">
                    <a:alpha val="10000"/>
                  </a:schemeClr>
                </a:gs>
                <a:gs pos="16000">
                  <a:schemeClr val="accent6">
                    <a:alpha val="10000"/>
                  </a:schemeClr>
                </a:gs>
                <a:gs pos="100000">
                  <a:schemeClr val="bg1">
                    <a:alpha val="10000"/>
                  </a:schemeClr>
                </a:gs>
                <a:gs pos="74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C82D0515-F70F-8246-91D2-C1498C73CE26}"/>
              </a:ext>
            </a:extLst>
          </p:cNvPr>
          <p:cNvSpPr>
            <a:spLocks noGrp="1"/>
          </p:cNvSpPr>
          <p:nvPr>
            <p:ph type="title"/>
          </p:nvPr>
        </p:nvSpPr>
        <p:spPr>
          <a:xfrm>
            <a:off x="804672" y="2053641"/>
            <a:ext cx="3669161" cy="2760098"/>
          </a:xfrm>
        </p:spPr>
        <p:txBody>
          <a:bodyPr>
            <a:normAutofit/>
          </a:bodyPr>
          <a:lstStyle/>
          <a:p>
            <a:r>
              <a:rPr lang="en-US" sz="4000" b="1" cap="all" dirty="0">
                <a:solidFill>
                  <a:schemeClr val="tx2"/>
                </a:solidFill>
              </a:rPr>
              <a:t>EMERGENCY QUOTA LAW (1921)</a:t>
            </a:r>
            <a:br>
              <a:rPr lang="en-US" sz="4000" b="1" cap="all" dirty="0">
                <a:solidFill>
                  <a:schemeClr val="tx2"/>
                </a:solidFill>
              </a:rPr>
            </a:br>
            <a:endParaRPr lang="en-US" sz="4000" dirty="0">
              <a:solidFill>
                <a:schemeClr val="tx2"/>
              </a:solidFill>
            </a:endParaRPr>
          </a:p>
        </p:txBody>
      </p:sp>
      <p:sp>
        <p:nvSpPr>
          <p:cNvPr id="3" name="Content Placeholder 2">
            <a:extLst>
              <a:ext uri="{FF2B5EF4-FFF2-40B4-BE49-F238E27FC236}">
                <a16:creationId xmlns:a16="http://schemas.microsoft.com/office/drawing/2014/main" id="{7D5CF243-53D5-E440-B4E4-0B2C1D63AF57}"/>
              </a:ext>
            </a:extLst>
          </p:cNvPr>
          <p:cNvSpPr>
            <a:spLocks noGrp="1"/>
          </p:cNvSpPr>
          <p:nvPr>
            <p:ph idx="1"/>
          </p:nvPr>
        </p:nvSpPr>
        <p:spPr>
          <a:xfrm>
            <a:off x="6090574" y="801866"/>
            <a:ext cx="5306084" cy="5230634"/>
          </a:xfrm>
          <a:noFill/>
          <a:ln>
            <a:noFill/>
          </a:ln>
        </p:spPr>
        <p:txBody>
          <a:bodyPr anchor="ctr">
            <a:normAutofit/>
          </a:bodyPr>
          <a:lstStyle/>
          <a:p>
            <a:pPr marL="0" indent="0">
              <a:buNone/>
            </a:pPr>
            <a:r>
              <a:rPr lang="en-US" sz="1800">
                <a:solidFill>
                  <a:schemeClr val="tx2"/>
                </a:solidFill>
              </a:rPr>
              <a:t>World War I and fears of the spread of radicalism produced enough pressure for Congress and the White House to act decisively to reduce immigration severely. Drawing on eugenics research and recommendations of the Dillingham Commission (1907-1911), this temporary measure limited immigration “scientifically” by imposing quotas based on immigrants’ country of birth. Annual quotas for each country of origin were calculated at 3 percent of the total number of foreign-born persons from that country recorded in the 1910 census.**</a:t>
            </a:r>
          </a:p>
        </p:txBody>
      </p:sp>
    </p:spTree>
    <p:extLst>
      <p:ext uri="{BB962C8B-B14F-4D97-AF65-F5344CB8AC3E}">
        <p14:creationId xmlns:p14="http://schemas.microsoft.com/office/powerpoint/2010/main" val="58769018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925</TotalTime>
  <Words>2429</Words>
  <Application>Microsoft Macintosh PowerPoint</Application>
  <PresentationFormat>Widescreen</PresentationFormat>
  <Paragraphs>103</Paragraphs>
  <Slides>26</Slides>
  <Notes>17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Arial</vt:lpstr>
      <vt:lpstr>Calibri</vt:lpstr>
      <vt:lpstr>Calibri Light</vt:lpstr>
      <vt:lpstr>Office Theme</vt:lpstr>
      <vt:lpstr>IMMIGRATION INTO THE UNITED STATES</vt:lpstr>
      <vt:lpstr>Legal Restrictions Against Immigrants</vt:lpstr>
      <vt:lpstr>PAGE LAW (1875)</vt:lpstr>
      <vt:lpstr>CHINESE EXCLUSION ACT AKA “AN ACT TO EXECUTE CERTAIN TREATY STIPULATIONS RELATING TO CHINESE” </vt:lpstr>
      <vt:lpstr>IMMIGRATION ACT OF 1882 </vt:lpstr>
      <vt:lpstr>IMMIGRATION ACT OF 1903 </vt:lpstr>
      <vt:lpstr>EXPATRIATION ACT OF 1907 </vt:lpstr>
      <vt:lpstr>IMMIGRATION ACT OF 1917 (BARRED ZONE ACT) </vt:lpstr>
      <vt:lpstr>EMERGENCY QUOTA LAW (1921) </vt:lpstr>
      <vt:lpstr>IMMIGRATION ACT OF 1924 (JOHNSON-REED ACT) </vt:lpstr>
      <vt:lpstr>IMMIGRATION ACT OF 1924 (JOHNSON-REED ACT) </vt:lpstr>
      <vt:lpstr>Immigration into the US since 1820</vt:lpstr>
      <vt:lpstr>EUGENICS</vt:lpstr>
      <vt:lpstr>Sterilization Laws</vt:lpstr>
      <vt:lpstr>Barbara Benton, Ellis Island: A Pictorial History </vt:lpstr>
      <vt:lpstr>Ellis Island</vt:lpstr>
      <vt:lpstr>Mental examination?</vt:lpstr>
      <vt:lpstr>Madison Grant, The Passing of The Great Race (1916)</vt:lpstr>
      <vt:lpstr>Grant and the Eugenic Ideal</vt:lpstr>
      <vt:lpstr>Grant and the Eugenic Ideal</vt:lpstr>
      <vt:lpstr>Grant and the Eugenic Ideal</vt:lpstr>
      <vt:lpstr>Better-Babies Contest, Minnesota (1920)</vt:lpstr>
      <vt:lpstr>Fitter Families contestants at Georgia State Fair, Savannah (1924)</vt:lpstr>
      <vt:lpstr>Eugenics supporters hold signs criticizing various “genetically inferior” groups. Wall Street, New York, c. 1915.*</vt:lpstr>
      <vt:lpstr>Howard Grose, Aliens or Americans? (1906)</vt:lpstr>
      <vt:lpstr>Grose, Aliens or Americans?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IMMIGRATION INTO THE UNITED STATES</dc:title>
  <dc:creator>Gamze.Kati</dc:creator>
  <cp:lastModifiedBy>Gamze.Kati</cp:lastModifiedBy>
  <cp:revision>26</cp:revision>
  <dcterms:created xsi:type="dcterms:W3CDTF">2021-03-10T19:05:07Z</dcterms:created>
  <dcterms:modified xsi:type="dcterms:W3CDTF">2021-03-12T19:42:05Z</dcterms:modified>
</cp:coreProperties>
</file>