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70" r:id="rId13"/>
    <p:sldId id="269" r:id="rId14"/>
    <p:sldId id="271" r:id="rId15"/>
    <p:sldId id="268"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68" autoAdjust="0"/>
    <p:restoredTop sz="94660"/>
  </p:normalViewPr>
  <p:slideViewPr>
    <p:cSldViewPr snapToGrid="0">
      <p:cViewPr varScale="1">
        <p:scale>
          <a:sx n="92" d="100"/>
          <a:sy n="92" d="100"/>
        </p:scale>
        <p:origin x="5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96C6C33-9A17-49CC-9C64-62FEEFDC7A20}"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2710345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6C6C33-9A17-49CC-9C64-62FEEFDC7A20}"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1412430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6C6C33-9A17-49CC-9C64-62FEEFDC7A20}"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40836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96C6C33-9A17-49CC-9C64-62FEEFDC7A20}"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3536231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96C6C33-9A17-49CC-9C64-62FEEFDC7A20}"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15099489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96C6C33-9A17-49CC-9C64-62FEEFDC7A20}"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2508442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96C6C33-9A17-49CC-9C64-62FEEFDC7A20}" type="datetimeFigureOut">
              <a:rPr lang="tr-TR" smtClean="0"/>
              <a:t>6.2.2020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3157611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96C6C33-9A17-49CC-9C64-62FEEFDC7A20}" type="datetimeFigureOut">
              <a:rPr lang="tr-TR" smtClean="0"/>
              <a:t>6.2.2020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3967021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96C6C33-9A17-49CC-9C64-62FEEFDC7A20}" type="datetimeFigureOut">
              <a:rPr lang="tr-TR" smtClean="0"/>
              <a:t>6.2.2020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767739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6C6C33-9A17-49CC-9C64-62FEEFDC7A20}"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1411819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96C6C33-9A17-49CC-9C64-62FEEFDC7A20}"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C46675F-439F-4AE6-BA74-833297A85898}" type="slidenum">
              <a:rPr lang="tr-TR" smtClean="0"/>
              <a:t>‹#›</a:t>
            </a:fld>
            <a:endParaRPr lang="tr-TR"/>
          </a:p>
        </p:txBody>
      </p:sp>
    </p:spTree>
    <p:extLst>
      <p:ext uri="{BB962C8B-B14F-4D97-AF65-F5344CB8AC3E}">
        <p14:creationId xmlns:p14="http://schemas.microsoft.com/office/powerpoint/2010/main" val="638325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6C6C33-9A17-49CC-9C64-62FEEFDC7A20}" type="datetimeFigureOut">
              <a:rPr lang="tr-TR" smtClean="0"/>
              <a:t>6.2.2020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46675F-439F-4AE6-BA74-833297A85898}" type="slidenum">
              <a:rPr lang="tr-TR" smtClean="0"/>
              <a:t>‹#›</a:t>
            </a:fld>
            <a:endParaRPr lang="tr-TR"/>
          </a:p>
        </p:txBody>
      </p:sp>
    </p:spTree>
    <p:extLst>
      <p:ext uri="{BB962C8B-B14F-4D97-AF65-F5344CB8AC3E}">
        <p14:creationId xmlns:p14="http://schemas.microsoft.com/office/powerpoint/2010/main" val="1341440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dutchgrammar.com/nl/?n=Verbs.Au15" TargetMode="External"/><Relationship Id="rId2" Type="http://schemas.openxmlformats.org/officeDocument/2006/relationships/hyperlink" Target="https://nl.wikipedia.org/wiki/Modaal_werkwoord" TargetMode="External"/><Relationship Id="rId1" Type="http://schemas.openxmlformats.org/officeDocument/2006/relationships/slideLayout" Target="../slideLayouts/slideLayout2.xml"/><Relationship Id="rId6" Type="http://schemas.openxmlformats.org/officeDocument/2006/relationships/hyperlink" Target="http://vlb.ict.teno.be/haasrode/neandertaal/NedLer08.html" TargetMode="External"/><Relationship Id="rId5" Type="http://schemas.openxmlformats.org/officeDocument/2006/relationships/hyperlink" Target="https://www.dbnl.org/tekst/_tab001197201_01/_tab001197201_01_0009.php" TargetMode="External"/><Relationship Id="rId4" Type="http://schemas.openxmlformats.org/officeDocument/2006/relationships/hyperlink" Target="https://theses.cz/id/3s996a/bachelor_scriptie.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01336" y="365126"/>
            <a:ext cx="11430000" cy="923348"/>
          </a:xfrm>
        </p:spPr>
        <p:txBody>
          <a:bodyPr/>
          <a:lstStyle/>
          <a:p>
            <a:pPr algn="ctr"/>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b="1" dirty="0">
              <a:solidFill>
                <a:srgbClr val="C00000"/>
              </a:solidFill>
            </a:endParaRPr>
          </a:p>
        </p:txBody>
      </p:sp>
      <p:sp>
        <p:nvSpPr>
          <p:cNvPr id="3" name="İçerik Yer Tutucusu 2"/>
          <p:cNvSpPr>
            <a:spLocks noGrp="1"/>
          </p:cNvSpPr>
          <p:nvPr>
            <p:ph idx="1"/>
          </p:nvPr>
        </p:nvSpPr>
        <p:spPr>
          <a:xfrm>
            <a:off x="301336" y="1371600"/>
            <a:ext cx="11430000" cy="5164281"/>
          </a:xfrm>
        </p:spPr>
        <p:txBody>
          <a:bodyPr>
            <a:normAutofit fontScale="70000" lnSpcReduction="20000"/>
          </a:bodyPr>
          <a:lstStyle/>
          <a:p>
            <a:pPr marL="0" indent="0">
              <a:buNone/>
            </a:pPr>
            <a:r>
              <a:rPr lang="nl-NL" dirty="0"/>
              <a:t>Een modaal werkwoord (ook wel modaal hulpwerkwoord) geeft een bepaalde houding ten opzichte van het werkwoord aan; ofwel, ze voegen een bepaalde modaliteit toe, zoals noodzakelijkheid (moeten), waarschijnlijkheid (zullen), mogelijkheid (kunnen), wenselijkheid (willen) en het ontbreken van noodzakelijkheid dan wel verplichting (hoeven).</a:t>
            </a:r>
          </a:p>
          <a:p>
            <a:pPr marL="0" indent="0">
              <a:buNone/>
            </a:pPr>
            <a:endParaRPr lang="nl-NL" dirty="0"/>
          </a:p>
          <a:p>
            <a:pPr marL="0" indent="0">
              <a:buNone/>
            </a:pPr>
            <a:r>
              <a:rPr lang="nl-NL" dirty="0"/>
              <a:t>Bij de meeste modale werkwoorden zijn er twee verschillende interpretaties:</a:t>
            </a:r>
          </a:p>
          <a:p>
            <a:pPr marL="0" indent="0">
              <a:buNone/>
            </a:pPr>
            <a:endParaRPr lang="nl-NL" dirty="0"/>
          </a:p>
          <a:p>
            <a:pPr marL="0" indent="0">
              <a:buNone/>
            </a:pPr>
            <a:r>
              <a:rPr lang="nl-NL" dirty="0"/>
              <a:t>epistemisch</a:t>
            </a:r>
          </a:p>
          <a:p>
            <a:pPr marL="0" indent="0">
              <a:buNone/>
            </a:pPr>
            <a:r>
              <a:rPr lang="nl-NL" dirty="0"/>
              <a:t>hij moet (wel) eten — het kan (haast) niet anders dan dat hij eet</a:t>
            </a:r>
          </a:p>
          <a:p>
            <a:pPr marL="0" indent="0">
              <a:buNone/>
            </a:pPr>
            <a:r>
              <a:rPr lang="nl-NL" dirty="0"/>
              <a:t>hij kan eten — het is mogelijk dat hij eet</a:t>
            </a:r>
          </a:p>
          <a:p>
            <a:pPr marL="0" indent="0">
              <a:buNone/>
            </a:pPr>
            <a:r>
              <a:rPr lang="nl-NL" dirty="0"/>
              <a:t>deontisch</a:t>
            </a:r>
          </a:p>
          <a:p>
            <a:pPr marL="0" indent="0">
              <a:buNone/>
            </a:pPr>
            <a:r>
              <a:rPr lang="nl-NL" dirty="0"/>
              <a:t>hij moet eten — hij is verplicht te eten</a:t>
            </a:r>
          </a:p>
          <a:p>
            <a:pPr marL="0" indent="0">
              <a:buNone/>
            </a:pPr>
            <a:r>
              <a:rPr lang="nl-NL" dirty="0"/>
              <a:t>hij kan eten — hij is in staat te eten</a:t>
            </a:r>
          </a:p>
          <a:p>
            <a:pPr marL="0" indent="0">
              <a:buNone/>
            </a:pPr>
            <a:r>
              <a:rPr lang="nl-NL" dirty="0"/>
              <a:t>hij wil eten — hij is bereid of van plan te eten</a:t>
            </a:r>
          </a:p>
          <a:p>
            <a:pPr marL="0" indent="0">
              <a:buNone/>
            </a:pPr>
            <a:r>
              <a:rPr lang="nl-NL" dirty="0"/>
              <a:t>Typisch is dat deze persoonsvormen geen t hebben in de derde persoon enkelvoud: hij kan, hij wil, hij mag.</a:t>
            </a:r>
            <a:endParaRPr lang="tr-TR" dirty="0"/>
          </a:p>
        </p:txBody>
      </p:sp>
    </p:spTree>
    <p:extLst>
      <p:ext uri="{BB962C8B-B14F-4D97-AF65-F5344CB8AC3E}">
        <p14:creationId xmlns:p14="http://schemas.microsoft.com/office/powerpoint/2010/main" val="2293091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a:xfrm>
            <a:off x="838200" y="1433945"/>
            <a:ext cx="10515600" cy="4743018"/>
          </a:xfrm>
        </p:spPr>
        <p:txBody>
          <a:bodyPr>
            <a:normAutofit fontScale="55000" lnSpcReduction="20000"/>
          </a:bodyPr>
          <a:lstStyle/>
          <a:p>
            <a:pPr marL="0" indent="0">
              <a:buNone/>
            </a:pPr>
            <a:r>
              <a:rPr lang="nl-NL" dirty="0"/>
              <a:t>De resultaten van toetsing van de werkwoord-items aan deze criteria </a:t>
            </a:r>
            <a:r>
              <a:rPr lang="nl-NL" dirty="0" smtClean="0"/>
              <a:t>zij</a:t>
            </a:r>
            <a:r>
              <a:rPr lang="tr-TR" dirty="0" smtClean="0"/>
              <a:t>n </a:t>
            </a:r>
            <a:r>
              <a:rPr lang="nl-NL" dirty="0" smtClean="0"/>
              <a:t>samengebracht </a:t>
            </a:r>
            <a:r>
              <a:rPr lang="nl-NL" dirty="0"/>
              <a:t>in de tabellen. Een ‘+’ daarin geeft aan dat het item aan het criterium voldoet, een ‘-’ dat dat niet, en een ‘±’ dat dat alleen in sommige gevallen zo is. Het teken ‘0’ is gebruikt als het criterium voor het betreffende werkwoord niet van toepassing is</a:t>
            </a:r>
            <a:r>
              <a:rPr lang="nl-NL" dirty="0" smtClean="0"/>
              <a:t>.</a:t>
            </a:r>
            <a:endParaRPr lang="nl-NL" dirty="0"/>
          </a:p>
          <a:p>
            <a:pPr marL="0" indent="0">
              <a:buNone/>
            </a:pPr>
            <a:r>
              <a:rPr lang="nl-NL" dirty="0"/>
              <a:t>De onderzochte eigenschappen zijn</a:t>
            </a:r>
            <a:r>
              <a:rPr lang="nl-NL" dirty="0" smtClean="0"/>
              <a:t>:</a:t>
            </a:r>
            <a:endParaRPr lang="nl-NL" dirty="0"/>
          </a:p>
          <a:p>
            <a:pPr marL="0" indent="0">
              <a:buNone/>
            </a:pPr>
            <a:r>
              <a:rPr lang="nl-NL" dirty="0"/>
              <a:t>Kolom 1: Is het werkwoord kombineerbaar met een infinitief zonder te</a:t>
            </a:r>
            <a:r>
              <a:rPr lang="nl-NL" dirty="0" smtClean="0"/>
              <a:t>?</a:t>
            </a:r>
            <a:endParaRPr lang="nl-NL" dirty="0"/>
          </a:p>
          <a:p>
            <a:pPr marL="0" indent="0">
              <a:buNone/>
            </a:pPr>
            <a:r>
              <a:rPr lang="nl-NL" dirty="0" smtClean="0"/>
              <a:t>Kolom </a:t>
            </a:r>
            <a:r>
              <a:rPr lang="nl-NL" dirty="0"/>
              <a:t>2: Is het werkwoord kombineerbaar met te + infinitief</a:t>
            </a:r>
            <a:r>
              <a:rPr lang="nl-NL" dirty="0" smtClean="0"/>
              <a:t>?</a:t>
            </a:r>
            <a:endParaRPr lang="nl-NL" dirty="0"/>
          </a:p>
          <a:p>
            <a:pPr marL="0" indent="0">
              <a:buNone/>
            </a:pPr>
            <a:r>
              <a:rPr lang="nl-NL" dirty="0"/>
              <a:t>Hierbij valt op te merken, dat het criterium moet worden toegepast op zinnen in een onvoltooide tijd; in de voltooide tijd kan te immers wegvallen: hij loopt te zingen - hij heeft lopen zingen</a:t>
            </a:r>
            <a:r>
              <a:rPr lang="nl-NL" dirty="0" smtClean="0"/>
              <a:t>.</a:t>
            </a:r>
            <a:endParaRPr lang="nl-NL" dirty="0"/>
          </a:p>
          <a:p>
            <a:pPr marL="0" indent="0">
              <a:buNone/>
            </a:pPr>
            <a:r>
              <a:rPr lang="nl-NL" dirty="0"/>
              <a:t>Sommige items (durven, helpen, leren) kennen beide mogelijkheden, kennelijk zonder betekenisverschil</a:t>
            </a:r>
            <a:r>
              <a:rPr lang="nl-NL" dirty="0" smtClean="0"/>
              <a:t>.</a:t>
            </a:r>
            <a:endParaRPr lang="nl-NL" dirty="0"/>
          </a:p>
          <a:p>
            <a:pPr marL="0" indent="0">
              <a:buNone/>
            </a:pPr>
            <a:r>
              <a:rPr lang="nl-NL" dirty="0"/>
              <a:t>Kolom 3: Is een infinitief van een intransitief werkwoord weglaatbaar</a:t>
            </a:r>
            <a:r>
              <a:rPr lang="nl-NL" dirty="0" smtClean="0"/>
              <a:t>?</a:t>
            </a:r>
            <a:endParaRPr lang="nl-NL" dirty="0"/>
          </a:p>
          <a:p>
            <a:pPr marL="0" indent="0">
              <a:buNone/>
            </a:pPr>
            <a:r>
              <a:rPr lang="nl-NL" dirty="0"/>
              <a:t>(Bijvoorbeeld hij begint te werken - hij begint). In deze kolom en de drie volgende worden een aantal mogelijkheden van weglating van de infinitief onderzocht. Het resultaat van die weglating kan zijn</a:t>
            </a:r>
            <a:r>
              <a:rPr lang="nl-NL" dirty="0" smtClean="0"/>
              <a:t>:</a:t>
            </a:r>
            <a:endParaRPr lang="nl-NL" dirty="0"/>
          </a:p>
          <a:p>
            <a:pPr marL="0" indent="0">
              <a:buNone/>
            </a:pPr>
            <a:r>
              <a:rPr lang="nl-NL" dirty="0"/>
              <a:t>1.	een ongrammatikale zin (hij schijnt te komen - X̶hij schijnt)</a:t>
            </a:r>
          </a:p>
          <a:p>
            <a:pPr marL="0" indent="0">
              <a:buNone/>
            </a:pPr>
            <a:r>
              <a:rPr lang="nl-NL" dirty="0"/>
              <a:t>2.	een grammatikale zin</a:t>
            </a:r>
          </a:p>
          <a:p>
            <a:pPr marL="0" indent="0">
              <a:buNone/>
            </a:pPr>
            <a:r>
              <a:rPr lang="nl-NL" dirty="0"/>
              <a:t>a)	die (eventueel: in één lezing) synoniem is met de oorspronkelijke zin (hij moet werken - hij moet; dat tentamen mag ook schriftelijk)</a:t>
            </a:r>
          </a:p>
          <a:p>
            <a:pPr marL="0" indent="0">
              <a:buNone/>
            </a:pPr>
            <a:r>
              <a:rPr lang="nl-NL" dirty="0"/>
              <a:t>b)	die in geen enkele interpretatie hetzelfde betekent (hij denkt te komen - hij denkt)</a:t>
            </a:r>
            <a:endParaRPr lang="tr-TR" dirty="0"/>
          </a:p>
        </p:txBody>
      </p:sp>
    </p:spTree>
    <p:extLst>
      <p:ext uri="{BB962C8B-B14F-4D97-AF65-F5344CB8AC3E}">
        <p14:creationId xmlns:p14="http://schemas.microsoft.com/office/powerpoint/2010/main" val="746063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a:xfrm>
            <a:off x="696191" y="1496291"/>
            <a:ext cx="10657609" cy="4680672"/>
          </a:xfrm>
        </p:spPr>
        <p:txBody>
          <a:bodyPr>
            <a:normAutofit fontScale="77500" lnSpcReduction="20000"/>
          </a:bodyPr>
          <a:lstStyle/>
          <a:p>
            <a:pPr marL="0" indent="0">
              <a:buNone/>
            </a:pPr>
            <a:r>
              <a:rPr lang="nl-NL" dirty="0"/>
              <a:t>In het Nederlands kan je bij een hoofdwerkwoord een ander werkwoord zetten.</a:t>
            </a:r>
          </a:p>
          <a:p>
            <a:pPr marL="0" indent="0">
              <a:buNone/>
            </a:pPr>
            <a:r>
              <a:rPr lang="nl-NL" dirty="0"/>
              <a:t>Dit werkwoord geeft extra betekenis aan de zin.</a:t>
            </a:r>
          </a:p>
          <a:p>
            <a:pPr marL="0" indent="0">
              <a:buNone/>
            </a:pPr>
            <a:r>
              <a:rPr lang="nl-NL" dirty="0"/>
              <a:t>Het hoofdwerkwoord staat op het einde van de zin en staat altijd in de infinitief</a:t>
            </a:r>
            <a:r>
              <a:rPr lang="nl-NL" dirty="0" smtClean="0"/>
              <a:t>.</a:t>
            </a:r>
            <a:endParaRPr lang="nl-NL" dirty="0"/>
          </a:p>
          <a:p>
            <a:pPr marL="0" indent="0">
              <a:buNone/>
            </a:pPr>
            <a:r>
              <a:rPr lang="nl-NL" dirty="0"/>
              <a:t>1. Toekomst :</a:t>
            </a:r>
          </a:p>
          <a:p>
            <a:pPr marL="0" indent="0">
              <a:buNone/>
            </a:pPr>
            <a:r>
              <a:rPr lang="nl-NL" dirty="0"/>
              <a:t>Hulpwerkwoorden: zullen (zou (zie (23))), </a:t>
            </a:r>
            <a:r>
              <a:rPr lang="nl-NL" dirty="0" smtClean="0"/>
              <a:t>gaan</a:t>
            </a:r>
            <a:endParaRPr lang="nl-NL" dirty="0"/>
          </a:p>
          <a:p>
            <a:pPr marL="0" indent="0">
              <a:buNone/>
            </a:pPr>
            <a:r>
              <a:rPr lang="nl-NL" dirty="0"/>
              <a:t>We zullen(zou) morgen komen.</a:t>
            </a:r>
          </a:p>
          <a:p>
            <a:pPr marL="0" indent="0">
              <a:buNone/>
            </a:pPr>
            <a:r>
              <a:rPr lang="nl-NL" dirty="0"/>
              <a:t>(We gaan overmorgen werken</a:t>
            </a:r>
            <a:r>
              <a:rPr lang="nl-NL" dirty="0" smtClean="0"/>
              <a:t>.)</a:t>
            </a:r>
            <a:endParaRPr lang="nl-NL" dirty="0"/>
          </a:p>
          <a:p>
            <a:pPr marL="0" indent="0">
              <a:buNone/>
            </a:pPr>
            <a:r>
              <a:rPr lang="nl-NL" dirty="0"/>
              <a:t>2. Modale werkwoorden :</a:t>
            </a:r>
          </a:p>
          <a:p>
            <a:pPr marL="0" indent="0">
              <a:buNone/>
            </a:pPr>
            <a:r>
              <a:rPr lang="nl-NL" dirty="0"/>
              <a:t>Hulpwerkwoorden: willen, moeten, kunnen, </a:t>
            </a:r>
            <a:r>
              <a:rPr lang="nl-NL" dirty="0" smtClean="0"/>
              <a:t>moeten</a:t>
            </a:r>
            <a:endParaRPr lang="nl-NL" dirty="0"/>
          </a:p>
          <a:p>
            <a:pPr marL="0" indent="0">
              <a:buNone/>
            </a:pPr>
            <a:r>
              <a:rPr lang="nl-NL" dirty="0"/>
              <a:t>We moeten op tijd komen.</a:t>
            </a:r>
          </a:p>
          <a:p>
            <a:pPr marL="0" indent="0">
              <a:buNone/>
            </a:pPr>
            <a:r>
              <a:rPr lang="nl-NL" dirty="0"/>
              <a:t>We willen veel studeren.</a:t>
            </a:r>
          </a:p>
          <a:p>
            <a:pPr marL="0" indent="0">
              <a:buNone/>
            </a:pPr>
            <a:r>
              <a:rPr lang="nl-NL" dirty="0"/>
              <a:t>We kunnen goed praten.</a:t>
            </a:r>
          </a:p>
          <a:p>
            <a:pPr marL="0" indent="0">
              <a:buNone/>
            </a:pPr>
            <a:r>
              <a:rPr lang="nl-NL" dirty="0"/>
              <a:t>We mogen hier niet roken.</a:t>
            </a:r>
            <a:endParaRPr lang="tr-TR" dirty="0"/>
          </a:p>
        </p:txBody>
      </p:sp>
    </p:spTree>
    <p:extLst>
      <p:ext uri="{BB962C8B-B14F-4D97-AF65-F5344CB8AC3E}">
        <p14:creationId xmlns:p14="http://schemas.microsoft.com/office/powerpoint/2010/main" val="2666281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p:txBody>
          <a:bodyPr>
            <a:normAutofit fontScale="77500" lnSpcReduction="20000"/>
          </a:bodyPr>
          <a:lstStyle/>
          <a:p>
            <a:r>
              <a:rPr lang="nl-NL" dirty="0"/>
              <a:t>3. Andere hulpwerkwoorden:</a:t>
            </a:r>
          </a:p>
          <a:p>
            <a:r>
              <a:rPr lang="nl-NL" dirty="0"/>
              <a:t>Hulpwerkwoorden: laten, doen, zien, horen, voelen, komen, blijven, leren, helpen</a:t>
            </a:r>
          </a:p>
          <a:p>
            <a:endParaRPr lang="nl-NL" dirty="0"/>
          </a:p>
          <a:p>
            <a:r>
              <a:rPr lang="nl-NL" dirty="0"/>
              <a:t>We laten jullie wat schilderen.</a:t>
            </a:r>
          </a:p>
          <a:p>
            <a:r>
              <a:rPr lang="nl-NL" dirty="0"/>
              <a:t>We doen hen hard werken.</a:t>
            </a:r>
          </a:p>
          <a:p>
            <a:r>
              <a:rPr lang="nl-NL" dirty="0"/>
              <a:t>We zien hem lopen.</a:t>
            </a:r>
          </a:p>
          <a:p>
            <a:r>
              <a:rPr lang="nl-NL" dirty="0"/>
              <a:t>We horen haar roepen.</a:t>
            </a:r>
          </a:p>
          <a:p>
            <a:r>
              <a:rPr lang="nl-NL" dirty="0"/>
              <a:t>We voelen hem naderen.</a:t>
            </a:r>
          </a:p>
          <a:p>
            <a:r>
              <a:rPr lang="nl-NL" dirty="0"/>
              <a:t>We komen bij je eten.</a:t>
            </a:r>
          </a:p>
          <a:p>
            <a:r>
              <a:rPr lang="nl-NL" dirty="0"/>
              <a:t>We blijven van je houden.</a:t>
            </a:r>
          </a:p>
          <a:p>
            <a:r>
              <a:rPr lang="nl-NL" dirty="0"/>
              <a:t>We leren autorijden.</a:t>
            </a:r>
          </a:p>
          <a:p>
            <a:r>
              <a:rPr lang="nl-NL" dirty="0"/>
              <a:t>We helpen je koken.</a:t>
            </a:r>
          </a:p>
          <a:p>
            <a:endParaRPr lang="tr-TR" dirty="0"/>
          </a:p>
        </p:txBody>
      </p:sp>
    </p:spTree>
    <p:extLst>
      <p:ext uri="{BB962C8B-B14F-4D97-AF65-F5344CB8AC3E}">
        <p14:creationId xmlns:p14="http://schemas.microsoft.com/office/powerpoint/2010/main" val="11174346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p:txBody>
          <a:bodyPr>
            <a:normAutofit fontScale="55000" lnSpcReduction="20000"/>
          </a:bodyPr>
          <a:lstStyle/>
          <a:p>
            <a:pPr marL="0" indent="0">
              <a:buNone/>
            </a:pPr>
            <a:r>
              <a:rPr lang="nl-NL" dirty="0"/>
              <a:t>Het hoofdwerkwoord staat in de infinitief en het staat altijd achteraan in de zin.</a:t>
            </a:r>
          </a:p>
          <a:p>
            <a:pPr marL="0" indent="0">
              <a:buNone/>
            </a:pPr>
            <a:r>
              <a:rPr lang="nl-NL" dirty="0"/>
              <a:t>Alleen een bijzin of een zinsdeel met een prepositie kan er nog achter staan</a:t>
            </a:r>
            <a:r>
              <a:rPr lang="nl-NL" dirty="0" smtClean="0"/>
              <a:t>.</a:t>
            </a:r>
            <a:endParaRPr lang="nl-NL" dirty="0"/>
          </a:p>
          <a:p>
            <a:pPr marL="0" indent="0">
              <a:buNone/>
            </a:pPr>
            <a:r>
              <a:rPr lang="nl-NL" dirty="0"/>
              <a:t>Een boer moet hard werken OP het land.</a:t>
            </a:r>
          </a:p>
          <a:p>
            <a:pPr marL="0" indent="0">
              <a:buNone/>
            </a:pPr>
            <a:r>
              <a:rPr lang="nl-NL" dirty="0"/>
              <a:t>Een boer moet hard werken ALS hij veel geld wil verdienen.</a:t>
            </a:r>
          </a:p>
          <a:p>
            <a:pPr marL="0" indent="0">
              <a:buNone/>
            </a:pPr>
            <a:r>
              <a:rPr lang="nl-NL" dirty="0"/>
              <a:t>Een boer moet hard werken OM veel geld TE verdienen.</a:t>
            </a:r>
          </a:p>
          <a:p>
            <a:pPr marL="0" indent="0">
              <a:buNone/>
            </a:pPr>
            <a:r>
              <a:rPr lang="nl-NL" dirty="0"/>
              <a:t>Als er meerdere hulpwerkwoorden + infinitief in één zin staan, moet je een volgorde (1, 2, 3) respecteren</a:t>
            </a:r>
            <a:r>
              <a:rPr lang="nl-NL" dirty="0" smtClean="0"/>
              <a:t>.</a:t>
            </a:r>
            <a:endParaRPr lang="nl-NL" dirty="0"/>
          </a:p>
          <a:p>
            <a:pPr marL="0" indent="0">
              <a:buNone/>
            </a:pPr>
            <a:r>
              <a:rPr lang="nl-NL" dirty="0"/>
              <a:t>- Op het einde van de zin staan de infinitieven bij elkaar.</a:t>
            </a:r>
          </a:p>
          <a:p>
            <a:pPr marL="0" indent="0">
              <a:buNone/>
            </a:pPr>
            <a:r>
              <a:rPr lang="nl-NL" dirty="0"/>
              <a:t>- Tussen de infinitieven kan er niets staan.</a:t>
            </a:r>
          </a:p>
          <a:p>
            <a:pPr marL="0" indent="0">
              <a:buNone/>
            </a:pPr>
            <a:r>
              <a:rPr lang="nl-NL" dirty="0"/>
              <a:t>- Het hoofdwerkwoord staat steeds op de laatste plaats.</a:t>
            </a:r>
          </a:p>
          <a:p>
            <a:pPr marL="0" indent="0">
              <a:buNone/>
            </a:pPr>
            <a:r>
              <a:rPr lang="nl-NL" dirty="0"/>
              <a:t>Ik zal je morgen kunnen helpen.</a:t>
            </a:r>
          </a:p>
          <a:p>
            <a:pPr marL="0" indent="0">
              <a:buNone/>
            </a:pPr>
            <a:r>
              <a:rPr lang="nl-NL" dirty="0"/>
              <a:t>Hij wil zijn living laten behangen.</a:t>
            </a:r>
          </a:p>
          <a:p>
            <a:pPr marL="0" indent="0">
              <a:buNone/>
            </a:pPr>
            <a:r>
              <a:rPr lang="nl-NL" dirty="0"/>
              <a:t>Wij zullen op school moeten leren koken.</a:t>
            </a:r>
          </a:p>
          <a:p>
            <a:pPr marL="0" indent="0">
              <a:buNone/>
            </a:pPr>
            <a:r>
              <a:rPr lang="nl-NL" dirty="0"/>
              <a:t>In de bijzin ( </a:t>
            </a:r>
            <a:r>
              <a:rPr lang="nl-NL" dirty="0" smtClean="0"/>
              <a:t>!)</a:t>
            </a:r>
            <a:endParaRPr lang="nl-NL" dirty="0"/>
          </a:p>
          <a:p>
            <a:pPr marL="0" indent="0">
              <a:buNone/>
            </a:pPr>
            <a:r>
              <a:rPr lang="nl-NL" dirty="0"/>
              <a:t>Denk je dat hij je morgen zal kunnen helpen?</a:t>
            </a:r>
          </a:p>
          <a:p>
            <a:pPr marL="0" indent="0">
              <a:buNone/>
            </a:pPr>
            <a:r>
              <a:rPr lang="nl-NL" dirty="0"/>
              <a:t>Ik ben er zeker van dat wij op school zullen moeten leren koken.</a:t>
            </a:r>
            <a:endParaRPr lang="tr-TR" dirty="0"/>
          </a:p>
        </p:txBody>
      </p:sp>
    </p:spTree>
    <p:extLst>
      <p:ext uri="{BB962C8B-B14F-4D97-AF65-F5344CB8AC3E}">
        <p14:creationId xmlns:p14="http://schemas.microsoft.com/office/powerpoint/2010/main" val="3084910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a:xfrm>
            <a:off x="290945" y="1402773"/>
            <a:ext cx="11062855" cy="4774190"/>
          </a:xfrm>
        </p:spPr>
        <p:txBody>
          <a:bodyPr>
            <a:normAutofit fontScale="47500" lnSpcReduction="20000"/>
          </a:bodyPr>
          <a:lstStyle/>
          <a:p>
            <a:pPr marL="0" indent="0">
              <a:buNone/>
            </a:pPr>
            <a:r>
              <a:rPr lang="nl-NL" dirty="0"/>
              <a:t>Het gebruik van de hulpwerkwoorden in de zin</a:t>
            </a:r>
          </a:p>
          <a:p>
            <a:pPr marL="0" indent="0">
              <a:buNone/>
            </a:pPr>
            <a:r>
              <a:rPr lang="nl-NL" dirty="0"/>
              <a:t>Het eerste (hulp)werkwoord krijgt de tijd</a:t>
            </a:r>
            <a:r>
              <a:rPr lang="nl-NL" dirty="0" smtClean="0"/>
              <a:t>.- </a:t>
            </a:r>
            <a:r>
              <a:rPr lang="nl-NL" dirty="0"/>
              <a:t>presens - Ik moet beter studeren</a:t>
            </a:r>
            <a:r>
              <a:rPr lang="nl-NL" dirty="0" smtClean="0"/>
              <a:t>.- </a:t>
            </a:r>
            <a:r>
              <a:rPr lang="nl-NL" dirty="0"/>
              <a:t>imperfectum - Ik moest beter studeren. Hij kwam me helpen verhuizen</a:t>
            </a:r>
            <a:r>
              <a:rPr lang="nl-NL" dirty="0" smtClean="0"/>
              <a:t>.- </a:t>
            </a:r>
            <a:r>
              <a:rPr lang="nl-NL" dirty="0"/>
              <a:t>toekomst - Hij zal morgen de auto komen herstellen</a:t>
            </a:r>
            <a:r>
              <a:rPr lang="nl-NL" dirty="0" smtClean="0"/>
              <a:t>.- </a:t>
            </a:r>
            <a:r>
              <a:rPr lang="nl-NL" dirty="0"/>
              <a:t>perfectum: een aparte regel: Als er een extra hulpwerkwoord in de zin staat, verandert het participium in een infinitief.</a:t>
            </a:r>
          </a:p>
          <a:p>
            <a:pPr marL="0" indent="0">
              <a:buNone/>
            </a:pPr>
            <a:r>
              <a:rPr lang="nl-NL" dirty="0"/>
              <a:t>hulpwerkwoord + dubbele infinitief</a:t>
            </a:r>
          </a:p>
          <a:p>
            <a:pPr marL="0" indent="0">
              <a:buNone/>
            </a:pPr>
            <a:r>
              <a:rPr lang="nl-NL" dirty="0" smtClean="0"/>
              <a:t>Ik </a:t>
            </a:r>
            <a:r>
              <a:rPr lang="nl-NL" dirty="0"/>
              <a:t>heb het gisteren gedaan. Dit is een perfectum. We zetten het werkwoord moeten mee in de zin.</a:t>
            </a:r>
          </a:p>
          <a:p>
            <a:pPr marL="0" indent="0">
              <a:buNone/>
            </a:pPr>
            <a:r>
              <a:rPr lang="nl-NL" dirty="0"/>
              <a:t>Ik heb dat gisteren gedaan (+ moeten)</a:t>
            </a:r>
          </a:p>
          <a:p>
            <a:pPr marL="0" indent="0">
              <a:buNone/>
            </a:pPr>
            <a:r>
              <a:rPr lang="nl-NL" dirty="0"/>
              <a:t>Ik heb dat gisteren moeten doen.</a:t>
            </a:r>
          </a:p>
          <a:p>
            <a:pPr marL="0" indent="0">
              <a:buNone/>
            </a:pPr>
            <a:r>
              <a:rPr lang="nl-NL" dirty="0"/>
              <a:t>Hij heeft dat gedragen (helpen).</a:t>
            </a:r>
          </a:p>
          <a:p>
            <a:pPr marL="0" indent="0">
              <a:buNone/>
            </a:pPr>
            <a:r>
              <a:rPr lang="nl-NL" dirty="0"/>
              <a:t>Hij heeft dat helpen dragen.</a:t>
            </a:r>
          </a:p>
          <a:p>
            <a:pPr marL="0" indent="0">
              <a:buNone/>
            </a:pPr>
            <a:r>
              <a:rPr lang="nl-NL" dirty="0"/>
              <a:t>De keuze tussen hebben of zijn (van het perfectum) hangt af van het eerste werkwoord </a:t>
            </a:r>
            <a:r>
              <a:rPr lang="nl-NL" dirty="0" smtClean="0"/>
              <a:t>!</a:t>
            </a:r>
            <a:endParaRPr lang="nl-NL" dirty="0"/>
          </a:p>
          <a:p>
            <a:pPr marL="0" indent="0">
              <a:buNone/>
            </a:pPr>
            <a:r>
              <a:rPr lang="nl-NL" dirty="0"/>
              <a:t>Ik heb in zee gezwommen (gaan).</a:t>
            </a:r>
          </a:p>
          <a:p>
            <a:pPr marL="0" indent="0">
              <a:buNone/>
            </a:pPr>
            <a:r>
              <a:rPr lang="nl-NL" dirty="0"/>
              <a:t>Ik ben in zee gaan zwemmen. (want : ik ben gegaan)</a:t>
            </a:r>
          </a:p>
          <a:p>
            <a:pPr marL="0" indent="0">
              <a:buNone/>
            </a:pPr>
            <a:r>
              <a:rPr lang="nl-NL" dirty="0"/>
              <a:t>Hij heeft vannacht bij zijn grootmoeder geslapen (blijven).</a:t>
            </a:r>
          </a:p>
          <a:p>
            <a:pPr marL="0" indent="0">
              <a:buNone/>
            </a:pPr>
            <a:r>
              <a:rPr lang="nl-NL" dirty="0"/>
              <a:t>Hij is vannacht bij haar blijven slapen. (want : ik ben gebleven)</a:t>
            </a:r>
          </a:p>
          <a:p>
            <a:pPr marL="0" indent="0">
              <a:buNone/>
            </a:pPr>
            <a:r>
              <a:rPr lang="nl-NL" dirty="0"/>
              <a:t>Noot : Als het hoofdwerkwoord blijven, gaan of komen is, mag je kiezen of je hebben of zijn gebruikt</a:t>
            </a:r>
            <a:r>
              <a:rPr lang="nl-NL" dirty="0" smtClean="0"/>
              <a:t>.</a:t>
            </a:r>
            <a:endParaRPr lang="nl-NL" dirty="0"/>
          </a:p>
          <a:p>
            <a:pPr marL="0" indent="0">
              <a:buNone/>
            </a:pPr>
            <a:r>
              <a:rPr lang="nl-NL" dirty="0"/>
              <a:t>Ik ben naar de markt gegaan (moeten).</a:t>
            </a:r>
          </a:p>
          <a:p>
            <a:pPr marL="0" indent="0">
              <a:buNone/>
            </a:pPr>
            <a:r>
              <a:rPr lang="nl-NL" dirty="0"/>
              <a:t>Ik (heb)/ben naar de markt moeten gaan.</a:t>
            </a:r>
          </a:p>
          <a:p>
            <a:pPr marL="0" indent="0">
              <a:buNone/>
            </a:pPr>
            <a:r>
              <a:rPr lang="nl-NL" dirty="0"/>
              <a:t>Wij zijn bij hem gebleven (willen).</a:t>
            </a:r>
            <a:endParaRPr lang="tr-TR" dirty="0"/>
          </a:p>
        </p:txBody>
      </p:sp>
    </p:spTree>
    <p:extLst>
      <p:ext uri="{BB962C8B-B14F-4D97-AF65-F5344CB8AC3E}">
        <p14:creationId xmlns:p14="http://schemas.microsoft.com/office/powerpoint/2010/main" val="3219205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715530"/>
          </a:xfrm>
        </p:spPr>
        <p:txBody>
          <a:bodyPr/>
          <a:lstStyle/>
          <a:p>
            <a:pPr algn="ctr"/>
            <a:r>
              <a:rPr lang="tr-TR" b="1" dirty="0" smtClean="0">
                <a:solidFill>
                  <a:srgbClr val="C00000"/>
                </a:solidFill>
              </a:rPr>
              <a:t>Kaynakça</a:t>
            </a:r>
            <a:endParaRPr lang="tr-TR" b="1" dirty="0">
              <a:solidFill>
                <a:srgbClr val="C00000"/>
              </a:solidFill>
            </a:endParaRPr>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nl.wikipedia.org/wiki/Modaal_werkwoord</a:t>
            </a:r>
            <a:endParaRPr lang="tr-TR" dirty="0" smtClean="0"/>
          </a:p>
          <a:p>
            <a:r>
              <a:rPr lang="tr-TR" dirty="0">
                <a:hlinkClick r:id="rId3"/>
              </a:rPr>
              <a:t>http://www.dutchgrammar.com/nl/?</a:t>
            </a:r>
            <a:r>
              <a:rPr lang="tr-TR" dirty="0" smtClean="0">
                <a:hlinkClick r:id="rId3"/>
              </a:rPr>
              <a:t>n=Verbs.Au15</a:t>
            </a:r>
            <a:endParaRPr lang="tr-TR" dirty="0" smtClean="0"/>
          </a:p>
          <a:p>
            <a:r>
              <a:rPr lang="tr-TR" dirty="0">
                <a:hlinkClick r:id="rId4"/>
              </a:rPr>
              <a:t>https://</a:t>
            </a:r>
            <a:r>
              <a:rPr lang="tr-TR" dirty="0" smtClean="0">
                <a:hlinkClick r:id="rId4"/>
              </a:rPr>
              <a:t>theses.cz/id/3s996a/bachelor_scriptie.pdf</a:t>
            </a:r>
            <a:endParaRPr lang="tr-TR" dirty="0" smtClean="0"/>
          </a:p>
          <a:p>
            <a:r>
              <a:rPr lang="tr-TR" dirty="0">
                <a:hlinkClick r:id="rId5"/>
              </a:rPr>
              <a:t>https://www.dbnl.org/tekst/_tab001197201_01/_</a:t>
            </a:r>
            <a:r>
              <a:rPr lang="tr-TR" dirty="0" smtClean="0">
                <a:hlinkClick r:id="rId5"/>
              </a:rPr>
              <a:t>tab001197201_01_0009.php</a:t>
            </a:r>
            <a:endParaRPr lang="tr-TR" dirty="0" smtClean="0"/>
          </a:p>
          <a:p>
            <a:r>
              <a:rPr lang="tr-TR" dirty="0">
                <a:hlinkClick r:id="rId6"/>
              </a:rPr>
              <a:t>http://</a:t>
            </a:r>
            <a:r>
              <a:rPr lang="tr-TR" dirty="0" smtClean="0">
                <a:hlinkClick r:id="rId6"/>
              </a:rPr>
              <a:t>vlb.ict.teno.be/haasrode/neandertaal/NedLer08.html</a:t>
            </a:r>
            <a:endParaRPr lang="tr-TR" dirty="0" smtClean="0"/>
          </a:p>
          <a:p>
            <a:endParaRPr lang="tr-TR" dirty="0" smtClean="0"/>
          </a:p>
          <a:p>
            <a:endParaRPr lang="tr-TR" dirty="0"/>
          </a:p>
        </p:txBody>
      </p:sp>
    </p:spTree>
    <p:extLst>
      <p:ext uri="{BB962C8B-B14F-4D97-AF65-F5344CB8AC3E}">
        <p14:creationId xmlns:p14="http://schemas.microsoft.com/office/powerpoint/2010/main" val="1573283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93518"/>
            <a:ext cx="10515600" cy="602674"/>
          </a:xfrm>
        </p:spPr>
        <p:txBody>
          <a:bodyPr>
            <a:normAutofit fontScale="90000"/>
          </a:bodyPr>
          <a:lstStyle/>
          <a:p>
            <a:pPr algn="ctr"/>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a:xfrm>
            <a:off x="135083" y="696192"/>
            <a:ext cx="11658600" cy="6037117"/>
          </a:xfrm>
        </p:spPr>
        <p:txBody>
          <a:bodyPr>
            <a:noAutofit/>
          </a:bodyPr>
          <a:lstStyle/>
          <a:p>
            <a:pPr marL="0" indent="0">
              <a:buNone/>
            </a:pPr>
            <a:r>
              <a:rPr lang="nl-NL" sz="1600" dirty="0"/>
              <a:t>Het modale werkwoord hoeven heeft bovengenoemd kenmerk niet, maar wordt meestal gecombineerd met het partikel te en een infinitief. Hoeven kan zowel met als zonder ontkenning voorkomen</a:t>
            </a:r>
            <a:r>
              <a:rPr lang="nl-NL" sz="1600" dirty="0" smtClean="0"/>
              <a:t>:</a:t>
            </a:r>
            <a:endParaRPr lang="nl-NL" sz="1600" dirty="0"/>
          </a:p>
          <a:p>
            <a:pPr marL="0" indent="0">
              <a:buNone/>
            </a:pPr>
            <a:r>
              <a:rPr lang="nl-NL" sz="1600" dirty="0"/>
              <a:t>hij hoeft vandaag niet te werken — er is geen noodzaak of verplichting om vandaag te werken</a:t>
            </a:r>
          </a:p>
          <a:p>
            <a:pPr marL="0" indent="0">
              <a:buNone/>
            </a:pPr>
            <a:r>
              <a:rPr lang="nl-NL" sz="1600" dirty="0"/>
              <a:t>hij hoeft er pas om tien uur te zijn — er is geen noodzaak of verplichting eerder te komen, hoewel de ontkenning hier wellicht in het woord pas zit (niet eerder dan).</a:t>
            </a:r>
          </a:p>
          <a:p>
            <a:pPr marL="0" indent="0">
              <a:buNone/>
            </a:pPr>
            <a:r>
              <a:rPr lang="nl-NL" sz="1600" dirty="0"/>
              <a:t>Hoeven in ontkennende vorm kan een synoniem zijn van willen</a:t>
            </a:r>
            <a:r>
              <a:rPr lang="nl-NL" sz="1600" dirty="0" smtClean="0"/>
              <a:t>:</a:t>
            </a:r>
            <a:endParaRPr lang="nl-NL" sz="1600" dirty="0"/>
          </a:p>
          <a:p>
            <a:pPr marL="0" indent="0">
              <a:buNone/>
            </a:pPr>
            <a:r>
              <a:rPr lang="nl-NL" sz="1600" dirty="0"/>
              <a:t>ik hoef geen suiker in de thee — eigenlijk: ik wil geen suiker in de thee</a:t>
            </a:r>
          </a:p>
          <a:p>
            <a:pPr marL="0" indent="0">
              <a:buNone/>
            </a:pPr>
            <a:r>
              <a:rPr lang="nl-NL" sz="1600" dirty="0"/>
              <a:t>In dit geval klinkt hoeven minder categorisch, wat "zachter", dan willen</a:t>
            </a:r>
            <a:r>
              <a:rPr lang="nl-NL" sz="1600" dirty="0" smtClean="0"/>
              <a:t>.</a:t>
            </a:r>
            <a:endParaRPr lang="nl-NL" sz="1600" dirty="0"/>
          </a:p>
          <a:p>
            <a:pPr marL="0" indent="0">
              <a:buNone/>
            </a:pPr>
            <a:r>
              <a:rPr lang="nl-NL" sz="1600" dirty="0"/>
              <a:t>Evenzo is mogen in de gesproken taal vaak een synoniem van moeten</a:t>
            </a:r>
            <a:r>
              <a:rPr lang="nl-NL" sz="1600" dirty="0" smtClean="0"/>
              <a:t>:</a:t>
            </a:r>
            <a:endParaRPr lang="nl-NL" sz="1600" dirty="0"/>
          </a:p>
          <a:p>
            <a:pPr marL="0" indent="0">
              <a:buNone/>
            </a:pPr>
            <a:r>
              <a:rPr lang="nl-NL" sz="1600" dirty="0"/>
              <a:t>hier mag u nu uw handtekening zetten - eigenlijk: hier moet u nu uw handtekening zetten</a:t>
            </a:r>
          </a:p>
          <a:p>
            <a:pPr marL="0" indent="0">
              <a:buNone/>
            </a:pPr>
            <a:r>
              <a:rPr lang="nl-NL" sz="1600" dirty="0"/>
              <a:t>Een bevel van hogerhand wordt vaak in deze vorm gegoten, om het gevoel van autoriteit te vermijden</a:t>
            </a:r>
            <a:r>
              <a:rPr lang="nl-NL" sz="1600" dirty="0" smtClean="0"/>
              <a:t>.</a:t>
            </a:r>
            <a:endParaRPr lang="tr-TR" sz="1600" dirty="0" smtClean="0"/>
          </a:p>
          <a:p>
            <a:pPr marL="0" indent="0">
              <a:buNone/>
            </a:pPr>
            <a:r>
              <a:rPr lang="nl-NL" sz="1600" dirty="0"/>
              <a:t>Genoemde werkwoorden hebben voorts de eigenaardigheid dat in de spreektaal de bijbehorende infinitief vaak wordt weggelaten en/of vervangen door een bepaling van gesteldheid: ik kan niet weg, mag ik naar de film?, de taart moet op, hij durft niet naar de dokter, de hond wil los, ik wil de biefstuk bruin, de fiets kan niet kapot, we hoeven niet naar school (Annie M.G. Schmidt). Ook zijn kan deze rol spelen: vader is naar de bank. Het is een informele constructie die typisch Nederlands is; in het Duits komt zij alleen met bijwoordelijke bepalingen van plaats voor (ich muss in die Schule, der Kuchen kann weg), niet met adjectieven (*das Fahrrad kann nicht kaputt). Zij bestaat niet in het Frans (*vous pouvez dans l’arbre, *je dois à l’hôpital) of Engels (*you cannot to school, *may I away?, *can I back?). De constructie is zelfs in de wat formelere spreektaal zonder meer acceptabel, maar in de schrijftaal niet helemaal “koosjer”; de scheidingslijn loopt in dit geval tussen informele en de formele schrijftaal. Het werkwoord hoeven is zelfs geheel voorbehouden aan de informele taal, die overigens toch ook in officiële maar voor gewone mensen bedoelde stukken weleens opduikt (U hoeft het bedrag niet in een keer te betalen). Zullen is formeel alleen een hulpwerkwoord en valt dus niet onder deze groep; in informele spreektaal zijn er echter wel uitzonderingen: Hannie moet en zal op dansles; ik zal je!</a:t>
            </a:r>
            <a:endParaRPr lang="tr-TR" sz="1600" dirty="0"/>
          </a:p>
        </p:txBody>
      </p:sp>
    </p:spTree>
    <p:extLst>
      <p:ext uri="{BB962C8B-B14F-4D97-AF65-F5344CB8AC3E}">
        <p14:creationId xmlns:p14="http://schemas.microsoft.com/office/powerpoint/2010/main" val="1890236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1727" y="365126"/>
            <a:ext cx="11042073" cy="725920"/>
          </a:xfrm>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a:xfrm>
            <a:off x="311727" y="1018309"/>
            <a:ext cx="11263746" cy="5153891"/>
          </a:xfrm>
        </p:spPr>
        <p:txBody>
          <a:bodyPr/>
          <a:lstStyle/>
          <a:p>
            <a:pPr marL="0" indent="0">
              <a:buNone/>
            </a:pPr>
            <a:r>
              <a:rPr lang="nl-NL" sz="2400" dirty="0"/>
              <a:t>Modale werkwoorden geven aan </a:t>
            </a:r>
            <a:r>
              <a:rPr lang="nl-NL" sz="2400" i="1" dirty="0"/>
              <a:t>hoe</a:t>
            </a:r>
            <a:r>
              <a:rPr lang="nl-NL" sz="2400" dirty="0"/>
              <a:t> een actie wordt uitgevoerd: verplicht, vrijwillig, toegestaan, enzovoort</a:t>
            </a:r>
            <a:r>
              <a:rPr lang="nl-NL" sz="2400" dirty="0" smtClean="0"/>
              <a:t>.</a:t>
            </a:r>
            <a:r>
              <a:rPr lang="tr-TR" sz="2400" dirty="0" smtClean="0"/>
              <a:t> </a:t>
            </a:r>
            <a:r>
              <a:rPr lang="nl-NL" sz="2400" dirty="0"/>
              <a:t>Komen wordt ook genoemd in de lijst met hulpwerkwoorden die worden gevolgd door te + infinitief. Merk het verschil in betekenis op: het werkwoord 'komen' zonder te betekent arriveren, terwijl komen te betekent dat er iets gaat </a:t>
            </a:r>
            <a:r>
              <a:rPr lang="nl-NL" sz="2400" dirty="0" smtClean="0"/>
              <a:t>gebeuren.</a:t>
            </a:r>
            <a:r>
              <a:rPr lang="tr-TR" sz="2400" dirty="0" smtClean="0"/>
              <a:t> </a:t>
            </a:r>
            <a:r>
              <a:rPr lang="nl-NL" sz="2400" dirty="0" smtClean="0"/>
              <a:t>Eigenlijk </a:t>
            </a:r>
            <a:r>
              <a:rPr lang="nl-NL" sz="2400" dirty="0"/>
              <a:t>zijn niet alle werkwoorden in de lijst hierboven modale werkwoorden, maar dit is een taalkundige kwestie die hier niet zo van belang is</a:t>
            </a:r>
            <a:r>
              <a:rPr lang="nl-NL" sz="2400" dirty="0" smtClean="0"/>
              <a:t>.</a:t>
            </a:r>
            <a:endParaRPr lang="tr-TR" sz="2400" dirty="0" smtClean="0"/>
          </a:p>
          <a:p>
            <a:pPr marL="0" indent="0">
              <a:buNone/>
            </a:pPr>
            <a:endParaRPr lang="tr-TR" dirty="0" smtClean="0"/>
          </a:p>
          <a:p>
            <a:pPr marL="0" indent="0">
              <a:buNone/>
            </a:pPr>
            <a:endParaRPr lang="tr-TR" dirty="0"/>
          </a:p>
        </p:txBody>
      </p:sp>
      <p:graphicFrame>
        <p:nvGraphicFramePr>
          <p:cNvPr id="5" name="Tablo 4"/>
          <p:cNvGraphicFramePr>
            <a:graphicFrameLocks noGrp="1"/>
          </p:cNvGraphicFramePr>
          <p:nvPr>
            <p:extLst>
              <p:ext uri="{D42A27DB-BD31-4B8C-83A1-F6EECF244321}">
                <p14:modId xmlns:p14="http://schemas.microsoft.com/office/powerpoint/2010/main" val="2098642641"/>
              </p:ext>
            </p:extLst>
          </p:nvPr>
        </p:nvGraphicFramePr>
        <p:xfrm>
          <a:off x="571500" y="3221181"/>
          <a:ext cx="10858500" cy="2951016"/>
        </p:xfrm>
        <a:graphic>
          <a:graphicData uri="http://schemas.openxmlformats.org/drawingml/2006/table">
            <a:tbl>
              <a:tblPr/>
              <a:tblGrid>
                <a:gridCol w="3909059"/>
                <a:gridCol w="6949441"/>
              </a:tblGrid>
              <a:tr h="368877">
                <a:tc>
                  <a:txBody>
                    <a:bodyPr/>
                    <a:lstStyle/>
                    <a:p>
                      <a:pPr algn="ctr" fontAlgn="t"/>
                      <a:r>
                        <a:rPr lang="tr-TR" u="none" strike="noStrike" dirty="0" err="1">
                          <a:solidFill>
                            <a:srgbClr val="000000"/>
                          </a:solidFill>
                          <a:effectLst/>
                          <a:latin typeface="arial" panose="020B0604020202020204" pitchFamily="34" charset="0"/>
                        </a:rPr>
                        <a:t>blijven</a:t>
                      </a:r>
                      <a:endParaRPr lang="tr-TR" u="none" strike="noStrike" dirty="0">
                        <a:solidFill>
                          <a:srgbClr val="000000"/>
                        </a:solidFill>
                        <a:effectLst/>
                        <a:latin typeface="arial" panose="020B0604020202020204" pitchFamily="34" charset="0"/>
                      </a:endParaRP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nl-NL" u="none" strike="noStrike">
                          <a:solidFill>
                            <a:srgbClr val="000000"/>
                          </a:solidFill>
                          <a:effectLst/>
                          <a:latin typeface="arial" panose="020B0604020202020204" pitchFamily="34" charset="0"/>
                        </a:rPr>
                        <a:t>Hij blijft zich afvragen of..</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368877">
                <a:tc>
                  <a:txBody>
                    <a:bodyPr/>
                    <a:lstStyle/>
                    <a:p>
                      <a:pPr algn="ctr" fontAlgn="t"/>
                      <a:r>
                        <a:rPr lang="tr-TR" u="none" strike="noStrike">
                          <a:solidFill>
                            <a:srgbClr val="000000"/>
                          </a:solidFill>
                          <a:effectLst/>
                          <a:latin typeface="arial" panose="020B0604020202020204" pitchFamily="34" charset="0"/>
                        </a:rPr>
                        <a:t>gaan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nl-NL" u="none" strike="noStrike">
                          <a:solidFill>
                            <a:srgbClr val="000000"/>
                          </a:solidFill>
                          <a:effectLst/>
                          <a:latin typeface="arial" panose="020B0604020202020204" pitchFamily="34" charset="0"/>
                        </a:rPr>
                        <a:t>Hij gaat een stukje lopen.</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368877">
                <a:tc>
                  <a:txBody>
                    <a:bodyPr/>
                    <a:lstStyle/>
                    <a:p>
                      <a:pPr algn="ctr" fontAlgn="t"/>
                      <a:r>
                        <a:rPr lang="tr-TR" u="none" strike="noStrike">
                          <a:solidFill>
                            <a:srgbClr val="000000"/>
                          </a:solidFill>
                          <a:effectLst/>
                          <a:latin typeface="arial" panose="020B0604020202020204" pitchFamily="34" charset="0"/>
                        </a:rPr>
                        <a:t>komen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u="none" strike="noStrike" dirty="0" err="1">
                          <a:solidFill>
                            <a:srgbClr val="000000"/>
                          </a:solidFill>
                          <a:effectLst/>
                          <a:latin typeface="arial" panose="020B0604020202020204" pitchFamily="34" charset="0"/>
                        </a:rPr>
                        <a:t>Hij</a:t>
                      </a:r>
                      <a:r>
                        <a:rPr lang="tr-TR" u="none" strike="noStrike" dirty="0">
                          <a:solidFill>
                            <a:srgbClr val="000000"/>
                          </a:solidFill>
                          <a:effectLst/>
                          <a:latin typeface="arial" panose="020B0604020202020204" pitchFamily="34" charset="0"/>
                        </a:rPr>
                        <a:t> </a:t>
                      </a:r>
                      <a:r>
                        <a:rPr lang="tr-TR" u="none" strike="noStrike" dirty="0" err="1">
                          <a:solidFill>
                            <a:srgbClr val="000000"/>
                          </a:solidFill>
                          <a:effectLst/>
                          <a:latin typeface="arial" panose="020B0604020202020204" pitchFamily="34" charset="0"/>
                        </a:rPr>
                        <a:t>komt</a:t>
                      </a:r>
                      <a:r>
                        <a:rPr lang="tr-TR" u="none" strike="noStrike" dirty="0">
                          <a:solidFill>
                            <a:srgbClr val="000000"/>
                          </a:solidFill>
                          <a:effectLst/>
                          <a:latin typeface="arial" panose="020B0604020202020204" pitchFamily="34" charset="0"/>
                        </a:rPr>
                        <a:t> </a:t>
                      </a:r>
                      <a:r>
                        <a:rPr lang="tr-TR" u="none" strike="noStrike" dirty="0" err="1">
                          <a:solidFill>
                            <a:srgbClr val="000000"/>
                          </a:solidFill>
                          <a:effectLst/>
                          <a:latin typeface="arial" panose="020B0604020202020204" pitchFamily="34" charset="0"/>
                        </a:rPr>
                        <a:t>vanavond</a:t>
                      </a:r>
                      <a:r>
                        <a:rPr lang="tr-TR" u="none" strike="noStrike" dirty="0">
                          <a:solidFill>
                            <a:srgbClr val="000000"/>
                          </a:solidFill>
                          <a:effectLst/>
                          <a:latin typeface="arial" panose="020B0604020202020204" pitchFamily="34" charset="0"/>
                        </a:rPr>
                        <a:t> eten.</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368877">
                <a:tc>
                  <a:txBody>
                    <a:bodyPr/>
                    <a:lstStyle/>
                    <a:p>
                      <a:pPr algn="ctr" fontAlgn="t"/>
                      <a:r>
                        <a:rPr lang="tr-TR" u="none" strike="noStrike">
                          <a:solidFill>
                            <a:srgbClr val="000000"/>
                          </a:solidFill>
                          <a:effectLst/>
                          <a:latin typeface="arial" panose="020B0604020202020204" pitchFamily="34" charset="0"/>
                        </a:rPr>
                        <a:t>kunnen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u="none" strike="noStrike">
                          <a:solidFill>
                            <a:srgbClr val="000000"/>
                          </a:solidFill>
                          <a:effectLst/>
                          <a:latin typeface="arial" panose="020B0604020202020204" pitchFamily="34" charset="0"/>
                        </a:rPr>
                        <a:t>Zij kunnen niet zingen.</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368877">
                <a:tc>
                  <a:txBody>
                    <a:bodyPr/>
                    <a:lstStyle/>
                    <a:p>
                      <a:pPr algn="ctr" fontAlgn="t"/>
                      <a:r>
                        <a:rPr lang="tr-TR" u="none" strike="noStrike">
                          <a:solidFill>
                            <a:srgbClr val="000000"/>
                          </a:solidFill>
                          <a:effectLst/>
                          <a:latin typeface="arial" panose="020B0604020202020204" pitchFamily="34" charset="0"/>
                        </a:rPr>
                        <a:t>moeten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nl-NL" u="none" strike="noStrike">
                          <a:solidFill>
                            <a:srgbClr val="000000"/>
                          </a:solidFill>
                          <a:effectLst/>
                          <a:latin typeface="arial" panose="020B0604020202020204" pitchFamily="34" charset="0"/>
                        </a:rPr>
                        <a:t>Zij moet haar huiswerk doen.</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368877">
                <a:tc>
                  <a:txBody>
                    <a:bodyPr/>
                    <a:lstStyle/>
                    <a:p>
                      <a:pPr algn="ctr" fontAlgn="t"/>
                      <a:r>
                        <a:rPr lang="tr-TR" u="none" strike="noStrike">
                          <a:solidFill>
                            <a:srgbClr val="000000"/>
                          </a:solidFill>
                          <a:effectLst/>
                          <a:latin typeface="arial" panose="020B0604020202020204" pitchFamily="34" charset="0"/>
                        </a:rPr>
                        <a:t>mogen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u="none" strike="noStrike">
                          <a:solidFill>
                            <a:srgbClr val="000000"/>
                          </a:solidFill>
                          <a:effectLst/>
                          <a:latin typeface="arial" panose="020B0604020202020204" pitchFamily="34" charset="0"/>
                        </a:rPr>
                        <a:t>Ik mag niet zingen.</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368877">
                <a:tc>
                  <a:txBody>
                    <a:bodyPr/>
                    <a:lstStyle/>
                    <a:p>
                      <a:pPr algn="ctr" fontAlgn="t"/>
                      <a:r>
                        <a:rPr lang="tr-TR" u="none" strike="noStrike">
                          <a:solidFill>
                            <a:srgbClr val="000000"/>
                          </a:solidFill>
                          <a:effectLst/>
                          <a:latin typeface="arial" panose="020B0604020202020204" pitchFamily="34" charset="0"/>
                        </a:rPr>
                        <a:t>willen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u="none" strike="noStrike">
                          <a:solidFill>
                            <a:srgbClr val="000000"/>
                          </a:solidFill>
                          <a:effectLst/>
                          <a:latin typeface="arial" panose="020B0604020202020204" pitchFamily="34" charset="0"/>
                        </a:rPr>
                        <a:t>Wij willen hier blijven.</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368877">
                <a:tc>
                  <a:txBody>
                    <a:bodyPr/>
                    <a:lstStyle/>
                    <a:p>
                      <a:pPr algn="ctr" fontAlgn="t"/>
                      <a:r>
                        <a:rPr lang="tr-TR" u="none" strike="noStrike">
                          <a:solidFill>
                            <a:srgbClr val="000000"/>
                          </a:solidFill>
                          <a:effectLst/>
                          <a:latin typeface="arial" panose="020B0604020202020204" pitchFamily="34" charset="0"/>
                        </a:rPr>
                        <a:t>zullen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c>
                  <a:txBody>
                    <a:bodyPr/>
                    <a:lstStyle/>
                    <a:p>
                      <a:pPr algn="ctr" fontAlgn="t"/>
                      <a:r>
                        <a:rPr lang="tr-TR" u="none" strike="noStrike" dirty="0" err="1">
                          <a:solidFill>
                            <a:srgbClr val="000000"/>
                          </a:solidFill>
                          <a:effectLst/>
                          <a:latin typeface="arial" panose="020B0604020202020204" pitchFamily="34" charset="0"/>
                        </a:rPr>
                        <a:t>Jij</a:t>
                      </a:r>
                      <a:r>
                        <a:rPr lang="tr-TR" u="none" strike="noStrike" dirty="0">
                          <a:solidFill>
                            <a:srgbClr val="000000"/>
                          </a:solidFill>
                          <a:effectLst/>
                          <a:latin typeface="arial" panose="020B0604020202020204" pitchFamily="34" charset="0"/>
                        </a:rPr>
                        <a:t> </a:t>
                      </a:r>
                      <a:r>
                        <a:rPr lang="tr-TR" u="none" strike="noStrike" dirty="0" err="1">
                          <a:solidFill>
                            <a:srgbClr val="000000"/>
                          </a:solidFill>
                          <a:effectLst/>
                          <a:latin typeface="arial" panose="020B0604020202020204" pitchFamily="34" charset="0"/>
                        </a:rPr>
                        <a:t>zult</a:t>
                      </a:r>
                      <a:r>
                        <a:rPr lang="tr-TR" u="none" strike="noStrike" dirty="0">
                          <a:solidFill>
                            <a:srgbClr val="000000"/>
                          </a:solidFill>
                          <a:effectLst/>
                          <a:latin typeface="arial" panose="020B0604020202020204" pitchFamily="34" charset="0"/>
                        </a:rPr>
                        <a:t> </a:t>
                      </a:r>
                      <a:r>
                        <a:rPr lang="tr-TR" u="none" strike="noStrike" dirty="0" err="1">
                          <a:solidFill>
                            <a:srgbClr val="000000"/>
                          </a:solidFill>
                          <a:effectLst/>
                          <a:latin typeface="arial" panose="020B0604020202020204" pitchFamily="34" charset="0"/>
                        </a:rPr>
                        <a:t>lekker</a:t>
                      </a:r>
                      <a:r>
                        <a:rPr lang="tr-TR" u="none" strike="noStrike" dirty="0">
                          <a:solidFill>
                            <a:srgbClr val="000000"/>
                          </a:solidFill>
                          <a:effectLst/>
                          <a:latin typeface="arial" panose="020B0604020202020204" pitchFamily="34" charset="0"/>
                        </a:rPr>
                        <a:t> </a:t>
                      </a:r>
                      <a:r>
                        <a:rPr lang="tr-TR" u="none" strike="noStrike" dirty="0" err="1">
                          <a:solidFill>
                            <a:srgbClr val="000000"/>
                          </a:solidFill>
                          <a:effectLst/>
                          <a:latin typeface="arial" panose="020B0604020202020204" pitchFamily="34" charset="0"/>
                        </a:rPr>
                        <a:t>slapen</a:t>
                      </a:r>
                      <a:r>
                        <a:rPr lang="tr-TR" u="none" strike="noStrike" dirty="0">
                          <a:solidFill>
                            <a:srgbClr val="000000"/>
                          </a:solidFill>
                          <a:effectLst/>
                          <a:latin typeface="arial" panose="020B0604020202020204" pitchFamily="34" charset="0"/>
                        </a:rPr>
                        <a:t>.</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r>
            </a:tbl>
          </a:graphicData>
        </a:graphic>
      </p:graphicFrame>
    </p:spTree>
    <p:extLst>
      <p:ext uri="{BB962C8B-B14F-4D97-AF65-F5344CB8AC3E}">
        <p14:creationId xmlns:p14="http://schemas.microsoft.com/office/powerpoint/2010/main" val="521475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98764" y="365125"/>
            <a:ext cx="10855036" cy="912957"/>
          </a:xfrm>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a:xfrm>
            <a:off x="498764" y="1413164"/>
            <a:ext cx="10855036" cy="4763799"/>
          </a:xfrm>
        </p:spPr>
        <p:txBody>
          <a:bodyPr>
            <a:normAutofit fontScale="70000" lnSpcReduction="20000"/>
          </a:bodyPr>
          <a:lstStyle/>
          <a:p>
            <a:pPr marL="0" indent="0">
              <a:buNone/>
            </a:pPr>
            <a:r>
              <a:rPr lang="nl-NL" dirty="0"/>
              <a:t>Modaliteit is een semantische categorie die in verschillende talen op verschillende wijzen en</a:t>
            </a:r>
          </a:p>
          <a:p>
            <a:pPr marL="0" indent="0">
              <a:buNone/>
            </a:pPr>
            <a:r>
              <a:rPr lang="nl-NL" dirty="0"/>
              <a:t>door verschillende middel kan uitgedrukt worden. Modaliteit volgens de </a:t>
            </a:r>
            <a:r>
              <a:rPr lang="nl-NL" dirty="0" smtClean="0"/>
              <a:t>ANS1</a:t>
            </a:r>
            <a:endParaRPr lang="nl-NL" dirty="0"/>
          </a:p>
          <a:p>
            <a:pPr marL="0" indent="0">
              <a:buNone/>
            </a:pPr>
            <a:r>
              <a:rPr lang="nl-NL" dirty="0"/>
              <a:t>Onder modaliteit verstaan we de in een zin uitgedrukte visie van de spreker of schrijver op de</a:t>
            </a:r>
          </a:p>
          <a:p>
            <a:pPr marL="0" indent="0">
              <a:buNone/>
            </a:pPr>
            <a:r>
              <a:rPr lang="nl-NL" dirty="0"/>
              <a:t>verhouding tussen de in die zin weergegeven situatie en de werkelijkheid en/of zijn attitude</a:t>
            </a:r>
          </a:p>
          <a:p>
            <a:pPr marL="0" indent="0">
              <a:buNone/>
            </a:pPr>
            <a:r>
              <a:rPr lang="nl-NL" dirty="0"/>
              <a:t>met betrekking tot die situatie.</a:t>
            </a:r>
          </a:p>
          <a:p>
            <a:pPr marL="0" indent="0">
              <a:buNone/>
            </a:pPr>
            <a:r>
              <a:rPr lang="nl-NL" dirty="0"/>
              <a:t>De middelen voor de uitdrukking van modaliteit in het Nederlands en het Duits zijn soortgelijk. Men kan een vergelijking van de uitdrukkingsvorm van de modaliteit met de hulp van</a:t>
            </a:r>
          </a:p>
          <a:p>
            <a:pPr marL="0" indent="0">
              <a:buNone/>
            </a:pPr>
            <a:r>
              <a:rPr lang="nl-NL" dirty="0"/>
              <a:t>de ANS en het contrastief-beschrijvende boek van Ten Cate &amp; Lodder &amp; Kootte (1998) laten</a:t>
            </a:r>
          </a:p>
          <a:p>
            <a:pPr marL="0" indent="0">
              <a:buNone/>
            </a:pPr>
            <a:r>
              <a:rPr lang="nl-NL" dirty="0"/>
              <a:t>zien. Modaliteit in het Nederlands en het Duits kan door de volgende middelen uitgedrukt</a:t>
            </a:r>
          </a:p>
          <a:p>
            <a:pPr marL="0" indent="0">
              <a:buNone/>
            </a:pPr>
            <a:r>
              <a:rPr lang="nl-NL" dirty="0"/>
              <a:t>worden:</a:t>
            </a:r>
          </a:p>
          <a:p>
            <a:pPr marL="0" indent="0">
              <a:buNone/>
            </a:pPr>
            <a:r>
              <a:rPr lang="nl-NL" dirty="0"/>
              <a:t>Er worden vijf middelen onderscheiden waardoor modaliteit in het Nederlands en het Duits</a:t>
            </a:r>
          </a:p>
          <a:p>
            <a:pPr marL="0" indent="0">
              <a:buNone/>
            </a:pPr>
            <a:r>
              <a:rPr lang="nl-NL" dirty="0"/>
              <a:t>uitgedrukt kan worden. Deze middelen zijn volgens Ten Cate &amp; Lodder &amp; Kootte (1998) en</a:t>
            </a:r>
          </a:p>
          <a:p>
            <a:pPr marL="0" indent="0">
              <a:buNone/>
            </a:pPr>
            <a:r>
              <a:rPr lang="nl-NL" dirty="0"/>
              <a:t>volgens de ANS de volgende: a) bijwoorden van modaliteit, b) oordeelspartikels, c) modale</a:t>
            </a:r>
          </a:p>
          <a:p>
            <a:pPr marL="0" indent="0">
              <a:buNone/>
            </a:pPr>
            <a:r>
              <a:rPr lang="nl-NL" dirty="0"/>
              <a:t>werkwoorden, d) modale infinitieven, e) de wijzen van het werkwoord. </a:t>
            </a:r>
            <a:endParaRPr lang="tr-TR" dirty="0" smtClean="0"/>
          </a:p>
        </p:txBody>
      </p:sp>
    </p:spTree>
    <p:extLst>
      <p:ext uri="{BB962C8B-B14F-4D97-AF65-F5344CB8AC3E}">
        <p14:creationId xmlns:p14="http://schemas.microsoft.com/office/powerpoint/2010/main" val="2768002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p:txBody>
          <a:bodyPr>
            <a:normAutofit fontScale="47500" lnSpcReduction="20000"/>
          </a:bodyPr>
          <a:lstStyle/>
          <a:p>
            <a:pPr marL="0" indent="0">
              <a:buNone/>
            </a:pPr>
            <a:r>
              <a:rPr lang="nl-NL" dirty="0"/>
              <a:t>Bij wijze van oriëntatie in het onderzoeksgebied werd in een aantal Nederlandse grammatica's (Den Hertog, Overdiep, Rijpma-Schuringa-Van Bakel, Kraak-Klooster en Klooster-Verkuyl-Luif) gekeken, hoe het werkwoordsysteem erin beschreven is, waarbij het ging om vragen als</a:t>
            </a:r>
          </a:p>
          <a:p>
            <a:pPr marL="0" indent="0">
              <a:buNone/>
            </a:pPr>
            <a:endParaRPr lang="nl-NL" dirty="0"/>
          </a:p>
          <a:p>
            <a:pPr marL="0" indent="0">
              <a:buNone/>
            </a:pPr>
            <a:r>
              <a:rPr lang="nl-NL" dirty="0"/>
              <a:t>welke criteria legt men aan voor het onderscheid tussen zelfstandige werkwoorden, koppelwerkwoorden, hulpwerkwoorden en soorten hulpwerkwoorden?</a:t>
            </a:r>
          </a:p>
          <a:p>
            <a:pPr marL="0" indent="0">
              <a:buNone/>
            </a:pPr>
            <a:r>
              <a:rPr lang="nl-NL" dirty="0"/>
              <a:t>welke werkwoorden worden als hulpwerkwoord genoemd?</a:t>
            </a:r>
          </a:p>
          <a:p>
            <a:pPr marL="0" indent="0">
              <a:buNone/>
            </a:pPr>
            <a:r>
              <a:rPr lang="nl-NL" dirty="0"/>
              <a:t>wat zijn volgens deze grammatici modale hulpwerkwoorden?</a:t>
            </a:r>
          </a:p>
          <a:p>
            <a:pPr marL="0" indent="0">
              <a:buNone/>
            </a:pPr>
            <a:r>
              <a:rPr lang="nl-NL" dirty="0"/>
              <a:t>Behalve een goede indruk van de diversiteit van de relevant geachte criteria (soms bijvoorbeeld syntaktische (plaatsing, doordringbaarheid van verbindingen), soms al dan niet geëxpliciteerde semantische criteria), leverde dat ook het inzicht op dat de klassificatie van veel werkwoorden per grammatica verschilt.</a:t>
            </a:r>
          </a:p>
          <a:p>
            <a:pPr marL="0" indent="0">
              <a:buNone/>
            </a:pPr>
            <a:endParaRPr lang="nl-NL" dirty="0"/>
          </a:p>
          <a:p>
            <a:pPr marL="0" indent="0">
              <a:buNone/>
            </a:pPr>
            <a:r>
              <a:rPr lang="nl-NL" dirty="0"/>
              <a:t>Aan de orde kwam nog de status van de modale versies van werkwoorden als kunnen en moeten in een transformationeel-generatieve beschrijving, met als verschillende (en in de loop der jaren ook inderdaad wel voorgestelde) mogelijkheden:</a:t>
            </a:r>
          </a:p>
          <a:p>
            <a:pPr marL="0" indent="0">
              <a:buNone/>
            </a:pPr>
            <a:endParaRPr lang="nl-NL" dirty="0"/>
          </a:p>
          <a:p>
            <a:pPr marL="0" indent="0">
              <a:buNone/>
            </a:pPr>
            <a:r>
              <a:rPr lang="nl-NL" dirty="0"/>
              <a:t>-	het modale ww. deel uitmakend van ‘Aux’</a:t>
            </a:r>
          </a:p>
          <a:p>
            <a:pPr marL="0" indent="0">
              <a:buNone/>
            </a:pPr>
            <a:r>
              <a:rPr lang="nl-NL" dirty="0"/>
              <a:t>-	het modale ww. als zelfstandig transitief werkwoord met lijdend voorwerpszin: hij kan thuis zijn = hij kan (hij zijn thuis)</a:t>
            </a:r>
          </a:p>
          <a:p>
            <a:pPr marL="0" indent="0">
              <a:buNone/>
            </a:pPr>
            <a:r>
              <a:rPr lang="nl-NL" dirty="0"/>
              <a:t>-	het modale ww. als zelfstandig intransitief werkwoord met subjektszin: hij kan thuis zijn = (hij zijn thuis) kan</a:t>
            </a:r>
            <a:endParaRPr lang="tr-TR" dirty="0"/>
          </a:p>
        </p:txBody>
      </p:sp>
    </p:spTree>
    <p:extLst>
      <p:ext uri="{BB962C8B-B14F-4D97-AF65-F5344CB8AC3E}">
        <p14:creationId xmlns:p14="http://schemas.microsoft.com/office/powerpoint/2010/main" val="4211234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p:txBody>
          <a:bodyPr>
            <a:normAutofit fontScale="55000" lnSpcReduction="20000"/>
          </a:bodyPr>
          <a:lstStyle/>
          <a:p>
            <a:pPr marL="0" indent="0">
              <a:buNone/>
            </a:pPr>
            <a:r>
              <a:rPr lang="nl-NL" dirty="0"/>
              <a:t>Gezien die aangetroffen verscheidenheid van criteria leek het beter om niet uitgaande van ‘algemeen erkende’ hulpwerkwoorden te onderzoeken welke normen daarbinnen kunnen worden aangelegd ter afbakening van de kategorie ‘hulpwerkwoord van modaliteit, maar om uit te gaan van een wat grotere groep </a:t>
            </a:r>
            <a:r>
              <a:rPr lang="nl-NL" dirty="0" smtClean="0"/>
              <a:t>van</a:t>
            </a:r>
            <a:r>
              <a:rPr lang="tr-TR" dirty="0" smtClean="0"/>
              <a:t> </a:t>
            </a:r>
            <a:r>
              <a:rPr lang="nl-NL" dirty="0" smtClean="0"/>
              <a:t>werkwoorden </a:t>
            </a:r>
            <a:r>
              <a:rPr lang="nl-NL" dirty="0"/>
              <a:t>en na te gaan welke daarvan (en volgens welke criteria) ‘hulpwerkwoordelijk’ en welke bovendien ‘modaal’ genoemd zouden kunnen worden. We hebben ons dan ook gericht op die werkwoorden die in het corpus van het instituuts-werkwoordprojekt voorkomen, en die bovendien tenminste één van de volgende ‘hulpwerkwoordelijke’ eigenschappen hebben:</a:t>
            </a:r>
          </a:p>
          <a:p>
            <a:pPr marL="0" indent="0">
              <a:buNone/>
            </a:pPr>
            <a:endParaRPr lang="nl-NL" dirty="0"/>
          </a:p>
          <a:p>
            <a:pPr marL="0" indent="0">
              <a:buNone/>
            </a:pPr>
            <a:r>
              <a:rPr lang="nl-NL" dirty="0"/>
              <a:t>a)	de infinitiefvorm in funktie van het voltooid deelwoord:</a:t>
            </a:r>
          </a:p>
          <a:p>
            <a:pPr marL="0" indent="0">
              <a:buNone/>
            </a:pPr>
            <a:r>
              <a:rPr lang="nl-NL" dirty="0"/>
              <a:t> 	hij loopt te zingen - hij heeft lopen zingen</a:t>
            </a:r>
          </a:p>
          <a:p>
            <a:pPr marL="0" indent="0">
              <a:buNone/>
            </a:pPr>
            <a:r>
              <a:rPr lang="nl-NL" dirty="0"/>
              <a:t> 	hij hoopt te zingen - *nij heeft hopen zingen</a:t>
            </a:r>
          </a:p>
          <a:p>
            <a:pPr marL="0" indent="0">
              <a:buNone/>
            </a:pPr>
            <a:r>
              <a:rPr lang="nl-NL" dirty="0"/>
              <a:t>b)	het deel uitmaken van de ‘werkwoordelijke eindgroep’:</a:t>
            </a:r>
          </a:p>
          <a:p>
            <a:pPr marL="0" indent="0">
              <a:buNone/>
            </a:pPr>
            <a:r>
              <a:rPr lang="nl-NL" dirty="0"/>
              <a:t> 	... dat hij mij een boek schijnt te geven</a:t>
            </a:r>
          </a:p>
          <a:p>
            <a:pPr marL="0" indent="0">
              <a:buNone/>
            </a:pPr>
            <a:r>
              <a:rPr lang="nl-NL" dirty="0"/>
              <a:t> 	... X̶dat hij schijnt mij een boek te geven</a:t>
            </a:r>
          </a:p>
          <a:p>
            <a:pPr marL="0" indent="0">
              <a:buNone/>
            </a:pPr>
            <a:r>
              <a:rPr lang="nl-NL" dirty="0"/>
              <a:t> 	... dat hij mij een boek belooft te geven</a:t>
            </a:r>
          </a:p>
          <a:p>
            <a:pPr marL="0" indent="0">
              <a:buNone/>
            </a:pPr>
            <a:r>
              <a:rPr lang="nl-NL" dirty="0"/>
              <a:t> 	... dat hij belooft mij een boek te geven</a:t>
            </a:r>
          </a:p>
          <a:p>
            <a:pPr marL="0" indent="0">
              <a:buNone/>
            </a:pPr>
            <a:r>
              <a:rPr lang="nl-NL" dirty="0"/>
              <a:t>De hulpwerkwoorden bij een deelwoord (dus hebben, zijn en worden) werden buiten beschouwing gelaten.</a:t>
            </a:r>
            <a:endParaRPr lang="tr-TR" dirty="0"/>
          </a:p>
        </p:txBody>
      </p:sp>
    </p:spTree>
    <p:extLst>
      <p:ext uri="{BB962C8B-B14F-4D97-AF65-F5344CB8AC3E}">
        <p14:creationId xmlns:p14="http://schemas.microsoft.com/office/powerpoint/2010/main" val="162815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p:txBody>
          <a:bodyPr>
            <a:normAutofit fontScale="85000" lnSpcReduction="20000"/>
          </a:bodyPr>
          <a:lstStyle/>
          <a:p>
            <a:r>
              <a:rPr lang="nl-NL" dirty="0"/>
              <a:t>Het probleem deed zich nu voor, dat sommige werkwoorden homoniem zijn, en dat de verschillende betekenis- en gebruiksmogelijkheden eerst moeten worden uitgesplitst voordat ze op een bepaald kenmerk onderzocht kunnen worden. (Immers: het antwoord op de vraag of bijvoorbeeld het logisch subjekt van de infinitief identiek is met het (grammatisch) onderwerp bij het ‘hulpwerkwoord’ is voor het werkwoord weten pas te geven als je een onderscheid hebt gemaakt tussen de werkwoorden weten in Ik weet hem te wonen en Ik weet hem te overtroeven.)</a:t>
            </a:r>
          </a:p>
          <a:p>
            <a:endParaRPr lang="nl-NL" dirty="0"/>
          </a:p>
          <a:p>
            <a:r>
              <a:rPr lang="nl-NL" dirty="0"/>
              <a:t>Die ‘item-uitsplitsing’ werd uitgevoerd aan de hand van de betekenisomschrijvingen in de woordenboeken (WNT, Van Dale, Koenen). Voortdurend leidde dat tot de vraag, of een bepaald betekenisonderscheid wel relevant (of ‘relevant genoeg’) was om het met een onderscheid in items te honoreren; dat is steeds afhankelijk van het voorkomen van een ‘distinktief’ grammatisch </a:t>
            </a:r>
            <a:r>
              <a:rPr lang="nl-NL" dirty="0" smtClean="0"/>
              <a:t>kenmerk.</a:t>
            </a:r>
            <a:endParaRPr lang="tr-TR" dirty="0"/>
          </a:p>
        </p:txBody>
      </p:sp>
    </p:spTree>
    <p:extLst>
      <p:ext uri="{BB962C8B-B14F-4D97-AF65-F5344CB8AC3E}">
        <p14:creationId xmlns:p14="http://schemas.microsoft.com/office/powerpoint/2010/main" val="2013252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p:txBody>
          <a:bodyPr>
            <a:normAutofit fontScale="47500" lnSpcReduction="20000"/>
          </a:bodyPr>
          <a:lstStyle/>
          <a:p>
            <a:pPr marL="0" indent="0">
              <a:buNone/>
            </a:pPr>
            <a:r>
              <a:rPr lang="nl-NL" dirty="0"/>
              <a:t>Van de volgende werkwoorden werden meer items onderscheiden:</a:t>
            </a:r>
          </a:p>
          <a:p>
            <a:pPr marL="0" indent="0">
              <a:buNone/>
            </a:pPr>
            <a:endParaRPr lang="nl-NL" dirty="0"/>
          </a:p>
          <a:p>
            <a:pPr marL="0" indent="0">
              <a:buNone/>
            </a:pPr>
            <a:r>
              <a:rPr lang="nl-NL" dirty="0"/>
              <a:t>beginnen:	1. een begin maken met</a:t>
            </a:r>
          </a:p>
          <a:p>
            <a:pPr marL="0" indent="0">
              <a:buNone/>
            </a:pPr>
            <a:r>
              <a:rPr lang="nl-NL" dirty="0"/>
              <a:t> 	2. een aanvang nemen</a:t>
            </a:r>
          </a:p>
          <a:p>
            <a:pPr marL="0" indent="0">
              <a:buNone/>
            </a:pPr>
            <a:r>
              <a:rPr lang="nl-NL" dirty="0"/>
              <a:t>behoren:	1. de verplichting hebben</a:t>
            </a:r>
          </a:p>
          <a:p>
            <a:pPr marL="0" indent="0">
              <a:buNone/>
            </a:pPr>
            <a:r>
              <a:rPr lang="nl-NL" dirty="0"/>
              <a:t> 	2. vereist zijn</a:t>
            </a:r>
          </a:p>
          <a:p>
            <a:pPr marL="0" indent="0">
              <a:buNone/>
            </a:pPr>
            <a:r>
              <a:rPr lang="nl-NL" dirty="0"/>
              <a:t> 	3. passen, betamen</a:t>
            </a:r>
          </a:p>
          <a:p>
            <a:pPr marL="0" indent="0">
              <a:buNone/>
            </a:pPr>
            <a:r>
              <a:rPr lang="nl-NL" dirty="0"/>
              <a:t>blijven:	1. voortgaan met</a:t>
            </a:r>
          </a:p>
          <a:p>
            <a:pPr marL="0" indent="0">
              <a:buNone/>
            </a:pPr>
            <a:r>
              <a:rPr lang="nl-NL" dirty="0"/>
              <a:t> 	2. plotseling doen</a:t>
            </a:r>
          </a:p>
          <a:p>
            <a:pPr marL="0" indent="0">
              <a:buNone/>
            </a:pPr>
            <a:r>
              <a:rPr lang="nl-NL" dirty="0"/>
              <a:t>moeten:	1. verlangen, willen</a:t>
            </a:r>
          </a:p>
          <a:p>
            <a:pPr marL="0" indent="0">
              <a:buNone/>
            </a:pPr>
            <a:r>
              <a:rPr lang="nl-NL" dirty="0"/>
              <a:t> 	2. verplicht zijn tot</a:t>
            </a:r>
          </a:p>
          <a:p>
            <a:pPr marL="0" indent="0">
              <a:buNone/>
            </a:pPr>
            <a:r>
              <a:rPr lang="nl-NL" dirty="0"/>
              <a:t> 	3. behoren, nodig zijn</a:t>
            </a:r>
          </a:p>
          <a:p>
            <a:pPr marL="0" indent="0">
              <a:buNone/>
            </a:pPr>
            <a:r>
              <a:rPr lang="nl-NL" dirty="0"/>
              <a:t> 	4. noodzakelijkerwijs zo zijn</a:t>
            </a:r>
          </a:p>
          <a:p>
            <a:pPr marL="0" indent="0">
              <a:buNone/>
            </a:pPr>
            <a:r>
              <a:rPr lang="nl-NL" dirty="0"/>
              <a:t> 	5. volgens zeggen zo zijn</a:t>
            </a:r>
          </a:p>
          <a:p>
            <a:pPr marL="0" indent="0">
              <a:buNone/>
            </a:pPr>
            <a:r>
              <a:rPr lang="nl-NL" dirty="0"/>
              <a:t>mogen:	1. houden van, graag doen</a:t>
            </a:r>
          </a:p>
          <a:p>
            <a:pPr marL="0" indent="0">
              <a:buNone/>
            </a:pPr>
            <a:r>
              <a:rPr lang="nl-NL" dirty="0"/>
              <a:t> 	2. =kunnen-4</a:t>
            </a:r>
            <a:endParaRPr lang="tr-TR" dirty="0"/>
          </a:p>
        </p:txBody>
      </p:sp>
    </p:spTree>
    <p:extLst>
      <p:ext uri="{BB962C8B-B14F-4D97-AF65-F5344CB8AC3E}">
        <p14:creationId xmlns:p14="http://schemas.microsoft.com/office/powerpoint/2010/main" val="3237035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Modale</a:t>
            </a:r>
            <a:r>
              <a:rPr lang="tr-TR" b="1" dirty="0">
                <a:solidFill>
                  <a:srgbClr val="C00000"/>
                </a:solidFill>
              </a:rPr>
              <a:t> </a:t>
            </a:r>
            <a:r>
              <a:rPr lang="tr-TR" b="1" dirty="0" err="1">
                <a:solidFill>
                  <a:srgbClr val="C00000"/>
                </a:solidFill>
              </a:rPr>
              <a:t>Hulpwerkwoorden</a:t>
            </a:r>
            <a:endParaRPr lang="tr-TR" dirty="0"/>
          </a:p>
        </p:txBody>
      </p:sp>
      <p:sp>
        <p:nvSpPr>
          <p:cNvPr id="3" name="İçerik Yer Tutucusu 2"/>
          <p:cNvSpPr>
            <a:spLocks noGrp="1"/>
          </p:cNvSpPr>
          <p:nvPr>
            <p:ph idx="1"/>
          </p:nvPr>
        </p:nvSpPr>
        <p:spPr>
          <a:xfrm>
            <a:off x="838200" y="1423555"/>
            <a:ext cx="10515600" cy="4753408"/>
          </a:xfrm>
        </p:spPr>
        <p:txBody>
          <a:bodyPr>
            <a:normAutofit fontScale="85000" lnSpcReduction="20000"/>
          </a:bodyPr>
          <a:lstStyle/>
          <a:p>
            <a:pPr marL="0" indent="0">
              <a:buNone/>
            </a:pPr>
            <a:r>
              <a:rPr lang="nl-NL" dirty="0"/>
              <a:t>De keuze van de eigenschappen waarop de verschillende werkwoorden zijn onderzocht, werd bepaald door wat op grond van de bestudeerde grammatische literatuur als relevant voor het onderscheid hulpwerkwoord - niet-hulpwerkwoord en modaal - niet-modaal kon worden beschouwd. Vanwege de tijd hebben we ons tot de hierna te noemen criteria beperkt: allerlei andere aspekten (bijvoorbeeld de onderlinge kombineerbaarheid, de mogelijkheden van negatie en soorten adverbiale bepalingen, en het optreden in vraagzinnen) moesten helaas blijven liggen. Vrijwel alle kenmerken zijn, meer of minder rechtstreeks, ontleend aan de volgende publikaties:</a:t>
            </a:r>
          </a:p>
          <a:p>
            <a:pPr marL="0" indent="0">
              <a:buNone/>
            </a:pPr>
            <a:endParaRPr lang="nl-NL" dirty="0"/>
          </a:p>
          <a:p>
            <a:pPr marL="0" indent="0">
              <a:buNone/>
            </a:pPr>
            <a:r>
              <a:rPr lang="nl-NL" dirty="0"/>
              <a:t>W. van Belle: De dieptestructuur van modale werkwoorden. Ongepubliceerde licentiaatsverhandeling, Leuven 1971.</a:t>
            </a:r>
          </a:p>
          <a:p>
            <a:pPr marL="0" indent="0">
              <a:buNone/>
            </a:pPr>
            <a:r>
              <a:rPr lang="nl-NL" dirty="0"/>
              <a:t>D. Perlmutter: The two verbs begin. In: R.A. Jacobs &amp; P.S. Rosenbaum (eds.) Readings in English transformational grammar (1970).</a:t>
            </a:r>
          </a:p>
          <a:p>
            <a:pPr marL="0" indent="0">
              <a:buNone/>
            </a:pPr>
            <a:r>
              <a:rPr lang="nl-NL" dirty="0"/>
              <a:t>J. de Rooij: Eigenlijke en oneigenlijke modale verba. In: Taalwetenschap in Nederland 1971 (Amsterdam 1972).</a:t>
            </a:r>
          </a:p>
        </p:txBody>
      </p:sp>
    </p:spTree>
    <p:extLst>
      <p:ext uri="{BB962C8B-B14F-4D97-AF65-F5344CB8AC3E}">
        <p14:creationId xmlns:p14="http://schemas.microsoft.com/office/powerpoint/2010/main" val="358013216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2285</Words>
  <Application>Microsoft Office PowerPoint</Application>
  <PresentationFormat>Geniş ekran</PresentationFormat>
  <Paragraphs>188</Paragraphs>
  <Slides>15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15</vt:i4>
      </vt:variant>
    </vt:vector>
  </HeadingPairs>
  <TitlesOfParts>
    <vt:vector size="20" baseType="lpstr">
      <vt:lpstr>Arial</vt:lpstr>
      <vt:lpstr>Arial</vt:lpstr>
      <vt:lpstr>Calibri</vt:lpstr>
      <vt:lpstr>Calibri Light</vt:lpstr>
      <vt:lpstr>Office Teması</vt:lpstr>
      <vt:lpstr>Modale Hulpwerkwoorden</vt:lpstr>
      <vt:lpstr>Modale Hulpwerkwoorden</vt:lpstr>
      <vt:lpstr>Modale Hulpwerkwoorden</vt:lpstr>
      <vt:lpstr>Modale Hulpwerkwoorden</vt:lpstr>
      <vt:lpstr>Modale Hulpwerkwoorden</vt:lpstr>
      <vt:lpstr>Modale Hulpwerkwoorden</vt:lpstr>
      <vt:lpstr>Modale Hulpwerkwoorden</vt:lpstr>
      <vt:lpstr>Modale Hulpwerkwoorden</vt:lpstr>
      <vt:lpstr>Modale Hulpwerkwoorden</vt:lpstr>
      <vt:lpstr>Modale Hulpwerkwoorden</vt:lpstr>
      <vt:lpstr>Modale Hulpwerkwoorden</vt:lpstr>
      <vt:lpstr>Modale Hulpwerkwoorden</vt:lpstr>
      <vt:lpstr>Modale Hulpwerkwoorden</vt:lpstr>
      <vt:lpstr>Modale Hulpwerkwoorden</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Hafta13</dc:title>
  <dc:creator>MUSTAFA GÜLEÇ</dc:creator>
  <cp:lastModifiedBy>Mustafa Güleç</cp:lastModifiedBy>
  <cp:revision>21</cp:revision>
  <dcterms:created xsi:type="dcterms:W3CDTF">2018-02-22T10:35:48Z</dcterms:created>
  <dcterms:modified xsi:type="dcterms:W3CDTF">2020-02-06T20:48:11Z</dcterms:modified>
</cp:coreProperties>
</file>