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9" d="100"/>
          <a:sy n="89" d="100"/>
        </p:scale>
        <p:origin x="120" y="1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0F65F0C2-3EF5-4777-A899-D3A3A70735DD}"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27270094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65F0C2-3EF5-4777-A899-D3A3A70735DD}"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9908986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65F0C2-3EF5-4777-A899-D3A3A70735DD}"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14820973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0F65F0C2-3EF5-4777-A899-D3A3A70735DD}"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8293435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0F65F0C2-3EF5-4777-A899-D3A3A70735DD}" type="datetimeFigureOut">
              <a:rPr lang="tr-TR" smtClean="0"/>
              <a:t>16.02.2018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14893214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0F65F0C2-3EF5-4777-A899-D3A3A70735DD}"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2974418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0F65F0C2-3EF5-4777-A899-D3A3A70735DD}" type="datetimeFigureOut">
              <a:rPr lang="tr-TR" smtClean="0"/>
              <a:t>16.02.2018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3912265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0F65F0C2-3EF5-4777-A899-D3A3A70735DD}" type="datetimeFigureOut">
              <a:rPr lang="tr-TR" smtClean="0"/>
              <a:t>16.02.2018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3277786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0F65F0C2-3EF5-4777-A899-D3A3A70735DD}" type="datetimeFigureOut">
              <a:rPr lang="tr-TR" smtClean="0"/>
              <a:t>16.02.2018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12394170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65F0C2-3EF5-4777-A899-D3A3A70735DD}"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2073665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0F65F0C2-3EF5-4777-A899-D3A3A70735DD}" type="datetimeFigureOut">
              <a:rPr lang="tr-TR" smtClean="0"/>
              <a:t>16.02.2018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A51896C-9347-406F-80B2-52569F0C96B7}" type="slidenum">
              <a:rPr lang="tr-TR" smtClean="0"/>
              <a:t>‹#›</a:t>
            </a:fld>
            <a:endParaRPr lang="tr-TR"/>
          </a:p>
        </p:txBody>
      </p:sp>
    </p:spTree>
    <p:extLst>
      <p:ext uri="{BB962C8B-B14F-4D97-AF65-F5344CB8AC3E}">
        <p14:creationId xmlns:p14="http://schemas.microsoft.com/office/powerpoint/2010/main" val="20618661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65F0C2-3EF5-4777-A899-D3A3A70735DD}" type="datetimeFigureOut">
              <a:rPr lang="tr-TR" smtClean="0"/>
              <a:t>16.02.2018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A51896C-9347-406F-80B2-52569F0C96B7}" type="slidenum">
              <a:rPr lang="tr-TR" smtClean="0"/>
              <a:t>‹#›</a:t>
            </a:fld>
            <a:endParaRPr lang="tr-TR"/>
          </a:p>
        </p:txBody>
      </p:sp>
    </p:spTree>
    <p:extLst>
      <p:ext uri="{BB962C8B-B14F-4D97-AF65-F5344CB8AC3E}">
        <p14:creationId xmlns:p14="http://schemas.microsoft.com/office/powerpoint/2010/main" val="12783531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5400" dirty="0" smtClean="0"/>
              <a:t>KURUMLAR VERGİSİ</a:t>
            </a:r>
            <a:endParaRPr lang="tr-TR" sz="5400" dirty="0"/>
          </a:p>
        </p:txBody>
      </p:sp>
      <p:sp>
        <p:nvSpPr>
          <p:cNvPr id="3" name="Alt Başlık 2"/>
          <p:cNvSpPr>
            <a:spLocks noGrp="1"/>
          </p:cNvSpPr>
          <p:nvPr>
            <p:ph type="subTitle" idx="1"/>
          </p:nvPr>
        </p:nvSpPr>
        <p:spPr/>
        <p:txBody>
          <a:bodyPr/>
          <a:lstStyle/>
          <a:p>
            <a:endParaRPr lang="tr-TR" dirty="0" smtClean="0"/>
          </a:p>
          <a:p>
            <a:r>
              <a:rPr lang="tr-TR" sz="3200" dirty="0" smtClean="0"/>
              <a:t>YRD. DOÇ. DR. EDA ÖZDİLER KÜÇÜK</a:t>
            </a:r>
            <a:endParaRPr lang="tr-TR" sz="3200" dirty="0"/>
          </a:p>
        </p:txBody>
      </p:sp>
    </p:spTree>
    <p:extLst>
      <p:ext uri="{BB962C8B-B14F-4D97-AF65-F5344CB8AC3E}">
        <p14:creationId xmlns:p14="http://schemas.microsoft.com/office/powerpoint/2010/main" val="407713931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lstStyle/>
          <a:p>
            <a:r>
              <a:rPr lang="tr-TR" dirty="0" smtClean="0"/>
              <a:t>Türk vergi sisteminde kurumlar vergisi, 2006 yılında kabul edilen 5520 sayılı Kanun ile düzenlenmiştir.</a:t>
            </a:r>
          </a:p>
          <a:p>
            <a:r>
              <a:rPr lang="tr-TR" dirty="0" smtClean="0"/>
              <a:t>Kurumlar vergisinin konusu kurum kazançlarıdır. </a:t>
            </a:r>
          </a:p>
          <a:p>
            <a:r>
              <a:rPr lang="tr-TR" dirty="0" smtClean="0"/>
              <a:t>KVK m. 6, vergi matrahının saptanmasında </a:t>
            </a:r>
            <a:r>
              <a:rPr lang="tr-TR" dirty="0" err="1" smtClean="0"/>
              <a:t>GVK’nun</a:t>
            </a:r>
            <a:r>
              <a:rPr lang="tr-TR" dirty="0" smtClean="0"/>
              <a:t> ticari </a:t>
            </a:r>
            <a:r>
              <a:rPr lang="tr-TR" dirty="0" err="1" smtClean="0"/>
              <a:t>kzanç</a:t>
            </a:r>
            <a:r>
              <a:rPr lang="tr-TR" dirty="0" smtClean="0"/>
              <a:t> ile hükümlerine atıf yapmıştır. </a:t>
            </a:r>
          </a:p>
          <a:p>
            <a:r>
              <a:rPr lang="tr-TR" dirty="0" smtClean="0"/>
              <a:t>Kurumlar vergisini doğuran olay, kurum kazancının elde edilmesidir.</a:t>
            </a:r>
          </a:p>
          <a:p>
            <a:endParaRPr lang="tr-TR" dirty="0"/>
          </a:p>
        </p:txBody>
      </p:sp>
    </p:spTree>
    <p:extLst>
      <p:ext uri="{BB962C8B-B14F-4D97-AF65-F5344CB8AC3E}">
        <p14:creationId xmlns:p14="http://schemas.microsoft.com/office/powerpoint/2010/main" val="2668180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Aşağıda sayılan kurumların kazançları, kurumlar vergisine tâbidir: </a:t>
            </a:r>
          </a:p>
          <a:p>
            <a:r>
              <a:rPr lang="tr-TR" dirty="0" smtClean="0"/>
              <a:t>a) Sermaye şirketleri. </a:t>
            </a:r>
          </a:p>
          <a:p>
            <a:r>
              <a:rPr lang="tr-TR" dirty="0" smtClean="0"/>
              <a:t>b) Kooperatifler. </a:t>
            </a:r>
          </a:p>
          <a:p>
            <a:r>
              <a:rPr lang="tr-TR" dirty="0" smtClean="0"/>
              <a:t>c) İktisadî kamu kuruluşları. </a:t>
            </a:r>
          </a:p>
          <a:p>
            <a:r>
              <a:rPr lang="tr-TR" dirty="0" smtClean="0"/>
              <a:t>ç) Dernek veya vakıflara ait iktisadî işletmeler. </a:t>
            </a:r>
          </a:p>
          <a:p>
            <a:r>
              <a:rPr lang="tr-TR" dirty="0" smtClean="0"/>
              <a:t>d) İş ortaklıkları. </a:t>
            </a:r>
          </a:p>
          <a:p>
            <a:endParaRPr lang="tr-TR" dirty="0"/>
          </a:p>
        </p:txBody>
      </p:sp>
    </p:spTree>
    <p:extLst>
      <p:ext uri="{BB962C8B-B14F-4D97-AF65-F5344CB8AC3E}">
        <p14:creationId xmlns:p14="http://schemas.microsoft.com/office/powerpoint/2010/main" val="1322160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Kurumlar vergisinde yükümlülük, tam ve dar yükümlülük olmak üzere ikiye ayrılır. </a:t>
            </a:r>
          </a:p>
          <a:p>
            <a:r>
              <a:rPr lang="tr-TR" dirty="0" smtClean="0"/>
              <a:t>Yasal ya da iş merkezleri Türkiye’de bulunan kurumlar yabacı ülkelerde ve Türkiye’de elde ettikleri kazançlar üzerinden vergilendirilirler. Buna tam yükümlülük adı verilir.</a:t>
            </a:r>
          </a:p>
          <a:p>
            <a:r>
              <a:rPr lang="tr-TR" dirty="0" smtClean="0"/>
              <a:t>Yasal ve iş merkezlerinden her ikisi de </a:t>
            </a:r>
            <a:r>
              <a:rPr lang="tr-TR" dirty="0"/>
              <a:t>T</a:t>
            </a:r>
            <a:r>
              <a:rPr lang="tr-TR" dirty="0" smtClean="0"/>
              <a:t>ürkiye içinde bulunmayan kurumlar, dar yükümlüdür. Bu kurumlar yalnızca Türkiye’de elde ettiği kazanç üzerinden vergilendirilir.</a:t>
            </a:r>
            <a:endParaRPr lang="tr-TR" dirty="0"/>
          </a:p>
        </p:txBody>
      </p:sp>
    </p:spTree>
    <p:extLst>
      <p:ext uri="{BB962C8B-B14F-4D97-AF65-F5344CB8AC3E}">
        <p14:creationId xmlns:p14="http://schemas.microsoft.com/office/powerpoint/2010/main" val="19058255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Örtülü Sermaye</a:t>
            </a:r>
            <a:endParaRPr lang="tr-TR" dirty="0"/>
          </a:p>
        </p:txBody>
      </p:sp>
      <p:sp>
        <p:nvSpPr>
          <p:cNvPr id="3" name="İçerik Yer Tutucusu 2"/>
          <p:cNvSpPr>
            <a:spLocks noGrp="1"/>
          </p:cNvSpPr>
          <p:nvPr>
            <p:ph idx="1"/>
          </p:nvPr>
        </p:nvSpPr>
        <p:spPr/>
        <p:txBody>
          <a:bodyPr/>
          <a:lstStyle/>
          <a:p>
            <a:r>
              <a:rPr lang="tr-TR" dirty="0" smtClean="0"/>
              <a:t>Kurumların, ortaklarından veya ortaklarla ilişkili olan kişilerden doğrudan veya dolaylı olarak temin ederek işletmede kullandıkları borçların, hesap dönemi içinde herhangi bir tarihte kurumun öz sermayesinin üç katını aşan kısmı, ilgili hesap dönemi için örtülü sermaye sayılır. </a:t>
            </a:r>
            <a:endParaRPr lang="tr-TR" dirty="0"/>
          </a:p>
        </p:txBody>
      </p:sp>
    </p:spTree>
    <p:extLst>
      <p:ext uri="{BB962C8B-B14F-4D97-AF65-F5344CB8AC3E}">
        <p14:creationId xmlns:p14="http://schemas.microsoft.com/office/powerpoint/2010/main" val="37881244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3600" dirty="0" smtClean="0"/>
              <a:t>Transfer Fiyatlandırması Yoluyla Örtülü Kazanç Dağıtımı</a:t>
            </a:r>
            <a:endParaRPr lang="tr-TR" sz="3600" dirty="0"/>
          </a:p>
        </p:txBody>
      </p:sp>
      <p:sp>
        <p:nvSpPr>
          <p:cNvPr id="3" name="İçerik Yer Tutucusu 2"/>
          <p:cNvSpPr>
            <a:spLocks noGrp="1"/>
          </p:cNvSpPr>
          <p:nvPr>
            <p:ph idx="1"/>
          </p:nvPr>
        </p:nvSpPr>
        <p:spPr/>
        <p:txBody>
          <a:bodyPr/>
          <a:lstStyle/>
          <a:p>
            <a:r>
              <a:rPr lang="tr-TR" dirty="0" smtClean="0"/>
              <a:t>Kurumlar, ilişkili kişilerle emsallere uygunluk ilkesine aykırı olarak tespit ettikleri bedel veya fiyat üzerinden mal veya hizmet alım ya da satımında bulunursa, kazanç tamamen veya kısmen transfer fiyatlandırması yoluyla örtülü olarak dağıtılmış sayılır. Alım, satım, imalat ve inşaat işlemleri, kiralama ve kiraya verme işlemleri, ödünç para alınması ve verilmesi, ikramiye, ücret ve benzeri ödemeleri gerektiren işlemler her hal ve şartta mal veya hizmet alım ya da satımı olarak değerlendirilir.</a:t>
            </a:r>
            <a:endParaRPr lang="tr-TR" dirty="0"/>
          </a:p>
        </p:txBody>
      </p:sp>
    </p:spTree>
    <p:extLst>
      <p:ext uri="{BB962C8B-B14F-4D97-AF65-F5344CB8AC3E}">
        <p14:creationId xmlns:p14="http://schemas.microsoft.com/office/powerpoint/2010/main" val="27824383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Kontrol Edilen Yabancı Kurum Kazancı</a:t>
            </a:r>
            <a:endParaRPr lang="tr-TR" dirty="0"/>
          </a:p>
        </p:txBody>
      </p:sp>
      <p:sp>
        <p:nvSpPr>
          <p:cNvPr id="3" name="İçerik Yer Tutucusu 2"/>
          <p:cNvSpPr>
            <a:spLocks noGrp="1"/>
          </p:cNvSpPr>
          <p:nvPr>
            <p:ph idx="1"/>
          </p:nvPr>
        </p:nvSpPr>
        <p:spPr/>
        <p:txBody>
          <a:bodyPr>
            <a:normAutofit fontScale="85000" lnSpcReduction="10000"/>
          </a:bodyPr>
          <a:lstStyle/>
          <a:p>
            <a:r>
              <a:rPr lang="tr-TR" dirty="0"/>
              <a:t>K</a:t>
            </a:r>
            <a:r>
              <a:rPr lang="tr-TR" dirty="0" smtClean="0"/>
              <a:t>VK m. 7 uyarınca tam mükellef gerçek kişi ve kurumların doğrudan veya dolaylı olarak ayrı ayrı ya da birlikte sermayesinin, kâr payının veya oy kullanma hakkının en az % 50'sine sahip olmak suretiyle kontrol ettikleri yurt dışı iştiraklerinin kurum kazançları, dağıtılsın veya dağıtılmasın aşağıdaki şartların birlikte gerçekleşmesi halinde, Türkiye'de kurumlar vergisine tâbidir: </a:t>
            </a:r>
          </a:p>
          <a:p>
            <a:r>
              <a:rPr lang="tr-TR" dirty="0" smtClean="0"/>
              <a:t>a) İştirakin toplam gayrisafi hasılatının % 25 veya fazlasının faaliyet ile orantılı sermaye, organizasyon ve eleman istihdamı suretiyle yürütülen ticarî, ziraî veya serbest meslek faaliyeti dışındaki faiz, kâr payı, kira, lisans ücreti, menkul kıymet satış geliri gibi pasif nitelikli gelirlerden oluşması. </a:t>
            </a:r>
          </a:p>
          <a:p>
            <a:r>
              <a:rPr lang="tr-TR" dirty="0" smtClean="0"/>
              <a:t>b) Yurt dışındaki iştirakin ticarî bilânço kârı üzerinden % 10'dan az oranda gelir ve kurumlar vergisi benzeri toplam vergi yükü taşıması. </a:t>
            </a:r>
          </a:p>
          <a:p>
            <a:r>
              <a:rPr lang="tr-TR" dirty="0" smtClean="0"/>
              <a:t>c) Yurt dışında kurulu iştirakin ilgili yıldaki toplam </a:t>
            </a:r>
            <a:r>
              <a:rPr lang="tr-TR" dirty="0" err="1" smtClean="0"/>
              <a:t>gayrisafî</a:t>
            </a:r>
            <a:r>
              <a:rPr lang="tr-TR" dirty="0" smtClean="0"/>
              <a:t> hasılatının 100.000 YTL karşılığı yabancı parayı geçmesi. </a:t>
            </a:r>
          </a:p>
          <a:p>
            <a:endParaRPr lang="tr-TR" dirty="0"/>
          </a:p>
        </p:txBody>
      </p:sp>
    </p:spTree>
    <p:extLst>
      <p:ext uri="{BB962C8B-B14F-4D97-AF65-F5344CB8AC3E}">
        <p14:creationId xmlns:p14="http://schemas.microsoft.com/office/powerpoint/2010/main" val="2387554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Vergi </a:t>
            </a:r>
            <a:r>
              <a:rPr lang="tr-TR" dirty="0" err="1" smtClean="0"/>
              <a:t>Tevkifatı</a:t>
            </a:r>
            <a:endParaRPr lang="tr-TR" dirty="0"/>
          </a:p>
        </p:txBody>
      </p:sp>
      <p:sp>
        <p:nvSpPr>
          <p:cNvPr id="3" name="İçerik Yer Tutucusu 2"/>
          <p:cNvSpPr>
            <a:spLocks noGrp="1"/>
          </p:cNvSpPr>
          <p:nvPr>
            <p:ph idx="1"/>
          </p:nvPr>
        </p:nvSpPr>
        <p:spPr/>
        <p:txBody>
          <a:bodyPr/>
          <a:lstStyle/>
          <a:p>
            <a:r>
              <a:rPr lang="tr-TR" dirty="0" smtClean="0"/>
              <a:t>KVK m. 15 uyarınca, kamu idare ve kuruluşları, iktisadî kamu kuruluşları, sair kurumlar, ticaret şirketleri, iş ortaklıkları, dernekler, vakıflar, dernek ve vakıfların iktisadî işletmeleri, kooperatifler, yatırım fonu yönetenler, gerçek gelirlerini beyan etmeye mecbur olan ticaret ve serbest meslek erbabı, ziraî kazançlarını bilânço veya ziraî işletme hesabı esasına göre tespit eden çiftçiler; kurumlara avanslar da dahil olmak üzere nakden veya </a:t>
            </a:r>
            <a:r>
              <a:rPr lang="tr-TR" dirty="0" err="1" smtClean="0"/>
              <a:t>hesaben</a:t>
            </a:r>
            <a:r>
              <a:rPr lang="tr-TR" dirty="0" smtClean="0"/>
              <a:t> yaptıkları aşağıdaki ödemeler üzerinden istihkak sahiplerinin kurumlar vergisine mahsuben % 15 oranında kesinti yapmak zorundadırlar</a:t>
            </a:r>
            <a:endParaRPr lang="tr-TR" dirty="0"/>
          </a:p>
        </p:txBody>
      </p:sp>
    </p:spTree>
    <p:extLst>
      <p:ext uri="{BB962C8B-B14F-4D97-AF65-F5344CB8AC3E}">
        <p14:creationId xmlns:p14="http://schemas.microsoft.com/office/powerpoint/2010/main" val="3744570526"/>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TotalTime>
  <Words>529</Words>
  <Application>Microsoft Office PowerPoint</Application>
  <PresentationFormat>Geniş ekran</PresentationFormat>
  <Paragraphs>27</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KURUMLAR VERGİSİ</vt:lpstr>
      <vt:lpstr>PowerPoint Sunusu</vt:lpstr>
      <vt:lpstr>PowerPoint Sunusu</vt:lpstr>
      <vt:lpstr>PowerPoint Sunusu</vt:lpstr>
      <vt:lpstr>Örtülü Sermaye</vt:lpstr>
      <vt:lpstr>Transfer Fiyatlandırması Yoluyla Örtülü Kazanç Dağıtımı</vt:lpstr>
      <vt:lpstr>Kontrol Edilen Yabancı Kurum Kazancı</vt:lpstr>
      <vt:lpstr>Vergi Tevkifatı</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KURUMLAR VERGİSİ</dc:title>
  <dc:creator>EDA OZDILER</dc:creator>
  <cp:lastModifiedBy>EDA OZDILER</cp:lastModifiedBy>
  <cp:revision>3</cp:revision>
  <dcterms:created xsi:type="dcterms:W3CDTF">2018-02-16T07:16:39Z</dcterms:created>
  <dcterms:modified xsi:type="dcterms:W3CDTF">2018-02-16T08:26:50Z</dcterms:modified>
</cp:coreProperties>
</file>