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6" r:id="rId5"/>
    <p:sldId id="267" r:id="rId6"/>
    <p:sldId id="268" r:id="rId7"/>
    <p:sldId id="269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70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6" autoAdjust="0"/>
  </p:normalViewPr>
  <p:slideViewPr>
    <p:cSldViewPr>
      <p:cViewPr varScale="1">
        <p:scale>
          <a:sx n="75" d="100"/>
          <a:sy n="75" d="100"/>
        </p:scale>
        <p:origin x="-123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98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4.10.2020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4.10.2020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4.10.2020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4.10.2020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4.10.2020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4.10.2020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4.10.2020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4.10.2020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4.10.2020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4.10.2020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4.10.2020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4.10.2020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altLang="tr-TR" dirty="0">
                <a:latin typeface="Comic Sans MS" pitchFamily="66" charset="0"/>
              </a:rPr>
              <a:t>CGM105 ÇOCUK GELİŞİMİNE GİRİŞ DERSİ </a:t>
            </a:r>
            <a:r>
              <a:rPr lang="tr-TR" altLang="tr-TR" dirty="0" smtClean="0">
                <a:latin typeface="Comic Sans MS" pitchFamily="66" charset="0"/>
              </a:rPr>
              <a:t/>
            </a:r>
            <a:br>
              <a:rPr lang="tr-TR" altLang="tr-TR" dirty="0" smtClean="0">
                <a:latin typeface="Comic Sans MS" pitchFamily="66" charset="0"/>
              </a:rPr>
            </a:br>
            <a:r>
              <a:rPr lang="tr-TR" altLang="tr-TR" dirty="0">
                <a:latin typeface="Comic Sans MS" pitchFamily="66" charset="0"/>
              </a:rPr>
              <a:t/>
            </a:r>
            <a:br>
              <a:rPr lang="tr-TR" altLang="tr-TR" dirty="0">
                <a:latin typeface="Comic Sans MS" pitchFamily="66" charset="0"/>
              </a:rPr>
            </a:br>
            <a:r>
              <a:rPr lang="tr-TR" b="1" dirty="0" smtClean="0">
                <a:latin typeface="Comic Sans MS" pitchFamily="66" charset="0"/>
              </a:rPr>
              <a:t>Çocuk Gelişimcinin Rolü ve Sorumlulukları ile Çalışma Alanları</a:t>
            </a:r>
            <a:endParaRPr lang="tr-TR" b="1" dirty="0">
              <a:latin typeface="Comic Sans MS" pitchFamily="66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endParaRPr lang="tr-TR" altLang="tr-TR" b="1" dirty="0">
              <a:solidFill>
                <a:schemeClr val="tx1"/>
              </a:solidFill>
              <a:latin typeface="Comic Sans MS" pitchFamily="66" charset="0"/>
            </a:endParaRPr>
          </a:p>
          <a:p>
            <a:pPr algn="just"/>
            <a:endParaRPr lang="tr-TR" altLang="tr-TR" b="1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just"/>
            <a:endParaRPr lang="tr-TR" altLang="tr-TR" b="1" dirty="0">
              <a:solidFill>
                <a:schemeClr val="tx1"/>
              </a:solidFill>
              <a:latin typeface="Comic Sans MS" pitchFamily="66" charset="0"/>
            </a:endParaRPr>
          </a:p>
          <a:p>
            <a:pPr algn="just"/>
            <a:endParaRPr lang="tr-TR" altLang="tr-TR" b="1" dirty="0">
              <a:solidFill>
                <a:schemeClr val="tx1"/>
              </a:solidFill>
              <a:latin typeface="Comic Sans MS" pitchFamily="66" charset="0"/>
            </a:endParaRPr>
          </a:p>
          <a:p>
            <a:r>
              <a:rPr lang="tr-TR" altLang="tr-TR" b="1" dirty="0">
                <a:solidFill>
                  <a:schemeClr val="tx1"/>
                </a:solidFill>
                <a:latin typeface="Comic Sans MS" pitchFamily="66" charset="0"/>
              </a:rPr>
              <a:t>PROF. DR. MÜDRİYE  YILDIZ </a:t>
            </a:r>
            <a:r>
              <a:rPr lang="tr-TR" altLang="tr-TR" b="1" dirty="0" smtClean="0">
                <a:solidFill>
                  <a:schemeClr val="tx1"/>
                </a:solidFill>
                <a:latin typeface="Comic Sans MS" pitchFamily="66" charset="0"/>
              </a:rPr>
              <a:t>BIÇAKÇI</a:t>
            </a:r>
            <a:endParaRPr lang="tr-TR" altLang="tr-TR" b="1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40942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tr-TR">
              <a:latin typeface="Comic Sans MS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000" dirty="0">
                <a:latin typeface="Comic Sans MS" pitchFamily="66" charset="0"/>
              </a:rPr>
              <a:t>Adalet Bakanlığı’na bağlı çocuk izlem merkezlerinde, çocuk mahkemelerinde, </a:t>
            </a:r>
          </a:p>
        </p:txBody>
      </p:sp>
    </p:spTree>
    <p:extLst>
      <p:ext uri="{BB962C8B-B14F-4D97-AF65-F5344CB8AC3E}">
        <p14:creationId xmlns:p14="http://schemas.microsoft.com/office/powerpoint/2010/main" val="33139929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tr-TR">
              <a:latin typeface="Comic Sans MS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000" dirty="0">
                <a:latin typeface="Comic Sans MS" pitchFamily="66" charset="0"/>
              </a:rPr>
              <a:t>Milli Eğitim Bakanlığı; Temel Eğitim Genel Müdürlüğü’nde, Özel Eğitim ve Rehberlik Hizmetleri Genel Müdürlüğü’nde, Rehberlik ve Araştırma Merkezlerinde, Halk Eğitim Merkezlerinde, Talim Terbiye Genel Kurulu’nda, anaokullarında, özel eğitim ve rehabilitasyon merkezlerinde, </a:t>
            </a:r>
          </a:p>
        </p:txBody>
      </p:sp>
    </p:spTree>
    <p:extLst>
      <p:ext uri="{BB962C8B-B14F-4D97-AF65-F5344CB8AC3E}">
        <p14:creationId xmlns:p14="http://schemas.microsoft.com/office/powerpoint/2010/main" val="5253630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tr-TR">
              <a:latin typeface="Comic Sans MS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000" dirty="0">
                <a:latin typeface="Comic Sans MS" pitchFamily="66" charset="0"/>
              </a:rPr>
              <a:t>radyo ve televizyondaki çocuk ve gençlik programlarının ve eğitim programlarının hazırlanması ve yürütülmesinde, </a:t>
            </a:r>
            <a:r>
              <a:rPr lang="tr-TR" sz="2000" dirty="0" smtClean="0">
                <a:latin typeface="Comic Sans MS" pitchFamily="66" charset="0"/>
              </a:rPr>
              <a:t>çocuk </a:t>
            </a:r>
            <a:r>
              <a:rPr lang="tr-TR" sz="2000" dirty="0">
                <a:latin typeface="Comic Sans MS" pitchFamily="66" charset="0"/>
              </a:rPr>
              <a:t>tiyatrolarında ve çocuk filmlerinde, çocuklara yönelik kitap, dergi, gazete gibi yayınların hazırlanmasında, </a:t>
            </a:r>
            <a:r>
              <a:rPr lang="tr-TR" sz="2000" dirty="0" smtClean="0">
                <a:latin typeface="Comic Sans MS" pitchFamily="66" charset="0"/>
              </a:rPr>
              <a:t>eğitsel </a:t>
            </a:r>
            <a:r>
              <a:rPr lang="tr-TR" sz="2000" dirty="0">
                <a:latin typeface="Comic Sans MS" pitchFamily="66" charset="0"/>
              </a:rPr>
              <a:t>oyuncak üretiminde, </a:t>
            </a:r>
          </a:p>
        </p:txBody>
      </p:sp>
    </p:spTree>
    <p:extLst>
      <p:ext uri="{BB962C8B-B14F-4D97-AF65-F5344CB8AC3E}">
        <p14:creationId xmlns:p14="http://schemas.microsoft.com/office/powerpoint/2010/main" val="11585933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tr-TR">
              <a:latin typeface="Comic Sans MS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000" dirty="0">
                <a:latin typeface="Comic Sans MS" pitchFamily="66" charset="0"/>
              </a:rPr>
              <a:t>UNICEF, ILO ve gönüllü kuruluşlarda, </a:t>
            </a:r>
            <a:r>
              <a:rPr lang="tr-TR" sz="2000" dirty="0" smtClean="0">
                <a:latin typeface="Comic Sans MS" pitchFamily="66" charset="0"/>
              </a:rPr>
              <a:t>Sivil </a:t>
            </a:r>
            <a:r>
              <a:rPr lang="tr-TR" sz="2000" dirty="0">
                <a:latin typeface="Comic Sans MS" pitchFamily="66" charset="0"/>
              </a:rPr>
              <a:t>Toplum Örgütlerinde </a:t>
            </a:r>
            <a:r>
              <a:rPr lang="tr-TR" sz="2000" dirty="0" smtClean="0">
                <a:latin typeface="Comic Sans MS" pitchFamily="66" charset="0"/>
              </a:rPr>
              <a:t>uzman</a:t>
            </a:r>
            <a:r>
              <a:rPr lang="tr-TR" sz="2000" dirty="0">
                <a:latin typeface="Comic Sans MS" pitchFamily="66" charset="0"/>
              </a:rPr>
              <a:t>, danışman, kurucu, idareci, denetimci olarak görev yapmaktadır.</a:t>
            </a:r>
          </a:p>
          <a:p>
            <a:pPr algn="just"/>
            <a:endParaRPr lang="tr-TR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0852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Comic Sans MS" pitchFamily="66" charset="0"/>
              </a:rPr>
              <a:t>Kaynaklar 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1800" dirty="0">
                <a:latin typeface="Comic Sans MS" pitchFamily="66" charset="0"/>
              </a:rPr>
              <a:t>TAŞTEKİN, E.  &amp; TURAN, F. F. (2018). Erken Müdahalede Ekip Çalışması. (Ed.: Pınar Bayhan) </a:t>
            </a:r>
            <a:r>
              <a:rPr lang="tr-TR" sz="1800" dirty="0" smtClean="0">
                <a:latin typeface="Comic Sans MS" pitchFamily="66" charset="0"/>
              </a:rPr>
              <a:t>Erken </a:t>
            </a:r>
            <a:r>
              <a:rPr lang="tr-TR" sz="1800" dirty="0">
                <a:latin typeface="Comic Sans MS" pitchFamily="66" charset="0"/>
              </a:rPr>
              <a:t>Müdahale </a:t>
            </a:r>
            <a:r>
              <a:rPr lang="tr-TR" sz="1800" dirty="0" smtClean="0">
                <a:latin typeface="Comic Sans MS" pitchFamily="66" charset="0"/>
              </a:rPr>
              <a:t>içinde (ss.138-152), </a:t>
            </a:r>
            <a:r>
              <a:rPr lang="tr-TR" sz="1800" dirty="0">
                <a:latin typeface="Comic Sans MS" pitchFamily="66" charset="0"/>
              </a:rPr>
              <a:t>Ankara: </a:t>
            </a:r>
            <a:r>
              <a:rPr lang="tr-TR" sz="1800" dirty="0" smtClean="0">
                <a:latin typeface="Comic Sans MS" pitchFamily="66" charset="0"/>
              </a:rPr>
              <a:t>Hedef CS.</a:t>
            </a:r>
          </a:p>
          <a:p>
            <a:pPr algn="just"/>
            <a:r>
              <a:rPr lang="tr-TR" sz="1800" dirty="0" smtClean="0">
                <a:latin typeface="Comic Sans MS" pitchFamily="66" charset="0"/>
              </a:rPr>
              <a:t>BAYHAN, P. (2018</a:t>
            </a:r>
            <a:r>
              <a:rPr lang="tr-TR" sz="1800" dirty="0">
                <a:latin typeface="Comic Sans MS" pitchFamily="66" charset="0"/>
              </a:rPr>
              <a:t>). </a:t>
            </a:r>
            <a:r>
              <a:rPr lang="tr-TR" sz="1800" dirty="0" smtClean="0">
                <a:latin typeface="Comic Sans MS" pitchFamily="66" charset="0"/>
              </a:rPr>
              <a:t>Erken Müdahalede Ekip Çalışması: Bir Örnek, (</a:t>
            </a:r>
            <a:r>
              <a:rPr lang="tr-TR" sz="1800" dirty="0">
                <a:latin typeface="Comic Sans MS" pitchFamily="66" charset="0"/>
              </a:rPr>
              <a:t>Ed.: Pınar Bayhan) Erken </a:t>
            </a:r>
            <a:r>
              <a:rPr lang="tr-TR" sz="1800" dirty="0" smtClean="0">
                <a:latin typeface="Comic Sans MS" pitchFamily="66" charset="0"/>
              </a:rPr>
              <a:t>Müdahale içinde (ss.165-188). </a:t>
            </a:r>
            <a:r>
              <a:rPr lang="tr-TR" sz="1800" dirty="0">
                <a:latin typeface="Comic Sans MS" pitchFamily="66" charset="0"/>
              </a:rPr>
              <a:t>Ankara: </a:t>
            </a:r>
            <a:r>
              <a:rPr lang="tr-TR" sz="1800" dirty="0" smtClean="0">
                <a:latin typeface="Comic Sans MS" pitchFamily="66" charset="0"/>
              </a:rPr>
              <a:t>Hedef CS.</a:t>
            </a:r>
          </a:p>
          <a:p>
            <a:pPr algn="just"/>
            <a:r>
              <a:rPr lang="tr-TR" sz="1800" dirty="0" smtClean="0">
                <a:latin typeface="Comic Sans MS" pitchFamily="66" charset="0"/>
              </a:rPr>
              <a:t>BAYHAN, </a:t>
            </a:r>
            <a:r>
              <a:rPr lang="tr-TR" sz="1800" dirty="0">
                <a:latin typeface="Comic Sans MS" pitchFamily="66" charset="0"/>
              </a:rPr>
              <a:t>P. (2014a). Erken Müdahale I-II Ders </a:t>
            </a:r>
            <a:r>
              <a:rPr lang="tr-TR" sz="1800" dirty="0" smtClean="0">
                <a:latin typeface="Comic Sans MS" pitchFamily="66" charset="0"/>
              </a:rPr>
              <a:t>Notları. Hacettepe </a:t>
            </a:r>
            <a:r>
              <a:rPr lang="tr-TR" sz="1800" dirty="0">
                <a:latin typeface="Comic Sans MS" pitchFamily="66" charset="0"/>
              </a:rPr>
              <a:t>Üniversitesi, Sağlık Bilimleri </a:t>
            </a:r>
            <a:r>
              <a:rPr lang="tr-TR" sz="1800" dirty="0" smtClean="0">
                <a:latin typeface="Comic Sans MS" pitchFamily="66" charset="0"/>
              </a:rPr>
              <a:t>Fakültesi, Çocuk </a:t>
            </a:r>
            <a:r>
              <a:rPr lang="tr-TR" sz="1800" dirty="0">
                <a:latin typeface="Comic Sans MS" pitchFamily="66" charset="0"/>
              </a:rPr>
              <a:t>Gelişimi Bölümü Basılmamış </a:t>
            </a:r>
            <a:r>
              <a:rPr lang="tr-TR" sz="1800" dirty="0" smtClean="0">
                <a:latin typeface="Comic Sans MS" pitchFamily="66" charset="0"/>
              </a:rPr>
              <a:t>Lisans-Yüksek Lisans </a:t>
            </a:r>
            <a:r>
              <a:rPr lang="tr-TR" sz="1800" dirty="0">
                <a:latin typeface="Comic Sans MS" pitchFamily="66" charset="0"/>
              </a:rPr>
              <a:t>Ders Notları, Ankara</a:t>
            </a:r>
            <a:r>
              <a:rPr lang="tr-TR" sz="1800" dirty="0" smtClean="0">
                <a:latin typeface="Comic Sans MS" pitchFamily="66" charset="0"/>
              </a:rPr>
              <a:t>.</a:t>
            </a:r>
          </a:p>
          <a:p>
            <a:pPr algn="just"/>
            <a:r>
              <a:rPr lang="tr-TR" sz="1800" dirty="0" smtClean="0">
                <a:latin typeface="Comic Sans MS" pitchFamily="66" charset="0"/>
              </a:rPr>
              <a:t>BAYHAN, </a:t>
            </a:r>
            <a:r>
              <a:rPr lang="tr-TR" sz="1800" dirty="0">
                <a:latin typeface="Comic Sans MS" pitchFamily="66" charset="0"/>
              </a:rPr>
              <a:t>P. (2016). Erken Müdahalede </a:t>
            </a:r>
            <a:r>
              <a:rPr lang="tr-TR" sz="1800" dirty="0" smtClean="0">
                <a:latin typeface="Comic Sans MS" pitchFamily="66" charset="0"/>
              </a:rPr>
              <a:t>Her Şeyin </a:t>
            </a:r>
            <a:r>
              <a:rPr lang="tr-TR" sz="1800" dirty="0">
                <a:latin typeface="Comic Sans MS" pitchFamily="66" charset="0"/>
              </a:rPr>
              <a:t>Başlangıcı: Çocuk Gelişimi, </a:t>
            </a:r>
            <a:r>
              <a:rPr lang="tr-TR" sz="1800" dirty="0" smtClean="0">
                <a:latin typeface="Comic Sans MS" pitchFamily="66" charset="0"/>
              </a:rPr>
              <a:t>Tarama, Değerlendirme </a:t>
            </a:r>
            <a:r>
              <a:rPr lang="tr-TR" sz="1800" dirty="0">
                <a:latin typeface="Comic Sans MS" pitchFamily="66" charset="0"/>
              </a:rPr>
              <a:t>ve Tanılama. Erken </a:t>
            </a:r>
            <a:r>
              <a:rPr lang="tr-TR" sz="1800" dirty="0" smtClean="0">
                <a:latin typeface="Comic Sans MS" pitchFamily="66" charset="0"/>
              </a:rPr>
              <a:t>Müdahalede İlk </a:t>
            </a:r>
            <a:r>
              <a:rPr lang="tr-TR" sz="1800" dirty="0">
                <a:latin typeface="Comic Sans MS" pitchFamily="66" charset="0"/>
              </a:rPr>
              <a:t>Aşama: </a:t>
            </a:r>
            <a:r>
              <a:rPr lang="tr-TR" sz="1800" dirty="0" smtClean="0">
                <a:latin typeface="Comic Sans MS" pitchFamily="66" charset="0"/>
              </a:rPr>
              <a:t>Tanılama. </a:t>
            </a:r>
            <a:r>
              <a:rPr lang="tr-TR" sz="1800" dirty="0" err="1">
                <a:latin typeface="Comic Sans MS" pitchFamily="66" charset="0"/>
              </a:rPr>
              <a:t>Eds</a:t>
            </a:r>
            <a:r>
              <a:rPr lang="tr-TR" sz="1800" dirty="0">
                <a:latin typeface="Comic Sans MS" pitchFamily="66" charset="0"/>
              </a:rPr>
              <a:t>: N, Metin. ve B. </a:t>
            </a:r>
            <a:r>
              <a:rPr lang="tr-TR" sz="1800" dirty="0" err="1" smtClean="0">
                <a:latin typeface="Comic Sans MS" pitchFamily="66" charset="0"/>
              </a:rPr>
              <a:t>Güçiz</a:t>
            </a:r>
            <a:r>
              <a:rPr lang="tr-TR" sz="1800" dirty="0" smtClean="0">
                <a:latin typeface="Comic Sans MS" pitchFamily="66" charset="0"/>
              </a:rPr>
              <a:t> Doğan</a:t>
            </a:r>
            <a:r>
              <a:rPr lang="tr-TR" sz="1800" dirty="0">
                <a:latin typeface="Comic Sans MS" pitchFamily="66" charset="0"/>
              </a:rPr>
              <a:t>, (s. 67-93). Ankara: Hacettepe </a:t>
            </a:r>
            <a:r>
              <a:rPr lang="tr-TR" sz="1800" dirty="0" smtClean="0">
                <a:latin typeface="Comic Sans MS" pitchFamily="66" charset="0"/>
              </a:rPr>
              <a:t>Üniversitesi Yayınları.</a:t>
            </a:r>
          </a:p>
          <a:p>
            <a:pPr algn="just"/>
            <a:endParaRPr lang="tr-TR" sz="1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0238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0003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itchFamily="66" charset="0"/>
              </a:rPr>
              <a:t>Çocuk </a:t>
            </a:r>
            <a:r>
              <a:rPr lang="tr-TR" dirty="0" smtClean="0">
                <a:latin typeface="Comic Sans MS" pitchFamily="66" charset="0"/>
              </a:rPr>
              <a:t>Gelişimcinin Rolü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000" dirty="0" smtClean="0">
                <a:latin typeface="Comic Sans MS" pitchFamily="66" charset="0"/>
              </a:rPr>
              <a:t>	Çocuğun </a:t>
            </a:r>
            <a:r>
              <a:rPr lang="tr-TR" sz="2000" dirty="0">
                <a:latin typeface="Comic Sans MS" pitchFamily="66" charset="0"/>
              </a:rPr>
              <a:t>ve ailenin erken müdahale hizmetlerine </a:t>
            </a:r>
            <a:r>
              <a:rPr lang="tr-TR" sz="2000" dirty="0" smtClean="0">
                <a:latin typeface="Comic Sans MS" pitchFamily="66" charset="0"/>
              </a:rPr>
              <a:t>gereksinim </a:t>
            </a:r>
            <a:r>
              <a:rPr lang="tr-TR" sz="2000" dirty="0">
                <a:latin typeface="Comic Sans MS" pitchFamily="66" charset="0"/>
              </a:rPr>
              <a:t>duyup duymadığını belirlemek için gelişimsel tarama yapar ve bunun sonucunda erken müdahaleye gereksinimi olduğu belirlenen aileleri ilgili sağlık taramalarına </a:t>
            </a:r>
            <a:r>
              <a:rPr lang="tr-TR" sz="2000" dirty="0" smtClean="0">
                <a:latin typeface="Comic Sans MS" pitchFamily="66" charset="0"/>
              </a:rPr>
              <a:t>yönlendirir</a:t>
            </a:r>
            <a:r>
              <a:rPr lang="tr-TR" sz="2000" dirty="0">
                <a:latin typeface="Comic Sans MS" pitchFamily="66" charset="0"/>
              </a:rPr>
              <a:t>. </a:t>
            </a:r>
            <a:endParaRPr lang="tr-TR" sz="2000" dirty="0" smtClean="0">
              <a:latin typeface="Comic Sans MS" pitchFamily="66" charset="0"/>
            </a:endParaRPr>
          </a:p>
          <a:p>
            <a:pPr marL="0" indent="0" algn="just">
              <a:buNone/>
            </a:pPr>
            <a:r>
              <a:rPr lang="tr-TR" sz="2000" dirty="0">
                <a:latin typeface="Comic Sans MS" pitchFamily="66" charset="0"/>
              </a:rPr>
              <a:t>	</a:t>
            </a:r>
            <a:r>
              <a:rPr lang="tr-TR" sz="2000" dirty="0" smtClean="0">
                <a:latin typeface="Comic Sans MS" pitchFamily="66" charset="0"/>
              </a:rPr>
              <a:t>Bu </a:t>
            </a:r>
            <a:r>
              <a:rPr lang="tr-TR" sz="2000" dirty="0">
                <a:latin typeface="Comic Sans MS" pitchFamily="66" charset="0"/>
              </a:rPr>
              <a:t>noktada çocuk gelişimcinin birincil, ikincil ve üçüncül önleme programlarındaki çalışmalarının önemi ortaya çıkmaktadır. Bu önleyici müdahale programları kapsamında çocuk gelişimci aşağıdaki hizmetlere katkı sağlar:</a:t>
            </a:r>
          </a:p>
        </p:txBody>
      </p:sp>
    </p:spTree>
    <p:extLst>
      <p:ext uri="{BB962C8B-B14F-4D97-AF65-F5344CB8AC3E}">
        <p14:creationId xmlns:p14="http://schemas.microsoft.com/office/powerpoint/2010/main" val="3128500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tr-TR">
              <a:latin typeface="Comic Sans MS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000" dirty="0">
                <a:latin typeface="Comic Sans MS" pitchFamily="66" charset="0"/>
              </a:rPr>
              <a:t>X Birincil önleme programlarında yeni bir yetersizlik durumunun oluşmasını </a:t>
            </a:r>
            <a:r>
              <a:rPr lang="tr-TR" sz="2000" dirty="0" smtClean="0">
                <a:latin typeface="Comic Sans MS" pitchFamily="66" charset="0"/>
              </a:rPr>
              <a:t>engellemek </a:t>
            </a:r>
            <a:r>
              <a:rPr lang="tr-TR" sz="2000" dirty="0">
                <a:latin typeface="Comic Sans MS" pitchFamily="66" charset="0"/>
              </a:rPr>
              <a:t>ve saptanan belli bir problem durumuna karşı koruyucu becerileri ve </a:t>
            </a:r>
            <a:r>
              <a:rPr lang="tr-TR" sz="2000" dirty="0" smtClean="0">
                <a:latin typeface="Comic Sans MS" pitchFamily="66" charset="0"/>
              </a:rPr>
              <a:t>yeterlilikleri </a:t>
            </a:r>
            <a:r>
              <a:rPr lang="tr-TR" sz="2000" dirty="0">
                <a:latin typeface="Comic Sans MS" pitchFamily="66" charset="0"/>
              </a:rPr>
              <a:t>inşa etmek;</a:t>
            </a:r>
          </a:p>
          <a:p>
            <a:pPr marL="0" indent="0" algn="just">
              <a:buNone/>
            </a:pPr>
            <a:endParaRPr lang="tr-TR" sz="2000" dirty="0">
              <a:latin typeface="Comic Sans MS" pitchFamily="66" charset="0"/>
            </a:endParaRPr>
          </a:p>
          <a:p>
            <a:pPr marL="0" indent="0" algn="just">
              <a:buNone/>
            </a:pPr>
            <a:r>
              <a:rPr lang="tr-TR" sz="2000" dirty="0">
                <a:latin typeface="Comic Sans MS" pitchFamily="66" charset="0"/>
              </a:rPr>
              <a:t>X İkincil önleme programlarında yetersizliğin başlangıcına ilişkin belirtiler </a:t>
            </a:r>
            <a:r>
              <a:rPr lang="tr-TR" sz="2000" dirty="0" smtClean="0">
                <a:latin typeface="Comic Sans MS" pitchFamily="66" charset="0"/>
              </a:rPr>
              <a:t>gösteren, ancak </a:t>
            </a:r>
            <a:r>
              <a:rPr lang="tr-TR" sz="2000" dirty="0">
                <a:latin typeface="Comic Sans MS" pitchFamily="66" charset="0"/>
              </a:rPr>
              <a:t>henüz güçlük yaşamayan bebekleri saptamak, takip etmek, gelişimsel </a:t>
            </a:r>
            <a:r>
              <a:rPr lang="tr-TR" sz="2000" dirty="0" smtClean="0">
                <a:latin typeface="Comic Sans MS" pitchFamily="66" charset="0"/>
              </a:rPr>
              <a:t>destek vermek</a:t>
            </a:r>
            <a:r>
              <a:rPr lang="tr-TR" sz="2000" dirty="0">
                <a:latin typeface="Comic Sans MS" pitchFamily="66" charset="0"/>
              </a:rPr>
              <a:t>;</a:t>
            </a:r>
          </a:p>
          <a:p>
            <a:pPr marL="0" indent="0" algn="just">
              <a:buNone/>
            </a:pPr>
            <a:endParaRPr lang="tr-TR" sz="2000" dirty="0">
              <a:latin typeface="Comic Sans MS" pitchFamily="66" charset="0"/>
            </a:endParaRPr>
          </a:p>
          <a:p>
            <a:pPr marL="0" indent="0" algn="just">
              <a:buNone/>
            </a:pPr>
            <a:r>
              <a:rPr lang="tr-TR" sz="2000" dirty="0">
                <a:latin typeface="Comic Sans MS" pitchFamily="66" charset="0"/>
              </a:rPr>
              <a:t>X Üçüncül önleme programlarında ise, yetersizlik yaşayan çocuklara yönelik </a:t>
            </a:r>
            <a:r>
              <a:rPr lang="tr-TR" sz="2000" dirty="0" smtClean="0">
                <a:latin typeface="Comic Sans MS" pitchFamily="66" charset="0"/>
              </a:rPr>
              <a:t>yetersizliğin </a:t>
            </a:r>
            <a:r>
              <a:rPr lang="tr-TR" sz="2000" dirty="0">
                <a:latin typeface="Comic Sans MS" pitchFamily="66" charset="0"/>
              </a:rPr>
              <a:t>değerlendirilip etkilerini azaltmayı ve toplumsal yaşama katılımlarını </a:t>
            </a:r>
            <a:r>
              <a:rPr lang="tr-TR" sz="2000" dirty="0" smtClean="0">
                <a:latin typeface="Comic Sans MS" pitchFamily="66" charset="0"/>
              </a:rPr>
              <a:t>sağlayıcı hizmetler </a:t>
            </a:r>
            <a:r>
              <a:rPr lang="tr-TR" sz="2000" dirty="0">
                <a:latin typeface="Comic Sans MS" pitchFamily="66" charset="0"/>
              </a:rPr>
              <a:t>sunmak (Bayhan, 2014a; Bayhan, 2016).</a:t>
            </a:r>
          </a:p>
        </p:txBody>
      </p:sp>
    </p:spTree>
    <p:extLst>
      <p:ext uri="{BB962C8B-B14F-4D97-AF65-F5344CB8AC3E}">
        <p14:creationId xmlns:p14="http://schemas.microsoft.com/office/powerpoint/2010/main" val="3955396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tr-TR">
              <a:latin typeface="Comic Sans MS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000" dirty="0" smtClean="0">
                <a:latin typeface="Comic Sans MS" pitchFamily="66" charset="0"/>
              </a:rPr>
              <a:t>	Çocuk gelişimci </a:t>
            </a:r>
            <a:r>
              <a:rPr lang="tr-TR" sz="2000" dirty="0">
                <a:latin typeface="Comic Sans MS" pitchFamily="66" charset="0"/>
              </a:rPr>
              <a:t>değerlendirme aşamasında, biçimsel ve biçimsel olmayan gelişimsel </a:t>
            </a:r>
            <a:r>
              <a:rPr lang="tr-TR" sz="2000" dirty="0" smtClean="0">
                <a:latin typeface="Comic Sans MS" pitchFamily="66" charset="0"/>
              </a:rPr>
              <a:t>değerlendirme </a:t>
            </a:r>
            <a:r>
              <a:rPr lang="tr-TR" sz="2000" dirty="0">
                <a:latin typeface="Comic Sans MS" pitchFamily="66" charset="0"/>
              </a:rPr>
              <a:t>yöntemlerini kullanarak, çocuğun güçlü ve desteklenmesi gereken yanlarını </a:t>
            </a:r>
            <a:r>
              <a:rPr lang="tr-TR" sz="2000" dirty="0" smtClean="0">
                <a:latin typeface="Comic Sans MS" pitchFamily="66" charset="0"/>
              </a:rPr>
              <a:t>ortaya koymak </a:t>
            </a:r>
            <a:r>
              <a:rPr lang="tr-TR" sz="2000" dirty="0">
                <a:latin typeface="Comic Sans MS" pitchFamily="66" charset="0"/>
              </a:rPr>
              <a:t>için çalışmaktadır.</a:t>
            </a:r>
          </a:p>
        </p:txBody>
      </p:sp>
    </p:spTree>
    <p:extLst>
      <p:ext uri="{BB962C8B-B14F-4D97-AF65-F5344CB8AC3E}">
        <p14:creationId xmlns:p14="http://schemas.microsoft.com/office/powerpoint/2010/main" val="623235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tr-TR">
              <a:latin typeface="Comic Sans MS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tr-TR" dirty="0">
                <a:latin typeface="Comic Sans MS" pitchFamily="66" charset="0"/>
              </a:rPr>
              <a:t>X Aileye gelişimsel danışmanlık yapmak</a:t>
            </a:r>
          </a:p>
          <a:p>
            <a:pPr marL="0" indent="0" algn="just">
              <a:buNone/>
            </a:pPr>
            <a:r>
              <a:rPr lang="tr-TR" dirty="0">
                <a:latin typeface="Comic Sans MS" pitchFamily="66" charset="0"/>
              </a:rPr>
              <a:t>X Ailenin ve çocuğun içerisinde bulunduğu doğal ortamı, gelişimi destekleyici olması</a:t>
            </a:r>
          </a:p>
          <a:p>
            <a:pPr marL="0" indent="0" algn="just">
              <a:buNone/>
            </a:pPr>
            <a:r>
              <a:rPr lang="tr-TR" dirty="0">
                <a:latin typeface="Comic Sans MS" pitchFamily="66" charset="0"/>
              </a:rPr>
              <a:t>açısından değerlendirmek ve buna yönelik öneriler vermek/düzenlemeler yapmak</a:t>
            </a:r>
          </a:p>
          <a:p>
            <a:pPr marL="0" indent="0" algn="just">
              <a:buNone/>
            </a:pPr>
            <a:r>
              <a:rPr lang="tr-TR" dirty="0">
                <a:latin typeface="Comic Sans MS" pitchFamily="66" charset="0"/>
              </a:rPr>
              <a:t>X Ailenin ve çocuğun doğal ortamında bulunan kaynakları dikkate alarak çocuğun </a:t>
            </a:r>
            <a:r>
              <a:rPr lang="tr-TR" dirty="0" smtClean="0">
                <a:latin typeface="Comic Sans MS" pitchFamily="66" charset="0"/>
              </a:rPr>
              <a:t>ve ailenin </a:t>
            </a:r>
            <a:r>
              <a:rPr lang="tr-TR" dirty="0">
                <a:latin typeface="Comic Sans MS" pitchFamily="66" charset="0"/>
              </a:rPr>
              <a:t>etkileşimini destekleyecek gelişimsel destek önerileri/programları </a:t>
            </a:r>
            <a:r>
              <a:rPr lang="tr-TR" dirty="0" smtClean="0">
                <a:latin typeface="Comic Sans MS" pitchFamily="66" charset="0"/>
              </a:rPr>
              <a:t>hazırlamak </a:t>
            </a:r>
            <a:r>
              <a:rPr lang="tr-TR" dirty="0">
                <a:latin typeface="Comic Sans MS" pitchFamily="66" charset="0"/>
              </a:rPr>
              <a:t>ve </a:t>
            </a:r>
            <a:r>
              <a:rPr lang="tr-TR" dirty="0" smtClean="0">
                <a:latin typeface="Comic Sans MS" pitchFamily="66" charset="0"/>
              </a:rPr>
              <a:t>uygulamak</a:t>
            </a:r>
            <a:endParaRPr lang="tr-TR" dirty="0">
              <a:latin typeface="Comic Sans MS" pitchFamily="66" charset="0"/>
            </a:endParaRPr>
          </a:p>
          <a:p>
            <a:pPr marL="0" indent="0" algn="just">
              <a:buNone/>
            </a:pPr>
            <a:r>
              <a:rPr lang="tr-TR" dirty="0">
                <a:latin typeface="Comic Sans MS" pitchFamily="66" charset="0"/>
              </a:rPr>
              <a:t>X Ailenin ve çocuğun etkileşimini ve iletişimini değerlendirerek bunları </a:t>
            </a:r>
            <a:r>
              <a:rPr lang="tr-TR" dirty="0" smtClean="0">
                <a:latin typeface="Comic Sans MS" pitchFamily="66" charset="0"/>
              </a:rPr>
              <a:t>geliştirmeye yönelik </a:t>
            </a:r>
            <a:r>
              <a:rPr lang="tr-TR" dirty="0">
                <a:latin typeface="Comic Sans MS" pitchFamily="66" charset="0"/>
              </a:rPr>
              <a:t>gelişimsel destek sağlamak</a:t>
            </a:r>
          </a:p>
          <a:p>
            <a:pPr marL="0" indent="0" algn="just">
              <a:buNone/>
            </a:pPr>
            <a:r>
              <a:rPr lang="tr-TR" dirty="0">
                <a:latin typeface="Comic Sans MS" pitchFamily="66" charset="0"/>
              </a:rPr>
              <a:t>X Müdahale programının uygulanması sürecinde çocuğun gelişimsel izlemini yapmak</a:t>
            </a:r>
          </a:p>
          <a:p>
            <a:pPr marL="0" indent="0" algn="just">
              <a:buNone/>
            </a:pPr>
            <a:r>
              <a:rPr lang="tr-TR" dirty="0">
                <a:latin typeface="Comic Sans MS" pitchFamily="66" charset="0"/>
              </a:rPr>
              <a:t>X Çocuğun gelişimsel ihtiyaçları değerlendirildiğinde eğer gerekli görürse, </a:t>
            </a:r>
            <a:r>
              <a:rPr lang="tr-TR" dirty="0" smtClean="0">
                <a:latin typeface="Comic Sans MS" pitchFamily="66" charset="0"/>
              </a:rPr>
              <a:t>çocuğun başka </a:t>
            </a:r>
            <a:r>
              <a:rPr lang="tr-TR" dirty="0">
                <a:latin typeface="Comic Sans MS" pitchFamily="66" charset="0"/>
              </a:rPr>
              <a:t>hizmetler almasını sağlamak</a:t>
            </a:r>
          </a:p>
        </p:txBody>
      </p:sp>
    </p:spTree>
    <p:extLst>
      <p:ext uri="{BB962C8B-B14F-4D97-AF65-F5344CB8AC3E}">
        <p14:creationId xmlns:p14="http://schemas.microsoft.com/office/powerpoint/2010/main" val="2796847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tr-TR">
              <a:latin typeface="Comic Sans MS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000" dirty="0">
                <a:latin typeface="Comic Sans MS" pitchFamily="66" charset="0"/>
              </a:rPr>
              <a:t>X Çocuğun ve ailenin geçiş yapılacak kuruma uygun olup olmadığını belirlemek </a:t>
            </a:r>
            <a:r>
              <a:rPr lang="tr-TR" sz="2000" dirty="0" smtClean="0">
                <a:latin typeface="Comic Sans MS" pitchFamily="66" charset="0"/>
              </a:rPr>
              <a:t>amacıyla </a:t>
            </a:r>
            <a:r>
              <a:rPr lang="tr-TR" sz="2000" dirty="0">
                <a:latin typeface="Comic Sans MS" pitchFamily="66" charset="0"/>
              </a:rPr>
              <a:t>geçişin planlama aşamasında gelişimsel değerlendirme ve aile </a:t>
            </a:r>
            <a:r>
              <a:rPr lang="tr-TR" sz="2000" dirty="0" smtClean="0">
                <a:latin typeface="Comic Sans MS" pitchFamily="66" charset="0"/>
              </a:rPr>
              <a:t>değerlendirmesi </a:t>
            </a:r>
            <a:r>
              <a:rPr lang="tr-TR" sz="2000" dirty="0">
                <a:latin typeface="Comic Sans MS" pitchFamily="66" charset="0"/>
              </a:rPr>
              <a:t>yapmak </a:t>
            </a:r>
            <a:endParaRPr lang="tr-TR" sz="2000" dirty="0" smtClean="0">
              <a:latin typeface="Comic Sans MS" pitchFamily="66" charset="0"/>
            </a:endParaRPr>
          </a:p>
          <a:p>
            <a:pPr marL="0" indent="0" algn="just">
              <a:buNone/>
            </a:pPr>
            <a:r>
              <a:rPr lang="tr-TR" sz="2000" dirty="0" smtClean="0">
                <a:latin typeface="Comic Sans MS" pitchFamily="66" charset="0"/>
              </a:rPr>
              <a:t>X </a:t>
            </a:r>
            <a:r>
              <a:rPr lang="tr-TR" sz="2000" dirty="0">
                <a:latin typeface="Comic Sans MS" pitchFamily="66" charset="0"/>
              </a:rPr>
              <a:t>Geçiş sırasında aileye destek vermek </a:t>
            </a:r>
            <a:endParaRPr lang="tr-TR" sz="2000" dirty="0" smtClean="0">
              <a:latin typeface="Comic Sans MS" pitchFamily="66" charset="0"/>
            </a:endParaRPr>
          </a:p>
          <a:p>
            <a:pPr marL="0" indent="0" algn="just">
              <a:buNone/>
            </a:pPr>
            <a:r>
              <a:rPr lang="tr-TR" sz="2000" dirty="0" smtClean="0">
                <a:latin typeface="Comic Sans MS" pitchFamily="66" charset="0"/>
              </a:rPr>
              <a:t>X </a:t>
            </a:r>
            <a:r>
              <a:rPr lang="tr-TR" sz="2000" dirty="0">
                <a:latin typeface="Comic Sans MS" pitchFamily="66" charset="0"/>
              </a:rPr>
              <a:t>Geçiş yapılacak kurumla iletişim kurmak </a:t>
            </a:r>
            <a:endParaRPr lang="tr-TR" sz="2000" dirty="0" smtClean="0">
              <a:latin typeface="Comic Sans MS" pitchFamily="66" charset="0"/>
            </a:endParaRPr>
          </a:p>
          <a:p>
            <a:pPr marL="0" indent="0" algn="just">
              <a:buNone/>
            </a:pPr>
            <a:r>
              <a:rPr lang="tr-TR" sz="2000" dirty="0" smtClean="0">
                <a:latin typeface="Comic Sans MS" pitchFamily="66" charset="0"/>
              </a:rPr>
              <a:t>X </a:t>
            </a:r>
            <a:r>
              <a:rPr lang="tr-TR" sz="2000" dirty="0">
                <a:latin typeface="Comic Sans MS" pitchFamily="66" charset="0"/>
              </a:rPr>
              <a:t>Geçiş yapılan kurumda uygulanacak kaynaştırma eğitiminde çocuğun diğer </a:t>
            </a:r>
            <a:r>
              <a:rPr lang="tr-TR" sz="2000" dirty="0" smtClean="0">
                <a:latin typeface="Comic Sans MS" pitchFamily="66" charset="0"/>
              </a:rPr>
              <a:t>çocuklarla </a:t>
            </a:r>
            <a:r>
              <a:rPr lang="tr-TR" sz="2000" dirty="0">
                <a:latin typeface="Comic Sans MS" pitchFamily="66" charset="0"/>
              </a:rPr>
              <a:t>etkileşim kurması konusunda gelişimsel danışmanlık yapmak. </a:t>
            </a:r>
            <a:endParaRPr lang="tr-TR" sz="2000" dirty="0" smtClean="0">
              <a:latin typeface="Comic Sans MS" pitchFamily="66" charset="0"/>
            </a:endParaRPr>
          </a:p>
          <a:p>
            <a:pPr marL="0" indent="0" algn="just">
              <a:buNone/>
            </a:pPr>
            <a:endParaRPr lang="tr-TR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6700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000" dirty="0">
                <a:latin typeface="Comic Sans MS" pitchFamily="66" charset="0"/>
              </a:rPr>
              <a:t>Bu kapsamda çocuğun; </a:t>
            </a:r>
            <a:endParaRPr lang="tr-TR" sz="2000" dirty="0" smtClean="0">
              <a:latin typeface="Comic Sans MS" pitchFamily="66" charset="0"/>
            </a:endParaRPr>
          </a:p>
          <a:p>
            <a:pPr marL="0" indent="0" algn="just">
              <a:buNone/>
            </a:pPr>
            <a:endParaRPr lang="tr-TR" sz="2000" dirty="0">
              <a:latin typeface="Comic Sans MS" pitchFamily="66" charset="0"/>
            </a:endParaRPr>
          </a:p>
          <a:p>
            <a:pPr marL="0" indent="0" algn="just">
              <a:buNone/>
            </a:pPr>
            <a:r>
              <a:rPr lang="tr-TR" sz="2000" dirty="0">
                <a:latin typeface="Comic Sans MS" pitchFamily="66" charset="0"/>
              </a:rPr>
              <a:t>• Gelişimsel olarak güçlü yanlarının ve ilgilerinin eğitimde dikkate alınmasını sağlamak </a:t>
            </a:r>
          </a:p>
          <a:p>
            <a:pPr marL="0" indent="0" algn="just">
              <a:buNone/>
            </a:pPr>
            <a:r>
              <a:rPr lang="tr-TR" sz="2000" dirty="0">
                <a:latin typeface="Comic Sans MS" pitchFamily="66" charset="0"/>
              </a:rPr>
              <a:t>• Yapılacak olan büyük ve küçük grup uygulamalarının dengeli olmasını denetlemek </a:t>
            </a:r>
          </a:p>
          <a:p>
            <a:pPr marL="0" indent="0" algn="just">
              <a:buNone/>
            </a:pPr>
            <a:r>
              <a:rPr lang="tr-TR" sz="2000" dirty="0">
                <a:latin typeface="Comic Sans MS" pitchFamily="66" charset="0"/>
              </a:rPr>
              <a:t>• Sınıf içi düzenlemelere ilişkin danışmanlık yapmak (örneğin materyallere erişimin kolaylaştırılması) </a:t>
            </a:r>
          </a:p>
          <a:p>
            <a:pPr marL="0" indent="0" algn="just">
              <a:buNone/>
            </a:pPr>
            <a:r>
              <a:rPr lang="tr-TR" sz="2000" dirty="0">
                <a:latin typeface="Comic Sans MS" pitchFamily="66" charset="0"/>
              </a:rPr>
              <a:t>• Çocuk için belirlenen eğitsel amaçların eğitim ortamındaki rutinlerin içine yedirilmesini sağlamak </a:t>
            </a:r>
          </a:p>
          <a:p>
            <a:pPr marL="0" indent="0" algn="just">
              <a:buNone/>
            </a:pPr>
            <a:r>
              <a:rPr lang="tr-TR" sz="2000" dirty="0">
                <a:latin typeface="Comic Sans MS" pitchFamily="66" charset="0"/>
              </a:rPr>
              <a:t>• Aile, öğretmen ve diğer profesyoneller arasındaki iletişime destek olmak</a:t>
            </a:r>
            <a:r>
              <a:rPr lang="tr-TR" sz="2000" dirty="0" smtClean="0">
                <a:latin typeface="Comic Sans MS" pitchFamily="66" charset="0"/>
              </a:rPr>
              <a:t>.</a:t>
            </a:r>
            <a:endParaRPr lang="tr-TR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5918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Comic Sans MS" pitchFamily="66" charset="0"/>
              </a:rPr>
              <a:t>Çalışma Alanları 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000" dirty="0" smtClean="0">
                <a:latin typeface="Comic Sans MS" pitchFamily="66" charset="0"/>
              </a:rPr>
              <a:t>Aile</a:t>
            </a:r>
            <a:r>
              <a:rPr lang="tr-TR" sz="2000" dirty="0">
                <a:latin typeface="Comic Sans MS" pitchFamily="66" charset="0"/>
              </a:rPr>
              <a:t>, Çalışma ve Sosyal Hizmetler Bakanlığına bağlı kurumlarda, </a:t>
            </a:r>
          </a:p>
        </p:txBody>
      </p:sp>
    </p:spTree>
    <p:extLst>
      <p:ext uri="{BB962C8B-B14F-4D97-AF65-F5344CB8AC3E}">
        <p14:creationId xmlns:p14="http://schemas.microsoft.com/office/powerpoint/2010/main" val="19075317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tr-TR" dirty="0">
              <a:latin typeface="Comic Sans MS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000" dirty="0">
                <a:latin typeface="Comic Sans MS" pitchFamily="66" charset="0"/>
              </a:rPr>
              <a:t>Sağlık Bakanlığı’na bağlı toplum sağlığı merkezleri, hastaneler, hastane okulları gibi resmi ve özel kurumlarda, </a:t>
            </a:r>
          </a:p>
        </p:txBody>
      </p:sp>
    </p:spTree>
    <p:extLst>
      <p:ext uri="{BB962C8B-B14F-4D97-AF65-F5344CB8AC3E}">
        <p14:creationId xmlns:p14="http://schemas.microsoft.com/office/powerpoint/2010/main" val="181420541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577</Words>
  <Application>Microsoft Office PowerPoint</Application>
  <PresentationFormat>Ekran Gösterisi (4:3)</PresentationFormat>
  <Paragraphs>45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6" baseType="lpstr">
      <vt:lpstr>Ofis Teması</vt:lpstr>
      <vt:lpstr>CGM105 ÇOCUK GELİŞİMİNE GİRİŞ DERSİ   Çocuk Gelişimcinin Rolü ve Sorumlulukları ile Çalışma Alanları</vt:lpstr>
      <vt:lpstr>Çocuk Gelişimcinin Rolü</vt:lpstr>
      <vt:lpstr>PowerPoint Sunusu</vt:lpstr>
      <vt:lpstr>PowerPoint Sunusu</vt:lpstr>
      <vt:lpstr>PowerPoint Sunusu</vt:lpstr>
      <vt:lpstr>PowerPoint Sunusu</vt:lpstr>
      <vt:lpstr>PowerPoint Sunusu</vt:lpstr>
      <vt:lpstr>Çalışma Alanları </vt:lpstr>
      <vt:lpstr>PowerPoint Sunusu</vt:lpstr>
      <vt:lpstr>PowerPoint Sunusu</vt:lpstr>
      <vt:lpstr>PowerPoint Sunusu</vt:lpstr>
      <vt:lpstr>PowerPoint Sunusu</vt:lpstr>
      <vt:lpstr>PowerPoint Sunusu</vt:lpstr>
      <vt:lpstr>Kaynaklar 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Çocuk Gelişimcilerin Çalışma Alanları</dc:title>
  <dc:creator>AYÇA</dc:creator>
  <cp:lastModifiedBy>AYÇA</cp:lastModifiedBy>
  <cp:revision>11</cp:revision>
  <dcterms:created xsi:type="dcterms:W3CDTF">2020-10-04T10:20:38Z</dcterms:created>
  <dcterms:modified xsi:type="dcterms:W3CDTF">2020-10-04T12:43:47Z</dcterms:modified>
</cp:coreProperties>
</file>