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88" r:id="rId5"/>
    <p:sldId id="715" r:id="rId6"/>
    <p:sldId id="716" r:id="rId7"/>
    <p:sldId id="717" r:id="rId8"/>
    <p:sldId id="718" r:id="rId9"/>
    <p:sldId id="719" r:id="rId10"/>
    <p:sldId id="720" r:id="rId11"/>
    <p:sldId id="721" r:id="rId12"/>
    <p:sldId id="712" r:id="rId13"/>
    <p:sldId id="713" r:id="rId14"/>
    <p:sldId id="71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r>
              <a:rPr lang="tr-TR" dirty="0" smtClean="0"/>
              <a:t>.</a:t>
            </a:r>
          </a:p>
          <a:p>
            <a:pPr lvl="1" algn="just">
              <a:lnSpc>
                <a:spcPct val="100000"/>
              </a:lnSpc>
            </a:pPr>
            <a:r>
              <a:rPr lang="en-GB" dirty="0" err="1"/>
              <a:t>Tanrıvermiş</a:t>
            </a:r>
            <a:r>
              <a:rPr lang="en-GB" dirty="0"/>
              <a:t>, H. </a:t>
            </a:r>
            <a:r>
              <a:rPr lang="en-GB" dirty="0" smtClean="0"/>
              <a:t>201</a:t>
            </a:r>
            <a:r>
              <a:rPr lang="tr-TR" dirty="0" smtClean="0"/>
              <a:t>6</a:t>
            </a:r>
            <a:r>
              <a:rPr lang="en-GB" dirty="0" smtClean="0"/>
              <a:t>. </a:t>
            </a:r>
            <a:r>
              <a:rPr lang="en-GB" dirty="0" err="1"/>
              <a:t>Gayrimenkul</a:t>
            </a:r>
            <a:r>
              <a:rPr lang="en-GB" dirty="0"/>
              <a:t> </a:t>
            </a:r>
            <a:r>
              <a:rPr lang="en-GB" dirty="0" err="1"/>
              <a:t>Değerleme</a:t>
            </a:r>
            <a:r>
              <a:rPr lang="en-GB" dirty="0"/>
              <a:t> </a:t>
            </a:r>
            <a:r>
              <a:rPr lang="en-GB" dirty="0" err="1"/>
              <a:t>Esasları</a:t>
            </a:r>
            <a:r>
              <a:rPr lang="en-GB" dirty="0"/>
              <a:t>. SPL </a:t>
            </a:r>
            <a:r>
              <a:rPr lang="en-GB" dirty="0" err="1"/>
              <a:t>Sermaye</a:t>
            </a:r>
            <a:r>
              <a:rPr lang="en-GB" dirty="0"/>
              <a:t> </a:t>
            </a:r>
            <a:r>
              <a:rPr lang="en-GB" dirty="0" err="1"/>
              <a:t>Piyasası</a:t>
            </a:r>
            <a:r>
              <a:rPr lang="en-GB" dirty="0"/>
              <a:t> </a:t>
            </a:r>
            <a:r>
              <a:rPr lang="en-GB" dirty="0" err="1"/>
              <a:t>Lisanslama</a:t>
            </a:r>
            <a:r>
              <a:rPr lang="en-GB" dirty="0"/>
              <a:t> </a:t>
            </a:r>
            <a:r>
              <a:rPr lang="en-GB" dirty="0" err="1"/>
              <a:t>Sicil</a:t>
            </a:r>
            <a:r>
              <a:rPr lang="en-GB" dirty="0"/>
              <a:t> </a:t>
            </a:r>
            <a:r>
              <a:rPr lang="en-GB" dirty="0" err="1"/>
              <a:t>ve</a:t>
            </a:r>
            <a:r>
              <a:rPr lang="en-GB" dirty="0"/>
              <a:t> </a:t>
            </a:r>
            <a:r>
              <a:rPr lang="en-GB" dirty="0" err="1"/>
              <a:t>Eğitim</a:t>
            </a:r>
            <a:r>
              <a:rPr lang="en-GB" dirty="0"/>
              <a:t> </a:t>
            </a:r>
            <a:r>
              <a:rPr lang="en-GB" dirty="0" err="1"/>
              <a:t>Kuruluşu</a:t>
            </a:r>
            <a:r>
              <a:rPr lang="en-GB" dirty="0"/>
              <a:t>, </a:t>
            </a:r>
            <a:r>
              <a:rPr lang="en-GB" dirty="0" err="1"/>
              <a:t>Lisanslama</a:t>
            </a:r>
            <a:r>
              <a:rPr lang="en-GB" dirty="0"/>
              <a:t> </a:t>
            </a:r>
            <a:r>
              <a:rPr lang="en-GB" dirty="0" err="1"/>
              <a:t>Sınavları</a:t>
            </a:r>
            <a:r>
              <a:rPr lang="en-GB" dirty="0"/>
              <a:t> </a:t>
            </a:r>
            <a:r>
              <a:rPr lang="en-GB" dirty="0" err="1"/>
              <a:t>Çalışma</a:t>
            </a:r>
            <a:r>
              <a:rPr lang="en-GB" dirty="0"/>
              <a:t> </a:t>
            </a:r>
            <a:r>
              <a:rPr lang="en-GB" dirty="0" err="1"/>
              <a:t>Kitapları</a:t>
            </a:r>
            <a:r>
              <a:rPr lang="en-GB" dirty="0"/>
              <a:t> </a:t>
            </a:r>
            <a:r>
              <a:rPr lang="en-GB" dirty="0" err="1"/>
              <a:t>Ders</a:t>
            </a:r>
            <a:r>
              <a:rPr lang="en-GB" dirty="0"/>
              <a:t> Kodu: 1014 (</a:t>
            </a:r>
            <a:r>
              <a:rPr lang="en-GB" dirty="0" err="1"/>
              <a:t>Konut</a:t>
            </a:r>
            <a:r>
              <a:rPr lang="en-GB" dirty="0"/>
              <a:t> </a:t>
            </a:r>
            <a:r>
              <a:rPr lang="en-GB" dirty="0" err="1"/>
              <a:t>Değerleme</a:t>
            </a:r>
            <a:r>
              <a:rPr lang="en-GB" dirty="0"/>
              <a:t> </a:t>
            </a:r>
            <a:r>
              <a:rPr lang="en-GB" dirty="0" err="1"/>
              <a:t>Sınavı</a:t>
            </a:r>
            <a:r>
              <a:rPr lang="en-GB" dirty="0"/>
              <a:t>, </a:t>
            </a:r>
            <a:r>
              <a:rPr lang="en-GB" dirty="0" err="1"/>
              <a:t>Gayrimenkul</a:t>
            </a:r>
            <a:r>
              <a:rPr lang="en-GB" dirty="0"/>
              <a:t> </a:t>
            </a:r>
            <a:r>
              <a:rPr lang="en-GB" dirty="0" err="1"/>
              <a:t>Değerleme</a:t>
            </a:r>
            <a:r>
              <a:rPr lang="en-GB" dirty="0"/>
              <a:t> </a:t>
            </a:r>
            <a:r>
              <a:rPr lang="en-GB" dirty="0" err="1"/>
              <a:t>Sınavı</a:t>
            </a:r>
            <a:r>
              <a:rPr lang="en-GB" dirty="0"/>
              <a:t>), Ankara. </a:t>
            </a:r>
            <a:endParaRPr lang="tr-TR" dirty="0"/>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b="1" dirty="0"/>
              <a:t>Arazi kullanım planlaması: </a:t>
            </a:r>
            <a:r>
              <a:rPr lang="tr-TR" dirty="0"/>
              <a:t>Her ölçekte planlamaya temel oluşturmak üzere, toprağın ve diğer çevresel kaynakların bozulmasını önlemek için ekolojik, toplumsal ve ekonomik şartlar gözetilerek sürdürülebilirlik ilkesine uygun, farklı arazi kullanım şekillerini oluşturmaya yönelik toprak ve su potansiyelinin belirlenip, sistematik olarak değerlendirilmesini ve birbirleri ile olan ilişkilerini ortaya koyan rasyonel arazi kullanım </a:t>
            </a:r>
            <a:r>
              <a:rPr lang="tr-TR" dirty="0" smtClean="0"/>
              <a:t>planlarını içermektedir (Tanrıvermiş 2016).</a:t>
            </a:r>
            <a:endParaRPr lang="tr-TR" dirty="0"/>
          </a:p>
          <a:p>
            <a:pPr marL="0" indent="0" algn="just">
              <a:buFont typeface="Wingdings" panose="05000000000000000000" pitchFamily="2" charset="2"/>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geliştirme projelerinin hızlı geliştiği ülke, bölge ve şehirlerde özellikle mülkiyet hakkı, yatırımcının korunması, gelir ve nüfus gibi göstergelerin belirli büyüklüğün üzerinde olması ve yerli ve yabancı girişimler genellikle güçlü rekabet koşulları altında faaliyetlerini sürdürmektedir. </a:t>
            </a:r>
            <a:endParaRPr lang="tr-TR" dirty="0" smtClean="0"/>
          </a:p>
          <a:p>
            <a:pPr algn="just"/>
            <a:r>
              <a:rPr lang="tr-TR" dirty="0"/>
              <a:t>Gayrimenkul geliştirmede amaç, ekonomik olarak etkin projeleri geliştirmektir. </a:t>
            </a:r>
            <a:endParaRPr lang="tr-TR" dirty="0" smtClean="0"/>
          </a:p>
          <a:p>
            <a:pPr algn="just"/>
            <a:r>
              <a:rPr lang="tr-TR" dirty="0" smtClean="0"/>
              <a:t>Geliştirici </a:t>
            </a:r>
            <a:r>
              <a:rPr lang="tr-TR" dirty="0"/>
              <a:t>firmalarının gayrimenkul geliştirme projesini gerçekleştirebilmesi için; </a:t>
            </a:r>
            <a:r>
              <a:rPr lang="tr-TR" dirty="0" smtClean="0"/>
              <a:t>arazi</a:t>
            </a:r>
            <a:r>
              <a:rPr lang="tr-TR" dirty="0"/>
              <a:t>, proje düşüncesi ve sermaye gibi üç önemli kaynağı bir araya getirmeleri </a:t>
            </a:r>
            <a:r>
              <a:rPr lang="tr-TR" dirty="0" smtClean="0"/>
              <a:t>beklenmektedir</a:t>
            </a:r>
            <a:r>
              <a:rPr lang="tr-TR" dirty="0"/>
              <a:t> </a:t>
            </a:r>
            <a:r>
              <a:rPr lang="tr-TR" dirty="0" smtClean="0"/>
              <a:t>(Tanrıvermiş 2016).</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558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geliştirme projesi; ham araziden imar uygulaması ve olgun arsa üretimi, bina yapımı, pazarlanması, işletilmesi ve yönetimine ilişkin bütün faaliyetleri kapsayan, çok yönlü bir iş alanı olarak tanımlamaktadır. </a:t>
            </a:r>
            <a:endParaRPr lang="tr-TR" dirty="0" smtClean="0"/>
          </a:p>
          <a:p>
            <a:pPr algn="just"/>
            <a:r>
              <a:rPr lang="tr-TR" dirty="0" smtClean="0"/>
              <a:t>Gayrimenkul </a:t>
            </a:r>
            <a:r>
              <a:rPr lang="tr-TR" dirty="0"/>
              <a:t>geliştirme projesinin hedefi; yer, proje düşüncesi ve sermaye faktörleri ile bireysel ekonomi açısından rekabet yeteneği olan, makul gelir-gider dengesi kurulan, iş olanağı sağlayan ve garanti eden, genel ekonomi açısından da; sosyal ve çevresel koşullarla uyumlu, sürekli karlı olan kullanılabilen veya yönetilebilen gayrimenkulün projesinin tasarımı, inşası ve işletilmesine yönelik koşulları </a:t>
            </a:r>
            <a:r>
              <a:rPr lang="tr-TR" dirty="0" smtClean="0"/>
              <a:t>sağlamaktır</a:t>
            </a:r>
            <a:r>
              <a:rPr lang="tr-TR" dirty="0"/>
              <a:t> (Tanrıvermiş 2016).</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3207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geliştirme projesindeki ana süreç ve etkinlikler aşağıdaki gibi </a:t>
            </a:r>
            <a:r>
              <a:rPr lang="tr-TR" dirty="0" smtClean="0"/>
              <a:t>özetlenebilir (Attila 2010): </a:t>
            </a:r>
            <a:endParaRPr lang="tr-TR" dirty="0"/>
          </a:p>
          <a:p>
            <a:pPr algn="just"/>
            <a:r>
              <a:rPr lang="tr-TR" dirty="0" smtClean="0"/>
              <a:t>Proje </a:t>
            </a:r>
            <a:r>
              <a:rPr lang="tr-TR" dirty="0"/>
              <a:t>ile ilgili sözlü düşünce ve tekliflerin araştırılması, tekliflerin değerlendirilmesi, pazar koşulları, ekonomi, inşa edilebilirlik, yasal durum ve </a:t>
            </a:r>
            <a:r>
              <a:rPr lang="tr-TR" dirty="0" err="1"/>
              <a:t>pazarlanabilirlik</a:t>
            </a:r>
            <a:r>
              <a:rPr lang="tr-TR" dirty="0"/>
              <a:t> analizlerinin yapılması, </a:t>
            </a:r>
          </a:p>
          <a:p>
            <a:pPr algn="just"/>
            <a:r>
              <a:rPr lang="tr-TR" dirty="0" smtClean="0"/>
              <a:t>Proje </a:t>
            </a:r>
            <a:r>
              <a:rPr lang="tr-TR" dirty="0"/>
              <a:t>ile ilgili tasarımın gerçekleştirilmesi, yapı sürecinin planlanması ve finansmanı ile yapım maliyetlerinin analizi, </a:t>
            </a:r>
          </a:p>
          <a:p>
            <a:pPr algn="just"/>
            <a:r>
              <a:rPr lang="tr-TR" dirty="0" smtClean="0"/>
              <a:t>Projenin </a:t>
            </a:r>
            <a:r>
              <a:rPr lang="tr-TR" dirty="0"/>
              <a:t>pazarlama ve satış programının yapılması ve her aşamada pazar koşullarının analizi, </a:t>
            </a:r>
          </a:p>
          <a:p>
            <a:pPr algn="just"/>
            <a:r>
              <a:rPr lang="tr-TR" dirty="0" smtClean="0"/>
              <a:t>İnşaat </a:t>
            </a:r>
            <a:r>
              <a:rPr lang="tr-TR" dirty="0"/>
              <a:t>sonrası gayrimenkulün işletme ve yönetim modelinin tespiti, gelir ve işletme giderlerinin analizi ve nakit akımların sağlıklı tahmini.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8899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geliştirme projeleri; arsa, konut, ofis, alışveriş merkezi, turizm ve eğlence tesisleri, otel ve fabrika binaları ile mevcut binanın günümüz gereksinimlerine göre </a:t>
            </a:r>
            <a:r>
              <a:rPr lang="tr-TR" dirty="0" err="1"/>
              <a:t>renovasyonu</a:t>
            </a:r>
            <a:r>
              <a:rPr lang="tr-TR" dirty="0"/>
              <a:t> ve sanayi yapıları geliştirme konularında uzmanlaşabilir. </a:t>
            </a:r>
            <a:endParaRPr lang="tr-TR" dirty="0" smtClean="0"/>
          </a:p>
          <a:p>
            <a:pPr algn="just"/>
            <a:r>
              <a:rPr lang="tr-TR" dirty="0" smtClean="0"/>
              <a:t>Gayrimenkul </a:t>
            </a:r>
            <a:r>
              <a:rPr lang="tr-TR" dirty="0"/>
              <a:t>geliştirici firmalar birçok fonksiyonu bir araya getirerek, karma kullanımlı geliştirme projelerinde başarılı sonuçlar elde edebilmekte ve yeni pazarlar </a:t>
            </a:r>
            <a:r>
              <a:rPr lang="tr-TR" dirty="0" smtClean="0"/>
              <a:t>yaratabilmektedirler (Tanrıvermiş </a:t>
            </a:r>
            <a:r>
              <a:rPr lang="tr-TR" dirty="0"/>
              <a:t>2016).</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9626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projelerinin birçok paydaşı bulunmakta olup, bunlar; arsa sahibi, müteahhit ana yüklenici), taşeron (alt-yüklenici), yatırımcı/finansör/banka, belediye/yerel otorite, mimar/mühendis, müşavir (gayrimenkul geliştirme, değerleme ve yönetim uzmanı, trafik, zemin ve altyapı, üst yapı uzmanları gibi), kullanıcı/kiracı/müşteri/operatör, proje yöneticisi, pazarlama uzmanı ve kontrol teşkilatı gibi şahıs ve kurumlardan oluşmaktadır. Belirtilen bütün tarafların yönetimi, gayrimenkul geliştirme firmaları tarafından </a:t>
            </a:r>
            <a:r>
              <a:rPr lang="tr-TR" dirty="0" smtClean="0"/>
              <a:t>sürdürülmektedir</a:t>
            </a:r>
            <a:r>
              <a:rPr lang="tr-TR" dirty="0"/>
              <a:t> (Tanrıvermiş 2016).</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9731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Geliştirme projelerinde öncelikle taşınmaz ve yakın çevresinin analizi yapılmakta ve bu amaçla; parselin mevcut veya önerilen imarının uygunluğu, zemin yapısının uygunluğu, yapılacak faaliyetin mevzuat ve özellikle üst ölçekli plan ve imar planına uygunluğu, yapılabilecek proje alternatifleri ve her bir alternatifin yatırım talebi, işletme giderleri ve gelir tahminleri yapılacak ve bunlara dayalı olarak proje fikrinin teknik, mali, ekonomik ve çevresel analizi yapılacaktır. </a:t>
            </a:r>
            <a:r>
              <a:rPr lang="tr-TR" dirty="0" smtClean="0"/>
              <a:t>(</a:t>
            </a:r>
            <a:r>
              <a:rPr lang="tr-TR" dirty="0"/>
              <a:t>Tanrıvermiş 2016).</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800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358" y="1171299"/>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79" y="413291"/>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Arazi Kullanım ve Gayrimenkul Geliştirme Süreçlerinin Düzenlenmesi,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78" y="669826"/>
            <a:ext cx="8083789"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Gayrimenkul geliştirme projesi; fikir/düşünce geliştirme, uygun arazi/arsa bulma, kapasite ve pazar analizi, yatırım süreçleri ve maliyet analizi, teknik değerlendirme, inşaat süreci ve finans analizi, mali ve ekonomik değerleme ile proje ve risk yönetimi aşamalarını kapsar. </a:t>
            </a:r>
            <a:r>
              <a:rPr lang="tr-TR" dirty="0" smtClean="0"/>
              <a:t>(</a:t>
            </a:r>
            <a:r>
              <a:rPr lang="tr-TR" dirty="0"/>
              <a:t>Tanrıvermiş 2016).</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01057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17194</TotalTime>
  <Words>1020</Words>
  <Application>Microsoft Office PowerPoint</Application>
  <PresentationFormat>Ekran Gösterisi (4:3)</PresentationFormat>
  <Paragraphs>74</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881</cp:revision>
  <cp:lastPrinted>2016-10-24T07:53:35Z</cp:lastPrinted>
  <dcterms:created xsi:type="dcterms:W3CDTF">2016-09-18T09:35:24Z</dcterms:created>
  <dcterms:modified xsi:type="dcterms:W3CDTF">2020-03-02T14:19:26Z</dcterms:modified>
</cp:coreProperties>
</file>