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5" r:id="rId2"/>
    <p:sldId id="276" r:id="rId3"/>
    <p:sldId id="277" r:id="rId4"/>
    <p:sldId id="278" r:id="rId5"/>
    <p:sldId id="279" r:id="rId6"/>
    <p:sldId id="280" r:id="rId7"/>
    <p:sldId id="281" r:id="rId8"/>
    <p:sldId id="282" r:id="rId9"/>
    <p:sldId id="283" r:id="rId10"/>
    <p:sldId id="284" r:id="rId11"/>
    <p:sldId id="285" r:id="rId12"/>
    <p:sldId id="286"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969" autoAdjust="0"/>
    <p:restoredTop sz="94660"/>
  </p:normalViewPr>
  <p:slideViewPr>
    <p:cSldViewPr snapToGrid="0">
      <p:cViewPr varScale="1">
        <p:scale>
          <a:sx n="98" d="100"/>
          <a:sy n="98" d="100"/>
        </p:scale>
        <p:origin x="216"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92666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72160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0118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760986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3092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51859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171532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697206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2594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235507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85046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73829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76887C-0140-4202-A15B-CA15D954CBB2}" type="datetimeFigureOut">
              <a:rPr lang="tr-TR" smtClean="0"/>
              <a:t>2.09.2025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34236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976887C-0140-4202-A15B-CA15D954CBB2}" type="datetimeFigureOut">
              <a:rPr lang="tr-TR" smtClean="0"/>
              <a:t>2.09.2025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17379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6887C-0140-4202-A15B-CA15D954CBB2}" type="datetimeFigureOut">
              <a:rPr lang="tr-TR" smtClean="0"/>
              <a:t>2.09.2025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5677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0144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33069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976887C-0140-4202-A15B-CA15D954CBB2}" type="datetimeFigureOut">
              <a:rPr lang="tr-TR" smtClean="0"/>
              <a:t>2.09.2025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861D88-4A2E-4DC2-9BB2-6162B651D9BF}" type="slidenum">
              <a:rPr lang="tr-TR" smtClean="0"/>
              <a:t>‹#›</a:t>
            </a:fld>
            <a:endParaRPr lang="tr-TR"/>
          </a:p>
        </p:txBody>
      </p:sp>
    </p:spTree>
    <p:extLst>
      <p:ext uri="{BB962C8B-B14F-4D97-AF65-F5344CB8AC3E}">
        <p14:creationId xmlns:p14="http://schemas.microsoft.com/office/powerpoint/2010/main" val="1323475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6912" y="2417099"/>
            <a:ext cx="8689976" cy="1192876"/>
          </a:xfrm>
        </p:spPr>
        <p:txBody>
          <a:bodyPr>
            <a:normAutofit fontScale="90000"/>
          </a:bodyPr>
          <a:lstStyle/>
          <a:p>
            <a:r>
              <a:rPr lang="tr-TR" b="1" dirty="0">
                <a:solidFill>
                  <a:srgbClr val="FF0000"/>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5895445" y="5188874"/>
            <a:ext cx="8689976" cy="1371599"/>
          </a:xfrm>
        </p:spPr>
        <p:txBody>
          <a:bodyPr>
            <a:normAutofit lnSpcReduction="10000"/>
          </a:bodyPr>
          <a:lstStyle/>
          <a:p>
            <a:r>
              <a:rPr lang="tr-TR" sz="3200" b="1" dirty="0">
                <a:solidFill>
                  <a:schemeClr val="tx1"/>
                </a:solidFill>
              </a:rPr>
              <a:t>Prof. Dr. Aytaç Akçay</a:t>
            </a:r>
          </a:p>
          <a:p>
            <a:r>
              <a:rPr lang="tr-TR" b="1" dirty="0"/>
              <a:t>ANKARA ÜNİVERİSTESİ VETERİNER FAKÜLTESİ</a:t>
            </a:r>
          </a:p>
          <a:p>
            <a:r>
              <a:rPr lang="tr-TR" b="1" dirty="0"/>
              <a:t> BİYOİSTATİSTİK ANABİLİM DALI</a:t>
            </a:r>
          </a:p>
        </p:txBody>
      </p:sp>
      <p:pic>
        <p:nvPicPr>
          <p:cNvPr id="4" name="Resim 3"/>
          <p:cNvPicPr>
            <a:picLocks noChangeAspect="1"/>
          </p:cNvPicPr>
          <p:nvPr/>
        </p:nvPicPr>
        <p:blipFill>
          <a:blip r:embed="rId2"/>
          <a:stretch>
            <a:fillRect/>
          </a:stretch>
        </p:blipFill>
        <p:spPr>
          <a:xfrm>
            <a:off x="9477376" y="152400"/>
            <a:ext cx="2529032" cy="252903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Resim 4"/>
          <p:cNvPicPr>
            <a:picLocks noChangeAspect="1"/>
          </p:cNvPicPr>
          <p:nvPr/>
        </p:nvPicPr>
        <p:blipFill>
          <a:blip r:embed="rId3"/>
          <a:stretch>
            <a:fillRect/>
          </a:stretch>
        </p:blipFill>
        <p:spPr>
          <a:xfrm>
            <a:off x="-1" y="4297508"/>
            <a:ext cx="3876675" cy="2503342"/>
          </a:xfrm>
          <a:prstGeom prst="rect">
            <a:avLst/>
          </a:prstGeom>
          <a:ln>
            <a:noFill/>
          </a:ln>
          <a:effectLst>
            <a:softEdge rad="112500"/>
          </a:effectLst>
        </p:spPr>
      </p:pic>
    </p:spTree>
    <p:extLst>
      <p:ext uri="{BB962C8B-B14F-4D97-AF65-F5344CB8AC3E}">
        <p14:creationId xmlns:p14="http://schemas.microsoft.com/office/powerpoint/2010/main" val="2396008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4270" y="616529"/>
            <a:ext cx="10364451" cy="1596177"/>
          </a:xfrm>
        </p:spPr>
        <p:txBody>
          <a:bodyPr/>
          <a:lstStyle/>
          <a:p>
            <a:r>
              <a:rPr lang="tr-TR" b="1" dirty="0"/>
              <a:t>Likert tipi skala (Likert ölçeği)</a:t>
            </a:r>
          </a:p>
        </p:txBody>
      </p:sp>
      <p:graphicFrame>
        <p:nvGraphicFramePr>
          <p:cNvPr id="3" name="Tablo 2"/>
          <p:cNvGraphicFramePr>
            <a:graphicFrameLocks noGrp="1"/>
          </p:cNvGraphicFramePr>
          <p:nvPr/>
        </p:nvGraphicFramePr>
        <p:xfrm>
          <a:off x="804861" y="3121178"/>
          <a:ext cx="10010775" cy="1231515"/>
        </p:xfrm>
        <a:graphic>
          <a:graphicData uri="http://schemas.openxmlformats.org/drawingml/2006/table">
            <a:tbl>
              <a:tblPr firstRow="1" bandRow="1">
                <a:tableStyleId>{5940675A-B579-460E-94D1-54222C63F5DA}</a:tableStyleId>
              </a:tblPr>
              <a:tblGrid>
                <a:gridCol w="2002155">
                  <a:extLst>
                    <a:ext uri="{9D8B030D-6E8A-4147-A177-3AD203B41FA5}">
                      <a16:colId xmlns:a16="http://schemas.microsoft.com/office/drawing/2014/main" val="1234669759"/>
                    </a:ext>
                  </a:extLst>
                </a:gridCol>
                <a:gridCol w="2155509">
                  <a:extLst>
                    <a:ext uri="{9D8B030D-6E8A-4147-A177-3AD203B41FA5}">
                      <a16:colId xmlns:a16="http://schemas.microsoft.com/office/drawing/2014/main" val="1796198722"/>
                    </a:ext>
                  </a:extLst>
                </a:gridCol>
                <a:gridCol w="1848801">
                  <a:extLst>
                    <a:ext uri="{9D8B030D-6E8A-4147-A177-3AD203B41FA5}">
                      <a16:colId xmlns:a16="http://schemas.microsoft.com/office/drawing/2014/main" val="168059202"/>
                    </a:ext>
                  </a:extLst>
                </a:gridCol>
                <a:gridCol w="2002155">
                  <a:extLst>
                    <a:ext uri="{9D8B030D-6E8A-4147-A177-3AD203B41FA5}">
                      <a16:colId xmlns:a16="http://schemas.microsoft.com/office/drawing/2014/main" val="1388811778"/>
                    </a:ext>
                  </a:extLst>
                </a:gridCol>
                <a:gridCol w="2002155">
                  <a:extLst>
                    <a:ext uri="{9D8B030D-6E8A-4147-A177-3AD203B41FA5}">
                      <a16:colId xmlns:a16="http://schemas.microsoft.com/office/drawing/2014/main" val="1498340514"/>
                    </a:ext>
                  </a:extLst>
                </a:gridCol>
              </a:tblGrid>
              <a:tr h="688822">
                <a:tc>
                  <a:txBody>
                    <a:bodyPr/>
                    <a:lstStyle/>
                    <a:p>
                      <a:pPr algn="ctr"/>
                      <a:r>
                        <a:rPr lang="tr-TR" dirty="0">
                          <a:latin typeface="Arial" panose="020B0604020202020204" pitchFamily="34" charset="0"/>
                          <a:cs typeface="Arial" panose="020B0604020202020204" pitchFamily="34" charset="0"/>
                        </a:rPr>
                        <a:t>Kesinlikle katılıyorum </a:t>
                      </a: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latin typeface="Arial" panose="020B0604020202020204" pitchFamily="34" charset="0"/>
                          <a:cs typeface="Arial" panose="020B0604020202020204" pitchFamily="34" charset="0"/>
                        </a:rPr>
                        <a:t>Katılıyorum </a:t>
                      </a:r>
                    </a:p>
                    <a:p>
                      <a:pPr algn="ctr"/>
                      <a:r>
                        <a:rPr lang="tr-TR" dirty="0">
                          <a:latin typeface="Arial" panose="020B0604020202020204" pitchFamily="34" charset="0"/>
                          <a:cs typeface="Arial" panose="020B0604020202020204" pitchFamily="34" charset="0"/>
                        </a:rPr>
                        <a:t> </a:t>
                      </a: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Kararsızım </a:t>
                      </a: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Katılmıyorum</a:t>
                      </a: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latin typeface="Arial" panose="020B0604020202020204" pitchFamily="34" charset="0"/>
                          <a:cs typeface="Arial" panose="020B0604020202020204" pitchFamily="34" charset="0"/>
                        </a:rPr>
                        <a:t>Kesinlikle Katılmıyorum</a:t>
                      </a:r>
                      <a:endParaRPr lang="tr-TR" dirty="0">
                        <a:solidFill>
                          <a:srgbClr val="FFFF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51686156"/>
                  </a:ext>
                </a:extLst>
              </a:tr>
              <a:tr h="542693">
                <a:tc>
                  <a:txBody>
                    <a:bodyPr/>
                    <a:lstStyle/>
                    <a:p>
                      <a:pPr algn="ct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algn="ct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algn="ct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algn="ctr"/>
                      <a:endParaRPr lang="tr-TR" dirty="0">
                        <a:solidFill>
                          <a:srgbClr val="FFFF00"/>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tr-TR" dirty="0">
                        <a:solidFill>
                          <a:srgbClr val="FFFF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10332655"/>
                  </a:ext>
                </a:extLst>
              </a:tr>
            </a:tbl>
          </a:graphicData>
        </a:graphic>
      </p:graphicFrame>
      <p:sp>
        <p:nvSpPr>
          <p:cNvPr id="4" name="Dikdörtgen 3"/>
          <p:cNvSpPr/>
          <p:nvPr/>
        </p:nvSpPr>
        <p:spPr>
          <a:xfrm>
            <a:off x="804861" y="2052161"/>
            <a:ext cx="8067675" cy="830997"/>
          </a:xfrm>
          <a:prstGeom prst="rect">
            <a:avLst/>
          </a:prstGeom>
        </p:spPr>
        <p:txBody>
          <a:bodyPr wrap="square">
            <a:spAutoFit/>
          </a:bodyPr>
          <a:lstStyle/>
          <a:p>
            <a:r>
              <a:rPr lang="tr-TR" sz="2400" dirty="0">
                <a:latin typeface="Arial" panose="020B0604020202020204" pitchFamily="34" charset="0"/>
                <a:cs typeface="Arial" panose="020B0604020202020204" pitchFamily="34" charset="0"/>
              </a:rPr>
              <a:t>SORU: Veteriner fakültesini tercih etmemde en etkili faktör hayvan sevgisidir.</a:t>
            </a:r>
          </a:p>
        </p:txBody>
      </p:sp>
    </p:spTree>
    <p:extLst>
      <p:ext uri="{BB962C8B-B14F-4D97-AF65-F5344CB8AC3E}">
        <p14:creationId xmlns:p14="http://schemas.microsoft.com/office/powerpoint/2010/main" val="3889263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47685" y="618518"/>
            <a:ext cx="10364451" cy="781658"/>
          </a:xfrm>
        </p:spPr>
        <p:txBody>
          <a:bodyPr>
            <a:normAutofit/>
          </a:bodyPr>
          <a:lstStyle/>
          <a:p>
            <a:r>
              <a:rPr lang="de-DE" sz="2800" b="1" dirty="0" err="1">
                <a:latin typeface="Times New Roman" panose="02020603050405020304" pitchFamily="18" charset="0"/>
                <a:ea typeface="Times New Roman" panose="02020603050405020304" pitchFamily="18" charset="0"/>
              </a:rPr>
              <a:t>Çoktan</a:t>
            </a:r>
            <a:r>
              <a:rPr lang="tr-TR" sz="2800" b="1" dirty="0">
                <a:latin typeface="Times New Roman" panose="02020603050405020304" pitchFamily="18" charset="0"/>
                <a:ea typeface="Times New Roman" panose="02020603050405020304" pitchFamily="18" charset="0"/>
              </a:rPr>
              <a:t> </a:t>
            </a:r>
            <a:r>
              <a:rPr lang="de-DE" sz="2800" b="1" dirty="0" err="1">
                <a:latin typeface="Times New Roman" panose="02020603050405020304" pitchFamily="18" charset="0"/>
                <a:ea typeface="Times New Roman" panose="02020603050405020304" pitchFamily="18" charset="0"/>
              </a:rPr>
              <a:t>seçmel</a:t>
            </a:r>
            <a:r>
              <a:rPr lang="tr-TR" sz="2800" b="1" dirty="0">
                <a:latin typeface="Times New Roman" panose="02020603050405020304" pitchFamily="18" charset="0"/>
                <a:ea typeface="Times New Roman" panose="02020603050405020304" pitchFamily="18" charset="0"/>
              </a:rPr>
              <a:t>i (Kapalı uçlu sorular )</a:t>
            </a:r>
            <a:endParaRPr lang="tr-TR" sz="2800" dirty="0"/>
          </a:p>
        </p:txBody>
      </p:sp>
      <p:sp>
        <p:nvSpPr>
          <p:cNvPr id="3" name="Dikdörtgen 2"/>
          <p:cNvSpPr/>
          <p:nvPr/>
        </p:nvSpPr>
        <p:spPr>
          <a:xfrm>
            <a:off x="837575" y="1400176"/>
            <a:ext cx="10744825" cy="4708981"/>
          </a:xfrm>
          <a:prstGeom prst="rect">
            <a:avLst/>
          </a:prstGeom>
        </p:spPr>
        <p:txBody>
          <a:bodyPr wrap="square">
            <a:spAutoFit/>
          </a:bodyPr>
          <a:lstStyle/>
          <a:p>
            <a:r>
              <a:rPr lang="de-DE" sz="2000" dirty="0" err="1">
                <a:latin typeface="Arial" panose="020B0604020202020204" pitchFamily="34" charset="0"/>
                <a:ea typeface="Times New Roman" panose="02020603050405020304" pitchFamily="18" charset="0"/>
                <a:cs typeface="Arial" panose="020B0604020202020204" pitchFamily="34" charset="0"/>
              </a:rPr>
              <a:t>Burada</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önce</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soru</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ve</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hemen</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altında</a:t>
            </a:r>
            <a:r>
              <a:rPr lang="de-DE" sz="2000" dirty="0">
                <a:latin typeface="Arial" panose="020B0604020202020204" pitchFamily="34" charset="0"/>
                <a:ea typeface="Times New Roman" panose="02020603050405020304" pitchFamily="18" charset="0"/>
                <a:cs typeface="Arial" panose="020B0604020202020204" pitchFamily="34" charset="0"/>
              </a:rPr>
              <a:t> da </a:t>
            </a:r>
            <a:r>
              <a:rPr lang="de-DE" sz="2000" dirty="0" err="1">
                <a:latin typeface="Arial" panose="020B0604020202020204" pitchFamily="34" charset="0"/>
                <a:ea typeface="Times New Roman" panose="02020603050405020304" pitchFamily="18" charset="0"/>
                <a:cs typeface="Arial" panose="020B0604020202020204" pitchFamily="34" charset="0"/>
              </a:rPr>
              <a:t>beklenen</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yanıtlara</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ilişkin</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seçenekler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bulunur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Kişiler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kendi</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durumları</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hangi</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seçeneğe</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uyuyorsa</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onu</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işaretlerler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Bazı</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sorular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iki</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seçenekli</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olduğu</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halde</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bazıları</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çok</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seçenekli</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olarak</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hazırlanabilir</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Seçenek</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sayısı</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sorulan</a:t>
            </a:r>
            <a:r>
              <a:rPr lang="de-DE" sz="2000" dirty="0">
                <a:latin typeface="Arial" panose="020B0604020202020204" pitchFamily="34" charset="0"/>
                <a:ea typeface="Times New Roman" panose="02020603050405020304" pitchFamily="18" charset="0"/>
                <a:cs typeface="Arial" panose="020B0604020202020204" pitchFamily="34" charset="0"/>
              </a:rPr>
              <a:t> </a:t>
            </a:r>
            <a:r>
              <a:rPr lang="de-DE" sz="2000" dirty="0" err="1">
                <a:latin typeface="Arial" panose="020B0604020202020204" pitchFamily="34" charset="0"/>
                <a:ea typeface="Times New Roman" panose="02020603050405020304" pitchFamily="18" charset="0"/>
                <a:cs typeface="Arial" panose="020B0604020202020204" pitchFamily="34" charset="0"/>
              </a:rPr>
              <a:t>konuya</a:t>
            </a:r>
            <a:r>
              <a:rPr lang="de-DE" sz="2000" dirty="0">
                <a:latin typeface="Arial" panose="020B0604020202020204" pitchFamily="34" charset="0"/>
                <a:ea typeface="Times New Roman" panose="02020603050405020304" pitchFamily="18" charset="0"/>
                <a:cs typeface="Arial" panose="020B0604020202020204" pitchFamily="34" charset="0"/>
              </a:rPr>
              <a:t> göre </a:t>
            </a:r>
            <a:r>
              <a:rPr lang="de-DE" sz="2000" dirty="0" err="1">
                <a:latin typeface="Arial" panose="020B0604020202020204" pitchFamily="34" charset="0"/>
                <a:ea typeface="Times New Roman" panose="02020603050405020304" pitchFamily="18" charset="0"/>
                <a:cs typeface="Arial" panose="020B0604020202020204" pitchFamily="34" charset="0"/>
              </a:rPr>
              <a:t>değişir</a:t>
            </a:r>
            <a:r>
              <a:rPr lang="de-DE" sz="2000" dirty="0">
                <a:latin typeface="Arial" panose="020B0604020202020204" pitchFamily="34" charset="0"/>
                <a:ea typeface="Times New Roman" panose="02020603050405020304" pitchFamily="18" charset="0"/>
                <a:cs typeface="Arial" panose="020B0604020202020204" pitchFamily="34" charset="0"/>
              </a:rPr>
              <a:t>. </a:t>
            </a:r>
            <a:endParaRPr lang="tr-TR" sz="2000" dirty="0">
              <a:latin typeface="Arial" panose="020B0604020202020204" pitchFamily="34" charset="0"/>
              <a:ea typeface="Times New Roman" panose="02020603050405020304" pitchFamily="18" charset="0"/>
              <a:cs typeface="Arial" panose="020B0604020202020204" pitchFamily="34" charset="0"/>
            </a:endParaRP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SORU: Üniversite yerleştirme puanına göre Türkiye’de en yüksek puana sahip Veteriner fakültesi hangisidir?</a:t>
            </a:r>
          </a:p>
          <a:p>
            <a:endParaRPr lang="tr-TR" sz="2000" dirty="0">
              <a:latin typeface="Arial" panose="020B0604020202020204" pitchFamily="34" charset="0"/>
              <a:cs typeface="Arial" panose="020B0604020202020204" pitchFamily="34" charset="0"/>
            </a:endParaRPr>
          </a:p>
          <a:p>
            <a:pPr marL="1333500" indent="-514350">
              <a:buFont typeface="+mj-lt"/>
              <a:buAutoNum type="alphaLcParenR"/>
            </a:pPr>
            <a:r>
              <a:rPr lang="tr-TR" sz="2000" dirty="0">
                <a:latin typeface="Arial" panose="020B0604020202020204" pitchFamily="34" charset="0"/>
                <a:cs typeface="Arial" panose="020B0604020202020204" pitchFamily="34" charset="0"/>
              </a:rPr>
              <a:t>Ankara Üniversitesi</a:t>
            </a:r>
          </a:p>
          <a:p>
            <a:pPr marL="1333500" indent="-514350">
              <a:buFont typeface="+mj-lt"/>
              <a:buAutoNum type="alphaLcParenR"/>
            </a:pPr>
            <a:r>
              <a:rPr lang="tr-TR" sz="2000" dirty="0">
                <a:latin typeface="Arial" panose="020B0604020202020204" pitchFamily="34" charset="0"/>
                <a:cs typeface="Arial" panose="020B0604020202020204" pitchFamily="34" charset="0"/>
              </a:rPr>
              <a:t>İstanbul Üniversitesi</a:t>
            </a:r>
          </a:p>
          <a:p>
            <a:pPr marL="1333500" indent="-514350">
              <a:buFont typeface="+mj-lt"/>
              <a:buAutoNum type="alphaLcParenR"/>
            </a:pPr>
            <a:r>
              <a:rPr lang="tr-TR" sz="2000" dirty="0">
                <a:latin typeface="Arial" panose="020B0604020202020204" pitchFamily="34" charset="0"/>
                <a:cs typeface="Arial" panose="020B0604020202020204" pitchFamily="34" charset="0"/>
              </a:rPr>
              <a:t>Bursa Uludağ Üniversitesi</a:t>
            </a:r>
          </a:p>
          <a:p>
            <a:pPr marL="1333500" indent="-514350">
              <a:buFont typeface="+mj-lt"/>
              <a:buAutoNum type="alphaLcParenR"/>
            </a:pPr>
            <a:r>
              <a:rPr lang="tr-TR" sz="2000" dirty="0">
                <a:latin typeface="Arial" panose="020B0604020202020204" pitchFamily="34" charset="0"/>
                <a:cs typeface="Arial" panose="020B0604020202020204" pitchFamily="34" charset="0"/>
              </a:rPr>
              <a:t>Aydın Adnan Menderes Üniversitesi</a:t>
            </a:r>
          </a:p>
          <a:p>
            <a:pPr marL="1333500" indent="-514350">
              <a:buFont typeface="+mj-lt"/>
              <a:buAutoNum type="alphaLcParenR"/>
            </a:pPr>
            <a:r>
              <a:rPr lang="tr-TR" sz="2000" dirty="0">
                <a:latin typeface="Arial" panose="020B0604020202020204" pitchFamily="34" charset="0"/>
                <a:cs typeface="Arial" panose="020B0604020202020204" pitchFamily="34" charset="0"/>
              </a:rPr>
              <a:t>Erciyes Üniversitesi </a:t>
            </a:r>
          </a:p>
          <a:p>
            <a:endParaRPr lang="tr-TR" sz="2000" dirty="0">
              <a:latin typeface="Arial" panose="020B0604020202020204" pitchFamily="34" charset="0"/>
              <a:cs typeface="Arial" panose="020B0604020202020204" pitchFamily="34" charset="0"/>
            </a:endParaRPr>
          </a:p>
          <a:p>
            <a:endParaRPr lang="tr-TR" sz="2000" dirty="0">
              <a:latin typeface="Arial" panose="020B0604020202020204" pitchFamily="34" charset="0"/>
              <a:cs typeface="Arial" panose="020B0604020202020204" pitchFamily="34" charset="0"/>
            </a:endParaRPr>
          </a:p>
          <a:p>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7797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3822" y="609891"/>
            <a:ext cx="10364451" cy="1596177"/>
          </a:xfrm>
        </p:spPr>
        <p:txBody>
          <a:bodyPr/>
          <a:lstStyle/>
          <a:p>
            <a:r>
              <a:rPr lang="tr-TR" b="1" dirty="0">
                <a:latin typeface="Arial" panose="020B0604020202020204" pitchFamily="34" charset="0"/>
                <a:cs typeface="Arial" panose="020B0604020202020204" pitchFamily="34" charset="0"/>
              </a:rPr>
              <a:t>Boşluk doldurma</a:t>
            </a:r>
          </a:p>
        </p:txBody>
      </p:sp>
      <p:sp>
        <p:nvSpPr>
          <p:cNvPr id="3" name="Dikdörtgen 2"/>
          <p:cNvSpPr/>
          <p:nvPr/>
        </p:nvSpPr>
        <p:spPr>
          <a:xfrm>
            <a:off x="1400801" y="1523911"/>
            <a:ext cx="9410699" cy="1200329"/>
          </a:xfrm>
          <a:prstGeom prst="rect">
            <a:avLst/>
          </a:prstGeom>
        </p:spPr>
        <p:txBody>
          <a:bodyPr wrap="square">
            <a:spAutoFit/>
          </a:bodyPr>
          <a:lstStyle/>
          <a:p>
            <a:r>
              <a:rPr lang="tr-TR" sz="2400" dirty="0">
                <a:solidFill>
                  <a:srgbClr val="222222"/>
                </a:solidFill>
                <a:latin typeface="arial" panose="020B0604020202020204" pitchFamily="34" charset="0"/>
              </a:rPr>
              <a:t>Boşluk doldurma soruları; eksik sözcük veya sözcüklerin girdiği boş bir alana sahip ifade, cümle veya paragraftan oluşur. Bir veya birden fazla boşluktan oluşabilir.</a:t>
            </a:r>
            <a:endParaRPr lang="tr-TR" sz="2400" dirty="0"/>
          </a:p>
        </p:txBody>
      </p:sp>
      <p:sp>
        <p:nvSpPr>
          <p:cNvPr id="4" name="Dikdörtgen 3"/>
          <p:cNvSpPr/>
          <p:nvPr/>
        </p:nvSpPr>
        <p:spPr>
          <a:xfrm>
            <a:off x="1628775" y="3101038"/>
            <a:ext cx="9401175" cy="1569660"/>
          </a:xfrm>
          <a:prstGeom prst="rect">
            <a:avLst/>
          </a:prstGeom>
        </p:spPr>
        <p:txBody>
          <a:bodyPr wrap="square">
            <a:spAutoFit/>
          </a:bodyPr>
          <a:lstStyle/>
          <a:p>
            <a:r>
              <a:rPr lang="tr-TR" sz="2400" b="1" dirty="0">
                <a:solidFill>
                  <a:srgbClr val="222222"/>
                </a:solidFill>
                <a:latin typeface="arial" panose="020B0604020202020204" pitchFamily="34" charset="0"/>
              </a:rPr>
              <a:t>SORU: </a:t>
            </a:r>
            <a:r>
              <a:rPr lang="tr-TR" sz="2400" dirty="0">
                <a:solidFill>
                  <a:srgbClr val="222222"/>
                </a:solidFill>
                <a:latin typeface="arial" panose="020B0604020202020204" pitchFamily="34" charset="0"/>
              </a:rPr>
              <a:t>Yeryüzünde yaşayan tüm hayvan türlerinin sağlığı için önlem alan, hayvan hastalıklarına tanı koyup tedavisi, üremesi, sağlığı, bakımı gibi alanlarda tıbbi bilgi ve yasal yetki ile donatılmış kişilere </a:t>
            </a:r>
            <a:r>
              <a:rPr lang="tr-TR" sz="2400" b="1" dirty="0">
                <a:solidFill>
                  <a:srgbClr val="222222"/>
                </a:solidFill>
                <a:latin typeface="arial" panose="020B0604020202020204" pitchFamily="34" charset="0"/>
              </a:rPr>
              <a:t>………………………. </a:t>
            </a:r>
            <a:r>
              <a:rPr lang="tr-TR" sz="2400" dirty="0">
                <a:solidFill>
                  <a:srgbClr val="222222"/>
                </a:solidFill>
                <a:latin typeface="arial" panose="020B0604020202020204" pitchFamily="34" charset="0"/>
              </a:rPr>
              <a:t>denir.</a:t>
            </a:r>
            <a:endParaRPr lang="tr-TR" sz="2400" dirty="0"/>
          </a:p>
        </p:txBody>
      </p:sp>
    </p:spTree>
    <p:extLst>
      <p:ext uri="{BB962C8B-B14F-4D97-AF65-F5344CB8AC3E}">
        <p14:creationId xmlns:p14="http://schemas.microsoft.com/office/powerpoint/2010/main" val="3569957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40502" y="688424"/>
            <a:ext cx="8911687" cy="1280890"/>
          </a:xfrm>
        </p:spPr>
        <p:txBody>
          <a:bodyPr/>
          <a:lstStyle/>
          <a:p>
            <a:r>
              <a:rPr lang="de-DE" b="1" dirty="0">
                <a:latin typeface="Arial" panose="020B0604020202020204" pitchFamily="34" charset="0"/>
                <a:ea typeface="Times New Roman" panose="02020603050405020304" pitchFamily="18" charset="0"/>
                <a:cs typeface="Arial" panose="020B0604020202020204" pitchFamily="34" charset="0"/>
              </a:rPr>
              <a:t>Uygun	</a:t>
            </a:r>
            <a:r>
              <a:rPr lang="de-DE" b="1" dirty="0" err="1">
                <a:latin typeface="Arial" panose="020B0604020202020204" pitchFamily="34" charset="0"/>
                <a:ea typeface="Times New Roman" panose="02020603050405020304" pitchFamily="18" charset="0"/>
                <a:cs typeface="Arial" panose="020B0604020202020204" pitchFamily="34" charset="0"/>
              </a:rPr>
              <a:t>olan</a:t>
            </a:r>
            <a:r>
              <a:rPr lang="tr-TR" b="1" dirty="0">
                <a:latin typeface="Arial" panose="020B0604020202020204" pitchFamily="34" charset="0"/>
                <a:ea typeface="Times New Roman" panose="02020603050405020304" pitchFamily="18" charset="0"/>
                <a:cs typeface="Arial" panose="020B0604020202020204" pitchFamily="34" charset="0"/>
              </a:rPr>
              <a:t>ı / olanları i</a:t>
            </a:r>
            <a:r>
              <a:rPr lang="de-DE" b="1" dirty="0" err="1">
                <a:latin typeface="Arial" panose="020B0604020202020204" pitchFamily="34" charset="0"/>
                <a:ea typeface="Times New Roman" panose="02020603050405020304" pitchFamily="18" charset="0"/>
                <a:cs typeface="Arial" panose="020B0604020202020204" pitchFamily="34" charset="0"/>
              </a:rPr>
              <a:t>şaretle</a:t>
            </a:r>
            <a:r>
              <a:rPr lang="tr-TR" b="1" dirty="0">
                <a:latin typeface="Arial" panose="020B0604020202020204" pitchFamily="34" charset="0"/>
                <a:ea typeface="Times New Roman" panose="02020603050405020304" pitchFamily="18" charset="0"/>
                <a:cs typeface="Arial" panose="020B0604020202020204" pitchFamily="34" charset="0"/>
              </a:rPr>
              <a:t>me</a:t>
            </a:r>
            <a:br>
              <a:rPr lang="de-DE" b="1" dirty="0">
                <a:latin typeface="Arial" panose="020B0604020202020204" pitchFamily="34" charset="0"/>
                <a:ea typeface="Times New Roman" panose="02020603050405020304" pitchFamily="18" charset="0"/>
                <a:cs typeface="Arial" panose="020B0604020202020204" pitchFamily="34" charset="0"/>
              </a:rPr>
            </a:br>
            <a:endParaRPr lang="tr-TR" dirty="0"/>
          </a:p>
        </p:txBody>
      </p:sp>
      <p:sp>
        <p:nvSpPr>
          <p:cNvPr id="4" name="Dikdörtgen 3"/>
          <p:cNvSpPr/>
          <p:nvPr/>
        </p:nvSpPr>
        <p:spPr>
          <a:xfrm>
            <a:off x="1276350" y="1728919"/>
            <a:ext cx="10677525" cy="707886"/>
          </a:xfrm>
          <a:prstGeom prst="rect">
            <a:avLst/>
          </a:prstGeom>
        </p:spPr>
        <p:txBody>
          <a:bodyPr wrap="square">
            <a:spAutoFit/>
          </a:bodyPr>
          <a:lstStyle/>
          <a:p>
            <a:r>
              <a:rPr lang="tr-TR" sz="2000" dirty="0">
                <a:latin typeface="Arial" panose="020B0604020202020204" pitchFamily="34" charset="0"/>
                <a:cs typeface="Arial" panose="020B0604020202020204" pitchFamily="34" charset="0"/>
              </a:rPr>
              <a:t>Bu sorular çoktan seçmeli sorular gibidir. Ancak sorularda bir olaya bağlı olarak çoklu seçenekler vardır ve birden çok seçenek işaretlenebilir.</a:t>
            </a:r>
          </a:p>
        </p:txBody>
      </p:sp>
      <p:sp>
        <p:nvSpPr>
          <p:cNvPr id="5" name="Dikdörtgen 4"/>
          <p:cNvSpPr/>
          <p:nvPr/>
        </p:nvSpPr>
        <p:spPr>
          <a:xfrm>
            <a:off x="1033150" y="2836855"/>
            <a:ext cx="10125700" cy="2677656"/>
          </a:xfrm>
          <a:prstGeom prst="rect">
            <a:avLst/>
          </a:prstGeom>
        </p:spPr>
        <p:txBody>
          <a:bodyPr wrap="square">
            <a:spAutoFit/>
          </a:bodyPr>
          <a:lstStyle/>
          <a:p>
            <a:r>
              <a:rPr lang="tr-TR" sz="2400" dirty="0">
                <a:latin typeface="Arial" panose="020B0604020202020204" pitchFamily="34" charset="0"/>
                <a:cs typeface="Arial" panose="020B0604020202020204" pitchFamily="34" charset="0"/>
              </a:rPr>
              <a:t>SORU: Veteriner hekimin temel görevi/görevleri nelerdir?</a:t>
            </a:r>
          </a:p>
          <a:p>
            <a:pPr marL="285750" indent="-285750">
              <a:buFont typeface="Wingdings" panose="05000000000000000000" pitchFamily="2" charset="2"/>
              <a:buChar char="q"/>
            </a:pPr>
            <a:endParaRPr lang="tr-TR"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Hayvanları cerrahi veya tıbbi olarak tedavi ederek sağlıklarına kavuşturmak</a:t>
            </a: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Hayvan sahiplerine sağlık önlemleri, beslenme ve genel bakım hakkında tavsiyelerde bulunmak</a:t>
            </a: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Hayvan barınakları açmak</a:t>
            </a: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Hayvan kayıtlarını tutarak, hastalıkları kamu sağlığı görevlilerine bildirmek</a:t>
            </a: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Hayvanlardan insanlara bulaşabilecek hastalıklar hakkında kamuyu bilgilendirmek</a:t>
            </a:r>
          </a:p>
          <a:p>
            <a:pPr marL="285750" indent="-285750">
              <a:buFont typeface="Wingdings" panose="05000000000000000000" pitchFamily="2" charset="2"/>
              <a:buChar char="q"/>
            </a:pPr>
            <a:r>
              <a:rPr lang="tr-TR" dirty="0">
                <a:latin typeface="Arial" panose="020B0604020202020204" pitchFamily="34" charset="0"/>
                <a:cs typeface="Arial" panose="020B0604020202020204" pitchFamily="34" charset="0"/>
              </a:rPr>
              <a:t>Hastalıkların diğer hayvanlara veya insanlara yayılmasını önlemek</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0892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2350" y="275616"/>
            <a:ext cx="10364451" cy="1596177"/>
          </a:xfrm>
        </p:spPr>
        <p:txBody>
          <a:bodyPr>
            <a:normAutofit fontScale="90000"/>
          </a:bodyPr>
          <a:lstStyle/>
          <a:p>
            <a:pPr>
              <a:lnSpc>
                <a:spcPct val="150000"/>
              </a:lnSpc>
              <a:spcAft>
                <a:spcPts val="0"/>
              </a:spcAft>
            </a:pPr>
            <a:r>
              <a:rPr lang="de-DE" sz="3100" b="1" u="sng" dirty="0">
                <a:latin typeface="Arial" panose="020B0604020202020204" pitchFamily="34" charset="0"/>
                <a:cs typeface="Arial" panose="020B0604020202020204" pitchFamily="34" charset="0"/>
              </a:rPr>
              <a:t>Anket </a:t>
            </a:r>
            <a:r>
              <a:rPr lang="de-DE" sz="3100" b="1" u="sng" dirty="0" err="1">
                <a:latin typeface="Arial" panose="020B0604020202020204" pitchFamily="34" charset="0"/>
                <a:cs typeface="Arial" panose="020B0604020202020204" pitchFamily="34" charset="0"/>
              </a:rPr>
              <a:t>Formlarında</a:t>
            </a:r>
            <a:r>
              <a:rPr lang="de-DE" sz="3100" b="1" u="sng" dirty="0">
                <a:latin typeface="Arial" panose="020B0604020202020204" pitchFamily="34" charset="0"/>
                <a:cs typeface="Arial" panose="020B0604020202020204" pitchFamily="34" charset="0"/>
              </a:rPr>
              <a:t> </a:t>
            </a:r>
            <a:r>
              <a:rPr lang="de-DE" sz="3100" b="1" u="sng" dirty="0" err="1">
                <a:latin typeface="Arial" panose="020B0604020202020204" pitchFamily="34" charset="0"/>
                <a:cs typeface="Arial" panose="020B0604020202020204" pitchFamily="34" charset="0"/>
              </a:rPr>
              <a:t>Kullanılan</a:t>
            </a:r>
            <a:r>
              <a:rPr lang="de-DE" sz="3100" b="1" u="sng" dirty="0">
                <a:latin typeface="Arial" panose="020B0604020202020204" pitchFamily="34" charset="0"/>
                <a:cs typeface="Arial" panose="020B0604020202020204" pitchFamily="34" charset="0"/>
              </a:rPr>
              <a:t> </a:t>
            </a:r>
            <a:r>
              <a:rPr lang="de-DE" sz="3100" b="1" u="sng" dirty="0" err="1">
                <a:latin typeface="Arial" panose="020B0604020202020204" pitchFamily="34" charset="0"/>
                <a:cs typeface="Arial" panose="020B0604020202020204" pitchFamily="34" charset="0"/>
              </a:rPr>
              <a:t>Soru</a:t>
            </a:r>
            <a:r>
              <a:rPr lang="de-DE" sz="3100" b="1" u="sng" dirty="0">
                <a:latin typeface="Arial" panose="020B0604020202020204" pitchFamily="34" charset="0"/>
                <a:cs typeface="Arial" panose="020B0604020202020204" pitchFamily="34" charset="0"/>
              </a:rPr>
              <a:t> </a:t>
            </a:r>
            <a:r>
              <a:rPr lang="de-DE" sz="3100" b="1" u="sng" dirty="0" err="1">
                <a:latin typeface="Arial" panose="020B0604020202020204" pitchFamily="34" charset="0"/>
                <a:cs typeface="Arial" panose="020B0604020202020204" pitchFamily="34" charset="0"/>
              </a:rPr>
              <a:t>Türleri</a:t>
            </a:r>
            <a:br>
              <a:rPr lang="tr-TR" sz="4400" b="1" i="1"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4" name="Dikdörtgen 3"/>
          <p:cNvSpPr/>
          <p:nvPr/>
        </p:nvSpPr>
        <p:spPr>
          <a:xfrm>
            <a:off x="604684" y="1073705"/>
            <a:ext cx="11430000" cy="5078313"/>
          </a:xfrm>
          <a:prstGeom prst="rect">
            <a:avLst/>
          </a:prstGeom>
        </p:spPr>
        <p:txBody>
          <a:bodyPr wrap="square">
            <a:spAutoFit/>
          </a:bodyPr>
          <a:lstStyle/>
          <a:p>
            <a:pPr marL="457200" indent="-457200">
              <a:lnSpc>
                <a:spcPct val="150000"/>
              </a:lnSpc>
              <a:buFont typeface="Wingdings" panose="05000000000000000000" pitchFamily="2" charset="2"/>
              <a:buChar char="Ø"/>
            </a:pPr>
            <a:r>
              <a:rPr lang="de-DE" b="1" i="1" dirty="0">
                <a:latin typeface="Arial" panose="020B0604020202020204" pitchFamily="34" charset="0"/>
                <a:ea typeface="Times New Roman" panose="02020603050405020304" pitchFamily="18" charset="0"/>
                <a:cs typeface="Arial" panose="020B0604020202020204" pitchFamily="34" charset="0"/>
              </a:rPr>
              <a:t>YAPILANDIRILMIŞ</a:t>
            </a:r>
            <a:r>
              <a:rPr lang="tr-TR" b="1" i="1" dirty="0">
                <a:latin typeface="Arial" panose="020B0604020202020204" pitchFamily="34" charset="0"/>
                <a:ea typeface="Times New Roman" panose="02020603050405020304" pitchFamily="18" charset="0"/>
                <a:cs typeface="Arial" panose="020B0604020202020204" pitchFamily="34" charset="0"/>
              </a:rPr>
              <a:t> (Cevapları şıklar haline getirilmiş sorularla)</a:t>
            </a:r>
            <a:endParaRPr lang="de-DE" b="1" i="1" dirty="0">
              <a:latin typeface="Arial" panose="020B0604020202020204" pitchFamily="34" charset="0"/>
              <a:ea typeface="Times New Roman" panose="02020603050405020304" pitchFamily="18" charset="0"/>
              <a:cs typeface="Arial" panose="020B0604020202020204" pitchFamily="34" charset="0"/>
            </a:endParaRP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Cevabı</a:t>
            </a:r>
            <a:r>
              <a:rPr lang="de-DE" b="1" i="1" dirty="0">
                <a:latin typeface="Arial" panose="020B0604020202020204" pitchFamily="34" charset="0"/>
                <a:ea typeface="Times New Roman" panose="02020603050405020304" pitchFamily="18" charset="0"/>
                <a:cs typeface="Arial" panose="020B0604020202020204" pitchFamily="34" charset="0"/>
              </a:rPr>
              <a:t>	</a:t>
            </a:r>
            <a:r>
              <a:rPr lang="tr-TR"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açık</a:t>
            </a:r>
            <a:r>
              <a:rPr lang="tr-TR"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olan</a:t>
            </a:r>
            <a:r>
              <a:rPr lang="tr-TR"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sorular</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Straightforward</a:t>
            </a:r>
            <a:r>
              <a:rPr lang="de-DE" b="1" i="1" dirty="0">
                <a:latin typeface="Arial" panose="020B0604020202020204" pitchFamily="34" charset="0"/>
                <a:ea typeface="Times New Roman" panose="02020603050405020304" pitchFamily="18" charset="0"/>
                <a:cs typeface="Arial" panose="020B0604020202020204" pitchFamily="34" charset="0"/>
              </a:rPr>
              <a:t>)</a:t>
            </a: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Kontrol</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listesi</a:t>
            </a:r>
            <a:r>
              <a:rPr lang="de-DE" b="1" i="1" dirty="0">
                <a:latin typeface="Arial" panose="020B0604020202020204" pitchFamily="34" charset="0"/>
                <a:ea typeface="Times New Roman" panose="02020603050405020304" pitchFamily="18" charset="0"/>
                <a:cs typeface="Arial" panose="020B0604020202020204" pitchFamily="34" charset="0"/>
              </a:rPr>
              <a:t>	(Checklist)</a:t>
            </a: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Sıralamalı</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skala</a:t>
            </a:r>
            <a:r>
              <a:rPr lang="de-DE" b="1" i="1" dirty="0">
                <a:latin typeface="Arial" panose="020B0604020202020204" pitchFamily="34" charset="0"/>
                <a:ea typeface="Times New Roman" panose="02020603050405020304" pitchFamily="18" charset="0"/>
                <a:cs typeface="Arial" panose="020B0604020202020204" pitchFamily="34" charset="0"/>
              </a:rPr>
              <a:t>	(Rating	</a:t>
            </a:r>
            <a:r>
              <a:rPr lang="de-DE" b="1" i="1" dirty="0" err="1">
                <a:latin typeface="Arial" panose="020B0604020202020204" pitchFamily="34" charset="0"/>
                <a:ea typeface="Times New Roman" panose="02020603050405020304" pitchFamily="18" charset="0"/>
                <a:cs typeface="Arial" panose="020B0604020202020204" pitchFamily="34" charset="0"/>
              </a:rPr>
              <a:t>scale</a:t>
            </a:r>
            <a:r>
              <a:rPr lang="de-DE" b="1" i="1" dirty="0">
                <a:latin typeface="Arial" panose="020B0604020202020204" pitchFamily="34" charset="0"/>
                <a:ea typeface="Times New Roman" panose="02020603050405020304" pitchFamily="18" charset="0"/>
                <a:cs typeface="Arial" panose="020B0604020202020204" pitchFamily="34" charset="0"/>
              </a:rPr>
              <a:t>)</a:t>
            </a: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Sıraya</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dizmek</a:t>
            </a:r>
            <a:r>
              <a:rPr lang="de-DE" b="1" i="1" dirty="0">
                <a:latin typeface="Arial" panose="020B0604020202020204" pitchFamily="34" charset="0"/>
                <a:ea typeface="Times New Roman" panose="02020603050405020304" pitchFamily="18" charset="0"/>
                <a:cs typeface="Arial" panose="020B0604020202020204" pitchFamily="34" charset="0"/>
              </a:rPr>
              <a:t>	(Rank	</a:t>
            </a:r>
            <a:r>
              <a:rPr lang="de-DE" b="1" i="1" dirty="0" err="1">
                <a:latin typeface="Arial" panose="020B0604020202020204" pitchFamily="34" charset="0"/>
                <a:ea typeface="Times New Roman" panose="02020603050405020304" pitchFamily="18" charset="0"/>
                <a:cs typeface="Arial" panose="020B0604020202020204" pitchFamily="34" charset="0"/>
              </a:rPr>
              <a:t>order</a:t>
            </a:r>
            <a:r>
              <a:rPr lang="de-DE" b="1" i="1" dirty="0">
                <a:latin typeface="Arial" panose="020B0604020202020204" pitchFamily="34" charset="0"/>
                <a:ea typeface="Times New Roman" panose="02020603050405020304" pitchFamily="18" charset="0"/>
                <a:cs typeface="Arial" panose="020B0604020202020204" pitchFamily="34" charset="0"/>
              </a:rPr>
              <a:t>)</a:t>
            </a: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Likert</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tipi</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skala</a:t>
            </a:r>
            <a:endParaRPr lang="tr-TR" b="1" i="1" dirty="0">
              <a:latin typeface="Arial" panose="020B0604020202020204" pitchFamily="34" charset="0"/>
              <a:ea typeface="Times New Roman" panose="02020603050405020304" pitchFamily="18" charset="0"/>
              <a:cs typeface="Arial" panose="020B0604020202020204" pitchFamily="34" charset="0"/>
            </a:endParaRPr>
          </a:p>
          <a:p>
            <a:pPr marL="1077913" indent="-276225">
              <a:lnSpc>
                <a:spcPct val="150000"/>
              </a:lnSpc>
              <a:buFont typeface="Arial" panose="020B0604020202020204" pitchFamily="34" charset="0"/>
              <a:buChar char="•"/>
            </a:pPr>
            <a:r>
              <a:rPr lang="de-DE" b="1" i="1" dirty="0">
                <a:latin typeface="Arial" panose="020B0604020202020204" pitchFamily="34" charset="0"/>
                <a:ea typeface="Times New Roman" panose="02020603050405020304" pitchFamily="18" charset="0"/>
                <a:cs typeface="Arial" panose="020B0604020202020204" pitchFamily="34" charset="0"/>
              </a:rPr>
              <a:t>Çoktan	</a:t>
            </a:r>
            <a:r>
              <a:rPr lang="de-DE" b="1" i="1" dirty="0" err="1">
                <a:latin typeface="Arial" panose="020B0604020202020204" pitchFamily="34" charset="0"/>
                <a:ea typeface="Times New Roman" panose="02020603050405020304" pitchFamily="18" charset="0"/>
                <a:cs typeface="Arial" panose="020B0604020202020204" pitchFamily="34" charset="0"/>
              </a:rPr>
              <a:t>seçmeli</a:t>
            </a:r>
            <a:endParaRPr lang="de-DE" b="1" i="1" dirty="0">
              <a:latin typeface="Arial" panose="020B0604020202020204" pitchFamily="34" charset="0"/>
              <a:ea typeface="Times New Roman" panose="02020603050405020304" pitchFamily="18" charset="0"/>
              <a:cs typeface="Arial" panose="020B0604020202020204" pitchFamily="34" charset="0"/>
            </a:endParaRPr>
          </a:p>
          <a:p>
            <a:pPr marL="1077913" indent="-276225">
              <a:lnSpc>
                <a:spcPct val="150000"/>
              </a:lnSpc>
              <a:buFont typeface="Arial" panose="020B0604020202020204" pitchFamily="34" charset="0"/>
              <a:buChar char="•"/>
            </a:pPr>
            <a:r>
              <a:rPr lang="de-DE" b="1" i="1" dirty="0">
                <a:latin typeface="Arial" panose="020B0604020202020204" pitchFamily="34" charset="0"/>
                <a:ea typeface="Times New Roman" panose="02020603050405020304" pitchFamily="18" charset="0"/>
                <a:cs typeface="Arial" panose="020B0604020202020204" pitchFamily="34" charset="0"/>
              </a:rPr>
              <a:t>Boşlukları	</a:t>
            </a:r>
            <a:r>
              <a:rPr lang="de-DE" b="1" i="1" dirty="0" err="1">
                <a:latin typeface="Arial" panose="020B0604020202020204" pitchFamily="34" charset="0"/>
                <a:ea typeface="Times New Roman" panose="02020603050405020304" pitchFamily="18" charset="0"/>
                <a:cs typeface="Arial" panose="020B0604020202020204" pitchFamily="34" charset="0"/>
              </a:rPr>
              <a:t>doldur</a:t>
            </a:r>
            <a:r>
              <a:rPr lang="tr-TR" b="1" i="1" dirty="0" err="1">
                <a:latin typeface="Arial" panose="020B0604020202020204" pitchFamily="34" charset="0"/>
                <a:ea typeface="Times New Roman" panose="02020603050405020304" pitchFamily="18" charset="0"/>
                <a:cs typeface="Arial" panose="020B0604020202020204" pitchFamily="34" charset="0"/>
              </a:rPr>
              <a:t>ma</a:t>
            </a:r>
            <a:endParaRPr lang="de-DE" b="1" i="1" dirty="0">
              <a:latin typeface="Arial" panose="020B0604020202020204" pitchFamily="34" charset="0"/>
              <a:ea typeface="Times New Roman" panose="02020603050405020304" pitchFamily="18" charset="0"/>
              <a:cs typeface="Arial" panose="020B0604020202020204" pitchFamily="34" charset="0"/>
            </a:endParaRPr>
          </a:p>
          <a:p>
            <a:pPr marL="1077913" indent="-276225">
              <a:lnSpc>
                <a:spcPct val="150000"/>
              </a:lnSpc>
              <a:buFont typeface="Arial" panose="020B0604020202020204" pitchFamily="34" charset="0"/>
              <a:buChar char="•"/>
            </a:pPr>
            <a:r>
              <a:rPr lang="de-DE" b="1" i="1" dirty="0">
                <a:latin typeface="Arial" panose="020B0604020202020204" pitchFamily="34" charset="0"/>
                <a:ea typeface="Times New Roman" panose="02020603050405020304" pitchFamily="18" charset="0"/>
                <a:cs typeface="Arial" panose="020B0604020202020204" pitchFamily="34" charset="0"/>
              </a:rPr>
              <a:t>Uygun	</a:t>
            </a:r>
            <a:r>
              <a:rPr lang="de-DE" b="1" i="1" dirty="0" err="1">
                <a:latin typeface="Arial" panose="020B0604020202020204" pitchFamily="34" charset="0"/>
                <a:ea typeface="Times New Roman" panose="02020603050405020304" pitchFamily="18" charset="0"/>
                <a:cs typeface="Arial" panose="020B0604020202020204" pitchFamily="34" charset="0"/>
              </a:rPr>
              <a:t>olan</a:t>
            </a:r>
            <a:r>
              <a:rPr lang="tr-TR" b="1" i="1" dirty="0">
                <a:latin typeface="Arial" panose="020B0604020202020204" pitchFamily="34" charset="0"/>
                <a:ea typeface="Times New Roman" panose="02020603050405020304" pitchFamily="18" charset="0"/>
                <a:cs typeface="Arial" panose="020B0604020202020204" pitchFamily="34" charset="0"/>
              </a:rPr>
              <a:t>ı / olanları </a:t>
            </a:r>
            <a:r>
              <a:rPr lang="de-DE" b="1" i="1" dirty="0" err="1">
                <a:latin typeface="Arial" panose="020B0604020202020204" pitchFamily="34" charset="0"/>
                <a:ea typeface="Times New Roman" panose="02020603050405020304" pitchFamily="18" charset="0"/>
                <a:cs typeface="Arial" panose="020B0604020202020204" pitchFamily="34" charset="0"/>
              </a:rPr>
              <a:t>işaretle</a:t>
            </a:r>
            <a:r>
              <a:rPr lang="tr-TR" b="1" i="1" dirty="0">
                <a:latin typeface="Arial" panose="020B0604020202020204" pitchFamily="34" charset="0"/>
                <a:ea typeface="Times New Roman" panose="02020603050405020304" pitchFamily="18" charset="0"/>
                <a:cs typeface="Arial" panose="020B0604020202020204" pitchFamily="34" charset="0"/>
              </a:rPr>
              <a:t>me</a:t>
            </a:r>
            <a:endParaRPr lang="de-DE" b="1" i="1" dirty="0">
              <a:latin typeface="Arial" panose="020B0604020202020204" pitchFamily="34" charset="0"/>
              <a:ea typeface="Times New Roman" panose="02020603050405020304" pitchFamily="18" charset="0"/>
              <a:cs typeface="Arial" panose="020B0604020202020204" pitchFamily="34" charset="0"/>
            </a:endParaRPr>
          </a:p>
          <a:p>
            <a:pPr marL="457200" indent="-457200">
              <a:lnSpc>
                <a:spcPct val="150000"/>
              </a:lnSpc>
              <a:buFont typeface="Wingdings" panose="05000000000000000000" pitchFamily="2" charset="2"/>
              <a:buChar char="Ø"/>
            </a:pPr>
            <a:r>
              <a:rPr lang="de-DE" b="1" i="1" dirty="0">
                <a:latin typeface="Arial" panose="020B0604020202020204" pitchFamily="34" charset="0"/>
                <a:ea typeface="Times New Roman" panose="02020603050405020304" pitchFamily="18" charset="0"/>
                <a:cs typeface="Arial" panose="020B0604020202020204" pitchFamily="34" charset="0"/>
              </a:rPr>
              <a:t> YAPILANDIRILMAMIŞ</a:t>
            </a:r>
            <a:r>
              <a:rPr lang="tr-TR" b="1" i="1" dirty="0">
                <a:latin typeface="Arial" panose="020B0604020202020204" pitchFamily="34" charset="0"/>
                <a:ea typeface="Times New Roman" panose="02020603050405020304" pitchFamily="18" charset="0"/>
                <a:cs typeface="Arial" panose="020B0604020202020204" pitchFamily="34" charset="0"/>
              </a:rPr>
              <a:t> (Bir kompozisyon halinde yazdırma veya serbestçe listeleme)</a:t>
            </a:r>
          </a:p>
          <a:p>
            <a:pPr marL="1077913" indent="-276225">
              <a:lnSpc>
                <a:spcPct val="150000"/>
              </a:lnSpc>
              <a:buFont typeface="Arial" panose="020B0604020202020204" pitchFamily="34" charset="0"/>
              <a:buChar char="•"/>
            </a:pPr>
            <a:r>
              <a:rPr lang="de-DE" b="1" i="1" dirty="0" err="1">
                <a:latin typeface="Arial" panose="020B0604020202020204" pitchFamily="34" charset="0"/>
                <a:ea typeface="Times New Roman" panose="02020603050405020304" pitchFamily="18" charset="0"/>
                <a:cs typeface="Arial" panose="020B0604020202020204" pitchFamily="34" charset="0"/>
              </a:rPr>
              <a:t>Açık</a:t>
            </a:r>
            <a:r>
              <a:rPr lang="tr-TR"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uçlu</a:t>
            </a:r>
            <a:r>
              <a:rPr lang="de-DE" b="1" i="1" dirty="0">
                <a:latin typeface="Arial" panose="020B0604020202020204" pitchFamily="34" charset="0"/>
                <a:ea typeface="Times New Roman" panose="02020603050405020304" pitchFamily="18" charset="0"/>
                <a:cs typeface="Arial" panose="020B0604020202020204" pitchFamily="34" charset="0"/>
              </a:rPr>
              <a:t>	</a:t>
            </a:r>
            <a:r>
              <a:rPr lang="de-DE" b="1" i="1" dirty="0" err="1">
                <a:latin typeface="Arial" panose="020B0604020202020204" pitchFamily="34" charset="0"/>
                <a:ea typeface="Times New Roman" panose="02020603050405020304" pitchFamily="18" charset="0"/>
                <a:cs typeface="Arial" panose="020B0604020202020204" pitchFamily="34" charset="0"/>
              </a:rPr>
              <a:t>soru</a:t>
            </a:r>
            <a:r>
              <a:rPr lang="tr-TR" b="1" i="1" dirty="0" err="1">
                <a:latin typeface="Arial" panose="020B0604020202020204" pitchFamily="34" charset="0"/>
                <a:ea typeface="Times New Roman" panose="02020603050405020304" pitchFamily="18" charset="0"/>
                <a:cs typeface="Arial" panose="020B0604020202020204" pitchFamily="34" charset="0"/>
              </a:rPr>
              <a:t>lar</a:t>
            </a:r>
            <a:endParaRPr lang="tr-TR" b="1" i="1" dirty="0">
              <a:latin typeface="Arial" panose="020B0604020202020204" pitchFamily="34" charset="0"/>
              <a:ea typeface="Times New Roman" panose="02020603050405020304" pitchFamily="18" charset="0"/>
              <a:cs typeface="Arial" panose="020B0604020202020204" pitchFamily="34" charset="0"/>
            </a:endParaRPr>
          </a:p>
          <a:p>
            <a:pPr marL="1077913" indent="-276225">
              <a:lnSpc>
                <a:spcPct val="150000"/>
              </a:lnSpc>
              <a:buFont typeface="Arial" panose="020B0604020202020204" pitchFamily="34" charset="0"/>
              <a:buChar char="•"/>
            </a:pPr>
            <a:r>
              <a:rPr lang="tr-TR" b="1" i="1" dirty="0">
                <a:latin typeface="Arial" panose="020B0604020202020204" pitchFamily="34" charset="0"/>
                <a:ea typeface="Times New Roman" panose="02020603050405020304" pitchFamily="18" charset="0"/>
                <a:cs typeface="Arial" panose="020B0604020202020204" pitchFamily="34" charset="0"/>
              </a:rPr>
              <a:t>Yarı açık-yarı kapalı uçlu sorular</a:t>
            </a:r>
          </a:p>
        </p:txBody>
      </p:sp>
    </p:spTree>
    <p:extLst>
      <p:ext uri="{BB962C8B-B14F-4D97-AF65-F5344CB8AC3E}">
        <p14:creationId xmlns:p14="http://schemas.microsoft.com/office/powerpoint/2010/main" val="2919125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7100" y="357410"/>
            <a:ext cx="10260011" cy="1153890"/>
          </a:xfrm>
        </p:spPr>
        <p:txBody>
          <a:bodyPr>
            <a:normAutofit fontScale="90000"/>
          </a:bodyPr>
          <a:lstStyle/>
          <a:p>
            <a:r>
              <a:rPr lang="de-DE" b="1" i="1" u="sng" dirty="0">
                <a:solidFill>
                  <a:srgbClr val="FF0000"/>
                </a:solidFill>
                <a:latin typeface="Arial" panose="020B0604020202020204" pitchFamily="34" charset="0"/>
                <a:ea typeface="Times New Roman" panose="02020603050405020304" pitchFamily="18" charset="0"/>
                <a:cs typeface="Arial" panose="020B0604020202020204" pitchFamily="34" charset="0"/>
              </a:rPr>
              <a:t>YAPILANDIRILMIŞ</a:t>
            </a:r>
            <a:r>
              <a:rPr lang="tr-TR" b="1" i="1" u="sng" dirty="0">
                <a:solidFill>
                  <a:srgbClr val="FF0000"/>
                </a:solidFill>
                <a:latin typeface="Arial" panose="020B0604020202020204" pitchFamily="34" charset="0"/>
                <a:ea typeface="Times New Roman" panose="02020603050405020304" pitchFamily="18" charset="0"/>
                <a:cs typeface="Arial" panose="020B0604020202020204" pitchFamily="34" charset="0"/>
              </a:rPr>
              <a:t> (Cevapları şıklar haline getirilmiş sorularla)</a:t>
            </a:r>
            <a:br>
              <a:rPr lang="de-DE" b="1" i="1" u="sng" dirty="0">
                <a:solidFill>
                  <a:srgbClr val="FF0000"/>
                </a:solidFill>
                <a:latin typeface="Arial" panose="020B0604020202020204" pitchFamily="34" charset="0"/>
                <a:ea typeface="Times New Roman" panose="02020603050405020304" pitchFamily="18" charset="0"/>
                <a:cs typeface="Arial" panose="020B0604020202020204" pitchFamily="34" charset="0"/>
              </a:rPr>
            </a:br>
            <a:br>
              <a:rPr lang="tr-TR" b="1" dirty="0">
                <a:solidFill>
                  <a:srgbClr val="FF0000"/>
                </a:solidFill>
              </a:rPr>
            </a:br>
            <a:r>
              <a:rPr lang="tr-TR" b="1" dirty="0">
                <a:solidFill>
                  <a:schemeClr val="tx1"/>
                </a:solidFill>
              </a:rPr>
              <a:t>Cevabı açık olan sorular </a:t>
            </a:r>
            <a:br>
              <a:rPr lang="tr-TR" b="1" dirty="0">
                <a:solidFill>
                  <a:srgbClr val="FF0000"/>
                </a:solidFill>
              </a:rPr>
            </a:br>
            <a:br>
              <a:rPr lang="tr-TR" b="1" dirty="0">
                <a:solidFill>
                  <a:srgbClr val="FF0000"/>
                </a:solidFill>
              </a:rPr>
            </a:br>
            <a:endParaRPr lang="tr-TR" b="1" dirty="0">
              <a:solidFill>
                <a:srgbClr val="FF0000"/>
              </a:solidFill>
            </a:endParaRPr>
          </a:p>
        </p:txBody>
      </p:sp>
      <p:sp>
        <p:nvSpPr>
          <p:cNvPr id="4" name="Dikdörtgen 3"/>
          <p:cNvSpPr/>
          <p:nvPr/>
        </p:nvSpPr>
        <p:spPr>
          <a:xfrm>
            <a:off x="1630392" y="2518762"/>
            <a:ext cx="10153291" cy="2677656"/>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SORU: Kaç yaşındasınız?</a:t>
            </a:r>
          </a:p>
          <a:p>
            <a:r>
              <a:rPr lang="tr-TR" sz="2800" dirty="0">
                <a:latin typeface="Arial" panose="020B0604020202020204" pitchFamily="34" charset="0"/>
                <a:cs typeface="Arial" panose="020B0604020202020204" pitchFamily="34" charset="0"/>
              </a:rPr>
              <a:t>			 …… yıl </a:t>
            </a:r>
          </a:p>
          <a:p>
            <a:r>
              <a:rPr lang="tr-TR" sz="2800" dirty="0">
                <a:latin typeface="Arial" panose="020B0604020202020204" pitchFamily="34" charset="0"/>
                <a:cs typeface="Arial" panose="020B0604020202020204" pitchFamily="34" charset="0"/>
              </a:rPr>
              <a:t>SORU: Cinsiyetiniz nedir? </a:t>
            </a:r>
          </a:p>
          <a:p>
            <a:pPr lvl="2"/>
            <a:r>
              <a:rPr lang="tr-TR" sz="2800" dirty="0">
                <a:latin typeface="Arial" panose="020B0604020202020204" pitchFamily="34" charset="0"/>
                <a:cs typeface="Arial" panose="020B0604020202020204" pitchFamily="34" charset="0"/>
              </a:rPr>
              <a:t>	□ Erkek □ Kadın </a:t>
            </a:r>
          </a:p>
          <a:p>
            <a:r>
              <a:rPr lang="tr-TR" sz="2800" dirty="0">
                <a:latin typeface="Arial" panose="020B0604020202020204" pitchFamily="34" charset="0"/>
                <a:cs typeface="Arial" panose="020B0604020202020204" pitchFamily="34" charset="0"/>
              </a:rPr>
              <a:t>SORU: Daha önce hiç hayvan sahibi oldunuz mu? </a:t>
            </a:r>
          </a:p>
          <a:p>
            <a:r>
              <a:rPr lang="tr-TR" sz="2800" dirty="0">
                <a:latin typeface="Arial" panose="020B0604020202020204" pitchFamily="34" charset="0"/>
                <a:cs typeface="Arial" panose="020B0604020202020204" pitchFamily="34" charset="0"/>
              </a:rPr>
              <a:t>			□ Evet □ Hayır</a:t>
            </a:r>
          </a:p>
        </p:txBody>
      </p:sp>
    </p:spTree>
    <p:extLst>
      <p:ext uri="{BB962C8B-B14F-4D97-AF65-F5344CB8AC3E}">
        <p14:creationId xmlns:p14="http://schemas.microsoft.com/office/powerpoint/2010/main" val="4244698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Kontrol listesi (</a:t>
            </a:r>
            <a:r>
              <a:rPr lang="tr-TR" b="1" dirty="0" err="1"/>
              <a:t>Checklist</a:t>
            </a:r>
            <a:r>
              <a:rPr lang="tr-TR" b="1" dirty="0"/>
              <a:t>) </a:t>
            </a:r>
          </a:p>
        </p:txBody>
      </p:sp>
      <p:sp>
        <p:nvSpPr>
          <p:cNvPr id="3" name="Dikdörtgen 2"/>
          <p:cNvSpPr/>
          <p:nvPr/>
        </p:nvSpPr>
        <p:spPr>
          <a:xfrm>
            <a:off x="1523999" y="2002659"/>
            <a:ext cx="8627165" cy="4401205"/>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SORU: Aşağıdaki spor dallarından hangisini yapıyorsunuz? </a:t>
            </a:r>
          </a:p>
          <a:p>
            <a:r>
              <a:rPr lang="tr-TR" sz="2800" dirty="0">
                <a:latin typeface="Arial" panose="020B0604020202020204" pitchFamily="34" charset="0"/>
                <a:cs typeface="Arial" panose="020B0604020202020204" pitchFamily="34" charset="0"/>
              </a:rPr>
              <a:t>□ Basketbol </a:t>
            </a:r>
          </a:p>
          <a:p>
            <a:r>
              <a:rPr lang="tr-TR" sz="2800" dirty="0">
                <a:latin typeface="Arial" panose="020B0604020202020204" pitchFamily="34" charset="0"/>
                <a:cs typeface="Arial" panose="020B0604020202020204" pitchFamily="34" charset="0"/>
              </a:rPr>
              <a:t>□ Yüzme</a:t>
            </a:r>
          </a:p>
          <a:p>
            <a:r>
              <a:rPr lang="tr-TR" sz="2800" dirty="0">
                <a:latin typeface="Arial" panose="020B0604020202020204" pitchFamily="34" charset="0"/>
                <a:cs typeface="Arial" panose="020B0604020202020204" pitchFamily="34" charset="0"/>
              </a:rPr>
              <a:t>□ Bisiklet </a:t>
            </a:r>
          </a:p>
          <a:p>
            <a:r>
              <a:rPr lang="tr-TR" sz="2800" dirty="0">
                <a:latin typeface="Arial" panose="020B0604020202020204" pitchFamily="34" charset="0"/>
                <a:cs typeface="Arial" panose="020B0604020202020204" pitchFamily="34" charset="0"/>
              </a:rPr>
              <a:t>□ Futbol</a:t>
            </a:r>
          </a:p>
          <a:p>
            <a:r>
              <a:rPr lang="tr-TR" sz="2800" dirty="0">
                <a:latin typeface="Arial" panose="020B0604020202020204" pitchFamily="34" charset="0"/>
                <a:cs typeface="Arial" panose="020B0604020202020204" pitchFamily="34" charset="0"/>
              </a:rPr>
              <a:t>□ Kayak </a:t>
            </a:r>
          </a:p>
          <a:p>
            <a:r>
              <a:rPr lang="tr-TR" sz="2800" dirty="0">
                <a:latin typeface="Arial" panose="020B0604020202020204" pitchFamily="34" charset="0"/>
                <a:cs typeface="Arial" panose="020B0604020202020204" pitchFamily="34" charset="0"/>
              </a:rPr>
              <a:t>□ Yürüyüş</a:t>
            </a:r>
          </a:p>
          <a:p>
            <a:r>
              <a:rPr lang="tr-TR" sz="2800" dirty="0">
                <a:latin typeface="Arial" panose="020B0604020202020204" pitchFamily="34" charset="0"/>
                <a:cs typeface="Arial" panose="020B0604020202020204" pitchFamily="34" charset="0"/>
              </a:rPr>
              <a:t>□ Voleybol </a:t>
            </a:r>
          </a:p>
          <a:p>
            <a:r>
              <a:rPr lang="tr-TR" sz="2800" dirty="0">
                <a:latin typeface="Arial" panose="020B0604020202020204" pitchFamily="34" charset="0"/>
                <a:cs typeface="Arial" panose="020B0604020202020204" pitchFamily="34" charset="0"/>
              </a:rPr>
              <a:t>□ Diğer ………</a:t>
            </a:r>
          </a:p>
        </p:txBody>
      </p:sp>
    </p:spTree>
    <p:extLst>
      <p:ext uri="{BB962C8B-B14F-4D97-AF65-F5344CB8AC3E}">
        <p14:creationId xmlns:p14="http://schemas.microsoft.com/office/powerpoint/2010/main" val="3589270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Sıralamalı skala </a:t>
            </a:r>
          </a:p>
        </p:txBody>
      </p:sp>
      <p:sp>
        <p:nvSpPr>
          <p:cNvPr id="3" name="Dikdörtgen 2"/>
          <p:cNvSpPr/>
          <p:nvPr/>
        </p:nvSpPr>
        <p:spPr>
          <a:xfrm>
            <a:off x="689114" y="1873382"/>
            <a:ext cx="10482469" cy="3539430"/>
          </a:xfrm>
          <a:prstGeom prst="rect">
            <a:avLst/>
          </a:prstGeom>
        </p:spPr>
        <p:txBody>
          <a:bodyPr wrap="square">
            <a:spAutoFit/>
          </a:bodyPr>
          <a:lstStyle/>
          <a:p>
            <a:r>
              <a:rPr lang="tr-TR" sz="3200" dirty="0">
                <a:latin typeface="Arial" panose="020B0604020202020204" pitchFamily="34" charset="0"/>
                <a:cs typeface="Arial" panose="020B0604020202020204" pitchFamily="34" charset="0"/>
              </a:rPr>
              <a:t>SORU: Aşağıdaki içecekleri ne sıklıkla içersiniz?</a:t>
            </a:r>
          </a:p>
          <a:p>
            <a:endParaRPr lang="tr-TR" sz="3200" dirty="0">
              <a:latin typeface="Arial" panose="020B0604020202020204" pitchFamily="34" charset="0"/>
              <a:cs typeface="Arial" panose="020B0604020202020204" pitchFamily="34" charset="0"/>
            </a:endParaRPr>
          </a:p>
          <a:p>
            <a:r>
              <a:rPr lang="tr-TR" sz="3200" dirty="0">
                <a:latin typeface="Arial" panose="020B0604020202020204" pitchFamily="34" charset="0"/>
                <a:cs typeface="Arial" panose="020B0604020202020204" pitchFamily="34" charset="0"/>
              </a:rPr>
              <a:t>							Çok sık 	  Sık 		Nadiren 		Hiç </a:t>
            </a:r>
          </a:p>
          <a:p>
            <a:r>
              <a:rPr lang="tr-TR" sz="3200" dirty="0">
                <a:latin typeface="Arial" panose="020B0604020202020204" pitchFamily="34" charset="0"/>
                <a:cs typeface="Arial" panose="020B0604020202020204" pitchFamily="34" charset="0"/>
              </a:rPr>
              <a:t>Meyve suyu 			    □ 				□ 				□ 				□ </a:t>
            </a:r>
          </a:p>
          <a:p>
            <a:r>
              <a:rPr lang="tr-TR" sz="3200" dirty="0">
                <a:latin typeface="Arial" panose="020B0604020202020204" pitchFamily="34" charset="0"/>
                <a:cs typeface="Arial" panose="020B0604020202020204" pitchFamily="34" charset="0"/>
              </a:rPr>
              <a:t>Soda						□ 				□				□				□ </a:t>
            </a:r>
          </a:p>
          <a:p>
            <a:r>
              <a:rPr lang="tr-TR" sz="3200" dirty="0">
                <a:latin typeface="Arial" panose="020B0604020202020204" pitchFamily="34" charset="0"/>
                <a:cs typeface="Arial" panose="020B0604020202020204" pitchFamily="34" charset="0"/>
              </a:rPr>
              <a:t>Gazlı içecek				□ 				□ 				□ 				□ </a:t>
            </a:r>
          </a:p>
          <a:p>
            <a:r>
              <a:rPr lang="tr-TR" sz="3200" dirty="0">
                <a:latin typeface="Arial" panose="020B0604020202020204" pitchFamily="34" charset="0"/>
                <a:cs typeface="Arial" panose="020B0604020202020204" pitchFamily="34" charset="0"/>
              </a:rPr>
              <a:t>Ayran 						□ 				□ 				□ 				□</a:t>
            </a:r>
          </a:p>
        </p:txBody>
      </p:sp>
    </p:spTree>
    <p:extLst>
      <p:ext uri="{BB962C8B-B14F-4D97-AF65-F5344CB8AC3E}">
        <p14:creationId xmlns:p14="http://schemas.microsoft.com/office/powerpoint/2010/main" val="2618847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Sıralamalı skala (sayısal) </a:t>
            </a:r>
          </a:p>
        </p:txBody>
      </p:sp>
      <p:sp>
        <p:nvSpPr>
          <p:cNvPr id="3" name="Dikdörtgen 2"/>
          <p:cNvSpPr/>
          <p:nvPr/>
        </p:nvSpPr>
        <p:spPr>
          <a:xfrm>
            <a:off x="1361247" y="2971756"/>
            <a:ext cx="10548730" cy="2431435"/>
          </a:xfrm>
          <a:prstGeom prst="rect">
            <a:avLst/>
          </a:prstGeom>
        </p:spPr>
        <p:txBody>
          <a:bodyPr wrap="square">
            <a:spAutoFit/>
          </a:bodyPr>
          <a:lstStyle/>
          <a:p>
            <a:r>
              <a:rPr lang="tr-TR" sz="2800" dirty="0">
                <a:latin typeface="Arial" panose="020B0604020202020204" pitchFamily="34" charset="0"/>
                <a:cs typeface="Arial" panose="020B0604020202020204" pitchFamily="34" charset="0"/>
              </a:rPr>
              <a:t>SORU: Hissettiğiniz ağrının şiddetini aşağıdaki skaladan yuvarlak içine alarak seçiniz. </a:t>
            </a:r>
          </a:p>
          <a:p>
            <a:pPr algn="ctr"/>
            <a:endParaRPr lang="tr-TR" sz="3200" dirty="0">
              <a:latin typeface="Arial" panose="020B0604020202020204" pitchFamily="34" charset="0"/>
              <a:cs typeface="Arial" panose="020B0604020202020204" pitchFamily="34" charset="0"/>
            </a:endParaRPr>
          </a:p>
          <a:p>
            <a:pPr marL="514350" indent="-514350" algn="ctr">
              <a:buAutoNum type="arabicPlain"/>
            </a:pPr>
            <a:r>
              <a:rPr lang="tr-TR" sz="3200" dirty="0">
                <a:latin typeface="Arial" panose="020B0604020202020204" pitchFamily="34" charset="0"/>
                <a:cs typeface="Arial" panose="020B0604020202020204" pitchFamily="34" charset="0"/>
              </a:rPr>
              <a:t>2   3   4   5   6   7   8   9   10</a:t>
            </a:r>
          </a:p>
          <a:p>
            <a:pPr algn="ctr"/>
            <a:r>
              <a:rPr lang="tr-TR" sz="3200" dirty="0">
                <a:latin typeface="Arial" panose="020B0604020202020204" pitchFamily="34" charset="0"/>
                <a:cs typeface="Arial" panose="020B0604020202020204" pitchFamily="34" charset="0"/>
              </a:rPr>
              <a:t>Az                    Fazla</a:t>
            </a:r>
          </a:p>
        </p:txBody>
      </p:sp>
      <p:sp>
        <p:nvSpPr>
          <p:cNvPr id="4" name="Sol Ok 3"/>
          <p:cNvSpPr/>
          <p:nvPr/>
        </p:nvSpPr>
        <p:spPr>
          <a:xfrm>
            <a:off x="4065046" y="4977442"/>
            <a:ext cx="584593" cy="301924"/>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sp>
        <p:nvSpPr>
          <p:cNvPr id="5" name="Sağ Ok 4"/>
          <p:cNvSpPr/>
          <p:nvPr/>
        </p:nvSpPr>
        <p:spPr>
          <a:xfrm>
            <a:off x="8669547" y="4977442"/>
            <a:ext cx="556718" cy="3019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4247803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97187" y="515001"/>
            <a:ext cx="10364451" cy="953108"/>
          </a:xfrm>
        </p:spPr>
        <p:txBody>
          <a:bodyPr/>
          <a:lstStyle/>
          <a:p>
            <a:r>
              <a:rPr lang="tr-TR" b="1" dirty="0"/>
              <a:t>Sıraya Dizmek </a:t>
            </a:r>
          </a:p>
        </p:txBody>
      </p:sp>
      <p:sp>
        <p:nvSpPr>
          <p:cNvPr id="3" name="Dikdörtgen 2"/>
          <p:cNvSpPr/>
          <p:nvPr/>
        </p:nvSpPr>
        <p:spPr>
          <a:xfrm>
            <a:off x="1009651" y="1571626"/>
            <a:ext cx="10582274" cy="3046988"/>
          </a:xfrm>
          <a:prstGeom prst="rect">
            <a:avLst/>
          </a:prstGeom>
        </p:spPr>
        <p:txBody>
          <a:bodyPr wrap="square">
            <a:spAutoFit/>
          </a:bodyPr>
          <a:lstStyle/>
          <a:p>
            <a:r>
              <a:rPr lang="tr-TR" sz="2400" dirty="0">
                <a:latin typeface="Arial" panose="020B0604020202020204" pitchFamily="34" charset="0"/>
                <a:cs typeface="Arial" panose="020B0604020202020204" pitchFamily="34" charset="0"/>
              </a:rPr>
              <a:t>SORU: Veteriner fakültesini tercih nedenlerini 1: en etkili neden, 2: ikinci en etkili neden … olacak şekilde 1’den 5’e kadar sıralayınız.</a:t>
            </a:r>
          </a:p>
          <a:p>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 __  Hayvan sevgisi</a:t>
            </a:r>
          </a:p>
          <a:p>
            <a:r>
              <a:rPr lang="tr-TR" sz="2400" dirty="0">
                <a:latin typeface="Arial" panose="020B0604020202020204" pitchFamily="34" charset="0"/>
                <a:cs typeface="Arial" panose="020B0604020202020204" pitchFamily="34" charset="0"/>
              </a:rPr>
              <a:t> __  Aile baskısı</a:t>
            </a:r>
          </a:p>
          <a:p>
            <a:r>
              <a:rPr lang="tr-TR" sz="2400" dirty="0">
                <a:latin typeface="Arial" panose="020B0604020202020204" pitchFamily="34" charset="0"/>
                <a:cs typeface="Arial" panose="020B0604020202020204" pitchFamily="34" charset="0"/>
              </a:rPr>
              <a:t> __  Arkadaş tavsiyesi</a:t>
            </a:r>
          </a:p>
          <a:p>
            <a:r>
              <a:rPr lang="tr-TR" sz="2400" dirty="0">
                <a:latin typeface="Arial" panose="020B0604020202020204" pitchFamily="34" charset="0"/>
                <a:cs typeface="Arial" panose="020B0604020202020204" pitchFamily="34" charset="0"/>
              </a:rPr>
              <a:t> __  İş olanakları</a:t>
            </a:r>
          </a:p>
          <a:p>
            <a:r>
              <a:rPr lang="tr-TR" sz="2400" dirty="0">
                <a:latin typeface="Arial" panose="020B0604020202020204" pitchFamily="34" charset="0"/>
                <a:cs typeface="Arial" panose="020B0604020202020204" pitchFamily="34" charset="0"/>
              </a:rPr>
              <a:t> __  Basın-yayın </a:t>
            </a:r>
          </a:p>
        </p:txBody>
      </p:sp>
    </p:spTree>
    <p:extLst>
      <p:ext uri="{BB962C8B-B14F-4D97-AF65-F5344CB8AC3E}">
        <p14:creationId xmlns:p14="http://schemas.microsoft.com/office/powerpoint/2010/main" val="270888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Likert tipi skala (Likert ölçeği)</a:t>
            </a:r>
          </a:p>
        </p:txBody>
      </p:sp>
      <p:sp>
        <p:nvSpPr>
          <p:cNvPr id="3" name="Dikdörtgen 2"/>
          <p:cNvSpPr/>
          <p:nvPr/>
        </p:nvSpPr>
        <p:spPr>
          <a:xfrm>
            <a:off x="566738" y="1789837"/>
            <a:ext cx="11191874" cy="3785652"/>
          </a:xfrm>
          <a:prstGeom prst="rect">
            <a:avLst/>
          </a:prstGeom>
        </p:spPr>
        <p:txBody>
          <a:bodyPr wrap="square">
            <a:spAutoFit/>
          </a:bodyPr>
          <a:lstStyle/>
          <a:p>
            <a:pPr marL="342900" indent="-342900">
              <a:buFont typeface="Arial" panose="020B0604020202020204" pitchFamily="34" charset="0"/>
              <a:buChar char="•"/>
            </a:pPr>
            <a:r>
              <a:rPr lang="tr-TR" sz="2000" dirty="0" err="1">
                <a:solidFill>
                  <a:srgbClr val="000000"/>
                </a:solidFill>
                <a:latin typeface="Arial" panose="020B0604020202020204" pitchFamily="34" charset="0"/>
                <a:cs typeface="Arial" panose="020B0604020202020204" pitchFamily="34" charset="0"/>
              </a:rPr>
              <a:t>Rensis</a:t>
            </a:r>
            <a:r>
              <a:rPr lang="tr-TR" sz="2000" dirty="0">
                <a:solidFill>
                  <a:srgbClr val="000000"/>
                </a:solidFill>
                <a:latin typeface="Arial" panose="020B0604020202020204" pitchFamily="34" charset="0"/>
                <a:cs typeface="Arial" panose="020B0604020202020204" pitchFamily="34" charset="0"/>
              </a:rPr>
              <a:t> Likert tarafından 1932 yılında ortaya atıldığından bu yana geçen sürede Likert ölçeği ve </a:t>
            </a:r>
          </a:p>
          <a:p>
            <a:pPr marL="361950"/>
            <a:r>
              <a:rPr lang="tr-TR" sz="2000" dirty="0" err="1">
                <a:solidFill>
                  <a:srgbClr val="000000"/>
                </a:solidFill>
                <a:latin typeface="Arial" panose="020B0604020202020204" pitchFamily="34" charset="0"/>
                <a:cs typeface="Arial" panose="020B0604020202020204" pitchFamily="34" charset="0"/>
              </a:rPr>
              <a:t>Likert</a:t>
            </a:r>
            <a:r>
              <a:rPr lang="tr-TR" sz="2000" dirty="0">
                <a:solidFill>
                  <a:srgbClr val="000000"/>
                </a:solidFill>
                <a:latin typeface="Arial" panose="020B0604020202020204" pitchFamily="34" charset="0"/>
                <a:cs typeface="Arial" panose="020B0604020202020204" pitchFamily="34" charset="0"/>
              </a:rPr>
              <a:t>-tipi sorular sosyal bilimler, siyaset bilimi, psikoloji, pazarlama, sağlık ve eğitim gibi pek çok alanda en çok kullanılan tutum ve eğilim ölçüm tekniği haline gelmiştir.</a:t>
            </a:r>
          </a:p>
          <a:p>
            <a:endParaRPr lang="tr-T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tr-TR" sz="2000" dirty="0" err="1">
                <a:solidFill>
                  <a:srgbClr val="000000"/>
                </a:solidFill>
                <a:latin typeface="Arial" panose="020B0604020202020204" pitchFamily="34" charset="0"/>
                <a:cs typeface="Arial" panose="020B0604020202020204" pitchFamily="34" charset="0"/>
              </a:rPr>
              <a:t>Likert</a:t>
            </a:r>
            <a:r>
              <a:rPr lang="tr-TR" sz="2000" dirty="0">
                <a:solidFill>
                  <a:srgbClr val="000000"/>
                </a:solidFill>
                <a:latin typeface="Arial" panose="020B0604020202020204" pitchFamily="34" charset="0"/>
                <a:cs typeface="Arial" panose="020B0604020202020204" pitchFamily="34" charset="0"/>
              </a:rPr>
              <a:t>-tipi sorular araştırılan konu hakkında tutum veya görüş içeren bir ifade ve bu ifadeye katılım  düzeyini  belirten  seçenekler  içerir.  </a:t>
            </a:r>
          </a:p>
          <a:p>
            <a:pPr marL="342900" indent="-342900">
              <a:buFont typeface="Arial" panose="020B0604020202020204" pitchFamily="34" charset="0"/>
              <a:buChar char="•"/>
            </a:pPr>
            <a:endParaRPr lang="tr-T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tr-TR" sz="2000" dirty="0" err="1">
                <a:solidFill>
                  <a:srgbClr val="000000"/>
                </a:solidFill>
                <a:latin typeface="Arial" panose="020B0604020202020204" pitchFamily="34" charset="0"/>
                <a:cs typeface="Arial" panose="020B0604020202020204" pitchFamily="34" charset="0"/>
              </a:rPr>
              <a:t>Likert</a:t>
            </a:r>
            <a:r>
              <a:rPr lang="tr-TR" sz="2000" dirty="0">
                <a:solidFill>
                  <a:srgbClr val="000000"/>
                </a:solidFill>
                <a:latin typeface="Arial" panose="020B0604020202020204" pitchFamily="34" charset="0"/>
                <a:cs typeface="Arial" panose="020B0604020202020204" pitchFamily="34" charset="0"/>
              </a:rPr>
              <a:t>-tipi  sorularda  katılım  düzeyini belirlemek amacıyla iki aşırı uç arasında yer alan birden çok seçenek sunulur.  Bu seçenekler  “en yüksekten en düşüğe” veya “en  iyiden en kötüye”  doğru dereceli  bir şekilde  sıralanır.  </a:t>
            </a:r>
          </a:p>
          <a:p>
            <a:pPr marL="342900" indent="-342900">
              <a:buFont typeface="Arial" panose="020B0604020202020204" pitchFamily="34" charset="0"/>
              <a:buChar char="•"/>
            </a:pPr>
            <a:r>
              <a:rPr lang="tr-TR" sz="2000" dirty="0">
                <a:solidFill>
                  <a:srgbClr val="000000"/>
                </a:solidFill>
                <a:latin typeface="Arial" panose="020B0604020202020204" pitchFamily="34" charset="0"/>
                <a:cs typeface="Arial" panose="020B0604020202020204" pitchFamily="34" charset="0"/>
              </a:rPr>
              <a:t>Analiz aşamasında bu seçenekler derecelerine göre birer sayısal değer atanarak kodlanır ve böylece nitel veri nicel veriye dönüştürülerek analiz edilir. </a:t>
            </a:r>
            <a:endParaRPr lang="tr-TR" sz="2000" b="0" i="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6671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7449" y="77170"/>
            <a:ext cx="10364451" cy="867383"/>
          </a:xfrm>
        </p:spPr>
        <p:txBody>
          <a:bodyPr/>
          <a:lstStyle/>
          <a:p>
            <a:r>
              <a:rPr lang="tr-TR" b="1" dirty="0"/>
              <a:t>Likert tipi skala (Likert ölçeği)</a:t>
            </a:r>
          </a:p>
        </p:txBody>
      </p:sp>
      <p:sp>
        <p:nvSpPr>
          <p:cNvPr id="3" name="Dikdörtgen 2"/>
          <p:cNvSpPr/>
          <p:nvPr/>
        </p:nvSpPr>
        <p:spPr>
          <a:xfrm>
            <a:off x="1003949" y="900916"/>
            <a:ext cx="10411450" cy="830997"/>
          </a:xfrm>
          <a:prstGeom prst="rect">
            <a:avLst/>
          </a:prstGeom>
        </p:spPr>
        <p:txBody>
          <a:bodyPr wrap="square">
            <a:spAutoFit/>
          </a:bodyPr>
          <a:lstStyle/>
          <a:p>
            <a:r>
              <a:rPr lang="tr-TR" sz="2400" dirty="0" err="1">
                <a:latin typeface="Arial" panose="020B0604020202020204" pitchFamily="34" charset="0"/>
                <a:cs typeface="Arial" panose="020B0604020202020204" pitchFamily="34" charset="0"/>
              </a:rPr>
              <a:t>Orjinali</a:t>
            </a:r>
            <a:r>
              <a:rPr lang="tr-TR" sz="2400" dirty="0">
                <a:latin typeface="Arial" panose="020B0604020202020204" pitchFamily="34" charset="0"/>
                <a:cs typeface="Arial" panose="020B0604020202020204" pitchFamily="34" charset="0"/>
              </a:rPr>
              <a:t> </a:t>
            </a:r>
            <a:r>
              <a:rPr lang="tr-TR"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5 </a:t>
            </a:r>
            <a:r>
              <a:rPr lang="tr-TR" sz="2400" dirty="0">
                <a:latin typeface="Arial" panose="020B0604020202020204" pitchFamily="34" charset="0"/>
                <a:cs typeface="Arial" panose="020B0604020202020204" pitchFamily="34" charset="0"/>
              </a:rPr>
              <a:t>seçenekten oluşan Likert-tipi sorular günümüzde 3’ten 7’ye kadar farklı seçenek sayısı ve farklı etiketleme sistemleri ile kullanılmaktadır. </a:t>
            </a:r>
          </a:p>
        </p:txBody>
      </p:sp>
      <p:graphicFrame>
        <p:nvGraphicFramePr>
          <p:cNvPr id="5" name="Tablo 4"/>
          <p:cNvGraphicFramePr>
            <a:graphicFrameLocks noGrp="1"/>
          </p:cNvGraphicFramePr>
          <p:nvPr/>
        </p:nvGraphicFramePr>
        <p:xfrm>
          <a:off x="1090611" y="2225829"/>
          <a:ext cx="10010775" cy="1036320"/>
        </p:xfrm>
        <a:graphic>
          <a:graphicData uri="http://schemas.openxmlformats.org/drawingml/2006/table">
            <a:tbl>
              <a:tblPr firstRow="1" bandRow="1">
                <a:tableStyleId>{073A0DAA-6AF3-43AB-8588-CEC1D06C72B9}</a:tableStyleId>
              </a:tblPr>
              <a:tblGrid>
                <a:gridCol w="2002155">
                  <a:extLst>
                    <a:ext uri="{9D8B030D-6E8A-4147-A177-3AD203B41FA5}">
                      <a16:colId xmlns:a16="http://schemas.microsoft.com/office/drawing/2014/main" val="1234669759"/>
                    </a:ext>
                  </a:extLst>
                </a:gridCol>
                <a:gridCol w="2002155">
                  <a:extLst>
                    <a:ext uri="{9D8B030D-6E8A-4147-A177-3AD203B41FA5}">
                      <a16:colId xmlns:a16="http://schemas.microsoft.com/office/drawing/2014/main" val="1796198722"/>
                    </a:ext>
                  </a:extLst>
                </a:gridCol>
                <a:gridCol w="2002155">
                  <a:extLst>
                    <a:ext uri="{9D8B030D-6E8A-4147-A177-3AD203B41FA5}">
                      <a16:colId xmlns:a16="http://schemas.microsoft.com/office/drawing/2014/main" val="168059202"/>
                    </a:ext>
                  </a:extLst>
                </a:gridCol>
                <a:gridCol w="2002155">
                  <a:extLst>
                    <a:ext uri="{9D8B030D-6E8A-4147-A177-3AD203B41FA5}">
                      <a16:colId xmlns:a16="http://schemas.microsoft.com/office/drawing/2014/main" val="1388811778"/>
                    </a:ext>
                  </a:extLst>
                </a:gridCol>
                <a:gridCol w="2002155">
                  <a:extLst>
                    <a:ext uri="{9D8B030D-6E8A-4147-A177-3AD203B41FA5}">
                      <a16:colId xmlns:a16="http://schemas.microsoft.com/office/drawing/2014/main" val="1498340514"/>
                    </a:ext>
                  </a:extLst>
                </a:gridCol>
              </a:tblGrid>
              <a:tr h="370840">
                <a:tc>
                  <a:txBody>
                    <a:bodyPr/>
                    <a:lstStyle/>
                    <a:p>
                      <a:pPr algn="ctr"/>
                      <a:r>
                        <a:rPr lang="tr-TR" dirty="0">
                          <a:solidFill>
                            <a:srgbClr val="FFFF00"/>
                          </a:solidFill>
                        </a:rPr>
                        <a:t>Kesinlikle katılıyorum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solidFill>
                            <a:srgbClr val="FFFF00"/>
                          </a:solidFill>
                        </a:rPr>
                        <a:t>Katılıyorum </a:t>
                      </a:r>
                    </a:p>
                    <a:p>
                      <a:pPr algn="ctr"/>
                      <a:r>
                        <a:rPr lang="tr-TR" dirty="0">
                          <a:solidFill>
                            <a:srgbClr val="FFFF00"/>
                          </a:solidFill>
                        </a:rPr>
                        <a:t> </a:t>
                      </a:r>
                    </a:p>
                  </a:txBody>
                  <a:tcPr/>
                </a:tc>
                <a:tc>
                  <a:txBody>
                    <a:bodyPr/>
                    <a:lstStyle/>
                    <a:p>
                      <a:pPr algn="ctr"/>
                      <a:r>
                        <a:rPr lang="tr-TR" dirty="0">
                          <a:solidFill>
                            <a:srgbClr val="FFFF00"/>
                          </a:solidFill>
                        </a:rPr>
                        <a:t>Kararsızım </a:t>
                      </a:r>
                    </a:p>
                  </a:txBody>
                  <a:tcPr/>
                </a:tc>
                <a:tc>
                  <a:txBody>
                    <a:bodyPr/>
                    <a:lstStyle/>
                    <a:p>
                      <a:pPr algn="ctr"/>
                      <a:r>
                        <a:rPr lang="tr-TR" dirty="0">
                          <a:solidFill>
                            <a:srgbClr val="FFFF00"/>
                          </a:solidFill>
                        </a:rPr>
                        <a:t>Katılmıyorum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solidFill>
                            <a:srgbClr val="FFFF00"/>
                          </a:solidFill>
                        </a:rPr>
                        <a:t>Kesinlikle Katılmıyorum</a:t>
                      </a:r>
                    </a:p>
                  </a:txBody>
                  <a:tcPr/>
                </a:tc>
                <a:extLst>
                  <a:ext uri="{0D108BD9-81ED-4DB2-BD59-A6C34878D82A}">
                    <a16:rowId xmlns:a16="http://schemas.microsoft.com/office/drawing/2014/main" val="751686156"/>
                  </a:ext>
                </a:extLst>
              </a:tr>
              <a:tr h="370840">
                <a:tc>
                  <a:txBody>
                    <a:bodyPr/>
                    <a:lstStyle/>
                    <a:p>
                      <a:pPr algn="ctr"/>
                      <a:r>
                        <a:rPr lang="tr-TR" sz="2000" dirty="0">
                          <a:effectLst>
                            <a:outerShdw blurRad="38100" dist="38100" dir="2700000" algn="tl">
                              <a:srgbClr val="000000">
                                <a:alpha val="43137"/>
                              </a:srgbClr>
                            </a:outerShdw>
                          </a:effectLst>
                        </a:rPr>
                        <a:t>1</a:t>
                      </a:r>
                    </a:p>
                  </a:txBody>
                  <a:tcPr/>
                </a:tc>
                <a:tc>
                  <a:txBody>
                    <a:bodyPr/>
                    <a:lstStyle/>
                    <a:p>
                      <a:pPr algn="ctr"/>
                      <a:r>
                        <a:rPr lang="tr-TR" sz="2000" dirty="0">
                          <a:effectLst>
                            <a:outerShdw blurRad="38100" dist="38100" dir="2700000" algn="tl">
                              <a:srgbClr val="000000">
                                <a:alpha val="43137"/>
                              </a:srgbClr>
                            </a:outerShdw>
                          </a:effectLst>
                        </a:rPr>
                        <a:t>2</a:t>
                      </a:r>
                    </a:p>
                  </a:txBody>
                  <a:tcPr/>
                </a:tc>
                <a:tc>
                  <a:txBody>
                    <a:bodyPr/>
                    <a:lstStyle/>
                    <a:p>
                      <a:pPr algn="ctr"/>
                      <a:r>
                        <a:rPr lang="tr-TR" sz="2000" dirty="0">
                          <a:effectLst>
                            <a:outerShdw blurRad="38100" dist="38100" dir="2700000" algn="tl">
                              <a:srgbClr val="000000">
                                <a:alpha val="43137"/>
                              </a:srgbClr>
                            </a:outerShdw>
                          </a:effectLst>
                        </a:rPr>
                        <a:t>3</a:t>
                      </a:r>
                    </a:p>
                  </a:txBody>
                  <a:tcPr/>
                </a:tc>
                <a:tc>
                  <a:txBody>
                    <a:bodyPr/>
                    <a:lstStyle/>
                    <a:p>
                      <a:pPr algn="ctr"/>
                      <a:r>
                        <a:rPr lang="tr-TR" sz="2000" dirty="0">
                          <a:effectLst>
                            <a:outerShdw blurRad="38100" dist="38100" dir="2700000" algn="tl">
                              <a:srgbClr val="000000">
                                <a:alpha val="43137"/>
                              </a:srgbClr>
                            </a:outerShdw>
                          </a:effectLst>
                        </a:rPr>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000" dirty="0">
                          <a:effectLst>
                            <a:outerShdw blurRad="38100" dist="38100" dir="2700000" algn="tl">
                              <a:srgbClr val="000000">
                                <a:alpha val="43137"/>
                              </a:srgbClr>
                            </a:outerShdw>
                          </a:effectLst>
                        </a:rPr>
                        <a:t>5</a:t>
                      </a:r>
                    </a:p>
                  </a:txBody>
                  <a:tcPr/>
                </a:tc>
                <a:extLst>
                  <a:ext uri="{0D108BD9-81ED-4DB2-BD59-A6C34878D82A}">
                    <a16:rowId xmlns:a16="http://schemas.microsoft.com/office/drawing/2014/main" val="610759682"/>
                  </a:ext>
                </a:extLst>
              </a:tr>
            </a:tbl>
          </a:graphicData>
        </a:graphic>
      </p:graphicFrame>
      <p:sp>
        <p:nvSpPr>
          <p:cNvPr id="6" name="Dikdörtgen 5"/>
          <p:cNvSpPr/>
          <p:nvPr/>
        </p:nvSpPr>
        <p:spPr>
          <a:xfrm>
            <a:off x="4203422" y="1768299"/>
            <a:ext cx="3727302" cy="400110"/>
          </a:xfrm>
          <a:prstGeom prst="rect">
            <a:avLst/>
          </a:prstGeom>
          <a:solidFill>
            <a:srgbClr val="FFFF00"/>
          </a:solidFill>
        </p:spPr>
        <p:txBody>
          <a:bodyPr wrap="none">
            <a:spAutoFit/>
          </a:bodyPr>
          <a:lstStyle/>
          <a:p>
            <a:r>
              <a:rPr lang="tr-TR" sz="2000" b="1" dirty="0">
                <a:solidFill>
                  <a:srgbClr val="000000"/>
                </a:solidFill>
                <a:latin typeface="Arial" panose="020B0604020202020204" pitchFamily="34" charset="0"/>
                <a:cs typeface="Arial" panose="020B0604020202020204" pitchFamily="34" charset="0"/>
              </a:rPr>
              <a:t>***5 seçenekli Likert ölçeği***</a:t>
            </a:r>
            <a:endParaRPr lang="tr-TR" sz="2000" b="1" dirty="0">
              <a:latin typeface="Arial" panose="020B0604020202020204" pitchFamily="34" charset="0"/>
              <a:cs typeface="Arial" panose="020B0604020202020204" pitchFamily="34" charset="0"/>
            </a:endParaRPr>
          </a:p>
        </p:txBody>
      </p:sp>
      <p:sp>
        <p:nvSpPr>
          <p:cNvPr id="7" name="Dikdörtgen 6"/>
          <p:cNvSpPr/>
          <p:nvPr/>
        </p:nvSpPr>
        <p:spPr>
          <a:xfrm>
            <a:off x="4355821" y="4908426"/>
            <a:ext cx="3201517" cy="400110"/>
          </a:xfrm>
          <a:prstGeom prst="rect">
            <a:avLst/>
          </a:prstGeom>
        </p:spPr>
        <p:txBody>
          <a:bodyPr wrap="none">
            <a:spAutoFit/>
          </a:bodyPr>
          <a:lstStyle/>
          <a:p>
            <a:r>
              <a:rPr lang="tr-TR" sz="2000" b="1" dirty="0">
                <a:solidFill>
                  <a:srgbClr val="000000"/>
                </a:solidFill>
                <a:latin typeface="Arial" panose="020B0604020202020204" pitchFamily="34" charset="0"/>
                <a:cs typeface="Arial" panose="020B0604020202020204" pitchFamily="34" charset="0"/>
              </a:rPr>
              <a:t> 7 seçenekli Likert ölçeği</a:t>
            </a:r>
            <a:endParaRPr lang="tr-TR" sz="2000" b="1" dirty="0">
              <a:latin typeface="Arial" panose="020B0604020202020204" pitchFamily="34" charset="0"/>
              <a:cs typeface="Arial" panose="020B0604020202020204" pitchFamily="34" charset="0"/>
            </a:endParaRPr>
          </a:p>
        </p:txBody>
      </p:sp>
      <p:graphicFrame>
        <p:nvGraphicFramePr>
          <p:cNvPr id="8" name="Tablo 7"/>
          <p:cNvGraphicFramePr>
            <a:graphicFrameLocks noGrp="1"/>
          </p:cNvGraphicFramePr>
          <p:nvPr/>
        </p:nvGraphicFramePr>
        <p:xfrm>
          <a:off x="2238376" y="3756065"/>
          <a:ext cx="7458075" cy="1036320"/>
        </p:xfrm>
        <a:graphic>
          <a:graphicData uri="http://schemas.openxmlformats.org/drawingml/2006/table">
            <a:tbl>
              <a:tblPr firstRow="1" bandRow="1">
                <a:tableStyleId>{073A0DAA-6AF3-43AB-8588-CEC1D06C72B9}</a:tableStyleId>
              </a:tblPr>
              <a:tblGrid>
                <a:gridCol w="2333624">
                  <a:extLst>
                    <a:ext uri="{9D8B030D-6E8A-4147-A177-3AD203B41FA5}">
                      <a16:colId xmlns:a16="http://schemas.microsoft.com/office/drawing/2014/main" val="1234669759"/>
                    </a:ext>
                  </a:extLst>
                </a:gridCol>
                <a:gridCol w="2371725">
                  <a:extLst>
                    <a:ext uri="{9D8B030D-6E8A-4147-A177-3AD203B41FA5}">
                      <a16:colId xmlns:a16="http://schemas.microsoft.com/office/drawing/2014/main" val="168059202"/>
                    </a:ext>
                  </a:extLst>
                </a:gridCol>
                <a:gridCol w="2752726">
                  <a:extLst>
                    <a:ext uri="{9D8B030D-6E8A-4147-A177-3AD203B41FA5}">
                      <a16:colId xmlns:a16="http://schemas.microsoft.com/office/drawing/2014/main" val="138881177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dirty="0"/>
                        <a:t>Katılıyorum </a:t>
                      </a:r>
                    </a:p>
                    <a:p>
                      <a:pPr algn="ctr"/>
                      <a:r>
                        <a:rPr lang="tr-TR" dirty="0"/>
                        <a:t> </a:t>
                      </a:r>
                    </a:p>
                  </a:txBody>
                  <a:tcPr/>
                </a:tc>
                <a:tc>
                  <a:txBody>
                    <a:bodyPr/>
                    <a:lstStyle/>
                    <a:p>
                      <a:pPr algn="ctr"/>
                      <a:r>
                        <a:rPr lang="tr-TR" dirty="0"/>
                        <a:t>Kararsızım </a:t>
                      </a:r>
                    </a:p>
                  </a:txBody>
                  <a:tcPr/>
                </a:tc>
                <a:tc>
                  <a:txBody>
                    <a:bodyPr/>
                    <a:lstStyle/>
                    <a:p>
                      <a:pPr algn="ctr"/>
                      <a:r>
                        <a:rPr lang="tr-TR" dirty="0"/>
                        <a:t>Katılmıyorum</a:t>
                      </a:r>
                    </a:p>
                  </a:txBody>
                  <a:tcPr/>
                </a:tc>
                <a:extLst>
                  <a:ext uri="{0D108BD9-81ED-4DB2-BD59-A6C34878D82A}">
                    <a16:rowId xmlns:a16="http://schemas.microsoft.com/office/drawing/2014/main" val="751686156"/>
                  </a:ext>
                </a:extLst>
              </a:tr>
              <a:tr h="370840">
                <a:tc>
                  <a:txBody>
                    <a:bodyPr/>
                    <a:lstStyle/>
                    <a:p>
                      <a:pPr algn="ctr"/>
                      <a:r>
                        <a:rPr lang="tr-TR" sz="2000" dirty="0">
                          <a:effectLst>
                            <a:outerShdw blurRad="38100" dist="38100" dir="2700000" algn="tl">
                              <a:srgbClr val="000000">
                                <a:alpha val="43137"/>
                              </a:srgbClr>
                            </a:outerShdw>
                          </a:effectLst>
                        </a:rPr>
                        <a:t>1</a:t>
                      </a:r>
                    </a:p>
                  </a:txBody>
                  <a:tcPr/>
                </a:tc>
                <a:tc>
                  <a:txBody>
                    <a:bodyPr/>
                    <a:lstStyle/>
                    <a:p>
                      <a:pPr algn="ctr"/>
                      <a:r>
                        <a:rPr lang="tr-TR" sz="2000" dirty="0">
                          <a:effectLst>
                            <a:outerShdw blurRad="38100" dist="38100" dir="2700000" algn="tl">
                              <a:srgbClr val="000000">
                                <a:alpha val="43137"/>
                              </a:srgbClr>
                            </a:outerShdw>
                          </a:effectLst>
                        </a:rPr>
                        <a:t>2</a:t>
                      </a:r>
                    </a:p>
                  </a:txBody>
                  <a:tcPr/>
                </a:tc>
                <a:tc>
                  <a:txBody>
                    <a:bodyPr/>
                    <a:lstStyle/>
                    <a:p>
                      <a:pPr algn="ctr"/>
                      <a:r>
                        <a:rPr lang="tr-TR" sz="2000" dirty="0">
                          <a:effectLst>
                            <a:outerShdw blurRad="38100" dist="38100" dir="2700000" algn="tl">
                              <a:srgbClr val="000000">
                                <a:alpha val="43137"/>
                              </a:srgbClr>
                            </a:outerShdw>
                          </a:effectLst>
                        </a:rPr>
                        <a:t>3</a:t>
                      </a:r>
                    </a:p>
                  </a:txBody>
                  <a:tcPr/>
                </a:tc>
                <a:extLst>
                  <a:ext uri="{0D108BD9-81ED-4DB2-BD59-A6C34878D82A}">
                    <a16:rowId xmlns:a16="http://schemas.microsoft.com/office/drawing/2014/main" val="610759682"/>
                  </a:ext>
                </a:extLst>
              </a:tr>
            </a:tbl>
          </a:graphicData>
        </a:graphic>
      </p:graphicFrame>
      <p:graphicFrame>
        <p:nvGraphicFramePr>
          <p:cNvPr id="11" name="Tablo 10"/>
          <p:cNvGraphicFramePr>
            <a:graphicFrameLocks noGrp="1"/>
          </p:cNvGraphicFramePr>
          <p:nvPr/>
        </p:nvGraphicFramePr>
        <p:xfrm>
          <a:off x="623884" y="5286301"/>
          <a:ext cx="10944227" cy="1219200"/>
        </p:xfrm>
        <a:graphic>
          <a:graphicData uri="http://schemas.openxmlformats.org/drawingml/2006/table">
            <a:tbl>
              <a:tblPr firstRow="1" bandRow="1">
                <a:tableStyleId>{073A0DAA-6AF3-43AB-8588-CEC1D06C72B9}</a:tableStyleId>
              </a:tblPr>
              <a:tblGrid>
                <a:gridCol w="1563461">
                  <a:extLst>
                    <a:ext uri="{9D8B030D-6E8A-4147-A177-3AD203B41FA5}">
                      <a16:colId xmlns:a16="http://schemas.microsoft.com/office/drawing/2014/main" val="669401994"/>
                    </a:ext>
                  </a:extLst>
                </a:gridCol>
                <a:gridCol w="1563461">
                  <a:extLst>
                    <a:ext uri="{9D8B030D-6E8A-4147-A177-3AD203B41FA5}">
                      <a16:colId xmlns:a16="http://schemas.microsoft.com/office/drawing/2014/main" val="1608136906"/>
                    </a:ext>
                  </a:extLst>
                </a:gridCol>
                <a:gridCol w="1563461">
                  <a:extLst>
                    <a:ext uri="{9D8B030D-6E8A-4147-A177-3AD203B41FA5}">
                      <a16:colId xmlns:a16="http://schemas.microsoft.com/office/drawing/2014/main" val="1448989887"/>
                    </a:ext>
                  </a:extLst>
                </a:gridCol>
                <a:gridCol w="1563461">
                  <a:extLst>
                    <a:ext uri="{9D8B030D-6E8A-4147-A177-3AD203B41FA5}">
                      <a16:colId xmlns:a16="http://schemas.microsoft.com/office/drawing/2014/main" val="3730126438"/>
                    </a:ext>
                  </a:extLst>
                </a:gridCol>
                <a:gridCol w="1563461">
                  <a:extLst>
                    <a:ext uri="{9D8B030D-6E8A-4147-A177-3AD203B41FA5}">
                      <a16:colId xmlns:a16="http://schemas.microsoft.com/office/drawing/2014/main" val="1750002566"/>
                    </a:ext>
                  </a:extLst>
                </a:gridCol>
                <a:gridCol w="1563461">
                  <a:extLst>
                    <a:ext uri="{9D8B030D-6E8A-4147-A177-3AD203B41FA5}">
                      <a16:colId xmlns:a16="http://schemas.microsoft.com/office/drawing/2014/main" val="3589047386"/>
                    </a:ext>
                  </a:extLst>
                </a:gridCol>
                <a:gridCol w="1563461">
                  <a:extLst>
                    <a:ext uri="{9D8B030D-6E8A-4147-A177-3AD203B41FA5}">
                      <a16:colId xmlns:a16="http://schemas.microsoft.com/office/drawing/2014/main" val="1273549754"/>
                    </a:ext>
                  </a:extLst>
                </a:gridCol>
              </a:tblGrid>
              <a:tr h="370840">
                <a:tc>
                  <a:txBody>
                    <a:bodyPr/>
                    <a:lstStyle/>
                    <a:p>
                      <a:pPr algn="ctr"/>
                      <a:r>
                        <a:rPr lang="tr-TR" sz="1600" dirty="0"/>
                        <a:t>Kesinlikle katılıyorum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Katılıyorum </a:t>
                      </a:r>
                    </a:p>
                    <a:p>
                      <a:pPr algn="ctr"/>
                      <a:r>
                        <a:rPr lang="tr-TR" sz="1600" dirty="0"/>
                        <a:t> </a:t>
                      </a:r>
                    </a:p>
                  </a:txBody>
                  <a:tcPr/>
                </a:tc>
                <a:tc>
                  <a:txBody>
                    <a:bodyPr/>
                    <a:lstStyle/>
                    <a:p>
                      <a:pPr algn="ctr"/>
                      <a:r>
                        <a:rPr lang="tr-TR" sz="1600" dirty="0"/>
                        <a:t>Az Katılıyorum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Kararsızım </a:t>
                      </a:r>
                    </a:p>
                    <a:p>
                      <a:pPr algn="ct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Az </a:t>
                      </a:r>
                      <a:r>
                        <a:rPr lang="tr-TR" sz="1600" dirty="0" err="1"/>
                        <a:t>Katılmoyorum</a:t>
                      </a: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Katılmıyorum</a:t>
                      </a:r>
                    </a:p>
                    <a:p>
                      <a:pPr algn="ct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Kesinlikle Katılmıyorum</a:t>
                      </a:r>
                    </a:p>
                    <a:p>
                      <a:pPr algn="ctr"/>
                      <a:endParaRPr lang="tr-TR" sz="1600" dirty="0"/>
                    </a:p>
                  </a:txBody>
                  <a:tcPr/>
                </a:tc>
                <a:extLst>
                  <a:ext uri="{0D108BD9-81ED-4DB2-BD59-A6C34878D82A}">
                    <a16:rowId xmlns:a16="http://schemas.microsoft.com/office/drawing/2014/main" val="1605630089"/>
                  </a:ext>
                </a:extLst>
              </a:tr>
              <a:tr h="370840">
                <a:tc>
                  <a:txBody>
                    <a:bodyPr/>
                    <a:lstStyle/>
                    <a:p>
                      <a:pPr algn="ctr"/>
                      <a:r>
                        <a:rPr lang="tr-TR" sz="2000" dirty="0">
                          <a:effectLst>
                            <a:outerShdw blurRad="38100" dist="38100" dir="2700000" algn="tl">
                              <a:srgbClr val="000000">
                                <a:alpha val="43137"/>
                              </a:srgbClr>
                            </a:outerShdw>
                          </a:effectLst>
                        </a:rPr>
                        <a:t>1</a:t>
                      </a:r>
                    </a:p>
                  </a:txBody>
                  <a:tcPr/>
                </a:tc>
                <a:tc>
                  <a:txBody>
                    <a:bodyPr/>
                    <a:lstStyle/>
                    <a:p>
                      <a:pPr algn="ctr"/>
                      <a:r>
                        <a:rPr lang="tr-TR" sz="2000" dirty="0">
                          <a:effectLst>
                            <a:outerShdw blurRad="38100" dist="38100" dir="2700000" algn="tl">
                              <a:srgbClr val="000000">
                                <a:alpha val="43137"/>
                              </a:srgbClr>
                            </a:outerShdw>
                          </a:effectLst>
                        </a:rPr>
                        <a:t>2</a:t>
                      </a:r>
                    </a:p>
                  </a:txBody>
                  <a:tcPr/>
                </a:tc>
                <a:tc>
                  <a:txBody>
                    <a:bodyPr/>
                    <a:lstStyle/>
                    <a:p>
                      <a:pPr algn="ctr"/>
                      <a:r>
                        <a:rPr lang="tr-TR" sz="2000" dirty="0">
                          <a:effectLst>
                            <a:outerShdw blurRad="38100" dist="38100" dir="2700000" algn="tl">
                              <a:srgbClr val="000000">
                                <a:alpha val="43137"/>
                              </a:srgbClr>
                            </a:outerShdw>
                          </a:effectLst>
                        </a:rPr>
                        <a:t>3</a:t>
                      </a:r>
                    </a:p>
                  </a:txBody>
                  <a:tcPr/>
                </a:tc>
                <a:tc>
                  <a:txBody>
                    <a:bodyPr/>
                    <a:lstStyle/>
                    <a:p>
                      <a:pPr algn="ctr"/>
                      <a:r>
                        <a:rPr lang="tr-TR" sz="2000" dirty="0">
                          <a:effectLst>
                            <a:outerShdw blurRad="38100" dist="38100" dir="2700000" algn="tl">
                              <a:srgbClr val="000000">
                                <a:alpha val="43137"/>
                              </a:srgbClr>
                            </a:outerShdw>
                          </a:effectLst>
                        </a:rPr>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000" dirty="0">
                          <a:effectLst>
                            <a:outerShdw blurRad="38100" dist="38100" dir="2700000" algn="tl">
                              <a:srgbClr val="000000">
                                <a:alpha val="43137"/>
                              </a:srgbClr>
                            </a:outerShdw>
                          </a:effectLst>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outerShdw blurRad="38100" dist="38100" dir="2700000" algn="tl">
                              <a:srgbClr val="000000">
                                <a:alpha val="43137"/>
                              </a:srgbClr>
                            </a:outerShdw>
                          </a:effectLst>
                          <a:latin typeface="+mn-lt"/>
                          <a:ea typeface="+mn-ea"/>
                          <a:cs typeface="+mn-cs"/>
                        </a:rPr>
                        <a:t>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outerShdw blurRad="38100" dist="38100" dir="2700000" algn="tl">
                              <a:srgbClr val="000000">
                                <a:alpha val="43137"/>
                              </a:srgbClr>
                            </a:outerShdw>
                          </a:effectLst>
                          <a:latin typeface="+mn-lt"/>
                          <a:ea typeface="+mn-ea"/>
                          <a:cs typeface="+mn-cs"/>
                        </a:rPr>
                        <a:t>7</a:t>
                      </a:r>
                    </a:p>
                  </a:txBody>
                  <a:tcPr/>
                </a:tc>
                <a:extLst>
                  <a:ext uri="{0D108BD9-81ED-4DB2-BD59-A6C34878D82A}">
                    <a16:rowId xmlns:a16="http://schemas.microsoft.com/office/drawing/2014/main" val="565485421"/>
                  </a:ext>
                </a:extLst>
              </a:tr>
            </a:tbl>
          </a:graphicData>
        </a:graphic>
      </p:graphicFrame>
      <p:sp>
        <p:nvSpPr>
          <p:cNvPr id="12" name="Dikdörtgen 11"/>
          <p:cNvSpPr/>
          <p:nvPr/>
        </p:nvSpPr>
        <p:spPr>
          <a:xfrm>
            <a:off x="4401920" y="3367073"/>
            <a:ext cx="3130985" cy="400110"/>
          </a:xfrm>
          <a:prstGeom prst="rect">
            <a:avLst/>
          </a:prstGeom>
        </p:spPr>
        <p:txBody>
          <a:bodyPr wrap="none">
            <a:spAutoFit/>
          </a:bodyPr>
          <a:lstStyle/>
          <a:p>
            <a:r>
              <a:rPr lang="tr-TR" sz="2000" b="1" dirty="0">
                <a:solidFill>
                  <a:srgbClr val="000000"/>
                </a:solidFill>
                <a:latin typeface="Arial" panose="020B0604020202020204" pitchFamily="34" charset="0"/>
                <a:cs typeface="Arial" panose="020B0604020202020204" pitchFamily="34" charset="0"/>
              </a:rPr>
              <a:t>3 seçenekli Likert ölçeği</a:t>
            </a:r>
            <a:endParaRPr lang="tr-T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390194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139</TotalTime>
  <Words>854</Words>
  <Application>Microsoft Macintosh PowerPoint</Application>
  <PresentationFormat>Geniş ekran</PresentationFormat>
  <Paragraphs>133</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Arial</vt:lpstr>
      <vt:lpstr>Century Gothic</vt:lpstr>
      <vt:lpstr>Times New Roman</vt:lpstr>
      <vt:lpstr>Wingdings</vt:lpstr>
      <vt:lpstr>Wingdings 3</vt:lpstr>
      <vt:lpstr>Duman</vt:lpstr>
      <vt:lpstr>Anket Hazırlama Teknikleri</vt:lpstr>
      <vt:lpstr>Anket Formlarında Kullanılan Soru Türleri </vt:lpstr>
      <vt:lpstr>YAPILANDIRILMIŞ (Cevapları şıklar haline getirilmiş sorularla)  Cevabı açık olan sorular   </vt:lpstr>
      <vt:lpstr>Kontrol listesi (Checklist) </vt:lpstr>
      <vt:lpstr>Sıralamalı skala </vt:lpstr>
      <vt:lpstr>Sıralamalı skala (sayısal) </vt:lpstr>
      <vt:lpstr>Sıraya Dizmek </vt:lpstr>
      <vt:lpstr>Likert tipi skala (Likert ölçeği)</vt:lpstr>
      <vt:lpstr>Likert tipi skala (Likert ölçeği)</vt:lpstr>
      <vt:lpstr>Likert tipi skala (Likert ölçeği)</vt:lpstr>
      <vt:lpstr>Çoktan seçmeli (Kapalı uçlu sorular )</vt:lpstr>
      <vt:lpstr>Boşluk doldurma</vt:lpstr>
      <vt:lpstr>Uygun olanı / olanları işaretleme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BİYOİSTATİSTİK</dc:creator>
  <cp:lastModifiedBy>Ali Alparslan Sayım</cp:lastModifiedBy>
  <cp:revision>18</cp:revision>
  <dcterms:created xsi:type="dcterms:W3CDTF">2020-11-02T21:20:02Z</dcterms:created>
  <dcterms:modified xsi:type="dcterms:W3CDTF">2025-09-02T20:05:20Z</dcterms:modified>
</cp:coreProperties>
</file>