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09" r:id="rId3"/>
    <p:sldId id="310" r:id="rId4"/>
    <p:sldId id="311" r:id="rId5"/>
    <p:sldId id="312" r:id="rId6"/>
    <p:sldId id="313" r:id="rId7"/>
    <p:sldId id="314" r:id="rId8"/>
    <p:sldId id="296" r:id="rId9"/>
    <p:sldId id="297" r:id="rId10"/>
    <p:sldId id="298" r:id="rId11"/>
    <p:sldId id="302" r:id="rId12"/>
    <p:sldId id="305" r:id="rId13"/>
    <p:sldId id="306" r:id="rId14"/>
    <p:sldId id="308" r:id="rId1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38" autoAdjust="0"/>
  </p:normalViewPr>
  <p:slideViewPr>
    <p:cSldViewPr>
      <p:cViewPr varScale="1">
        <p:scale>
          <a:sx n="87" d="100"/>
          <a:sy n="87" d="100"/>
        </p:scale>
        <p:origin x="1494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Dikdörtgen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12 Yuvarlatılmış Dikdörtgen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C2B37-BC9B-43E7-BA76-7126FC25C46D}" type="datetimeFigureOut">
              <a:rPr lang="tr-TR" smtClean="0"/>
              <a:pPr/>
              <a:t>21.11.2019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AC830BC0-E9AF-47B7-8497-25CB8EAE62CE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C2B37-BC9B-43E7-BA76-7126FC25C46D}" type="datetimeFigureOut">
              <a:rPr lang="tr-TR" smtClean="0"/>
              <a:pPr/>
              <a:t>21.11.2019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30BC0-E9AF-47B7-8497-25CB8EAE62C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C2B37-BC9B-43E7-BA76-7126FC25C46D}" type="datetimeFigureOut">
              <a:rPr lang="tr-TR" smtClean="0"/>
              <a:pPr/>
              <a:t>21.11.2019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30BC0-E9AF-47B7-8497-25CB8EAE62C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C2B37-BC9B-43E7-BA76-7126FC25C46D}" type="datetimeFigureOut">
              <a:rPr lang="tr-TR" smtClean="0"/>
              <a:pPr/>
              <a:t>21.11.2019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30BC0-E9AF-47B7-8497-25CB8EAE62CE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Dikdörtgen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9 Yuvarlatılmış Dikdörtgen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C2B37-BC9B-43E7-BA76-7126FC25C46D}" type="datetimeFigureOut">
              <a:rPr lang="tr-TR" smtClean="0"/>
              <a:pPr/>
              <a:t>21.11.2019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tr-TR"/>
          </a:p>
        </p:txBody>
      </p:sp>
      <p:sp>
        <p:nvSpPr>
          <p:cNvPr id="7" name="6 Dikdörtgen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AC830BC0-E9AF-47B7-8497-25CB8EAE62C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C2B37-BC9B-43E7-BA76-7126FC25C46D}" type="datetimeFigureOut">
              <a:rPr lang="tr-TR" smtClean="0"/>
              <a:pPr/>
              <a:t>21.11.2019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30BC0-E9AF-47B7-8497-25CB8EAE62CE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C2B37-BC9B-43E7-BA76-7126FC25C46D}" type="datetimeFigureOut">
              <a:rPr lang="tr-TR" smtClean="0"/>
              <a:pPr/>
              <a:t>21.11.2019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30BC0-E9AF-47B7-8497-25CB8EAE62CE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C2B37-BC9B-43E7-BA76-7126FC25C46D}" type="datetimeFigureOut">
              <a:rPr lang="tr-TR" smtClean="0"/>
              <a:pPr/>
              <a:t>21.11.2019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30BC0-E9AF-47B7-8497-25CB8EAE62C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C2B37-BC9B-43E7-BA76-7126FC25C46D}" type="datetimeFigureOut">
              <a:rPr lang="tr-TR" smtClean="0"/>
              <a:pPr/>
              <a:t>21.11.2019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30BC0-E9AF-47B7-8497-25CB8EAE62C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8 Yuvarlatılmış Dikdörtgen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C2B37-BC9B-43E7-BA76-7126FC25C46D}" type="datetimeFigureOut">
              <a:rPr lang="tr-TR" smtClean="0"/>
              <a:pPr/>
              <a:t>21.11.2019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30BC0-E9AF-47B7-8497-25CB8EAE62CE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C2B37-BC9B-43E7-BA76-7126FC25C46D}" type="datetimeFigureOut">
              <a:rPr lang="tr-TR" smtClean="0"/>
              <a:pPr/>
              <a:t>21.11.2019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AC830BC0-E9AF-47B7-8497-25CB8EAE62CE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Dikdörtgen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ikdörtgen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dörtgen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7 Yuvarlatılmış Dikdörtgen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1FC2B37-BC9B-43E7-BA76-7126FC25C46D}" type="datetimeFigureOut">
              <a:rPr lang="tr-TR" smtClean="0"/>
              <a:pPr/>
              <a:t>21.11.2019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AC830BC0-E9AF-47B7-8497-25CB8EAE62CE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orldlifeexpectancy.com/country-health-profile/turkey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Doç.Dr.Tarık</a:t>
            </a:r>
            <a:r>
              <a:rPr lang="tr-TR" dirty="0" smtClean="0"/>
              <a:t> Soydan</a:t>
            </a:r>
          </a:p>
          <a:p>
            <a:r>
              <a:rPr lang="tr-TR" dirty="0" smtClean="0"/>
              <a:t>Ankara Üniversitesi Eğitim Bilimleri Fakültesi Eğitim </a:t>
            </a:r>
            <a:r>
              <a:rPr lang="tr-TR" smtClean="0"/>
              <a:t>Yönetimi Anabilim Dalı</a:t>
            </a:r>
            <a:endParaRPr lang="tr-TR" dirty="0" smtClean="0"/>
          </a:p>
        </p:txBody>
      </p:sp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2200" b="1" dirty="0" smtClean="0"/>
              <a:t>Eğitim Sisteminde İstihdam Dersi Notları – </a:t>
            </a:r>
            <a:r>
              <a:rPr lang="tr-TR" sz="2200" b="1" dirty="0" smtClean="0"/>
              <a:t>3</a:t>
            </a:r>
            <a:endParaRPr lang="tr-TR" sz="22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400" b="1" dirty="0" smtClean="0">
                <a:solidFill>
                  <a:srgbClr val="FF0000"/>
                </a:solidFill>
              </a:rPr>
              <a:t>İnsan Sermayesi Kuramı</a:t>
            </a:r>
            <a:endParaRPr lang="tr-TR" sz="2400" b="1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tr-TR" dirty="0" smtClean="0">
                <a:solidFill>
                  <a:srgbClr val="FF0000"/>
                </a:solidFill>
              </a:rPr>
              <a:t>İnsan sermayesi (beşeri sermaye) kavramının kökeni</a:t>
            </a:r>
            <a:r>
              <a:rPr lang="tr-TR" dirty="0" smtClean="0"/>
              <a:t>: Amerikalı ekonomist Theodore </a:t>
            </a:r>
            <a:r>
              <a:rPr lang="tr-TR" dirty="0" err="1" smtClean="0"/>
              <a:t>Schultz’un</a:t>
            </a:r>
            <a:r>
              <a:rPr lang="tr-TR" dirty="0" smtClean="0"/>
              <a:t> 1960’ların ilk yıllarında dile getirdiği ve 1962’de </a:t>
            </a:r>
            <a:r>
              <a:rPr lang="tr-TR" dirty="0" err="1" smtClean="0"/>
              <a:t>Gary</a:t>
            </a:r>
            <a:r>
              <a:rPr lang="tr-TR" dirty="0" smtClean="0"/>
              <a:t> </a:t>
            </a:r>
            <a:r>
              <a:rPr lang="tr-TR" dirty="0" err="1" smtClean="0"/>
              <a:t>Becker’ın</a:t>
            </a:r>
            <a:r>
              <a:rPr lang="tr-TR" dirty="0" smtClean="0"/>
              <a:t> geliştirdiği bir kavram.</a:t>
            </a:r>
          </a:p>
          <a:p>
            <a:pPr>
              <a:buNone/>
            </a:pPr>
            <a:r>
              <a:rPr lang="tr-TR" dirty="0" smtClean="0">
                <a:solidFill>
                  <a:srgbClr val="FF0000"/>
                </a:solidFill>
              </a:rPr>
              <a:t>Kuramın temel iddiası</a:t>
            </a:r>
            <a:r>
              <a:rPr lang="tr-TR" dirty="0" smtClean="0"/>
              <a:t>: </a:t>
            </a:r>
          </a:p>
          <a:p>
            <a:pPr>
              <a:buNone/>
            </a:pPr>
            <a:r>
              <a:rPr lang="tr-TR" dirty="0" smtClean="0"/>
              <a:t>    1. İnsan, kendi başına bir iktisadi (ekonomik)kategori (yatırım faktörü) olarak kabul edilebilir.</a:t>
            </a:r>
          </a:p>
          <a:p>
            <a:pPr>
              <a:buNone/>
            </a:pPr>
            <a:r>
              <a:rPr lang="tr-TR" dirty="0" smtClean="0"/>
              <a:t>     2.  Başta eğitim ve yetiştirme olmak üzere çeşitli etkinlikler aracılığı ile insanın üretim sürecindeki verimliliği artırılabilir.</a:t>
            </a:r>
          </a:p>
          <a:p>
            <a:pPr>
              <a:buNone/>
            </a:pPr>
            <a:r>
              <a:rPr lang="tr-TR" dirty="0" smtClean="0"/>
              <a:t>    Bu süreçte insan, kalifiye nitelikler kazanacağı için elverişli işlerde istihdam edilme şansı artar.</a:t>
            </a:r>
          </a:p>
          <a:p>
            <a:pPr>
              <a:buNone/>
            </a:pPr>
            <a:r>
              <a:rPr lang="tr-TR" dirty="0" smtClean="0"/>
              <a:t>     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88505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400" dirty="0" smtClean="0">
                <a:solidFill>
                  <a:srgbClr val="FF0000"/>
                </a:solidFill>
              </a:rPr>
              <a:t>İstihdama giden yol!</a:t>
            </a:r>
            <a:endParaRPr lang="tr-TR" sz="2400" dirty="0">
              <a:solidFill>
                <a:srgbClr val="FF0000"/>
              </a:solidFill>
            </a:endParaRPr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033879" y="1692609"/>
            <a:ext cx="5533442" cy="40823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2035902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b="1" dirty="0" smtClean="0">
                <a:solidFill>
                  <a:srgbClr val="0070C0"/>
                </a:solidFill>
              </a:rPr>
              <a:t>  </a:t>
            </a:r>
            <a:r>
              <a:rPr lang="tr-TR" sz="2700" b="1" dirty="0" smtClean="0">
                <a:solidFill>
                  <a:srgbClr val="FF0000"/>
                </a:solidFill>
              </a:rPr>
              <a:t>İş/Çalışma ile Aile/Çevre Nitelikleri Arasındaki </a:t>
            </a:r>
            <a:r>
              <a:rPr lang="tr-TR" sz="2700" b="1" dirty="0">
                <a:solidFill>
                  <a:srgbClr val="FF0000"/>
                </a:solidFill>
              </a:rPr>
              <a:t>İ</a:t>
            </a:r>
            <a:r>
              <a:rPr lang="tr-TR" sz="2700" b="1" dirty="0" smtClean="0">
                <a:solidFill>
                  <a:srgbClr val="FF0000"/>
                </a:solidFill>
              </a:rPr>
              <a:t>lişki</a:t>
            </a:r>
            <a:endParaRPr lang="tr-TR" sz="2700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İlk öğrenme yeri olarak aile pek çok konuya ilişkin olduğu gibi, işe ve çalışmaya karşı tutum, bilgi ve becerilerin kazanıldığı/kazandırıldığı ortamı oluşturur.</a:t>
            </a:r>
          </a:p>
          <a:p>
            <a:r>
              <a:rPr lang="tr-TR" dirty="0" smtClean="0"/>
              <a:t> Bu ortamın etkisi okulda kazandırılmak istenen ve çalışma yaşamında beklenen/geçerli değerlerle uyuştuğunda daha başarılı bir işe geçiş süreci yaşanabilir.</a:t>
            </a:r>
          </a:p>
          <a:p>
            <a:r>
              <a:rPr lang="tr-TR" dirty="0" smtClean="0">
                <a:solidFill>
                  <a:srgbClr val="7030A0"/>
                </a:solidFill>
              </a:rPr>
              <a:t>Geleneksel aileden modern aileye geçiş.</a:t>
            </a:r>
          </a:p>
          <a:p>
            <a:r>
              <a:rPr lang="tr-TR" dirty="0" smtClean="0">
                <a:solidFill>
                  <a:srgbClr val="7030A0"/>
                </a:solidFill>
              </a:rPr>
              <a:t>Toplumsal cinsiyet rollerinde değişim ve bu konuda toplumsal algının değişmesi!</a:t>
            </a:r>
          </a:p>
          <a:p>
            <a:pPr marL="0" indent="0">
              <a:buNone/>
            </a:pP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075535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400" dirty="0" smtClean="0">
                <a:solidFill>
                  <a:srgbClr val="FF0000"/>
                </a:solidFill>
              </a:rPr>
              <a:t>Nüfus ile İstihdam Arasındaki İlişki</a:t>
            </a:r>
            <a:endParaRPr lang="tr-TR" sz="2400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Bir ülkedeki nüfus büyüklüğü,</a:t>
            </a:r>
          </a:p>
          <a:p>
            <a:r>
              <a:rPr lang="tr-TR" dirty="0" smtClean="0"/>
              <a:t>Nüfusun niteliği (eğitimli olup olmaması, yaş gruplarına göre dağılımı, kadın ve erkek dengesi vs.),</a:t>
            </a:r>
          </a:p>
          <a:p>
            <a:r>
              <a:rPr lang="tr-TR" dirty="0" smtClean="0"/>
              <a:t>Nüfus artış oranı ve tarzı,</a:t>
            </a:r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  ile o ülkedeki istihdam büyüklüğü ve koşulları arasında ne tür bir ilişki vardır?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* </a:t>
            </a:r>
            <a:r>
              <a:rPr lang="tr-TR" dirty="0" smtClean="0">
                <a:solidFill>
                  <a:srgbClr val="7030A0"/>
                </a:solidFill>
              </a:rPr>
              <a:t>Eğitim alanı düşünüldüğünde, nüfus ile eğitimde istihdam arasında nasıl bir ilişki olduğu söylenebilir?</a:t>
            </a:r>
            <a:endParaRPr lang="tr-TR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12061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tr-TR" dirty="0" smtClean="0">
              <a:hlinkClick r:id="rId2"/>
            </a:endParaRPr>
          </a:p>
          <a:p>
            <a:r>
              <a:rPr lang="tr-TR" b="1" u="sng" dirty="0" smtClean="0">
                <a:solidFill>
                  <a:srgbClr val="FF0000"/>
                </a:solidFill>
                <a:hlinkClick r:id="rId2"/>
              </a:rPr>
              <a:t>Türkiye’nin de içinde bulunduğu bir dizi ülkenin yıllara göre nüfus piramidi için: </a:t>
            </a:r>
          </a:p>
          <a:p>
            <a:pPr marL="0" indent="0">
              <a:buNone/>
            </a:pPr>
            <a:endParaRPr lang="tr-TR" dirty="0">
              <a:hlinkClick r:id="rId2"/>
            </a:endParaRPr>
          </a:p>
          <a:p>
            <a:pPr marL="0" indent="0">
              <a:buNone/>
            </a:pPr>
            <a:r>
              <a:rPr lang="tr-TR" dirty="0" smtClean="0">
                <a:hlinkClick r:id="rId2"/>
              </a:rPr>
              <a:t>http</a:t>
            </a:r>
            <a:r>
              <a:rPr lang="tr-TR" dirty="0">
                <a:hlinkClick r:id="rId2"/>
              </a:rPr>
              <a:t>://</a:t>
            </a:r>
            <a:r>
              <a:rPr lang="tr-TR" dirty="0" smtClean="0">
                <a:hlinkClick r:id="rId2"/>
              </a:rPr>
              <a:t>www.worldlifeexpectancy.com/country-health-profile/turkey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23763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400" b="1" dirty="0" smtClean="0">
                <a:solidFill>
                  <a:srgbClr val="FF0000"/>
                </a:solidFill>
              </a:rPr>
              <a:t>Aktüel İşgücü/İstihdam Göstergeleri</a:t>
            </a:r>
            <a:endParaRPr lang="tr-TR" sz="2400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Türkiye İstatistik Kurumu (TÜİK) geçen yılın kasım ayına ilişkin iş gücü istatistiklerini </a:t>
            </a:r>
            <a:r>
              <a:rPr lang="tr-TR" dirty="0" smtClean="0"/>
              <a:t>açıkladı</a:t>
            </a:r>
            <a:r>
              <a:rPr lang="tr-TR" dirty="0"/>
              <a:t> </a:t>
            </a:r>
            <a:r>
              <a:rPr lang="tr-TR" dirty="0" smtClean="0"/>
              <a:t>(15 Şubat 2019).</a:t>
            </a:r>
          </a:p>
          <a:p>
            <a:r>
              <a:rPr lang="tr-TR" dirty="0" smtClean="0"/>
              <a:t>Türkiye </a:t>
            </a:r>
            <a:r>
              <a:rPr lang="tr-TR" dirty="0"/>
              <a:t>genelinde 15 ve daha yukarı yaştakilerde </a:t>
            </a:r>
            <a:r>
              <a:rPr lang="tr-TR" u="sng" dirty="0"/>
              <a:t>işsiz sayısı </a:t>
            </a:r>
            <a:r>
              <a:rPr lang="tr-TR" dirty="0"/>
              <a:t>2018 yılı Kasım döneminde geçen yılın aynı dönemine göre </a:t>
            </a:r>
            <a:r>
              <a:rPr lang="tr-TR" u="sng" dirty="0"/>
              <a:t>706 bin kişi artarak 3 milyon 981 bin kişi oldu</a:t>
            </a:r>
            <a:r>
              <a:rPr lang="tr-TR" dirty="0"/>
              <a:t>. </a:t>
            </a:r>
            <a:r>
              <a:rPr lang="tr-TR" u="sng" dirty="0"/>
              <a:t>İşsizlik oranı </a:t>
            </a:r>
            <a:r>
              <a:rPr lang="tr-TR" dirty="0"/>
              <a:t>2 puanlık artış ile </a:t>
            </a:r>
            <a:r>
              <a:rPr lang="tr-TR" u="sng" dirty="0"/>
              <a:t>yüzde 12,3 seviyesinde </a:t>
            </a:r>
            <a:r>
              <a:rPr lang="tr-TR" dirty="0"/>
              <a:t>gerçekleşti</a:t>
            </a:r>
            <a:r>
              <a:rPr lang="tr-TR" dirty="0" smtClean="0"/>
              <a:t>.</a:t>
            </a:r>
          </a:p>
          <a:p>
            <a:r>
              <a:rPr lang="tr-TR" u="sng" dirty="0"/>
              <a:t>T</a:t>
            </a:r>
            <a:r>
              <a:rPr lang="tr-TR" u="sng" dirty="0" smtClean="0"/>
              <a:t>arım </a:t>
            </a:r>
            <a:r>
              <a:rPr lang="tr-TR" u="sng" dirty="0"/>
              <a:t>dışı işsizlik oranı </a:t>
            </a:r>
            <a:r>
              <a:rPr lang="tr-TR" dirty="0"/>
              <a:t>2,1 puanlık artış ile </a:t>
            </a:r>
            <a:r>
              <a:rPr lang="tr-TR" u="sng" dirty="0"/>
              <a:t>yüzde </a:t>
            </a:r>
            <a:r>
              <a:rPr lang="tr-TR" u="sng" dirty="0" smtClean="0"/>
              <a:t>14,3  </a:t>
            </a:r>
            <a:r>
              <a:rPr lang="tr-TR" dirty="0" smtClean="0"/>
              <a:t>olurken </a:t>
            </a:r>
            <a:r>
              <a:rPr lang="tr-TR" u="sng" dirty="0"/>
              <a:t>g</a:t>
            </a:r>
            <a:r>
              <a:rPr lang="tr-TR" u="sng" dirty="0" smtClean="0"/>
              <a:t>enç </a:t>
            </a:r>
            <a:r>
              <a:rPr lang="tr-TR" u="sng" dirty="0"/>
              <a:t>nüfusta (15-24 yaş) işsizlik oranı </a:t>
            </a:r>
            <a:r>
              <a:rPr lang="tr-TR" dirty="0"/>
              <a:t>4,3 puanlık artış ile</a:t>
            </a:r>
            <a:r>
              <a:rPr lang="tr-TR" u="sng" dirty="0"/>
              <a:t> yüzde </a:t>
            </a:r>
            <a:r>
              <a:rPr lang="tr-TR" u="sng" dirty="0" smtClean="0"/>
              <a:t>23,6 </a:t>
            </a:r>
            <a:r>
              <a:rPr lang="tr-TR" dirty="0" smtClean="0"/>
              <a:t>oldu. </a:t>
            </a:r>
            <a:r>
              <a:rPr lang="tr-TR" u="sng" dirty="0"/>
              <a:t>15-64 yaş grubunda</a:t>
            </a:r>
            <a:r>
              <a:rPr lang="tr-TR" dirty="0"/>
              <a:t> bu oran 2,1 puanlık artış ile </a:t>
            </a:r>
            <a:r>
              <a:rPr lang="tr-TR" u="sng" dirty="0"/>
              <a:t>yüzde 12,6 </a:t>
            </a:r>
            <a:r>
              <a:rPr lang="tr-TR" dirty="0"/>
              <a:t>olarak gerçekleşti.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037631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u="sng" dirty="0"/>
              <a:t>İstihdam edilenlerin sayısı </a:t>
            </a:r>
            <a:r>
              <a:rPr lang="tr-TR" dirty="0"/>
              <a:t>2018 yılı Kasım döneminde, bir önceki yılın aynı dönemine göre </a:t>
            </a:r>
            <a:r>
              <a:rPr lang="tr-TR" u="sng" dirty="0"/>
              <a:t>201 bin kişi azalarak 28 milyon 314 bin kişi</a:t>
            </a:r>
            <a:r>
              <a:rPr lang="tr-TR" dirty="0"/>
              <a:t>, </a:t>
            </a:r>
            <a:r>
              <a:rPr lang="tr-TR" u="sng" dirty="0"/>
              <a:t>istihdam </a:t>
            </a:r>
            <a:r>
              <a:rPr lang="tr-TR" u="sng" dirty="0" smtClean="0"/>
              <a:t>oranı* </a:t>
            </a:r>
            <a:r>
              <a:rPr lang="tr-TR" u="sng" dirty="0"/>
              <a:t>ise 0,8 puanlık azalış ile yüzde 46,5 oldu</a:t>
            </a:r>
            <a:r>
              <a:rPr lang="tr-TR" dirty="0"/>
              <a:t>. </a:t>
            </a:r>
            <a:endParaRPr lang="tr-TR" dirty="0" smtClean="0"/>
          </a:p>
          <a:p>
            <a:r>
              <a:rPr lang="tr-TR" dirty="0"/>
              <a:t>Bu dönemde, tarım sektöründe çalışan sayısı 274 bin kişi azalırken, tarım dışı sektörlerde çalışan sayısı 72 bin kişi arttı</a:t>
            </a:r>
            <a:r>
              <a:rPr lang="tr-TR" dirty="0" smtClean="0"/>
              <a:t>.</a:t>
            </a:r>
          </a:p>
          <a:p>
            <a:pPr marL="0" indent="0">
              <a:buNone/>
            </a:pPr>
            <a:r>
              <a:rPr lang="tr-TR" dirty="0">
                <a:solidFill>
                  <a:srgbClr val="FF0000"/>
                </a:solidFill>
              </a:rPr>
              <a:t>*</a:t>
            </a:r>
            <a:r>
              <a:rPr lang="tr-TR" dirty="0" smtClean="0">
                <a:solidFill>
                  <a:srgbClr val="FF0000"/>
                </a:solidFill>
              </a:rPr>
              <a:t>Bir </a:t>
            </a:r>
            <a:r>
              <a:rPr lang="tr-TR" dirty="0">
                <a:solidFill>
                  <a:srgbClr val="FF0000"/>
                </a:solidFill>
              </a:rPr>
              <a:t>ülkede çalışan insan sayısının, çalışabilir yaştaki insan sayı­sına, yani aktif nüfusa (genellikle 15-64 yaş arasındaki nüfus) bö­lünmesiyle bulunan orana istihdam oranı denir</a:t>
            </a:r>
            <a:r>
              <a:rPr lang="tr-TR" dirty="0" smtClean="0">
                <a:solidFill>
                  <a:srgbClr val="FF0000"/>
                </a:solidFill>
              </a:rPr>
              <a:t>.)</a:t>
            </a:r>
            <a:r>
              <a:rPr lang="tr-TR" dirty="0">
                <a:solidFill>
                  <a:srgbClr val="FF0000"/>
                </a:solidFill>
              </a:rPr>
              <a:t> </a:t>
            </a:r>
            <a:endParaRPr lang="tr-TR" dirty="0" smtClean="0">
              <a:solidFill>
                <a:srgbClr val="FF0000"/>
              </a:solidFill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834854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İstihdam </a:t>
            </a:r>
            <a:r>
              <a:rPr lang="tr-TR" dirty="0"/>
              <a:t>edilenlerin yüzde 17,7'si tarım, yüzde 20'si sanayi, yüzde 6,5'i inşaat, yüzde 55,8'i ise hizmet sektöründe yer aldı. </a:t>
            </a:r>
            <a:endParaRPr lang="tr-TR" dirty="0" smtClean="0"/>
          </a:p>
          <a:p>
            <a:r>
              <a:rPr lang="tr-TR" dirty="0" smtClean="0"/>
              <a:t>Önceki </a:t>
            </a:r>
            <a:r>
              <a:rPr lang="tr-TR" dirty="0"/>
              <a:t>yılın aynı dönemi ile karşılaştırıldığında tarım sektörünün istihdam edilenler içindeki payı 0,9 puan, inşaat sektörünün payı 1,1 puan azalırken, sanayi sektörünün payı 0,8 puan, hizmet sektörünün payı 1,2 puan arttı.</a:t>
            </a:r>
          </a:p>
        </p:txBody>
      </p:sp>
    </p:spTree>
    <p:extLst>
      <p:ext uri="{BB962C8B-B14F-4D97-AF65-F5344CB8AC3E}">
        <p14:creationId xmlns:p14="http://schemas.microsoft.com/office/powerpoint/2010/main" val="2632860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tr-TR" u="sng" dirty="0" smtClean="0"/>
          </a:p>
          <a:p>
            <a:r>
              <a:rPr lang="tr-TR" u="sng" dirty="0" smtClean="0"/>
              <a:t>İşgücü</a:t>
            </a:r>
            <a:r>
              <a:rPr lang="tr-TR" dirty="0" smtClean="0"/>
              <a:t>, </a:t>
            </a:r>
            <a:r>
              <a:rPr lang="tr-TR" dirty="0"/>
              <a:t>2018 yılı Kasım döneminde bir önceki yılın aynı dönemine göre 505 bin kişi artarak </a:t>
            </a:r>
            <a:r>
              <a:rPr lang="tr-TR" u="sng" dirty="0"/>
              <a:t>32 milyon 295 bin kişi</a:t>
            </a:r>
            <a:r>
              <a:rPr lang="tr-TR" dirty="0"/>
              <a:t>, işgücüne katılma oranı ise 0,2 puan artarak yüzde 53 olarak gerçekleşti. </a:t>
            </a:r>
            <a:endParaRPr lang="tr-TR" dirty="0" smtClean="0"/>
          </a:p>
          <a:p>
            <a:r>
              <a:rPr lang="tr-TR" dirty="0" smtClean="0"/>
              <a:t>Aynı </a:t>
            </a:r>
            <a:r>
              <a:rPr lang="tr-TR" dirty="0"/>
              <a:t>dönemler için yapılan kıyaslamalara göre; </a:t>
            </a:r>
            <a:r>
              <a:rPr lang="tr-TR" u="sng" dirty="0"/>
              <a:t>erkeklerde </a:t>
            </a:r>
            <a:r>
              <a:rPr lang="tr-TR" dirty="0"/>
              <a:t>işgücüne katılma oranı 0,3 puanlık artışla </a:t>
            </a:r>
            <a:r>
              <a:rPr lang="tr-TR" u="sng" dirty="0"/>
              <a:t>yüzde 72,4</a:t>
            </a:r>
            <a:r>
              <a:rPr lang="tr-TR" dirty="0"/>
              <a:t>, </a:t>
            </a:r>
            <a:r>
              <a:rPr lang="tr-TR" u="sng" dirty="0"/>
              <a:t>kadınlarda</a:t>
            </a:r>
            <a:r>
              <a:rPr lang="tr-TR" dirty="0"/>
              <a:t> </a:t>
            </a:r>
            <a:r>
              <a:rPr lang="tr-TR" dirty="0" smtClean="0"/>
              <a:t>ise </a:t>
            </a:r>
            <a:r>
              <a:rPr lang="tr-TR" dirty="0"/>
              <a:t>0,3 puanlık artışla </a:t>
            </a:r>
            <a:r>
              <a:rPr lang="tr-TR" u="sng" dirty="0"/>
              <a:t>yüzde 34,1 </a:t>
            </a:r>
            <a:r>
              <a:rPr lang="tr-TR" dirty="0"/>
              <a:t>olarak gerçekleşti.</a:t>
            </a:r>
          </a:p>
        </p:txBody>
      </p:sp>
    </p:spTree>
    <p:extLst>
      <p:ext uri="{BB962C8B-B14F-4D97-AF65-F5344CB8AC3E}">
        <p14:creationId xmlns:p14="http://schemas.microsoft.com/office/powerpoint/2010/main" val="1991120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Kasım </a:t>
            </a:r>
            <a:r>
              <a:rPr lang="tr-TR" dirty="0"/>
              <a:t>2018 döneminde </a:t>
            </a:r>
            <a:r>
              <a:rPr lang="tr-TR" u="sng" dirty="0"/>
              <a:t>herhangi bir sosyal güvenlik kuruluşuna bağlı olmadan çalışanların oranı</a:t>
            </a:r>
            <a:r>
              <a:rPr lang="tr-TR" dirty="0"/>
              <a:t>, bir önceki yılın aynı dönemine göre değişim göstermeyerek </a:t>
            </a:r>
            <a:r>
              <a:rPr lang="tr-TR" u="sng" dirty="0"/>
              <a:t>yüzde 33,6 </a:t>
            </a:r>
            <a:r>
              <a:rPr lang="tr-TR" dirty="0"/>
              <a:t>olarak gerçekleşti. </a:t>
            </a:r>
            <a:endParaRPr lang="tr-TR" dirty="0" smtClean="0"/>
          </a:p>
          <a:p>
            <a:r>
              <a:rPr lang="tr-TR" dirty="0" smtClean="0"/>
              <a:t>Tarım </a:t>
            </a:r>
            <a:r>
              <a:rPr lang="tr-TR" dirty="0"/>
              <a:t>dışı sektörde kayıt dışı çalışanların oranı ise bir önceki yılın aynı dönemine göre 0,8 puan artarak yüzde 22,8 oldu.</a:t>
            </a:r>
          </a:p>
        </p:txBody>
      </p:sp>
    </p:spTree>
    <p:extLst>
      <p:ext uri="{BB962C8B-B14F-4D97-AF65-F5344CB8AC3E}">
        <p14:creationId xmlns:p14="http://schemas.microsoft.com/office/powerpoint/2010/main" val="9968367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Strateji </a:t>
            </a:r>
            <a:r>
              <a:rPr lang="tr-TR" dirty="0"/>
              <a:t>ve Bütçe Başkanlığı'nın derlediği verilere göre, 2018 yılı IV. döneminde </a:t>
            </a:r>
            <a:r>
              <a:rPr lang="tr-TR" u="sng" dirty="0"/>
              <a:t>toplam kamu istihdamı </a:t>
            </a:r>
            <a:r>
              <a:rPr lang="tr-TR" dirty="0"/>
              <a:t>2017 yılının aynı dönemine göre </a:t>
            </a:r>
            <a:r>
              <a:rPr lang="tr-TR" u="sng" dirty="0"/>
              <a:t>yüzde 20,8 oranında artarak 4 milyon 352 bin kişi </a:t>
            </a:r>
            <a:r>
              <a:rPr lang="tr-TR" dirty="0"/>
              <a:t>oldu. Bu artışta, daha önce kamu istihdamında yer almayan </a:t>
            </a:r>
            <a:r>
              <a:rPr lang="tr-TR" dirty="0" smtClean="0"/>
              <a:t>taşeron işçilerin </a:t>
            </a:r>
            <a:r>
              <a:rPr lang="tr-TR" dirty="0"/>
              <a:t>kamu çalışanı statüsüne (sürekli işçi) geçmesi etkili oldu.</a:t>
            </a:r>
          </a:p>
        </p:txBody>
      </p:sp>
    </p:spTree>
    <p:extLst>
      <p:ext uri="{BB962C8B-B14F-4D97-AF65-F5344CB8AC3E}">
        <p14:creationId xmlns:p14="http://schemas.microsoft.com/office/powerpoint/2010/main" val="27063409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tr-TR" dirty="0" smtClean="0"/>
          </a:p>
          <a:p>
            <a:r>
              <a:rPr lang="tr-TR" dirty="0" smtClean="0"/>
              <a:t>Eğitim aracılığıyla,</a:t>
            </a:r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- bilgi aktarılır</a:t>
            </a:r>
          </a:p>
          <a:p>
            <a:pPr marL="0" indent="0">
              <a:buNone/>
            </a:pPr>
            <a:r>
              <a:rPr lang="tr-TR" dirty="0" smtClean="0"/>
              <a:t> - beceri geliştirilir</a:t>
            </a:r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- tutum ve davranış şekillendirilir.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>
                <a:solidFill>
                  <a:srgbClr val="0070C0"/>
                </a:solidFill>
              </a:rPr>
              <a:t>Peki bu işlevlerin istihdam ile bağı nasıl kurulur?</a:t>
            </a:r>
          </a:p>
        </p:txBody>
      </p:sp>
    </p:spTree>
    <p:extLst>
      <p:ext uri="{BB962C8B-B14F-4D97-AF65-F5344CB8AC3E}">
        <p14:creationId xmlns:p14="http://schemas.microsoft.com/office/powerpoint/2010/main" val="27040760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Eğitim </a:t>
            </a:r>
            <a:r>
              <a:rPr lang="tr-TR" dirty="0"/>
              <a:t>aracılığıyla </a:t>
            </a:r>
            <a:r>
              <a:rPr lang="tr-TR" dirty="0" smtClean="0"/>
              <a:t>kişiler daha kolay ve daha nitelikli işlerde istihdam edilme şansı bulabilir mi?</a:t>
            </a:r>
          </a:p>
          <a:p>
            <a:pPr marL="0" indent="0">
              <a:buNone/>
            </a:pPr>
            <a:r>
              <a:rPr lang="tr-TR" dirty="0" smtClean="0"/>
              <a:t>Eğitimin </a:t>
            </a:r>
            <a:r>
              <a:rPr lang="tr-TR" dirty="0"/>
              <a:t>etkisi doğrudan gözlenmeyen dolaylı faydalarından söz edilebilir mi</a:t>
            </a:r>
            <a:r>
              <a:rPr lang="tr-TR" dirty="0" smtClean="0"/>
              <a:t>? (Eğitimin dışsallıkları).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8353396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isse Senedi">
  <a:themeElements>
    <a:clrScheme name="Hisse Senedi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Hisse Senedi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Hisse Senedi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667</TotalTime>
  <Words>675</Words>
  <Application>Microsoft Office PowerPoint</Application>
  <PresentationFormat>Ekran Gösterisi (4:3)</PresentationFormat>
  <Paragraphs>58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8" baseType="lpstr">
      <vt:lpstr>Franklin Gothic Book</vt:lpstr>
      <vt:lpstr>Perpetua</vt:lpstr>
      <vt:lpstr>Wingdings 2</vt:lpstr>
      <vt:lpstr>Hisse Senedi</vt:lpstr>
      <vt:lpstr>Eğitim Sisteminde İstihdam Dersi Notları – 3</vt:lpstr>
      <vt:lpstr>Aktüel İşgücü/İstihdam Göstergeleri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İnsan Sermayesi Kuramı</vt:lpstr>
      <vt:lpstr>İstihdama giden yol!</vt:lpstr>
      <vt:lpstr>  İş/Çalışma ile Aile/Çevre Nitelikleri Arasındaki İlişki</vt:lpstr>
      <vt:lpstr>Nüfus ile İstihdam Arasındaki İlişki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Eğitim Alanında Performans Değerlendirme Sistemine İlişkin Okul Yöneticilerinin  Görüşleri</dc:title>
  <dc:creator>TARIKSOYDAN</dc:creator>
  <cp:lastModifiedBy>Tarik soydan</cp:lastModifiedBy>
  <cp:revision>173</cp:revision>
  <dcterms:created xsi:type="dcterms:W3CDTF">2014-05-05T08:01:07Z</dcterms:created>
  <dcterms:modified xsi:type="dcterms:W3CDTF">2019-11-21T06:48:32Z</dcterms:modified>
</cp:coreProperties>
</file>