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ppt/activeX/activeX2.xml" ContentType="application/vnd.ms-office.activeX+xml"/>
  <Override PartName="/ppt/tags/tag2.xml" ContentType="application/vnd.openxmlformats-officedocument.presentationml.tags+xml"/>
  <Override PartName="/ppt/activeX/activeX3.xml" ContentType="application/vnd.ms-office.activeX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256" r:id="rId2"/>
    <p:sldId id="281" r:id="rId3"/>
    <p:sldId id="324" r:id="rId4"/>
    <p:sldId id="283" r:id="rId5"/>
    <p:sldId id="340" r:id="rId6"/>
    <p:sldId id="341" r:id="rId7"/>
    <p:sldId id="342" r:id="rId8"/>
    <p:sldId id="343" r:id="rId9"/>
    <p:sldId id="293" r:id="rId10"/>
    <p:sldId id="294" r:id="rId11"/>
    <p:sldId id="295" r:id="rId12"/>
    <p:sldId id="296" r:id="rId13"/>
    <p:sldId id="325" r:id="rId14"/>
    <p:sldId id="326" r:id="rId15"/>
    <p:sldId id="327" r:id="rId16"/>
    <p:sldId id="328" r:id="rId17"/>
    <p:sldId id="288" r:id="rId18"/>
    <p:sldId id="290" r:id="rId19"/>
    <p:sldId id="307" r:id="rId20"/>
    <p:sldId id="339" r:id="rId21"/>
    <p:sldId id="298" r:id="rId22"/>
    <p:sldId id="308" r:id="rId23"/>
    <p:sldId id="329" r:id="rId24"/>
    <p:sldId id="330" r:id="rId25"/>
    <p:sldId id="331" r:id="rId26"/>
    <p:sldId id="333" r:id="rId27"/>
    <p:sldId id="334" r:id="rId28"/>
    <p:sldId id="292" r:id="rId29"/>
    <p:sldId id="335" r:id="rId30"/>
    <p:sldId id="338" r:id="rId31"/>
    <p:sldId id="299" r:id="rId32"/>
    <p:sldId id="311" r:id="rId33"/>
    <p:sldId id="312" r:id="rId34"/>
    <p:sldId id="313" r:id="rId35"/>
    <p:sldId id="314" r:id="rId36"/>
    <p:sldId id="309" r:id="rId37"/>
    <p:sldId id="310" r:id="rId38"/>
    <p:sldId id="31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F753F-DF6E-4F3D-B4FB-1325976EFEC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7B81D74-DCC7-41A7-804D-FFEE7B31B8B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Tayfçekerler</a:t>
          </a:r>
          <a:endParaRPr kumimoji="0" lang="en-US" altLang="tr-TR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41692B0B-A549-4BF8-AC62-B76587373059}" type="parTrans" cxnId="{3C3DE802-AA61-45CE-BD54-7C799C168BE2}">
      <dgm:prSet/>
      <dgm:spPr/>
      <dgm:t>
        <a:bodyPr/>
        <a:lstStyle/>
        <a:p>
          <a:endParaRPr lang="tr-TR"/>
        </a:p>
      </dgm:t>
    </dgm:pt>
    <dgm:pt modelId="{FE9714B6-692A-4EA3-8B34-9AAD3766E32B}" type="sibTrans" cxnId="{3C3DE802-AA61-45CE-BD54-7C799C168BE2}">
      <dgm:prSet/>
      <dgm:spPr/>
      <dgm:t>
        <a:bodyPr/>
        <a:lstStyle/>
        <a:p>
          <a:endParaRPr lang="tr-TR"/>
        </a:p>
      </dgm:t>
    </dgm:pt>
    <dgm:pt modelId="{3AA10F72-0C8D-40EF-B121-66D627F3D03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Prizmalı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Tayfçekerler</a:t>
          </a:r>
          <a:endParaRPr kumimoji="0" lang="en-US" altLang="tr-T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52BB2DFF-FE20-43C6-A968-14EA8FDF5536}" type="parTrans" cxnId="{FC0763F0-127E-4DFC-9F6B-01577B996C70}">
      <dgm:prSet/>
      <dgm:spPr/>
      <dgm:t>
        <a:bodyPr/>
        <a:lstStyle/>
        <a:p>
          <a:endParaRPr lang="tr-TR"/>
        </a:p>
      </dgm:t>
    </dgm:pt>
    <dgm:pt modelId="{F2BC2EAE-6864-4E3C-97AE-256D62322304}" type="sibTrans" cxnId="{FC0763F0-127E-4DFC-9F6B-01577B996C70}">
      <dgm:prSet/>
      <dgm:spPr/>
      <dgm:t>
        <a:bodyPr/>
        <a:lstStyle/>
        <a:p>
          <a:endParaRPr lang="tr-TR"/>
        </a:p>
      </dgm:t>
    </dgm:pt>
    <dgm:pt modelId="{551AECEC-7F9C-41EA-9529-746E5BBF764B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Yarıklı</a:t>
          </a:r>
          <a:endParaRPr kumimoji="0" lang="en-US" altLang="tr-T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16C3C679-E9E8-4FC0-B5B2-F990CCF0E5E2}" type="parTrans" cxnId="{87C30161-E13B-4B1C-B64D-92CD65FE037C}">
      <dgm:prSet/>
      <dgm:spPr/>
      <dgm:t>
        <a:bodyPr/>
        <a:lstStyle/>
        <a:p>
          <a:endParaRPr lang="tr-TR"/>
        </a:p>
      </dgm:t>
    </dgm:pt>
    <dgm:pt modelId="{C869F5B5-BF75-4CD2-9579-9585206731FE}" type="sibTrans" cxnId="{87C30161-E13B-4B1C-B64D-92CD65FE037C}">
      <dgm:prSet/>
      <dgm:spPr/>
      <dgm:t>
        <a:bodyPr/>
        <a:lstStyle/>
        <a:p>
          <a:endParaRPr lang="tr-TR"/>
        </a:p>
      </dgm:t>
    </dgm:pt>
    <dgm:pt modelId="{94129CB8-0A84-490F-A853-7D759415B77F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Yarıksız</a:t>
          </a:r>
          <a:endParaRPr kumimoji="0" lang="en-US" altLang="tr-T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506A9F09-73DB-4191-A7CA-EC058DAEE823}" type="parTrans" cxnId="{660A62B3-FBA8-4A4B-B6BF-B44C0742A168}">
      <dgm:prSet/>
      <dgm:spPr/>
      <dgm:t>
        <a:bodyPr/>
        <a:lstStyle/>
        <a:p>
          <a:endParaRPr lang="tr-TR"/>
        </a:p>
      </dgm:t>
    </dgm:pt>
    <dgm:pt modelId="{F28653E6-A8C6-48C0-BDAC-76F40D28B573}" type="sibTrans" cxnId="{660A62B3-FBA8-4A4B-B6BF-B44C0742A168}">
      <dgm:prSet/>
      <dgm:spPr/>
      <dgm:t>
        <a:bodyPr/>
        <a:lstStyle/>
        <a:p>
          <a:endParaRPr lang="tr-TR"/>
        </a:p>
      </dgm:t>
    </dgm:pt>
    <dgm:pt modelId="{2D59D4E4-1DE6-4D35-B0A5-9B6D335F950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Optik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Ağlar</a:t>
          </a:r>
          <a:endParaRPr kumimoji="0" lang="en-US" altLang="tr-TR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865C7B17-FE4D-4326-8A6C-07FC0B7FC46B}" type="parTrans" cxnId="{C18655D6-8D03-4379-A901-864826FEFCFF}">
      <dgm:prSet/>
      <dgm:spPr/>
      <dgm:t>
        <a:bodyPr/>
        <a:lstStyle/>
        <a:p>
          <a:endParaRPr lang="tr-TR"/>
        </a:p>
      </dgm:t>
    </dgm:pt>
    <dgm:pt modelId="{B24CC6F0-2C2C-42A8-B28F-27057AB8CAF8}" type="sibTrans" cxnId="{C18655D6-8D03-4379-A901-864826FEFCFF}">
      <dgm:prSet/>
      <dgm:spPr/>
      <dgm:t>
        <a:bodyPr/>
        <a:lstStyle/>
        <a:p>
          <a:endParaRPr lang="tr-TR"/>
        </a:p>
      </dgm:t>
    </dgm:pt>
    <dgm:pt modelId="{F51F2F86-B9C5-4D4E-842A-8718864B02C2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Kırınım</a:t>
          </a:r>
          <a:endParaRPr kumimoji="0" lang="en-US" altLang="tr-T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A272262D-7331-4395-B3FE-287344CFA0AA}" type="parTrans" cxnId="{1C295D97-D2ED-433C-8CE1-A9CFDD22A633}">
      <dgm:prSet/>
      <dgm:spPr/>
      <dgm:t>
        <a:bodyPr/>
        <a:lstStyle/>
        <a:p>
          <a:endParaRPr lang="tr-TR"/>
        </a:p>
      </dgm:t>
    </dgm:pt>
    <dgm:pt modelId="{D2191F75-28DA-402B-9A4E-76A063EC22EB}" type="sibTrans" cxnId="{1C295D97-D2ED-433C-8CE1-A9CFDD22A633}">
      <dgm:prSet/>
      <dgm:spPr/>
      <dgm:t>
        <a:bodyPr/>
        <a:lstStyle/>
        <a:p>
          <a:endParaRPr lang="tr-TR"/>
        </a:p>
      </dgm:t>
    </dgm:pt>
    <dgm:pt modelId="{E3746DB6-DA72-4DE4-8328-2B8B1CB07B11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r-TR" altLang="tr-T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Yansıtıcı</a:t>
          </a:r>
          <a:endParaRPr kumimoji="0" lang="en-US" altLang="tr-T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7B94D416-68A6-4A0A-955C-8F283DE3AEB3}" type="parTrans" cxnId="{E95AA885-3382-4AB5-88B8-87E9FDB1123C}">
      <dgm:prSet/>
      <dgm:spPr/>
      <dgm:t>
        <a:bodyPr/>
        <a:lstStyle/>
        <a:p>
          <a:endParaRPr lang="tr-TR"/>
        </a:p>
      </dgm:t>
    </dgm:pt>
    <dgm:pt modelId="{C7892448-A58D-4C59-880E-5CDEC4C39177}" type="sibTrans" cxnId="{E95AA885-3382-4AB5-88B8-87E9FDB1123C}">
      <dgm:prSet/>
      <dgm:spPr/>
      <dgm:t>
        <a:bodyPr/>
        <a:lstStyle/>
        <a:p>
          <a:endParaRPr lang="tr-TR"/>
        </a:p>
      </dgm:t>
    </dgm:pt>
    <dgm:pt modelId="{B3F1810B-E332-4955-9AEE-BA9436079239}" type="pres">
      <dgm:prSet presAssocID="{C93F753F-DF6E-4F3D-B4FB-1325976EFE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2A3F2D-E5B3-4D16-BE4A-0B364B56A115}" type="pres">
      <dgm:prSet presAssocID="{37B81D74-DCC7-41A7-804D-FFEE7B31B8BA}" presName="hierRoot1" presStyleCnt="0">
        <dgm:presLayoutVars>
          <dgm:hierBranch/>
        </dgm:presLayoutVars>
      </dgm:prSet>
      <dgm:spPr/>
    </dgm:pt>
    <dgm:pt modelId="{0021BAB7-F28B-49E3-8E92-EA9B4437DB1F}" type="pres">
      <dgm:prSet presAssocID="{37B81D74-DCC7-41A7-804D-FFEE7B31B8BA}" presName="rootComposite1" presStyleCnt="0"/>
      <dgm:spPr/>
    </dgm:pt>
    <dgm:pt modelId="{D247FE77-6A8F-403B-AA4F-DEA729FB3E89}" type="pres">
      <dgm:prSet presAssocID="{37B81D74-DCC7-41A7-804D-FFEE7B31B8B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70F2B87-C5B7-40F8-AD01-81C3F14AE36A}" type="pres">
      <dgm:prSet presAssocID="{37B81D74-DCC7-41A7-804D-FFEE7B31B8BA}" presName="rootConnector1" presStyleLbl="node1" presStyleIdx="0" presStyleCnt="0"/>
      <dgm:spPr/>
      <dgm:t>
        <a:bodyPr/>
        <a:lstStyle/>
        <a:p>
          <a:endParaRPr lang="tr-TR"/>
        </a:p>
      </dgm:t>
    </dgm:pt>
    <dgm:pt modelId="{CDB1B0D0-88D4-4143-B0E9-A9B721E3635D}" type="pres">
      <dgm:prSet presAssocID="{37B81D74-DCC7-41A7-804D-FFEE7B31B8BA}" presName="hierChild2" presStyleCnt="0"/>
      <dgm:spPr/>
    </dgm:pt>
    <dgm:pt modelId="{36757858-FF29-43FB-9CAF-A22BFF3EA44C}" type="pres">
      <dgm:prSet presAssocID="{52BB2DFF-FE20-43C6-A968-14EA8FDF5536}" presName="Name35" presStyleLbl="parChTrans1D2" presStyleIdx="0" presStyleCnt="2"/>
      <dgm:spPr/>
      <dgm:t>
        <a:bodyPr/>
        <a:lstStyle/>
        <a:p>
          <a:endParaRPr lang="en-GB"/>
        </a:p>
      </dgm:t>
    </dgm:pt>
    <dgm:pt modelId="{6ED089E7-74C5-482B-B8D4-F5880983DDD9}" type="pres">
      <dgm:prSet presAssocID="{3AA10F72-0C8D-40EF-B121-66D627F3D035}" presName="hierRoot2" presStyleCnt="0">
        <dgm:presLayoutVars>
          <dgm:hierBranch/>
        </dgm:presLayoutVars>
      </dgm:prSet>
      <dgm:spPr/>
    </dgm:pt>
    <dgm:pt modelId="{5680922D-218F-454D-86AC-819C253A41AF}" type="pres">
      <dgm:prSet presAssocID="{3AA10F72-0C8D-40EF-B121-66D627F3D035}" presName="rootComposite" presStyleCnt="0"/>
      <dgm:spPr/>
    </dgm:pt>
    <dgm:pt modelId="{234ACFC5-7581-4A2E-9D82-A9316960FDE5}" type="pres">
      <dgm:prSet presAssocID="{3AA10F72-0C8D-40EF-B121-66D627F3D03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62698B6-A55C-4262-9CCA-723C0527AAC0}" type="pres">
      <dgm:prSet presAssocID="{3AA10F72-0C8D-40EF-B121-66D627F3D035}" presName="rootConnector" presStyleLbl="node2" presStyleIdx="0" presStyleCnt="2"/>
      <dgm:spPr/>
      <dgm:t>
        <a:bodyPr/>
        <a:lstStyle/>
        <a:p>
          <a:endParaRPr lang="tr-TR"/>
        </a:p>
      </dgm:t>
    </dgm:pt>
    <dgm:pt modelId="{FAC93CFF-739A-4E3E-B8B7-398E897A910C}" type="pres">
      <dgm:prSet presAssocID="{3AA10F72-0C8D-40EF-B121-66D627F3D035}" presName="hierChild4" presStyleCnt="0"/>
      <dgm:spPr/>
    </dgm:pt>
    <dgm:pt modelId="{EA219C51-3909-446F-9AD6-0F22AF67C470}" type="pres">
      <dgm:prSet presAssocID="{3AA10F72-0C8D-40EF-B121-66D627F3D035}" presName="hierChild5" presStyleCnt="0"/>
      <dgm:spPr/>
    </dgm:pt>
    <dgm:pt modelId="{EB1C9DD0-F228-4225-8819-750F80B52B17}" type="pres">
      <dgm:prSet presAssocID="{16C3C679-E9E8-4FC0-B5B2-F990CCF0E5E2}" presName="Name111" presStyleLbl="parChTrans1D3" presStyleIdx="0" presStyleCnt="4"/>
      <dgm:spPr/>
      <dgm:t>
        <a:bodyPr/>
        <a:lstStyle/>
        <a:p>
          <a:endParaRPr lang="en-GB"/>
        </a:p>
      </dgm:t>
    </dgm:pt>
    <dgm:pt modelId="{8EB36C25-1505-4549-8E0C-55DFE4563C77}" type="pres">
      <dgm:prSet presAssocID="{551AECEC-7F9C-41EA-9529-746E5BBF764B}" presName="hierRoot3" presStyleCnt="0">
        <dgm:presLayoutVars>
          <dgm:hierBranch/>
        </dgm:presLayoutVars>
      </dgm:prSet>
      <dgm:spPr/>
    </dgm:pt>
    <dgm:pt modelId="{E2DEDC50-5D62-4E6F-827C-29959661FBE7}" type="pres">
      <dgm:prSet presAssocID="{551AECEC-7F9C-41EA-9529-746E5BBF764B}" presName="rootComposite3" presStyleCnt="0"/>
      <dgm:spPr/>
    </dgm:pt>
    <dgm:pt modelId="{27F98630-C023-437E-BFDD-6268F4B5A29F}" type="pres">
      <dgm:prSet presAssocID="{551AECEC-7F9C-41EA-9529-746E5BBF764B}" presName="rootText3" presStyleLbl="asst2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C89B05B-9362-4CAD-899C-DC376AB4FCB5}" type="pres">
      <dgm:prSet presAssocID="{551AECEC-7F9C-41EA-9529-746E5BBF764B}" presName="rootConnector3" presStyleLbl="asst2" presStyleIdx="0" presStyleCnt="4"/>
      <dgm:spPr/>
      <dgm:t>
        <a:bodyPr/>
        <a:lstStyle/>
        <a:p>
          <a:endParaRPr lang="tr-TR"/>
        </a:p>
      </dgm:t>
    </dgm:pt>
    <dgm:pt modelId="{E03430C5-E79A-4437-9E1E-2B040863AE20}" type="pres">
      <dgm:prSet presAssocID="{551AECEC-7F9C-41EA-9529-746E5BBF764B}" presName="hierChild6" presStyleCnt="0"/>
      <dgm:spPr/>
    </dgm:pt>
    <dgm:pt modelId="{4AC5D0F4-DAE6-4950-B2C8-AF0E7B9C0067}" type="pres">
      <dgm:prSet presAssocID="{551AECEC-7F9C-41EA-9529-746E5BBF764B}" presName="hierChild7" presStyleCnt="0"/>
      <dgm:spPr/>
    </dgm:pt>
    <dgm:pt modelId="{9085695A-F611-4CF5-8280-0B196A8E6C6A}" type="pres">
      <dgm:prSet presAssocID="{506A9F09-73DB-4191-A7CA-EC058DAEE823}" presName="Name111" presStyleLbl="parChTrans1D3" presStyleIdx="1" presStyleCnt="4"/>
      <dgm:spPr/>
      <dgm:t>
        <a:bodyPr/>
        <a:lstStyle/>
        <a:p>
          <a:endParaRPr lang="en-GB"/>
        </a:p>
      </dgm:t>
    </dgm:pt>
    <dgm:pt modelId="{4A98B6BE-E68D-4281-8DD2-650CEA4F1E48}" type="pres">
      <dgm:prSet presAssocID="{94129CB8-0A84-490F-A853-7D759415B77F}" presName="hierRoot3" presStyleCnt="0">
        <dgm:presLayoutVars>
          <dgm:hierBranch/>
        </dgm:presLayoutVars>
      </dgm:prSet>
      <dgm:spPr/>
    </dgm:pt>
    <dgm:pt modelId="{F054DF39-3D58-45C5-9E65-219FB6ADFE12}" type="pres">
      <dgm:prSet presAssocID="{94129CB8-0A84-490F-A853-7D759415B77F}" presName="rootComposite3" presStyleCnt="0"/>
      <dgm:spPr/>
    </dgm:pt>
    <dgm:pt modelId="{BC0D0D0B-05A0-408A-86C7-B1FAFD255DB0}" type="pres">
      <dgm:prSet presAssocID="{94129CB8-0A84-490F-A853-7D759415B77F}" presName="rootText3" presStyleLbl="asst2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3E388D5-A8AE-4DBB-9D59-A8E346F93107}" type="pres">
      <dgm:prSet presAssocID="{94129CB8-0A84-490F-A853-7D759415B77F}" presName="rootConnector3" presStyleLbl="asst2" presStyleIdx="1" presStyleCnt="4"/>
      <dgm:spPr/>
      <dgm:t>
        <a:bodyPr/>
        <a:lstStyle/>
        <a:p>
          <a:endParaRPr lang="tr-TR"/>
        </a:p>
      </dgm:t>
    </dgm:pt>
    <dgm:pt modelId="{7B79A574-0413-43E2-A00D-7A9C11AEAE9E}" type="pres">
      <dgm:prSet presAssocID="{94129CB8-0A84-490F-A853-7D759415B77F}" presName="hierChild6" presStyleCnt="0"/>
      <dgm:spPr/>
    </dgm:pt>
    <dgm:pt modelId="{E7D898FD-DCDF-407B-B269-452F5BECB4E4}" type="pres">
      <dgm:prSet presAssocID="{94129CB8-0A84-490F-A853-7D759415B77F}" presName="hierChild7" presStyleCnt="0"/>
      <dgm:spPr/>
    </dgm:pt>
    <dgm:pt modelId="{F1FACFF1-A595-4E63-8228-50E95334D1D2}" type="pres">
      <dgm:prSet presAssocID="{865C7B17-FE4D-4326-8A6C-07FC0B7FC46B}" presName="Name35" presStyleLbl="parChTrans1D2" presStyleIdx="1" presStyleCnt="2"/>
      <dgm:spPr/>
      <dgm:t>
        <a:bodyPr/>
        <a:lstStyle/>
        <a:p>
          <a:endParaRPr lang="en-GB"/>
        </a:p>
      </dgm:t>
    </dgm:pt>
    <dgm:pt modelId="{FA4B34AA-CAC5-47F4-8B1F-0C1B75213629}" type="pres">
      <dgm:prSet presAssocID="{2D59D4E4-1DE6-4D35-B0A5-9B6D335F950D}" presName="hierRoot2" presStyleCnt="0">
        <dgm:presLayoutVars>
          <dgm:hierBranch/>
        </dgm:presLayoutVars>
      </dgm:prSet>
      <dgm:spPr/>
    </dgm:pt>
    <dgm:pt modelId="{F1054C7B-E253-4D15-8C9C-BAEF7393652F}" type="pres">
      <dgm:prSet presAssocID="{2D59D4E4-1DE6-4D35-B0A5-9B6D335F950D}" presName="rootComposite" presStyleCnt="0"/>
      <dgm:spPr/>
    </dgm:pt>
    <dgm:pt modelId="{1C501289-94CE-4635-9BC6-3F045999C515}" type="pres">
      <dgm:prSet presAssocID="{2D59D4E4-1DE6-4D35-B0A5-9B6D335F950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F86BE78-A2B0-4AD6-8A68-71FEF5883A82}" type="pres">
      <dgm:prSet presAssocID="{2D59D4E4-1DE6-4D35-B0A5-9B6D335F950D}" presName="rootConnector" presStyleLbl="node2" presStyleIdx="1" presStyleCnt="2"/>
      <dgm:spPr/>
      <dgm:t>
        <a:bodyPr/>
        <a:lstStyle/>
        <a:p>
          <a:endParaRPr lang="tr-TR"/>
        </a:p>
      </dgm:t>
    </dgm:pt>
    <dgm:pt modelId="{684603CC-41C2-4AE6-8CCA-9B148CBF863C}" type="pres">
      <dgm:prSet presAssocID="{2D59D4E4-1DE6-4D35-B0A5-9B6D335F950D}" presName="hierChild4" presStyleCnt="0"/>
      <dgm:spPr/>
    </dgm:pt>
    <dgm:pt modelId="{374B3B82-A091-4EDD-83B7-370C9389A87B}" type="pres">
      <dgm:prSet presAssocID="{2D59D4E4-1DE6-4D35-B0A5-9B6D335F950D}" presName="hierChild5" presStyleCnt="0"/>
      <dgm:spPr/>
    </dgm:pt>
    <dgm:pt modelId="{16316A34-7D19-4EF8-835D-8A53A9FF5200}" type="pres">
      <dgm:prSet presAssocID="{A272262D-7331-4395-B3FE-287344CFA0AA}" presName="Name111" presStyleLbl="parChTrans1D3" presStyleIdx="2" presStyleCnt="4"/>
      <dgm:spPr/>
      <dgm:t>
        <a:bodyPr/>
        <a:lstStyle/>
        <a:p>
          <a:endParaRPr lang="en-GB"/>
        </a:p>
      </dgm:t>
    </dgm:pt>
    <dgm:pt modelId="{14C2AE12-DA4D-4363-9525-612B7EE08B73}" type="pres">
      <dgm:prSet presAssocID="{F51F2F86-B9C5-4D4E-842A-8718864B02C2}" presName="hierRoot3" presStyleCnt="0">
        <dgm:presLayoutVars>
          <dgm:hierBranch/>
        </dgm:presLayoutVars>
      </dgm:prSet>
      <dgm:spPr/>
    </dgm:pt>
    <dgm:pt modelId="{E995804F-EFC9-4660-8442-F8528BA5D4F3}" type="pres">
      <dgm:prSet presAssocID="{F51F2F86-B9C5-4D4E-842A-8718864B02C2}" presName="rootComposite3" presStyleCnt="0"/>
      <dgm:spPr/>
    </dgm:pt>
    <dgm:pt modelId="{6457FBD6-2C9D-45A7-A79A-7011E14A35A2}" type="pres">
      <dgm:prSet presAssocID="{F51F2F86-B9C5-4D4E-842A-8718864B02C2}" presName="rootText3" presStyleLbl="asst2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2F68254-8332-49FE-BD5E-7791C989E0B4}" type="pres">
      <dgm:prSet presAssocID="{F51F2F86-B9C5-4D4E-842A-8718864B02C2}" presName="rootConnector3" presStyleLbl="asst2" presStyleIdx="2" presStyleCnt="4"/>
      <dgm:spPr/>
      <dgm:t>
        <a:bodyPr/>
        <a:lstStyle/>
        <a:p>
          <a:endParaRPr lang="tr-TR"/>
        </a:p>
      </dgm:t>
    </dgm:pt>
    <dgm:pt modelId="{B9F79A98-504F-440F-9B9C-F9D837C4CF79}" type="pres">
      <dgm:prSet presAssocID="{F51F2F86-B9C5-4D4E-842A-8718864B02C2}" presName="hierChild6" presStyleCnt="0"/>
      <dgm:spPr/>
    </dgm:pt>
    <dgm:pt modelId="{F5F89F07-3A2A-4DFD-BC92-98475F273D38}" type="pres">
      <dgm:prSet presAssocID="{F51F2F86-B9C5-4D4E-842A-8718864B02C2}" presName="hierChild7" presStyleCnt="0"/>
      <dgm:spPr/>
    </dgm:pt>
    <dgm:pt modelId="{133A3827-EE04-4242-BBBA-C66E3B053822}" type="pres">
      <dgm:prSet presAssocID="{7B94D416-68A6-4A0A-955C-8F283DE3AEB3}" presName="Name111" presStyleLbl="parChTrans1D3" presStyleIdx="3" presStyleCnt="4"/>
      <dgm:spPr/>
      <dgm:t>
        <a:bodyPr/>
        <a:lstStyle/>
        <a:p>
          <a:endParaRPr lang="en-GB"/>
        </a:p>
      </dgm:t>
    </dgm:pt>
    <dgm:pt modelId="{D7750428-EB2F-4619-8888-D6847A832C34}" type="pres">
      <dgm:prSet presAssocID="{E3746DB6-DA72-4DE4-8328-2B8B1CB07B11}" presName="hierRoot3" presStyleCnt="0">
        <dgm:presLayoutVars>
          <dgm:hierBranch/>
        </dgm:presLayoutVars>
      </dgm:prSet>
      <dgm:spPr/>
    </dgm:pt>
    <dgm:pt modelId="{D92F9901-FCDA-430D-B245-FBB8215FA82A}" type="pres">
      <dgm:prSet presAssocID="{E3746DB6-DA72-4DE4-8328-2B8B1CB07B11}" presName="rootComposite3" presStyleCnt="0"/>
      <dgm:spPr/>
    </dgm:pt>
    <dgm:pt modelId="{BF8AC72D-CF42-4BAA-8A89-1EE9221F4201}" type="pres">
      <dgm:prSet presAssocID="{E3746DB6-DA72-4DE4-8328-2B8B1CB07B11}" presName="rootText3" presStyleLbl="asst2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7855188-B815-449F-8546-18C24E182504}" type="pres">
      <dgm:prSet presAssocID="{E3746DB6-DA72-4DE4-8328-2B8B1CB07B11}" presName="rootConnector3" presStyleLbl="asst2" presStyleIdx="3" presStyleCnt="4"/>
      <dgm:spPr/>
      <dgm:t>
        <a:bodyPr/>
        <a:lstStyle/>
        <a:p>
          <a:endParaRPr lang="tr-TR"/>
        </a:p>
      </dgm:t>
    </dgm:pt>
    <dgm:pt modelId="{6C6AC7A9-BFD9-4A71-8253-D756E4948D01}" type="pres">
      <dgm:prSet presAssocID="{E3746DB6-DA72-4DE4-8328-2B8B1CB07B11}" presName="hierChild6" presStyleCnt="0"/>
      <dgm:spPr/>
    </dgm:pt>
    <dgm:pt modelId="{3EF7004A-F0C4-4F21-9EE2-5802C24F470E}" type="pres">
      <dgm:prSet presAssocID="{E3746DB6-DA72-4DE4-8328-2B8B1CB07B11}" presName="hierChild7" presStyleCnt="0"/>
      <dgm:spPr/>
    </dgm:pt>
    <dgm:pt modelId="{29B206FA-6EC8-4BDC-B7B4-7CDA32EC1F7E}" type="pres">
      <dgm:prSet presAssocID="{37B81D74-DCC7-41A7-804D-FFEE7B31B8BA}" presName="hierChild3" presStyleCnt="0"/>
      <dgm:spPr/>
    </dgm:pt>
  </dgm:ptLst>
  <dgm:cxnLst>
    <dgm:cxn modelId="{FA559CBA-D4BF-4908-ACF8-4182CACC4D4F}" type="presOf" srcId="{37B81D74-DCC7-41A7-804D-FFEE7B31B8BA}" destId="{070F2B87-C5B7-40F8-AD01-81C3F14AE36A}" srcOrd="1" destOrd="0" presId="urn:microsoft.com/office/officeart/2005/8/layout/orgChart1"/>
    <dgm:cxn modelId="{FC0763F0-127E-4DFC-9F6B-01577B996C70}" srcId="{37B81D74-DCC7-41A7-804D-FFEE7B31B8BA}" destId="{3AA10F72-0C8D-40EF-B121-66D627F3D035}" srcOrd="0" destOrd="0" parTransId="{52BB2DFF-FE20-43C6-A968-14EA8FDF5536}" sibTransId="{F2BC2EAE-6864-4E3C-97AE-256D62322304}"/>
    <dgm:cxn modelId="{363637E5-CFCA-4300-BDA6-5ABC246662DD}" type="presOf" srcId="{52BB2DFF-FE20-43C6-A968-14EA8FDF5536}" destId="{36757858-FF29-43FB-9CAF-A22BFF3EA44C}" srcOrd="0" destOrd="0" presId="urn:microsoft.com/office/officeart/2005/8/layout/orgChart1"/>
    <dgm:cxn modelId="{9058A101-630D-4F3E-9B04-DF3C8FE71FCE}" type="presOf" srcId="{3AA10F72-0C8D-40EF-B121-66D627F3D035}" destId="{234ACFC5-7581-4A2E-9D82-A9316960FDE5}" srcOrd="0" destOrd="0" presId="urn:microsoft.com/office/officeart/2005/8/layout/orgChart1"/>
    <dgm:cxn modelId="{79C77129-CA3B-4A41-9A17-BE482460500C}" type="presOf" srcId="{865C7B17-FE4D-4326-8A6C-07FC0B7FC46B}" destId="{F1FACFF1-A595-4E63-8228-50E95334D1D2}" srcOrd="0" destOrd="0" presId="urn:microsoft.com/office/officeart/2005/8/layout/orgChart1"/>
    <dgm:cxn modelId="{35254A97-416A-4672-86FE-C674C14CD62D}" type="presOf" srcId="{E3746DB6-DA72-4DE4-8328-2B8B1CB07B11}" destId="{BF8AC72D-CF42-4BAA-8A89-1EE9221F4201}" srcOrd="0" destOrd="0" presId="urn:microsoft.com/office/officeart/2005/8/layout/orgChart1"/>
    <dgm:cxn modelId="{726ACCC0-561B-4F4B-9C1A-71A4B203C524}" type="presOf" srcId="{F51F2F86-B9C5-4D4E-842A-8718864B02C2}" destId="{6457FBD6-2C9D-45A7-A79A-7011E14A35A2}" srcOrd="0" destOrd="0" presId="urn:microsoft.com/office/officeart/2005/8/layout/orgChart1"/>
    <dgm:cxn modelId="{7D5F8B7C-3736-408C-8CCC-8CDB6B0F7466}" type="presOf" srcId="{506A9F09-73DB-4191-A7CA-EC058DAEE823}" destId="{9085695A-F611-4CF5-8280-0B196A8E6C6A}" srcOrd="0" destOrd="0" presId="urn:microsoft.com/office/officeart/2005/8/layout/orgChart1"/>
    <dgm:cxn modelId="{0CADDB8F-3792-4C12-BB07-F2B720133246}" type="presOf" srcId="{2D59D4E4-1DE6-4D35-B0A5-9B6D335F950D}" destId="{1C501289-94CE-4635-9BC6-3F045999C515}" srcOrd="0" destOrd="0" presId="urn:microsoft.com/office/officeart/2005/8/layout/orgChart1"/>
    <dgm:cxn modelId="{CDF3E99D-F074-4D70-AA2E-C891E5C7717C}" type="presOf" srcId="{7B94D416-68A6-4A0A-955C-8F283DE3AEB3}" destId="{133A3827-EE04-4242-BBBA-C66E3B053822}" srcOrd="0" destOrd="0" presId="urn:microsoft.com/office/officeart/2005/8/layout/orgChart1"/>
    <dgm:cxn modelId="{BCF8416C-B5FD-405D-B29E-90AE8F2B6FDC}" type="presOf" srcId="{F51F2F86-B9C5-4D4E-842A-8718864B02C2}" destId="{A2F68254-8332-49FE-BD5E-7791C989E0B4}" srcOrd="1" destOrd="0" presId="urn:microsoft.com/office/officeart/2005/8/layout/orgChart1"/>
    <dgm:cxn modelId="{1C295D97-D2ED-433C-8CE1-A9CFDD22A633}" srcId="{2D59D4E4-1DE6-4D35-B0A5-9B6D335F950D}" destId="{F51F2F86-B9C5-4D4E-842A-8718864B02C2}" srcOrd="0" destOrd="0" parTransId="{A272262D-7331-4395-B3FE-287344CFA0AA}" sibTransId="{D2191F75-28DA-402B-9A4E-76A063EC22EB}"/>
    <dgm:cxn modelId="{6B2A88A8-4E39-4674-9E43-7ED7C7B84429}" type="presOf" srcId="{C93F753F-DF6E-4F3D-B4FB-1325976EFEC1}" destId="{B3F1810B-E332-4955-9AEE-BA9436079239}" srcOrd="0" destOrd="0" presId="urn:microsoft.com/office/officeart/2005/8/layout/orgChart1"/>
    <dgm:cxn modelId="{3C3DE802-AA61-45CE-BD54-7C799C168BE2}" srcId="{C93F753F-DF6E-4F3D-B4FB-1325976EFEC1}" destId="{37B81D74-DCC7-41A7-804D-FFEE7B31B8BA}" srcOrd="0" destOrd="0" parTransId="{41692B0B-A549-4BF8-AC62-B76587373059}" sibTransId="{FE9714B6-692A-4EA3-8B34-9AAD3766E32B}"/>
    <dgm:cxn modelId="{188F22B7-5FEC-482C-8C6C-C7C48465CE3D}" type="presOf" srcId="{3AA10F72-0C8D-40EF-B121-66D627F3D035}" destId="{B62698B6-A55C-4262-9CCA-723C0527AAC0}" srcOrd="1" destOrd="0" presId="urn:microsoft.com/office/officeart/2005/8/layout/orgChart1"/>
    <dgm:cxn modelId="{86AAD8D6-CD78-4F63-94D1-D7E6F8ABAC74}" type="presOf" srcId="{551AECEC-7F9C-41EA-9529-746E5BBF764B}" destId="{EC89B05B-9362-4CAD-899C-DC376AB4FCB5}" srcOrd="1" destOrd="0" presId="urn:microsoft.com/office/officeart/2005/8/layout/orgChart1"/>
    <dgm:cxn modelId="{FA0ED162-0070-4CE4-842E-F28084C1FD9B}" type="presOf" srcId="{94129CB8-0A84-490F-A853-7D759415B77F}" destId="{13E388D5-A8AE-4DBB-9D59-A8E346F93107}" srcOrd="1" destOrd="0" presId="urn:microsoft.com/office/officeart/2005/8/layout/orgChart1"/>
    <dgm:cxn modelId="{87C30161-E13B-4B1C-B64D-92CD65FE037C}" srcId="{3AA10F72-0C8D-40EF-B121-66D627F3D035}" destId="{551AECEC-7F9C-41EA-9529-746E5BBF764B}" srcOrd="0" destOrd="0" parTransId="{16C3C679-E9E8-4FC0-B5B2-F990CCF0E5E2}" sibTransId="{C869F5B5-BF75-4CD2-9579-9585206731FE}"/>
    <dgm:cxn modelId="{93488713-30E3-464C-A9CF-F04EAEF75E59}" type="presOf" srcId="{E3746DB6-DA72-4DE4-8328-2B8B1CB07B11}" destId="{A7855188-B815-449F-8546-18C24E182504}" srcOrd="1" destOrd="0" presId="urn:microsoft.com/office/officeart/2005/8/layout/orgChart1"/>
    <dgm:cxn modelId="{A55FAD4C-96A4-4F88-8614-4EFAD951B68D}" type="presOf" srcId="{94129CB8-0A84-490F-A853-7D759415B77F}" destId="{BC0D0D0B-05A0-408A-86C7-B1FAFD255DB0}" srcOrd="0" destOrd="0" presId="urn:microsoft.com/office/officeart/2005/8/layout/orgChart1"/>
    <dgm:cxn modelId="{5EB15BF7-E016-4BB0-A9AB-4AB7193F7197}" type="presOf" srcId="{37B81D74-DCC7-41A7-804D-FFEE7B31B8BA}" destId="{D247FE77-6A8F-403B-AA4F-DEA729FB3E89}" srcOrd="0" destOrd="0" presId="urn:microsoft.com/office/officeart/2005/8/layout/orgChart1"/>
    <dgm:cxn modelId="{99D3904F-5B4E-4229-BD5D-A10A629EAE26}" type="presOf" srcId="{A272262D-7331-4395-B3FE-287344CFA0AA}" destId="{16316A34-7D19-4EF8-835D-8A53A9FF5200}" srcOrd="0" destOrd="0" presId="urn:microsoft.com/office/officeart/2005/8/layout/orgChart1"/>
    <dgm:cxn modelId="{E95AA885-3382-4AB5-88B8-87E9FDB1123C}" srcId="{2D59D4E4-1DE6-4D35-B0A5-9B6D335F950D}" destId="{E3746DB6-DA72-4DE4-8328-2B8B1CB07B11}" srcOrd="1" destOrd="0" parTransId="{7B94D416-68A6-4A0A-955C-8F283DE3AEB3}" sibTransId="{C7892448-A58D-4C59-880E-5CDEC4C39177}"/>
    <dgm:cxn modelId="{832AA765-4DD3-4E96-9C8B-C7FC8BF8041F}" type="presOf" srcId="{16C3C679-E9E8-4FC0-B5B2-F990CCF0E5E2}" destId="{EB1C9DD0-F228-4225-8819-750F80B52B17}" srcOrd="0" destOrd="0" presId="urn:microsoft.com/office/officeart/2005/8/layout/orgChart1"/>
    <dgm:cxn modelId="{C18655D6-8D03-4379-A901-864826FEFCFF}" srcId="{37B81D74-DCC7-41A7-804D-FFEE7B31B8BA}" destId="{2D59D4E4-1DE6-4D35-B0A5-9B6D335F950D}" srcOrd="1" destOrd="0" parTransId="{865C7B17-FE4D-4326-8A6C-07FC0B7FC46B}" sibTransId="{B24CC6F0-2C2C-42A8-B28F-27057AB8CAF8}"/>
    <dgm:cxn modelId="{81001D30-A529-4570-8D9B-C504E14981B4}" type="presOf" srcId="{2D59D4E4-1DE6-4D35-B0A5-9B6D335F950D}" destId="{4F86BE78-A2B0-4AD6-8A68-71FEF5883A82}" srcOrd="1" destOrd="0" presId="urn:microsoft.com/office/officeart/2005/8/layout/orgChart1"/>
    <dgm:cxn modelId="{660A62B3-FBA8-4A4B-B6BF-B44C0742A168}" srcId="{3AA10F72-0C8D-40EF-B121-66D627F3D035}" destId="{94129CB8-0A84-490F-A853-7D759415B77F}" srcOrd="1" destOrd="0" parTransId="{506A9F09-73DB-4191-A7CA-EC058DAEE823}" sibTransId="{F28653E6-A8C6-48C0-BDAC-76F40D28B573}"/>
    <dgm:cxn modelId="{F677D6D5-8B8D-42E5-8CBB-C809AD81F627}" type="presOf" srcId="{551AECEC-7F9C-41EA-9529-746E5BBF764B}" destId="{27F98630-C023-437E-BFDD-6268F4B5A29F}" srcOrd="0" destOrd="0" presId="urn:microsoft.com/office/officeart/2005/8/layout/orgChart1"/>
    <dgm:cxn modelId="{1A58D0E6-7AFA-4EF6-97D1-E5A7A96FE9F1}" type="presParOf" srcId="{B3F1810B-E332-4955-9AEE-BA9436079239}" destId="{222A3F2D-E5B3-4D16-BE4A-0B364B56A115}" srcOrd="0" destOrd="0" presId="urn:microsoft.com/office/officeart/2005/8/layout/orgChart1"/>
    <dgm:cxn modelId="{F5E08328-3A58-41CA-B734-FDDB5BE1B438}" type="presParOf" srcId="{222A3F2D-E5B3-4D16-BE4A-0B364B56A115}" destId="{0021BAB7-F28B-49E3-8E92-EA9B4437DB1F}" srcOrd="0" destOrd="0" presId="urn:microsoft.com/office/officeart/2005/8/layout/orgChart1"/>
    <dgm:cxn modelId="{54604743-6BB2-455A-B8A2-F184C326CEEA}" type="presParOf" srcId="{0021BAB7-F28B-49E3-8E92-EA9B4437DB1F}" destId="{D247FE77-6A8F-403B-AA4F-DEA729FB3E89}" srcOrd="0" destOrd="0" presId="urn:microsoft.com/office/officeart/2005/8/layout/orgChart1"/>
    <dgm:cxn modelId="{DD47070D-99D9-4B64-9AC9-6A761EC6B8AF}" type="presParOf" srcId="{0021BAB7-F28B-49E3-8E92-EA9B4437DB1F}" destId="{070F2B87-C5B7-40F8-AD01-81C3F14AE36A}" srcOrd="1" destOrd="0" presId="urn:microsoft.com/office/officeart/2005/8/layout/orgChart1"/>
    <dgm:cxn modelId="{D205DD28-A87B-4137-8045-3A0E8741C008}" type="presParOf" srcId="{222A3F2D-E5B3-4D16-BE4A-0B364B56A115}" destId="{CDB1B0D0-88D4-4143-B0E9-A9B721E3635D}" srcOrd="1" destOrd="0" presId="urn:microsoft.com/office/officeart/2005/8/layout/orgChart1"/>
    <dgm:cxn modelId="{C36DBC9B-0B0F-4AD3-A99A-07061ADF7A5C}" type="presParOf" srcId="{CDB1B0D0-88D4-4143-B0E9-A9B721E3635D}" destId="{36757858-FF29-43FB-9CAF-A22BFF3EA44C}" srcOrd="0" destOrd="0" presId="urn:microsoft.com/office/officeart/2005/8/layout/orgChart1"/>
    <dgm:cxn modelId="{79F34456-5F17-480C-9DE6-14BC97E594FE}" type="presParOf" srcId="{CDB1B0D0-88D4-4143-B0E9-A9B721E3635D}" destId="{6ED089E7-74C5-482B-B8D4-F5880983DDD9}" srcOrd="1" destOrd="0" presId="urn:microsoft.com/office/officeart/2005/8/layout/orgChart1"/>
    <dgm:cxn modelId="{71AD916B-1A28-4896-A78B-6EA2D7E378F6}" type="presParOf" srcId="{6ED089E7-74C5-482B-B8D4-F5880983DDD9}" destId="{5680922D-218F-454D-86AC-819C253A41AF}" srcOrd="0" destOrd="0" presId="urn:microsoft.com/office/officeart/2005/8/layout/orgChart1"/>
    <dgm:cxn modelId="{4C05DAC8-F5CA-4202-8CE7-55BE2AC627C1}" type="presParOf" srcId="{5680922D-218F-454D-86AC-819C253A41AF}" destId="{234ACFC5-7581-4A2E-9D82-A9316960FDE5}" srcOrd="0" destOrd="0" presId="urn:microsoft.com/office/officeart/2005/8/layout/orgChart1"/>
    <dgm:cxn modelId="{B5E8CE62-5EA3-465D-B295-831E1D534C78}" type="presParOf" srcId="{5680922D-218F-454D-86AC-819C253A41AF}" destId="{B62698B6-A55C-4262-9CCA-723C0527AAC0}" srcOrd="1" destOrd="0" presId="urn:microsoft.com/office/officeart/2005/8/layout/orgChart1"/>
    <dgm:cxn modelId="{657C2FC8-9DFF-4321-B63B-542D4BD8991D}" type="presParOf" srcId="{6ED089E7-74C5-482B-B8D4-F5880983DDD9}" destId="{FAC93CFF-739A-4E3E-B8B7-398E897A910C}" srcOrd="1" destOrd="0" presId="urn:microsoft.com/office/officeart/2005/8/layout/orgChart1"/>
    <dgm:cxn modelId="{82CF7773-4EAF-4DF5-853F-D9BFEA1C54E9}" type="presParOf" srcId="{6ED089E7-74C5-482B-B8D4-F5880983DDD9}" destId="{EA219C51-3909-446F-9AD6-0F22AF67C470}" srcOrd="2" destOrd="0" presId="urn:microsoft.com/office/officeart/2005/8/layout/orgChart1"/>
    <dgm:cxn modelId="{3337B0EB-5176-4102-BA0E-8F9122D583A2}" type="presParOf" srcId="{EA219C51-3909-446F-9AD6-0F22AF67C470}" destId="{EB1C9DD0-F228-4225-8819-750F80B52B17}" srcOrd="0" destOrd="0" presId="urn:microsoft.com/office/officeart/2005/8/layout/orgChart1"/>
    <dgm:cxn modelId="{E83BDD97-8EB2-4688-89F3-6F7D5F989814}" type="presParOf" srcId="{EA219C51-3909-446F-9AD6-0F22AF67C470}" destId="{8EB36C25-1505-4549-8E0C-55DFE4563C77}" srcOrd="1" destOrd="0" presId="urn:microsoft.com/office/officeart/2005/8/layout/orgChart1"/>
    <dgm:cxn modelId="{BD0E23F7-981F-4733-8641-ED86BD395889}" type="presParOf" srcId="{8EB36C25-1505-4549-8E0C-55DFE4563C77}" destId="{E2DEDC50-5D62-4E6F-827C-29959661FBE7}" srcOrd="0" destOrd="0" presId="urn:microsoft.com/office/officeart/2005/8/layout/orgChart1"/>
    <dgm:cxn modelId="{9F8DBE61-2695-4760-99FC-29187AC31658}" type="presParOf" srcId="{E2DEDC50-5D62-4E6F-827C-29959661FBE7}" destId="{27F98630-C023-437E-BFDD-6268F4B5A29F}" srcOrd="0" destOrd="0" presId="urn:microsoft.com/office/officeart/2005/8/layout/orgChart1"/>
    <dgm:cxn modelId="{3107C2BF-7CB5-42CF-9C3C-9AB482DDA6E2}" type="presParOf" srcId="{E2DEDC50-5D62-4E6F-827C-29959661FBE7}" destId="{EC89B05B-9362-4CAD-899C-DC376AB4FCB5}" srcOrd="1" destOrd="0" presId="urn:microsoft.com/office/officeart/2005/8/layout/orgChart1"/>
    <dgm:cxn modelId="{995BF290-D052-4E0B-A630-E1B89CB12AF5}" type="presParOf" srcId="{8EB36C25-1505-4549-8E0C-55DFE4563C77}" destId="{E03430C5-E79A-4437-9E1E-2B040863AE20}" srcOrd="1" destOrd="0" presId="urn:microsoft.com/office/officeart/2005/8/layout/orgChart1"/>
    <dgm:cxn modelId="{C7C43243-09BB-4A50-9426-760E8AF2FFDB}" type="presParOf" srcId="{8EB36C25-1505-4549-8E0C-55DFE4563C77}" destId="{4AC5D0F4-DAE6-4950-B2C8-AF0E7B9C0067}" srcOrd="2" destOrd="0" presId="urn:microsoft.com/office/officeart/2005/8/layout/orgChart1"/>
    <dgm:cxn modelId="{170B3706-0D61-4F1E-8425-16136CAC62C6}" type="presParOf" srcId="{EA219C51-3909-446F-9AD6-0F22AF67C470}" destId="{9085695A-F611-4CF5-8280-0B196A8E6C6A}" srcOrd="2" destOrd="0" presId="urn:microsoft.com/office/officeart/2005/8/layout/orgChart1"/>
    <dgm:cxn modelId="{270D68EF-C903-49F4-9DC2-94B2EFE7D418}" type="presParOf" srcId="{EA219C51-3909-446F-9AD6-0F22AF67C470}" destId="{4A98B6BE-E68D-4281-8DD2-650CEA4F1E48}" srcOrd="3" destOrd="0" presId="urn:microsoft.com/office/officeart/2005/8/layout/orgChart1"/>
    <dgm:cxn modelId="{03EC716E-F1A8-4202-9E5F-6D8F4ED8BA10}" type="presParOf" srcId="{4A98B6BE-E68D-4281-8DD2-650CEA4F1E48}" destId="{F054DF39-3D58-45C5-9E65-219FB6ADFE12}" srcOrd="0" destOrd="0" presId="urn:microsoft.com/office/officeart/2005/8/layout/orgChart1"/>
    <dgm:cxn modelId="{64FC3FA5-2ECA-4E52-8C99-2DBBEBF1B590}" type="presParOf" srcId="{F054DF39-3D58-45C5-9E65-219FB6ADFE12}" destId="{BC0D0D0B-05A0-408A-86C7-B1FAFD255DB0}" srcOrd="0" destOrd="0" presId="urn:microsoft.com/office/officeart/2005/8/layout/orgChart1"/>
    <dgm:cxn modelId="{7A266078-9D51-4AF2-BCEE-23FBFD0E8F1B}" type="presParOf" srcId="{F054DF39-3D58-45C5-9E65-219FB6ADFE12}" destId="{13E388D5-A8AE-4DBB-9D59-A8E346F93107}" srcOrd="1" destOrd="0" presId="urn:microsoft.com/office/officeart/2005/8/layout/orgChart1"/>
    <dgm:cxn modelId="{151DFDB7-6553-428F-ACBC-38E83A88F5CA}" type="presParOf" srcId="{4A98B6BE-E68D-4281-8DD2-650CEA4F1E48}" destId="{7B79A574-0413-43E2-A00D-7A9C11AEAE9E}" srcOrd="1" destOrd="0" presId="urn:microsoft.com/office/officeart/2005/8/layout/orgChart1"/>
    <dgm:cxn modelId="{A12E9D33-D2C2-4D31-8553-ECA1FE133BC3}" type="presParOf" srcId="{4A98B6BE-E68D-4281-8DD2-650CEA4F1E48}" destId="{E7D898FD-DCDF-407B-B269-452F5BECB4E4}" srcOrd="2" destOrd="0" presId="urn:microsoft.com/office/officeart/2005/8/layout/orgChart1"/>
    <dgm:cxn modelId="{9C6AAC09-8E66-47E0-B0E7-5A4698BCD9F3}" type="presParOf" srcId="{CDB1B0D0-88D4-4143-B0E9-A9B721E3635D}" destId="{F1FACFF1-A595-4E63-8228-50E95334D1D2}" srcOrd="2" destOrd="0" presId="urn:microsoft.com/office/officeart/2005/8/layout/orgChart1"/>
    <dgm:cxn modelId="{B45376BA-FF2E-4375-802F-64C1BF6CDE98}" type="presParOf" srcId="{CDB1B0D0-88D4-4143-B0E9-A9B721E3635D}" destId="{FA4B34AA-CAC5-47F4-8B1F-0C1B75213629}" srcOrd="3" destOrd="0" presId="urn:microsoft.com/office/officeart/2005/8/layout/orgChart1"/>
    <dgm:cxn modelId="{AF08C044-C5FA-43F1-BE7A-3FF035945F15}" type="presParOf" srcId="{FA4B34AA-CAC5-47F4-8B1F-0C1B75213629}" destId="{F1054C7B-E253-4D15-8C9C-BAEF7393652F}" srcOrd="0" destOrd="0" presId="urn:microsoft.com/office/officeart/2005/8/layout/orgChart1"/>
    <dgm:cxn modelId="{8830BA41-937C-40E9-9631-51403180A712}" type="presParOf" srcId="{F1054C7B-E253-4D15-8C9C-BAEF7393652F}" destId="{1C501289-94CE-4635-9BC6-3F045999C515}" srcOrd="0" destOrd="0" presId="urn:microsoft.com/office/officeart/2005/8/layout/orgChart1"/>
    <dgm:cxn modelId="{333E9107-6B11-4A69-B99C-9C2500D4778F}" type="presParOf" srcId="{F1054C7B-E253-4D15-8C9C-BAEF7393652F}" destId="{4F86BE78-A2B0-4AD6-8A68-71FEF5883A82}" srcOrd="1" destOrd="0" presId="urn:microsoft.com/office/officeart/2005/8/layout/orgChart1"/>
    <dgm:cxn modelId="{96766D32-9E34-4BDD-BAF1-173EAE457E15}" type="presParOf" srcId="{FA4B34AA-CAC5-47F4-8B1F-0C1B75213629}" destId="{684603CC-41C2-4AE6-8CCA-9B148CBF863C}" srcOrd="1" destOrd="0" presId="urn:microsoft.com/office/officeart/2005/8/layout/orgChart1"/>
    <dgm:cxn modelId="{9DBC11DA-969C-48CF-B504-8D22AA915C83}" type="presParOf" srcId="{FA4B34AA-CAC5-47F4-8B1F-0C1B75213629}" destId="{374B3B82-A091-4EDD-83B7-370C9389A87B}" srcOrd="2" destOrd="0" presId="urn:microsoft.com/office/officeart/2005/8/layout/orgChart1"/>
    <dgm:cxn modelId="{B55241A7-1CA7-4D5D-833C-0D6D25567F65}" type="presParOf" srcId="{374B3B82-A091-4EDD-83B7-370C9389A87B}" destId="{16316A34-7D19-4EF8-835D-8A53A9FF5200}" srcOrd="0" destOrd="0" presId="urn:microsoft.com/office/officeart/2005/8/layout/orgChart1"/>
    <dgm:cxn modelId="{299ABA0B-B6C3-46B9-9DE1-D71EEBCE5913}" type="presParOf" srcId="{374B3B82-A091-4EDD-83B7-370C9389A87B}" destId="{14C2AE12-DA4D-4363-9525-612B7EE08B73}" srcOrd="1" destOrd="0" presId="urn:microsoft.com/office/officeart/2005/8/layout/orgChart1"/>
    <dgm:cxn modelId="{7AFF5ED3-15EA-4448-B84A-8D51E742E490}" type="presParOf" srcId="{14C2AE12-DA4D-4363-9525-612B7EE08B73}" destId="{E995804F-EFC9-4660-8442-F8528BA5D4F3}" srcOrd="0" destOrd="0" presId="urn:microsoft.com/office/officeart/2005/8/layout/orgChart1"/>
    <dgm:cxn modelId="{C34D196F-41A1-4BB4-B976-0686E089B760}" type="presParOf" srcId="{E995804F-EFC9-4660-8442-F8528BA5D4F3}" destId="{6457FBD6-2C9D-45A7-A79A-7011E14A35A2}" srcOrd="0" destOrd="0" presId="urn:microsoft.com/office/officeart/2005/8/layout/orgChart1"/>
    <dgm:cxn modelId="{2BF4D461-2886-4238-9776-A49541D1E30B}" type="presParOf" srcId="{E995804F-EFC9-4660-8442-F8528BA5D4F3}" destId="{A2F68254-8332-49FE-BD5E-7791C989E0B4}" srcOrd="1" destOrd="0" presId="urn:microsoft.com/office/officeart/2005/8/layout/orgChart1"/>
    <dgm:cxn modelId="{5E2033CD-99D1-4506-93C2-CEFC6B961236}" type="presParOf" srcId="{14C2AE12-DA4D-4363-9525-612B7EE08B73}" destId="{B9F79A98-504F-440F-9B9C-F9D837C4CF79}" srcOrd="1" destOrd="0" presId="urn:microsoft.com/office/officeart/2005/8/layout/orgChart1"/>
    <dgm:cxn modelId="{A98F383C-D677-43C9-9D30-C2CE3C85A252}" type="presParOf" srcId="{14C2AE12-DA4D-4363-9525-612B7EE08B73}" destId="{F5F89F07-3A2A-4DFD-BC92-98475F273D38}" srcOrd="2" destOrd="0" presId="urn:microsoft.com/office/officeart/2005/8/layout/orgChart1"/>
    <dgm:cxn modelId="{A1B29DBC-7639-4DEE-A520-A5DAF59577A0}" type="presParOf" srcId="{374B3B82-A091-4EDD-83B7-370C9389A87B}" destId="{133A3827-EE04-4242-BBBA-C66E3B053822}" srcOrd="2" destOrd="0" presId="urn:microsoft.com/office/officeart/2005/8/layout/orgChart1"/>
    <dgm:cxn modelId="{E93D1BA5-7616-4565-9F46-1565E07F7B76}" type="presParOf" srcId="{374B3B82-A091-4EDD-83B7-370C9389A87B}" destId="{D7750428-EB2F-4619-8888-D6847A832C34}" srcOrd="3" destOrd="0" presId="urn:microsoft.com/office/officeart/2005/8/layout/orgChart1"/>
    <dgm:cxn modelId="{9209F9F8-BCE0-4473-8CCF-5F8E40159B9C}" type="presParOf" srcId="{D7750428-EB2F-4619-8888-D6847A832C34}" destId="{D92F9901-FCDA-430D-B245-FBB8215FA82A}" srcOrd="0" destOrd="0" presId="urn:microsoft.com/office/officeart/2005/8/layout/orgChart1"/>
    <dgm:cxn modelId="{BA014878-9B18-4A44-BDE9-D9B276DECA74}" type="presParOf" srcId="{D92F9901-FCDA-430D-B245-FBB8215FA82A}" destId="{BF8AC72D-CF42-4BAA-8A89-1EE9221F4201}" srcOrd="0" destOrd="0" presId="urn:microsoft.com/office/officeart/2005/8/layout/orgChart1"/>
    <dgm:cxn modelId="{A08C18A4-9C87-4D2E-8D3B-08A39DCA1430}" type="presParOf" srcId="{D92F9901-FCDA-430D-B245-FBB8215FA82A}" destId="{A7855188-B815-449F-8546-18C24E182504}" srcOrd="1" destOrd="0" presId="urn:microsoft.com/office/officeart/2005/8/layout/orgChart1"/>
    <dgm:cxn modelId="{FE58009B-991D-4B8C-8FF5-AEED81E2D8D6}" type="presParOf" srcId="{D7750428-EB2F-4619-8888-D6847A832C34}" destId="{6C6AC7A9-BFD9-4A71-8253-D756E4948D01}" srcOrd="1" destOrd="0" presId="urn:microsoft.com/office/officeart/2005/8/layout/orgChart1"/>
    <dgm:cxn modelId="{A671EF6C-FBA1-4844-95F1-636245C0277C}" type="presParOf" srcId="{D7750428-EB2F-4619-8888-D6847A832C34}" destId="{3EF7004A-F0C4-4F21-9EE2-5802C24F470E}" srcOrd="2" destOrd="0" presId="urn:microsoft.com/office/officeart/2005/8/layout/orgChart1"/>
    <dgm:cxn modelId="{A4C43453-0C7A-4129-A40F-34ABBDB06F7E}" type="presParOf" srcId="{222A3F2D-E5B3-4D16-BE4A-0B364B56A115}" destId="{29B206FA-6EC8-4BDC-B7B4-7CDA32EC1F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BD220-F3E3-4FAC-82A6-8AF4553F2921}" type="datetimeFigureOut">
              <a:rPr lang="tr-TR" smtClean="0"/>
              <a:t>20.12.2016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415D8-BF71-4F11-9134-49264EE7DC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755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D2A805-F7BF-4E8A-96F3-B9141AE79659}" type="slidenum">
              <a:rPr lang="en-US" altLang="tr-TR" sz="1200"/>
              <a:pPr/>
              <a:t>19</a:t>
            </a:fld>
            <a:endParaRPr lang="en-US" altLang="tr-TR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C0A8A90-C4BB-4021-AAC3-AFC10A3E8B15}" type="slidenum">
              <a:rPr lang="en-US" altLang="tr-TR" sz="1200"/>
              <a:pPr/>
              <a:t>22</a:t>
            </a:fld>
            <a:endParaRPr lang="en-US" altLang="tr-TR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10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1BA905C-FE0D-43DA-9C34-EC41CAD794B0}" type="slidenum">
              <a:rPr lang="en-US" altLang="tr-TR" sz="1200"/>
              <a:pPr/>
              <a:t>35</a:t>
            </a:fld>
            <a:endParaRPr lang="en-US" altLang="tr-TR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1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3C2233-AF5F-49C3-B668-C62CE5DA4503}" type="slidenum">
              <a:rPr lang="en-US" altLang="tr-TR" sz="1200"/>
              <a:pPr/>
              <a:t>36</a:t>
            </a:fld>
            <a:endParaRPr lang="en-US" altLang="tr-TR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44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49E135-0B79-4D23-92F1-3D21B7C8A1AF}" type="slidenum">
              <a:rPr lang="en-US" altLang="tr-TR" sz="1200"/>
              <a:pPr/>
              <a:t>37</a:t>
            </a:fld>
            <a:endParaRPr lang="en-US" altLang="tr-TR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38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25CE4A7-21B8-4AC9-8430-0BB5B892A7C4}" type="slidenum">
              <a:rPr lang="en-US" altLang="tr-TR" sz="1200"/>
              <a:pPr/>
              <a:t>38</a:t>
            </a:fld>
            <a:endParaRPr lang="en-US" altLang="tr-TR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7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665BC6C-629B-4559-9008-2F7B0C2CC1B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21539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6A0764B-DD78-49D1-BD0D-97BE3211EC7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2437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wmf"/><Relationship Id="rId5" Type="http://schemas.openxmlformats.org/officeDocument/2006/relationships/image" Target="../media/image36.gif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tags" Target="../tags/tag2.xml"/><Relationship Id="rId7" Type="http://schemas.openxmlformats.org/officeDocument/2006/relationships/image" Target="../media/image37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.xml"/><Relationship Id="rId4" Type="http://schemas.openxmlformats.org/officeDocument/2006/relationships/control" Target="../activeX/activeX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Tayf ve </a:t>
            </a:r>
            <a:r>
              <a:rPr lang="tr-TR" dirty="0" err="1" smtClean="0"/>
              <a:t>Tayfçekerler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AST203 Gözlem Araçları</a:t>
            </a:r>
            <a:endParaRPr lang="tr-TR" dirty="0"/>
          </a:p>
        </p:txBody>
      </p:sp>
      <p:pic>
        <p:nvPicPr>
          <p:cNvPr id="4" name="Picture 4" descr="G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0" b="13924"/>
          <a:stretch>
            <a:fillRect/>
          </a:stretch>
        </p:blipFill>
        <p:spPr bwMode="auto">
          <a:xfrm>
            <a:off x="2173286" y="2541849"/>
            <a:ext cx="9180513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ingerprint"/>
          <p:cNvPicPr>
            <a:picLocks noChangeAspect="1" noChangeArrowheads="1"/>
          </p:cNvPicPr>
          <p:nvPr/>
        </p:nvPicPr>
        <p:blipFill>
          <a:blip r:embed="rId3">
            <a:lum bright="3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186">
            <a:off x="2311745" y="2609482"/>
            <a:ext cx="7397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68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524000" y="76517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400"/>
              <a:t>Prizmalar tayf elde etmek için kullanılabilecek en basit araçlardır ve farkı dalgaboyundaki ışık ışınlarının farklı miktarda kırılması prensibine dayanırlar.</a:t>
            </a:r>
          </a:p>
        </p:txBody>
      </p:sp>
      <p:pic>
        <p:nvPicPr>
          <p:cNvPr id="86019" name="Picture 5" descr="prizm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205038"/>
            <a:ext cx="43211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6" descr="prizma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860801"/>
            <a:ext cx="43926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8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395124" y="129265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400"/>
              <a:t>En basit bir prizmalı tayfçeker aşağıdaki gibidir</a:t>
            </a:r>
          </a:p>
        </p:txBody>
      </p:sp>
      <p:pic>
        <p:nvPicPr>
          <p:cNvPr id="5" name="Picture 25" descr="prismsp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27" y="1835654"/>
            <a:ext cx="8888497" cy="41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524000" y="333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400"/>
              <a:t>Modern prizmalı tayfçekerlerin genel yapısı</a:t>
            </a:r>
          </a:p>
        </p:txBody>
      </p:sp>
      <p:pic>
        <p:nvPicPr>
          <p:cNvPr id="88067" name="Picture 4" descr="Spmk1_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125539"/>
            <a:ext cx="8567738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7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2514600" cy="1143000"/>
          </a:xfrm>
        </p:spPr>
        <p:txBody>
          <a:bodyPr/>
          <a:lstStyle/>
          <a:p>
            <a:pPr eaLnBrk="1" hangingPunct="1"/>
            <a:r>
              <a:rPr lang="en-US" altLang="tr-TR" dirty="0" err="1" smtClean="0"/>
              <a:t>Pri</a:t>
            </a:r>
            <a:r>
              <a:rPr lang="tr-TR" altLang="tr-TR" dirty="0" err="1" smtClean="0"/>
              <a:t>zma</a:t>
            </a:r>
            <a:endParaRPr lang="en-US" altLang="tr-TR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1"/>
            <a:ext cx="4419600" cy="4602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400" dirty="0" smtClean="0"/>
              <a:t>Prizma ışığı kırarak dağıtır.</a:t>
            </a:r>
            <a:endParaRPr lang="en-US" altLang="tr-TR" sz="2400" dirty="0"/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/>
              <a:t>Bir ışık demeti bir ortamdan başka bir ortama belirli bir açıyla geçerken ışık kırınımdan dolayı yolunu değiştirir.</a:t>
            </a:r>
            <a:endParaRPr lang="en-US" altLang="tr-TR" sz="2400" dirty="0"/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/>
              <a:t>Farklı renkler farklı açılarda kırılırlar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400" dirty="0" smtClean="0"/>
              <a:t>Genelde kırmızı ışık mavi ışığa göre daha az kırılır.</a:t>
            </a:r>
            <a:endParaRPr lang="en-US" altLang="tr-TR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202" y="883208"/>
            <a:ext cx="4374228" cy="26878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812" y="4744799"/>
            <a:ext cx="2461793" cy="1800000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63"/>
          <a:stretch>
            <a:fillRect/>
          </a:stretch>
        </p:blipFill>
        <p:spPr bwMode="auto">
          <a:xfrm>
            <a:off x="6400800" y="4249274"/>
            <a:ext cx="54991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3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63525"/>
            <a:ext cx="10515600" cy="1325563"/>
          </a:xfrm>
        </p:spPr>
        <p:txBody>
          <a:bodyPr/>
          <a:lstStyle/>
          <a:p>
            <a:r>
              <a:rPr lang="tr-TR" dirty="0" smtClean="0"/>
              <a:t>Prizma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926" y="365125"/>
            <a:ext cx="9279809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Prizmanın kırılma ölçeği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7367" y="1341869"/>
            <a:ext cx="8376775" cy="530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9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Işık Neden Renklerine Ayrılır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4875555" cy="4351338"/>
          </a:xfrm>
        </p:spPr>
        <p:txBody>
          <a:bodyPr/>
          <a:lstStyle/>
          <a:p>
            <a:r>
              <a:rPr lang="tr-TR" dirty="0" smtClean="0"/>
              <a:t>Yapılan ölçümler kırılma ölçeğinin </a:t>
            </a:r>
            <a:r>
              <a:rPr lang="tr-TR" dirty="0" err="1" smtClean="0"/>
              <a:t>dalgaboyuna</a:t>
            </a:r>
            <a:r>
              <a:rPr lang="tr-TR" dirty="0" smtClean="0"/>
              <a:t>  bağlı olduğunu göstermiştir.</a:t>
            </a:r>
          </a:p>
          <a:p>
            <a:r>
              <a:rPr lang="tr-TR" dirty="0" err="1" smtClean="0"/>
              <a:t>Dalgaboyu</a:t>
            </a:r>
            <a:r>
              <a:rPr lang="tr-TR" dirty="0" smtClean="0"/>
              <a:t> artıkça n kırılma ölçeği azalır</a:t>
            </a:r>
          </a:p>
          <a:p>
            <a:r>
              <a:rPr lang="tr-TR" dirty="0" smtClean="0"/>
              <a:t>Azalma uzun </a:t>
            </a:r>
            <a:r>
              <a:rPr lang="tr-TR" dirty="0" err="1" smtClean="0"/>
              <a:t>dalgaboylarında</a:t>
            </a:r>
            <a:r>
              <a:rPr lang="tr-TR" dirty="0" smtClean="0"/>
              <a:t> daha az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7" descr="Dispersion-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9358" y="1516207"/>
            <a:ext cx="5816093" cy="48718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fig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t="17329"/>
          <a:stretch/>
        </p:blipFill>
        <p:spPr>
          <a:xfrm>
            <a:off x="1610262" y="5034756"/>
            <a:ext cx="3849221" cy="11422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10263" y="6176963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/>
              <a:t>Cauchy Denklemi</a:t>
            </a:r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107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fig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95314"/>
            <a:ext cx="4210050" cy="585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711537" y="595314"/>
            <a:ext cx="359871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200" dirty="0">
                <a:solidFill>
                  <a:srgbClr val="FFC000"/>
                </a:solidFill>
              </a:rPr>
              <a:t>Prizmada </a:t>
            </a:r>
            <a:r>
              <a:rPr lang="tr-TR" altLang="tr-TR" sz="3200" dirty="0" err="1">
                <a:solidFill>
                  <a:srgbClr val="FFC000"/>
                </a:solidFill>
              </a:rPr>
              <a:t>Açısal</a:t>
            </a:r>
            <a:r>
              <a:rPr lang="tr-TR" altLang="tr-TR" sz="3200" dirty="0">
                <a:solidFill>
                  <a:srgbClr val="FFC000"/>
                </a:solidFill>
              </a:rPr>
              <a:t> Dispersiyon</a:t>
            </a:r>
            <a:endParaRPr lang="en-US" altLang="tr-TR" sz="3200" dirty="0">
              <a:solidFill>
                <a:srgbClr val="FFC000"/>
              </a:solidFill>
            </a:endParaRPr>
          </a:p>
        </p:txBody>
      </p:sp>
      <p:pic>
        <p:nvPicPr>
          <p:cNvPr id="4" name="Picture 2" descr="fig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0" y="5100639"/>
            <a:ext cx="4762500" cy="1346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5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981200" y="228601"/>
            <a:ext cx="320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200" dirty="0">
                <a:solidFill>
                  <a:srgbClr val="FFC000"/>
                </a:solidFill>
              </a:rPr>
              <a:t>Prizmada Ayırma Gücü</a:t>
            </a:r>
            <a:endParaRPr lang="en-US" altLang="tr-TR" sz="3200" dirty="0">
              <a:solidFill>
                <a:srgbClr val="FFC000"/>
              </a:solidFill>
            </a:endParaRPr>
          </a:p>
        </p:txBody>
      </p:sp>
      <p:pic>
        <p:nvPicPr>
          <p:cNvPr id="57349" name="Picture 5" descr="fig9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0" r="6279" b="17774"/>
          <a:stretch/>
        </p:blipFill>
        <p:spPr>
          <a:xfrm>
            <a:off x="5299710" y="1760220"/>
            <a:ext cx="6141720" cy="23774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3" name="Picture 9" descr="pris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72" y="1238250"/>
            <a:ext cx="5104128" cy="38280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0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42300" y="6248400"/>
            <a:ext cx="2063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CFAB2B8-2AAB-4030-AA9E-16B16F0EC5F0}" type="slidenum">
              <a:rPr lang="en-US" altLang="tr-TR"/>
              <a:pPr/>
              <a:t>19</a:t>
            </a:fld>
            <a:endParaRPr lang="en-US" altLang="tr-T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88011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dirty="0" err="1" smtClean="0"/>
              <a:t>Prizmalı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Tayfçeker</a:t>
            </a:r>
            <a:endParaRPr lang="en-US" altLang="tr-TR" dirty="0" smtClean="0"/>
          </a:p>
        </p:txBody>
      </p:sp>
      <p:pic>
        <p:nvPicPr>
          <p:cNvPr id="22532" name="Picture 6" descr="prism_spectro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9525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8159750" y="6335714"/>
            <a:ext cx="2584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900"/>
              <a:t>Credit: C.R. Kitchin  “Astrophysical techniques”</a:t>
            </a:r>
          </a:p>
          <a:p>
            <a:r>
              <a:rPr lang="en-US" altLang="tr-TR" sz="900"/>
              <a:t>CRC Press, ISBN 13: 978-1-4200-8243-2</a:t>
            </a:r>
          </a:p>
        </p:txBody>
      </p:sp>
    </p:spTree>
    <p:extLst>
      <p:ext uri="{BB962C8B-B14F-4D97-AF65-F5344CB8AC3E}">
        <p14:creationId xmlns:p14="http://schemas.microsoft.com/office/powerpoint/2010/main" val="481345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96885226"/>
              </p:ext>
            </p:extLst>
          </p:nvPr>
        </p:nvGraphicFramePr>
        <p:xfrm>
          <a:off x="3165765" y="0"/>
          <a:ext cx="5798127" cy="3816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73" name="Picture 25" descr="prismspe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1" y="3357924"/>
            <a:ext cx="5939223" cy="275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338" y="3316360"/>
            <a:ext cx="4645800" cy="329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0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 err="1" smtClean="0">
                <a:solidFill>
                  <a:srgbClr val="FFC000"/>
                </a:solidFill>
              </a:rPr>
              <a:t>Pri</a:t>
            </a:r>
            <a:r>
              <a:rPr lang="tr-TR" altLang="tr-TR" dirty="0" err="1" smtClean="0">
                <a:solidFill>
                  <a:srgbClr val="FFC000"/>
                </a:solidFill>
              </a:rPr>
              <a:t>zmalı</a:t>
            </a:r>
            <a:r>
              <a:rPr lang="tr-TR" altLang="tr-TR" dirty="0" smtClean="0">
                <a:solidFill>
                  <a:srgbClr val="FFC000"/>
                </a:solidFill>
              </a:rPr>
              <a:t> </a:t>
            </a:r>
            <a:r>
              <a:rPr lang="tr-TR" altLang="tr-TR" dirty="0" err="1" smtClean="0">
                <a:solidFill>
                  <a:srgbClr val="FFC000"/>
                </a:solidFill>
              </a:rPr>
              <a:t>Tayfçekerler</a:t>
            </a:r>
            <a:endParaRPr lang="en-US" altLang="tr-TR" dirty="0" smtClean="0">
              <a:solidFill>
                <a:srgbClr val="FFC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 smtClean="0"/>
              <a:t>Düşük çözünürlük elde etmek için oldukça kullanışlı</a:t>
            </a:r>
            <a:endParaRPr lang="en-US" altLang="tr-TR" dirty="0" smtClean="0"/>
          </a:p>
          <a:p>
            <a:r>
              <a:rPr lang="tr-TR" altLang="tr-TR" dirty="0" smtClean="0">
                <a:solidFill>
                  <a:srgbClr val="FFC000"/>
                </a:solidFill>
              </a:rPr>
              <a:t>Avantajları</a:t>
            </a:r>
            <a:r>
              <a:rPr lang="en-US" altLang="tr-TR" dirty="0" smtClean="0">
                <a:solidFill>
                  <a:srgbClr val="FFC000"/>
                </a:solidFill>
              </a:rPr>
              <a:t>:</a:t>
            </a:r>
            <a:r>
              <a:rPr lang="en-US" altLang="tr-TR" dirty="0" smtClean="0"/>
              <a:t>	</a:t>
            </a:r>
          </a:p>
          <a:p>
            <a:pPr lvl="1"/>
            <a:r>
              <a:rPr lang="tr-TR" altLang="tr-TR" dirty="0" smtClean="0"/>
              <a:t>Basit-bir kural yok</a:t>
            </a:r>
            <a:r>
              <a:rPr lang="en-US" altLang="tr-TR" dirty="0" smtClean="0"/>
              <a:t> (</a:t>
            </a:r>
            <a:r>
              <a:rPr lang="tr-TR" altLang="tr-TR" dirty="0" smtClean="0"/>
              <a:t>sadece kaliteli cam)</a:t>
            </a:r>
            <a:endParaRPr lang="en-US" altLang="tr-TR" dirty="0" smtClean="0"/>
          </a:p>
          <a:p>
            <a:pPr lvl="1"/>
            <a:r>
              <a:rPr lang="tr-TR" altLang="tr-TR" dirty="0" smtClean="0"/>
              <a:t>Tayf tek bir satırda oluşmakta</a:t>
            </a:r>
            <a:endParaRPr lang="en-US" altLang="tr-TR" dirty="0" smtClean="0"/>
          </a:p>
          <a:p>
            <a:r>
              <a:rPr lang="en-US" altLang="tr-TR" dirty="0" smtClean="0">
                <a:solidFill>
                  <a:srgbClr val="FFC000"/>
                </a:solidFill>
              </a:rPr>
              <a:t>D</a:t>
            </a:r>
            <a:r>
              <a:rPr lang="tr-TR" altLang="tr-TR" dirty="0" smtClean="0">
                <a:solidFill>
                  <a:srgbClr val="FFC000"/>
                </a:solidFill>
              </a:rPr>
              <a:t>ez-avantajları</a:t>
            </a:r>
            <a:r>
              <a:rPr lang="en-US" altLang="tr-TR" dirty="0" smtClean="0">
                <a:solidFill>
                  <a:srgbClr val="FFC000"/>
                </a:solidFill>
              </a:rPr>
              <a:t>:</a:t>
            </a:r>
          </a:p>
          <a:p>
            <a:pPr lvl="1"/>
            <a:r>
              <a:rPr lang="tr-TR" altLang="tr-TR" dirty="0" smtClean="0"/>
              <a:t>Düşük çözünürlük</a:t>
            </a:r>
            <a:endParaRPr lang="en-US" altLang="tr-TR" dirty="0" smtClean="0"/>
          </a:p>
          <a:p>
            <a:pPr lvl="1"/>
            <a:r>
              <a:rPr lang="tr-TR" altLang="tr-TR" dirty="0" smtClean="0"/>
              <a:t>Çözünürlük </a:t>
            </a:r>
            <a:r>
              <a:rPr lang="en-US" altLang="tr-TR" i="1" dirty="0" smtClean="0">
                <a:latin typeface="Symbol" panose="05050102010706020507" pitchFamily="18" charset="2"/>
              </a:rPr>
              <a:t>l</a:t>
            </a:r>
            <a:r>
              <a:rPr lang="tr-TR" altLang="tr-TR" i="1" dirty="0" smtClean="0">
                <a:latin typeface="Symbol" panose="05050102010706020507" pitchFamily="18" charset="2"/>
              </a:rPr>
              <a:t> </a:t>
            </a:r>
            <a:r>
              <a:rPr lang="tr-TR" altLang="tr-TR" dirty="0" err="1"/>
              <a:t>dalgaboyu</a:t>
            </a:r>
            <a:r>
              <a:rPr lang="tr-TR" altLang="tr-TR" dirty="0"/>
              <a:t> ile değişir</a:t>
            </a:r>
            <a:endParaRPr lang="en-US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2025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020762"/>
          </a:xfrm>
        </p:spPr>
        <p:txBody>
          <a:bodyPr/>
          <a:lstStyle/>
          <a:p>
            <a:pPr eaLnBrk="1" hangingPunct="1"/>
            <a:r>
              <a:rPr lang="tr-TR" altLang="tr-TR" u="sng" dirty="0" smtClean="0">
                <a:solidFill>
                  <a:srgbClr val="FFC000"/>
                </a:solidFill>
              </a:rPr>
              <a:t>Çözünürlük</a:t>
            </a:r>
            <a:endParaRPr lang="en-US" altLang="tr-TR" u="sng" dirty="0" smtClean="0">
              <a:solidFill>
                <a:srgbClr val="FFC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447800"/>
            <a:ext cx="8077200" cy="5029200"/>
          </a:xfrm>
        </p:spPr>
        <p:txBody>
          <a:bodyPr/>
          <a:lstStyle/>
          <a:p>
            <a:pPr eaLnBrk="1" hangingPunct="1"/>
            <a:r>
              <a:rPr lang="tr-TR" altLang="tr-TR" dirty="0" smtClean="0"/>
              <a:t>Tayfsal Çözünürlük</a:t>
            </a:r>
            <a:r>
              <a:rPr lang="en-US" altLang="tr-TR" dirty="0" smtClean="0"/>
              <a:t>: </a:t>
            </a:r>
            <a:r>
              <a:rPr lang="en-US" altLang="tr-TR" i="1" dirty="0" smtClean="0"/>
              <a:t>R</a:t>
            </a:r>
            <a:r>
              <a:rPr lang="en-US" altLang="tr-TR" dirty="0" smtClean="0"/>
              <a:t> = </a:t>
            </a:r>
            <a:r>
              <a:rPr lang="en-US" altLang="tr-TR" i="1" dirty="0" smtClean="0">
                <a:latin typeface="Symbol" panose="05050102010706020507" pitchFamily="18" charset="2"/>
              </a:rPr>
              <a:t>l</a:t>
            </a:r>
            <a:r>
              <a:rPr lang="en-US" altLang="tr-TR" i="1" dirty="0" smtClean="0"/>
              <a:t>/</a:t>
            </a:r>
            <a:r>
              <a:rPr lang="en-US" altLang="tr-TR" i="1" dirty="0" smtClean="0">
                <a:latin typeface="Symbol" panose="05050102010706020507" pitchFamily="18" charset="2"/>
              </a:rPr>
              <a:t>Dl</a:t>
            </a:r>
            <a:endParaRPr lang="en-US" altLang="tr-TR" dirty="0" smtClean="0">
              <a:latin typeface="Symbol" panose="05050102010706020507" pitchFamily="18" charset="2"/>
            </a:endParaRPr>
          </a:p>
          <a:p>
            <a:pPr lvl="1" eaLnBrk="1" hangingPunct="1"/>
            <a:r>
              <a:rPr lang="en-US" altLang="tr-TR" dirty="0" smtClean="0"/>
              <a:t> </a:t>
            </a:r>
            <a:r>
              <a:rPr lang="en-US" altLang="tr-TR" i="1" dirty="0" smtClean="0">
                <a:latin typeface="Symbol" panose="05050102010706020507" pitchFamily="18" charset="2"/>
              </a:rPr>
              <a:t>l</a:t>
            </a:r>
            <a:r>
              <a:rPr lang="en-US" altLang="tr-TR" dirty="0" smtClean="0">
                <a:latin typeface="Symbol" panose="05050102010706020507" pitchFamily="18" charset="2"/>
              </a:rPr>
              <a:t> </a:t>
            </a:r>
            <a:r>
              <a:rPr lang="tr-TR" altLang="tr-TR" dirty="0" smtClean="0"/>
              <a:t>ilgilenen </a:t>
            </a:r>
            <a:r>
              <a:rPr lang="tr-TR" altLang="tr-TR" dirty="0" err="1" smtClean="0"/>
              <a:t>dalgaboyu</a:t>
            </a:r>
            <a:endParaRPr lang="en-US" altLang="tr-TR" dirty="0" smtClean="0"/>
          </a:p>
          <a:p>
            <a:pPr lvl="1" eaLnBrk="1" hangingPunct="1"/>
            <a:r>
              <a:rPr lang="en-US" altLang="tr-TR" dirty="0" smtClean="0"/>
              <a:t> </a:t>
            </a:r>
            <a:r>
              <a:rPr lang="en-US" altLang="tr-TR" i="1" dirty="0" smtClean="0">
                <a:latin typeface="Symbol" panose="05050102010706020507" pitchFamily="18" charset="2"/>
              </a:rPr>
              <a:t>Dl</a:t>
            </a:r>
            <a:r>
              <a:rPr lang="en-US" altLang="tr-TR" dirty="0" smtClean="0">
                <a:latin typeface="Symbol" panose="05050102010706020507" pitchFamily="18" charset="2"/>
              </a:rPr>
              <a:t> </a:t>
            </a:r>
            <a:r>
              <a:rPr lang="tr-TR" altLang="tr-TR" dirty="0" smtClean="0"/>
              <a:t>ayrıt edilebilen en küçük </a:t>
            </a:r>
            <a:r>
              <a:rPr lang="tr-TR" altLang="tr-TR" dirty="0" err="1" smtClean="0"/>
              <a:t>dalgaboyu</a:t>
            </a:r>
            <a:r>
              <a:rPr lang="tr-TR" altLang="tr-TR" dirty="0" smtClean="0"/>
              <a:t> aralığı</a:t>
            </a:r>
            <a:endParaRPr lang="en-US" altLang="tr-TR" dirty="0" smtClean="0"/>
          </a:p>
          <a:p>
            <a:pPr lvl="1" eaLnBrk="1" hangingPunct="1"/>
            <a:r>
              <a:rPr lang="en-US" altLang="tr-TR" dirty="0" smtClean="0"/>
              <a:t>“</a:t>
            </a:r>
            <a:r>
              <a:rPr lang="tr-TR" altLang="tr-TR" dirty="0" smtClean="0">
                <a:solidFill>
                  <a:srgbClr val="FFC000"/>
                </a:solidFill>
              </a:rPr>
              <a:t>düşük</a:t>
            </a:r>
            <a:r>
              <a:rPr lang="en-US" altLang="tr-TR" dirty="0" smtClean="0"/>
              <a:t>” </a:t>
            </a:r>
            <a:r>
              <a:rPr lang="tr-TR" altLang="tr-TR" dirty="0" smtClean="0"/>
              <a:t>çözünürlük</a:t>
            </a:r>
            <a:r>
              <a:rPr lang="en-US" altLang="tr-TR" dirty="0" smtClean="0"/>
              <a:t> </a:t>
            </a:r>
            <a:r>
              <a:rPr lang="en-US" altLang="tr-TR" dirty="0" smtClean="0">
                <a:solidFill>
                  <a:srgbClr val="FFC000"/>
                </a:solidFill>
              </a:rPr>
              <a:t>10&lt;R&lt;1000</a:t>
            </a:r>
          </a:p>
          <a:p>
            <a:pPr lvl="1" eaLnBrk="1" hangingPunct="1"/>
            <a:r>
              <a:rPr lang="en-US" altLang="tr-TR" dirty="0" smtClean="0"/>
              <a:t>“</a:t>
            </a:r>
            <a:r>
              <a:rPr lang="tr-TR" altLang="tr-TR" dirty="0" smtClean="0">
                <a:solidFill>
                  <a:srgbClr val="FFC000"/>
                </a:solidFill>
              </a:rPr>
              <a:t>orta</a:t>
            </a:r>
            <a:r>
              <a:rPr lang="en-US" altLang="tr-TR" dirty="0" smtClean="0"/>
              <a:t>” </a:t>
            </a:r>
            <a:r>
              <a:rPr lang="tr-TR" altLang="tr-TR" dirty="0" smtClean="0"/>
              <a:t>çözünürlük</a:t>
            </a:r>
            <a:r>
              <a:rPr lang="en-US" altLang="tr-TR" dirty="0" smtClean="0"/>
              <a:t> </a:t>
            </a:r>
            <a:r>
              <a:rPr lang="en-US" altLang="tr-TR" dirty="0" smtClean="0">
                <a:solidFill>
                  <a:srgbClr val="FFC000"/>
                </a:solidFill>
              </a:rPr>
              <a:t>1000&lt;R&lt;</a:t>
            </a:r>
            <a:r>
              <a:rPr lang="tr-TR" altLang="tr-TR" dirty="0" smtClean="0">
                <a:solidFill>
                  <a:srgbClr val="FFC000"/>
                </a:solidFill>
              </a:rPr>
              <a:t>2</a:t>
            </a:r>
            <a:r>
              <a:rPr lang="en-US" altLang="tr-TR" dirty="0" smtClean="0">
                <a:solidFill>
                  <a:srgbClr val="FFC000"/>
                </a:solidFill>
              </a:rPr>
              <a:t>0,000</a:t>
            </a:r>
          </a:p>
          <a:p>
            <a:pPr lvl="1" eaLnBrk="1" hangingPunct="1"/>
            <a:r>
              <a:rPr lang="en-US" altLang="tr-TR" dirty="0" smtClean="0"/>
              <a:t>“</a:t>
            </a:r>
            <a:r>
              <a:rPr lang="tr-TR" altLang="tr-TR" dirty="0" smtClean="0">
                <a:solidFill>
                  <a:srgbClr val="FFC000"/>
                </a:solidFill>
              </a:rPr>
              <a:t>yükse</a:t>
            </a:r>
            <a:r>
              <a:rPr lang="tr-TR" altLang="tr-TR" dirty="0" smtClean="0"/>
              <a:t>k</a:t>
            </a:r>
            <a:r>
              <a:rPr lang="en-US" altLang="tr-TR" dirty="0" smtClean="0"/>
              <a:t>” </a:t>
            </a:r>
            <a:r>
              <a:rPr lang="tr-TR" altLang="tr-TR" dirty="0" smtClean="0"/>
              <a:t>çözünürlük</a:t>
            </a:r>
            <a:r>
              <a:rPr lang="en-US" altLang="tr-TR" dirty="0" smtClean="0"/>
              <a:t> </a:t>
            </a:r>
            <a:r>
              <a:rPr lang="en-US" altLang="tr-TR" dirty="0" smtClean="0">
                <a:solidFill>
                  <a:srgbClr val="FFC000"/>
                </a:solidFill>
              </a:rPr>
              <a:t>R&gt;</a:t>
            </a:r>
            <a:r>
              <a:rPr lang="tr-TR" altLang="tr-TR" dirty="0" smtClean="0">
                <a:solidFill>
                  <a:srgbClr val="FFC000"/>
                </a:solidFill>
              </a:rPr>
              <a:t>2</a:t>
            </a:r>
            <a:r>
              <a:rPr lang="en-US" altLang="tr-TR" dirty="0" smtClean="0">
                <a:solidFill>
                  <a:srgbClr val="FFC000"/>
                </a:solidFill>
              </a:rPr>
              <a:t>0,000, R&gt;100,000</a:t>
            </a:r>
          </a:p>
          <a:p>
            <a:pPr eaLnBrk="1" hangingPunct="1"/>
            <a:r>
              <a:rPr lang="en-US" altLang="tr-TR" dirty="0" err="1" smtClean="0"/>
              <a:t>Disper</a:t>
            </a:r>
            <a:r>
              <a:rPr lang="tr-TR" altLang="tr-TR" dirty="0" err="1" smtClean="0"/>
              <a:t>siyon</a:t>
            </a:r>
            <a:r>
              <a:rPr lang="en-US" altLang="tr-TR" dirty="0" smtClean="0"/>
              <a:t> – </a:t>
            </a:r>
            <a:r>
              <a:rPr lang="en-US" altLang="tr-TR" dirty="0" smtClean="0">
                <a:latin typeface="Symbol" panose="05050102010706020507" pitchFamily="18" charset="2"/>
              </a:rPr>
              <a:t>Dl</a:t>
            </a:r>
            <a:r>
              <a:rPr lang="en-US" altLang="tr-TR" dirty="0" smtClean="0"/>
              <a:t>/p</a:t>
            </a:r>
            <a:r>
              <a:rPr lang="tr-TR" altLang="tr-TR" dirty="0" err="1" smtClean="0"/>
              <a:t>iksel</a:t>
            </a:r>
            <a:r>
              <a:rPr lang="en-US" altLang="tr-TR" dirty="0" smtClean="0"/>
              <a:t> </a:t>
            </a:r>
            <a:r>
              <a:rPr lang="tr-TR" altLang="tr-TR" dirty="0" smtClean="0"/>
              <a:t>veya</a:t>
            </a:r>
            <a:r>
              <a:rPr lang="en-US" altLang="tr-TR" dirty="0" smtClean="0"/>
              <a:t> </a:t>
            </a:r>
            <a:r>
              <a:rPr lang="en-US" altLang="tr-TR" dirty="0" smtClean="0">
                <a:latin typeface="Symbol" panose="05050102010706020507" pitchFamily="18" charset="2"/>
              </a:rPr>
              <a:t>Dl</a:t>
            </a:r>
            <a:r>
              <a:rPr lang="en-US" altLang="tr-TR" dirty="0" smtClean="0"/>
              <a:t>/</a:t>
            </a:r>
            <a:r>
              <a:rPr lang="en-US" altLang="tr-TR" dirty="0" smtClean="0">
                <a:cs typeface="Arial" panose="020B0604020202020204" pitchFamily="34" charset="0"/>
              </a:rPr>
              <a:t>Å </a:t>
            </a:r>
          </a:p>
        </p:txBody>
      </p:sp>
    </p:spTree>
    <p:extLst>
      <p:ext uri="{BB962C8B-B14F-4D97-AF65-F5344CB8AC3E}">
        <p14:creationId xmlns:p14="http://schemas.microsoft.com/office/powerpoint/2010/main" val="378697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1"/>
            <a:ext cx="8420100" cy="1027113"/>
          </a:xfrm>
        </p:spPr>
        <p:txBody>
          <a:bodyPr vert="horz" lIns="137160" tIns="0" rIns="164592" bIns="0" rtlCol="0" anchor="ctr">
            <a:normAutofit fontScale="90000"/>
          </a:bodyPr>
          <a:lstStyle/>
          <a:p>
            <a:r>
              <a:rPr lang="tr-TR" altLang="tr-TR" sz="4000" dirty="0" smtClean="0">
                <a:solidFill>
                  <a:srgbClr val="FFC000"/>
                </a:solidFill>
              </a:rPr>
              <a:t>Farklı Bilimsel Amaçlar için Farklı Çözünürlükler</a:t>
            </a:r>
            <a:endParaRPr lang="en-US" altLang="tr-TR" sz="3600" dirty="0">
              <a:solidFill>
                <a:srgbClr val="FFC000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641" y="1517073"/>
            <a:ext cx="9036050" cy="4876800"/>
          </a:xfrm>
        </p:spPr>
        <p:txBody>
          <a:bodyPr vert="horz" lIns="45720" tIns="0" rIns="45720" bIns="0" rtlCol="0">
            <a:normAutofit/>
          </a:bodyPr>
          <a:lstStyle/>
          <a:p>
            <a:pPr marL="336550" indent="-336550">
              <a:tabLst>
                <a:tab pos="342900" algn="l"/>
                <a:tab pos="457200" algn="l"/>
              </a:tabLst>
            </a:pPr>
            <a:r>
              <a:rPr lang="tr-TR" altLang="tr-TR" sz="2400" dirty="0" smtClean="0"/>
              <a:t>Aktif galaksiler, </a:t>
            </a:r>
            <a:r>
              <a:rPr lang="tr-TR" altLang="tr-TR" sz="2400" dirty="0" err="1" smtClean="0"/>
              <a:t>kuasarlar</a:t>
            </a:r>
            <a:r>
              <a:rPr lang="tr-TR" altLang="tr-TR" sz="2400" dirty="0" smtClean="0"/>
              <a:t>, yüksek kırmızıya kayma</a:t>
            </a:r>
            <a:r>
              <a:rPr lang="en-US" altLang="tr-TR" sz="2400" dirty="0" smtClean="0"/>
              <a:t>: </a:t>
            </a:r>
            <a:r>
              <a:rPr lang="en-US" altLang="tr-TR" sz="2400" i="1" dirty="0"/>
              <a:t>R</a:t>
            </a:r>
            <a:r>
              <a:rPr lang="en-US" altLang="tr-TR" sz="2400" dirty="0"/>
              <a:t> ≈ 500 - 1,000</a:t>
            </a:r>
          </a:p>
          <a:p>
            <a:pPr marL="336550" indent="-336550">
              <a:tabLst>
                <a:tab pos="342900" algn="l"/>
                <a:tab pos="457200" algn="l"/>
              </a:tabLst>
            </a:pPr>
            <a:r>
              <a:rPr lang="tr-TR" altLang="tr-TR" sz="2400" dirty="0" smtClean="0"/>
              <a:t>Yakın galaksiler </a:t>
            </a:r>
            <a:r>
              <a:rPr lang="en-US" altLang="tr-TR" sz="2400" dirty="0" smtClean="0"/>
              <a:t>(</a:t>
            </a:r>
            <a:r>
              <a:rPr lang="tr-TR" altLang="tr-TR" sz="2400" dirty="0" smtClean="0"/>
              <a:t>hızları</a:t>
            </a:r>
            <a:r>
              <a:rPr lang="en-US" altLang="tr-TR" sz="2400" dirty="0" smtClean="0"/>
              <a:t> </a:t>
            </a:r>
            <a:r>
              <a:rPr lang="en-US" altLang="tr-TR" sz="2400" dirty="0"/>
              <a:t>30…300 </a:t>
            </a:r>
            <a:r>
              <a:rPr lang="en-US" altLang="tr-TR" sz="2400" dirty="0" smtClean="0"/>
              <a:t>km/s</a:t>
            </a:r>
            <a:r>
              <a:rPr lang="tr-TR" altLang="tr-TR" sz="2400" dirty="0" smtClean="0"/>
              <a:t>n</a:t>
            </a:r>
            <a:r>
              <a:rPr lang="en-US" altLang="tr-TR" sz="2400" dirty="0" smtClean="0"/>
              <a:t>): </a:t>
            </a:r>
            <a:r>
              <a:rPr lang="en-US" altLang="tr-TR" sz="2400" i="1" dirty="0"/>
              <a:t>R</a:t>
            </a:r>
            <a:r>
              <a:rPr lang="en-US" altLang="tr-TR" sz="2400" dirty="0"/>
              <a:t> ≈ 3,000 - 10,000</a:t>
            </a:r>
          </a:p>
          <a:p>
            <a:pPr marL="336550" indent="-336550">
              <a:tabLst>
                <a:tab pos="342900" algn="l"/>
                <a:tab pos="457200" algn="l"/>
              </a:tabLst>
            </a:pPr>
            <a:r>
              <a:rPr lang="en-US" altLang="tr-TR" sz="2400" dirty="0" smtClean="0"/>
              <a:t>S</a:t>
            </a:r>
            <a:r>
              <a:rPr lang="tr-TR" altLang="tr-TR" sz="2400" dirty="0" err="1" smtClean="0"/>
              <a:t>üpernova</a:t>
            </a:r>
            <a:r>
              <a:rPr lang="en-US" altLang="tr-TR" sz="2400" dirty="0" smtClean="0"/>
              <a:t> (</a:t>
            </a:r>
            <a:r>
              <a:rPr lang="tr-TR" altLang="tr-TR" sz="2400" dirty="0" smtClean="0"/>
              <a:t>genişleme hızı</a:t>
            </a:r>
            <a:r>
              <a:rPr lang="en-US" altLang="tr-TR" sz="2400" dirty="0" smtClean="0"/>
              <a:t> </a:t>
            </a:r>
            <a:r>
              <a:rPr lang="en-US" altLang="tr-TR" sz="2400" dirty="0"/>
              <a:t>≈ 3,000 </a:t>
            </a:r>
            <a:r>
              <a:rPr lang="en-US" altLang="tr-TR" sz="2400" dirty="0" smtClean="0"/>
              <a:t>km/s</a:t>
            </a:r>
            <a:r>
              <a:rPr lang="tr-TR" altLang="tr-TR" sz="2400" dirty="0" smtClean="0"/>
              <a:t>n</a:t>
            </a:r>
            <a:r>
              <a:rPr lang="en-US" altLang="tr-TR" sz="2400" dirty="0" smtClean="0"/>
              <a:t>): </a:t>
            </a:r>
            <a:r>
              <a:rPr lang="en-US" altLang="tr-TR" sz="2400" i="1" dirty="0"/>
              <a:t>R</a:t>
            </a:r>
            <a:r>
              <a:rPr lang="en-US" altLang="tr-TR" sz="2400" dirty="0"/>
              <a:t> &gt; 100</a:t>
            </a:r>
          </a:p>
          <a:p>
            <a:pPr marL="336550" indent="-336550">
              <a:tabLst>
                <a:tab pos="342900" algn="l"/>
                <a:tab pos="457200" algn="l"/>
              </a:tabLst>
            </a:pPr>
            <a:r>
              <a:rPr lang="tr-TR" altLang="tr-TR" sz="2400" dirty="0" smtClean="0"/>
              <a:t>Yıldızların Kimyasal Bileşimi</a:t>
            </a:r>
            <a:r>
              <a:rPr lang="en-US" altLang="tr-TR" sz="2400" dirty="0" smtClean="0"/>
              <a:t>:</a:t>
            </a:r>
            <a:endParaRPr lang="en-US" altLang="tr-TR" sz="2400" dirty="0"/>
          </a:p>
          <a:p>
            <a:pPr marL="336550" indent="-336550">
              <a:buNone/>
              <a:tabLst>
                <a:tab pos="342900" algn="l"/>
                <a:tab pos="457200" algn="l"/>
              </a:tabLst>
            </a:pPr>
            <a:r>
              <a:rPr lang="en-US" altLang="tr-TR" sz="2400" dirty="0"/>
              <a:t>	</a:t>
            </a:r>
            <a:r>
              <a:rPr lang="tr-TR" altLang="tr-TR" sz="2400" dirty="0" smtClean="0"/>
              <a:t>Sıcak Yıldızlar</a:t>
            </a:r>
            <a:r>
              <a:rPr lang="en-US" altLang="tr-TR" sz="2400" dirty="0" smtClean="0"/>
              <a:t>: </a:t>
            </a:r>
            <a:r>
              <a:rPr lang="en-US" altLang="tr-TR" sz="2400" i="1" dirty="0"/>
              <a:t>R</a:t>
            </a:r>
            <a:r>
              <a:rPr lang="en-US" altLang="tr-TR" sz="2400" dirty="0"/>
              <a:t> ≈ 30,000</a:t>
            </a:r>
          </a:p>
          <a:p>
            <a:pPr marL="336550" indent="-336550">
              <a:buNone/>
              <a:tabLst>
                <a:tab pos="342900" algn="l"/>
                <a:tab pos="457200" algn="l"/>
              </a:tabLst>
            </a:pPr>
            <a:r>
              <a:rPr lang="en-US" altLang="tr-TR" sz="2400" dirty="0"/>
              <a:t>	</a:t>
            </a:r>
            <a:r>
              <a:rPr lang="tr-TR" altLang="tr-TR" sz="2400" dirty="0" smtClean="0"/>
              <a:t>Soğuk Yıldızlar</a:t>
            </a:r>
            <a:r>
              <a:rPr lang="en-US" altLang="tr-TR" sz="2400" dirty="0" smtClean="0"/>
              <a:t>: </a:t>
            </a:r>
            <a:r>
              <a:rPr lang="en-US" altLang="tr-TR" sz="2400" i="1" dirty="0"/>
              <a:t>R</a:t>
            </a:r>
            <a:r>
              <a:rPr lang="en-US" altLang="tr-TR" sz="2400" dirty="0"/>
              <a:t> ≈ 60,000 - 100,000</a:t>
            </a:r>
          </a:p>
          <a:p>
            <a:pPr marL="336550" indent="-336550">
              <a:tabLst>
                <a:tab pos="342900" algn="l"/>
                <a:tab pos="457200" algn="l"/>
              </a:tabLst>
            </a:pPr>
            <a:r>
              <a:rPr lang="tr-TR" altLang="tr-TR" sz="2400" dirty="0" err="1" smtClean="0"/>
              <a:t>Ötegezegen</a:t>
            </a:r>
            <a:r>
              <a:rPr lang="tr-TR" altLang="tr-TR" sz="2400" dirty="0" smtClean="0"/>
              <a:t> araştırmaları için </a:t>
            </a:r>
            <a:r>
              <a:rPr lang="en-US" altLang="tr-TR" sz="2400" i="1" dirty="0" smtClean="0"/>
              <a:t>R</a:t>
            </a:r>
            <a:r>
              <a:rPr lang="en-US" altLang="tr-TR" sz="2400" dirty="0" smtClean="0"/>
              <a:t> </a:t>
            </a:r>
            <a:r>
              <a:rPr lang="en-US" altLang="tr-TR" sz="2400" dirty="0"/>
              <a:t>≈ 115,000 (HARPS). </a:t>
            </a:r>
            <a:endParaRPr lang="tr-TR" altLang="tr-TR" sz="2400" dirty="0" smtClean="0"/>
          </a:p>
          <a:p>
            <a:pPr marL="336550" indent="-336550">
              <a:tabLst>
                <a:tab pos="342900" algn="l"/>
                <a:tab pos="457200" algn="l"/>
              </a:tabLst>
            </a:pPr>
            <a:r>
              <a:rPr lang="tr-TR" altLang="tr-TR" sz="2400" dirty="0" smtClean="0"/>
              <a:t>Şu an için en iyi ulaşılan </a:t>
            </a:r>
            <a:r>
              <a:rPr lang="tr-TR" altLang="tr-TR" sz="2400" dirty="0" err="1"/>
              <a:t>D</a:t>
            </a:r>
            <a:r>
              <a:rPr lang="tr-TR" altLang="tr-TR" sz="2400" dirty="0" err="1" smtClean="0"/>
              <a:t>oppler</a:t>
            </a:r>
            <a:r>
              <a:rPr lang="tr-TR" altLang="tr-TR" sz="2400" dirty="0" smtClean="0"/>
              <a:t> hassasiyeti </a:t>
            </a:r>
            <a:r>
              <a:rPr lang="en-US" altLang="tr-TR" sz="2400" dirty="0" smtClean="0"/>
              <a:t>~</a:t>
            </a:r>
            <a:r>
              <a:rPr lang="en-US" altLang="tr-TR" sz="2400" dirty="0"/>
              <a:t>1 </a:t>
            </a:r>
            <a:r>
              <a:rPr lang="en-US" altLang="tr-TR" sz="2400" dirty="0" smtClean="0"/>
              <a:t>m/s</a:t>
            </a:r>
            <a:r>
              <a:rPr lang="tr-TR" altLang="tr-TR" sz="2400" dirty="0" smtClean="0"/>
              <a:t>n. </a:t>
            </a:r>
          </a:p>
        </p:txBody>
      </p:sp>
    </p:spTree>
    <p:extLst>
      <p:ext uri="{BB962C8B-B14F-4D97-AF65-F5344CB8AC3E}">
        <p14:creationId xmlns:p14="http://schemas.microsoft.com/office/powerpoint/2010/main" val="2203199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Dikine Hız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Picture 2" descr="http://astronomyonline.org/Science/Images/Mathematics/DopplerShif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30" y="1690688"/>
            <a:ext cx="3686175" cy="2457451"/>
          </a:xfrm>
          <a:prstGeom prst="rect">
            <a:avLst/>
          </a:prstGeom>
          <a:solidFill>
            <a:schemeClr val="tx1"/>
          </a:solidFill>
        </p:spPr>
      </p:pic>
    </p:spTree>
    <p:controls>
      <mc:AlternateContent xmlns:mc="http://schemas.openxmlformats.org/markup-compatibility/2006">
        <mc:Choice xmlns:v="urn:schemas-microsoft-com:vml" Requires="v">
          <p:control spid="19471" name="ShockwaveFlash1" r:id="rId2" imgW="6932520" imgH="4894200"/>
        </mc:Choice>
        <mc:Fallback>
          <p:control name="ShockwaveFlash1" r:id="rId2" imgW="6932520" imgH="4894200">
            <p:pic>
              <p:nvPicPr>
                <p:cNvPr id="4" name="ShockwaveFlash1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24375" y="1205346"/>
                  <a:ext cx="6933334" cy="489411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135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Dikine Hız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6" name="ShockwaveFlash1" r:id="rId2" imgW="4989600" imgH="3522600"/>
        </mc:Choice>
        <mc:Fallback>
          <p:control name="ShockwaveFlash1" r:id="rId2" imgW="4989600" imgH="3522600">
            <p:pic>
              <p:nvPicPr>
                <p:cNvPr id="4" name="ShockwaveFlash1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5309" y="1690688"/>
                  <a:ext cx="4990234" cy="352251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07" name="ShockwaveFlash2" r:id="rId4" imgW="4954680" imgH="3497400"/>
        </mc:Choice>
        <mc:Fallback>
          <p:control name="ShockwaveFlash2" r:id="rId4" imgW="4954680" imgH="3497400">
            <p:pic>
              <p:nvPicPr>
                <p:cNvPr id="5" name="ShockwaveFlash2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10233" y="1715294"/>
                  <a:ext cx="4955375" cy="349791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27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524000" y="26035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rgbClr val="FF9900"/>
                </a:solidFill>
              </a:rPr>
              <a:t>SİNYAL / GÜRÜLTÜ ORANI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524000" y="1232911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tr-TR" altLang="tr-TR" sz="2400" dirty="0"/>
              <a:t>Sinyal / gürültü oranı (S/N), tayfın kullanılan sinyal seviyesi ile gürültü seviyesinin oranıdır. </a:t>
            </a:r>
          </a:p>
          <a:p>
            <a:pPr algn="ctr"/>
            <a:endParaRPr lang="tr-TR" altLang="tr-TR" sz="2400" dirty="0"/>
          </a:p>
          <a:p>
            <a:pPr algn="ctr"/>
            <a:r>
              <a:rPr lang="tr-TR" altLang="tr-TR" sz="2400" dirty="0"/>
              <a:t>Gürültü, gökyüzü </a:t>
            </a:r>
            <a:r>
              <a:rPr lang="tr-TR" altLang="tr-TR" sz="2400" dirty="0" smtClean="0"/>
              <a:t>arka-alanından </a:t>
            </a:r>
            <a:r>
              <a:rPr lang="tr-TR" altLang="tr-TR" sz="2400" dirty="0"/>
              <a:t>gelen ışınıma ilaveten ortamın sıcaklığı, aletsel ve çevresel şartlardan oluşan istenmeyen sinyallerin tamamına verilen addır.</a:t>
            </a:r>
          </a:p>
          <a:p>
            <a:pPr algn="ctr"/>
            <a:endParaRPr lang="tr-TR" altLang="tr-TR" sz="2400" dirty="0"/>
          </a:p>
          <a:p>
            <a:pPr algn="ctr"/>
            <a:r>
              <a:rPr lang="tr-TR" altLang="tr-TR" sz="2400" dirty="0"/>
              <a:t>S/N oranının yüksek olması, daha kaliteli bir tayf anlamına gelir ve tayftaki daha çok sayıda zayıf çizginin ölçülebilmesini sağlar.</a:t>
            </a:r>
          </a:p>
          <a:p>
            <a:pPr algn="ctr"/>
            <a:endParaRPr lang="tr-TR" altLang="tr-TR" sz="2400" dirty="0"/>
          </a:p>
          <a:p>
            <a:pPr algn="ctr"/>
            <a:r>
              <a:rPr lang="tr-TR" altLang="tr-TR" sz="2400" dirty="0"/>
              <a:t>Düşük S/N oranlarında ise, zayıf çizgiler gürültü seviyesinin içerisinde kalarak ondan </a:t>
            </a:r>
            <a:r>
              <a:rPr lang="tr-TR" altLang="tr-TR" sz="2400" dirty="0" smtClean="0"/>
              <a:t>ayrıt edilemezler </a:t>
            </a:r>
            <a:r>
              <a:rPr lang="tr-TR" altLang="tr-TR" sz="2400" dirty="0"/>
              <a:t>ve dolayısıyla ölçülemezler.</a:t>
            </a:r>
          </a:p>
        </p:txBody>
      </p:sp>
    </p:spTree>
    <p:extLst>
      <p:ext uri="{BB962C8B-B14F-4D97-AF65-F5344CB8AC3E}">
        <p14:creationId xmlns:p14="http://schemas.microsoft.com/office/powerpoint/2010/main" val="36809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 descr="tut_imagenoise_SIGNALmla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5076825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5" descr="tut_imagenoise_SIGNALmla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3378200"/>
            <a:ext cx="529272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7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5" descr="sn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08050"/>
            <a:ext cx="91440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4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44488"/>
            <a:ext cx="7772400" cy="1143000"/>
          </a:xfrm>
        </p:spPr>
        <p:txBody>
          <a:bodyPr/>
          <a:lstStyle/>
          <a:p>
            <a:r>
              <a:rPr lang="tr-TR" altLang="tr-TR" dirty="0" smtClean="0">
                <a:solidFill>
                  <a:srgbClr val="FFC000"/>
                </a:solidFill>
              </a:rPr>
              <a:t>Çözünürlük</a:t>
            </a:r>
            <a:r>
              <a:rPr lang="en-US" altLang="tr-TR" dirty="0" smtClean="0">
                <a:solidFill>
                  <a:srgbClr val="FFC000"/>
                </a:solidFill>
              </a:rPr>
              <a:t> v</a:t>
            </a:r>
            <a:r>
              <a:rPr lang="tr-TR" altLang="tr-TR" dirty="0" smtClean="0">
                <a:solidFill>
                  <a:srgbClr val="FFC000"/>
                </a:solidFill>
              </a:rPr>
              <a:t>e</a:t>
            </a:r>
            <a:r>
              <a:rPr lang="en-US" altLang="tr-TR" dirty="0" smtClean="0">
                <a:solidFill>
                  <a:srgbClr val="FFC000"/>
                </a:solidFill>
              </a:rPr>
              <a:t> S/N </a:t>
            </a:r>
            <a:r>
              <a:rPr lang="tr-TR" altLang="tr-TR" dirty="0" smtClean="0">
                <a:solidFill>
                  <a:srgbClr val="FFC000"/>
                </a:solidFill>
              </a:rPr>
              <a:t>Oranı</a:t>
            </a:r>
            <a:endParaRPr lang="en-US" altLang="tr-TR" dirty="0" smtClean="0">
              <a:solidFill>
                <a:srgbClr val="FFC000"/>
              </a:solidFill>
            </a:endParaRPr>
          </a:p>
        </p:txBody>
      </p:sp>
      <p:sp>
        <p:nvSpPr>
          <p:cNvPr id="98307" name="Text Box 6"/>
          <p:cNvSpPr txBox="1">
            <a:spLocks noChangeArrowheads="1"/>
          </p:cNvSpPr>
          <p:nvPr/>
        </p:nvSpPr>
        <p:spPr bwMode="auto">
          <a:xfrm>
            <a:off x="1828801" y="2590800"/>
            <a:ext cx="24669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tr-TR" altLang="tr-TR" sz="1800"/>
              <a:t>Yüksek</a:t>
            </a:r>
            <a:r>
              <a:rPr lang="en-US" altLang="tr-TR" sz="1800"/>
              <a:t> </a:t>
            </a:r>
            <a:r>
              <a:rPr lang="tr-TR" altLang="tr-TR" sz="1800"/>
              <a:t>R</a:t>
            </a:r>
            <a:r>
              <a:rPr lang="en-US" altLang="tr-TR" sz="1800"/>
              <a:t>, </a:t>
            </a:r>
            <a:r>
              <a:rPr lang="tr-TR" altLang="tr-TR" sz="1800"/>
              <a:t>yüksek</a:t>
            </a:r>
            <a:r>
              <a:rPr lang="en-US" altLang="tr-TR" sz="1800"/>
              <a:t> S/N</a:t>
            </a:r>
          </a:p>
        </p:txBody>
      </p:sp>
      <p:sp>
        <p:nvSpPr>
          <p:cNvPr id="98308" name="Text Box 7"/>
          <p:cNvSpPr txBox="1">
            <a:spLocks noChangeArrowheads="1"/>
          </p:cNvSpPr>
          <p:nvPr/>
        </p:nvSpPr>
        <p:spPr bwMode="auto">
          <a:xfrm>
            <a:off x="1879601" y="3238500"/>
            <a:ext cx="23653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tr-TR" altLang="tr-TR" sz="1800"/>
              <a:t>Düşük</a:t>
            </a:r>
            <a:r>
              <a:rPr lang="en-US" altLang="tr-TR" sz="1800"/>
              <a:t> </a:t>
            </a:r>
            <a:r>
              <a:rPr lang="tr-TR" altLang="tr-TR" sz="1800"/>
              <a:t>R</a:t>
            </a:r>
            <a:r>
              <a:rPr lang="en-US" altLang="tr-TR" sz="1800"/>
              <a:t>, </a:t>
            </a:r>
            <a:r>
              <a:rPr lang="tr-TR" altLang="tr-TR" sz="1800"/>
              <a:t>yüksek</a:t>
            </a:r>
            <a:r>
              <a:rPr lang="en-US" altLang="tr-TR" sz="1800"/>
              <a:t> S/N</a:t>
            </a:r>
          </a:p>
        </p:txBody>
      </p:sp>
      <p:pic>
        <p:nvPicPr>
          <p:cNvPr id="98309" name="Picture 8" descr="arc_crap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90" y="1626394"/>
            <a:ext cx="7211983" cy="480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0" name="Text Box 9"/>
          <p:cNvSpPr txBox="1">
            <a:spLocks noChangeArrowheads="1"/>
          </p:cNvSpPr>
          <p:nvPr/>
        </p:nvSpPr>
        <p:spPr bwMode="auto">
          <a:xfrm>
            <a:off x="1981200" y="3886200"/>
            <a:ext cx="22621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tr-TR" altLang="tr-TR" sz="1800"/>
              <a:t>Düşük</a:t>
            </a:r>
            <a:r>
              <a:rPr lang="en-US" altLang="tr-TR" sz="1800"/>
              <a:t> </a:t>
            </a:r>
            <a:r>
              <a:rPr lang="tr-TR" altLang="tr-TR" sz="1800"/>
              <a:t>R</a:t>
            </a:r>
            <a:r>
              <a:rPr lang="en-US" altLang="tr-TR" sz="1800"/>
              <a:t>, </a:t>
            </a:r>
            <a:r>
              <a:rPr lang="tr-TR" altLang="tr-TR" sz="1800"/>
              <a:t>düşük</a:t>
            </a:r>
            <a:r>
              <a:rPr lang="en-US" altLang="tr-TR" sz="1800"/>
              <a:t> S/N</a:t>
            </a:r>
          </a:p>
        </p:txBody>
      </p:sp>
    </p:spTree>
    <p:extLst>
      <p:ext uri="{BB962C8B-B14F-4D97-AF65-F5344CB8AC3E}">
        <p14:creationId xmlns:p14="http://schemas.microsoft.com/office/powerpoint/2010/main" val="3601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 dirty="0" smtClean="0"/>
              <a:t>Yarık</a:t>
            </a:r>
            <a:endParaRPr lang="en-US" altLang="tr-TR" sz="4000" dirty="0"/>
          </a:p>
        </p:txBody>
      </p:sp>
      <p:sp>
        <p:nvSpPr>
          <p:cNvPr id="123907" name="Content Placeholder 18"/>
          <p:cNvSpPr>
            <a:spLocks noGrp="1"/>
          </p:cNvSpPr>
          <p:nvPr>
            <p:ph idx="1"/>
          </p:nvPr>
        </p:nvSpPr>
        <p:spPr>
          <a:xfrm>
            <a:off x="491836" y="1520753"/>
            <a:ext cx="9296400" cy="2133600"/>
          </a:xfrm>
        </p:spPr>
        <p:txBody>
          <a:bodyPr>
            <a:noAutofit/>
          </a:bodyPr>
          <a:lstStyle/>
          <a:p>
            <a:r>
              <a:rPr lang="tr-TR" altLang="tr-TR" sz="2000" dirty="0" smtClean="0"/>
              <a:t>Tayfsal çözünürlük </a:t>
            </a:r>
            <a:r>
              <a:rPr lang="tr-TR" altLang="tr-TR" sz="2000" dirty="0" err="1" smtClean="0"/>
              <a:t>tayfçekerin</a:t>
            </a:r>
            <a:r>
              <a:rPr lang="tr-TR" altLang="tr-TR" sz="2000" dirty="0" smtClean="0"/>
              <a:t> çözünürlüğü </a:t>
            </a:r>
            <a:r>
              <a:rPr lang="tr-TR" altLang="tr-TR" sz="2000" dirty="0" smtClean="0">
                <a:solidFill>
                  <a:srgbClr val="FFC000"/>
                </a:solidFill>
              </a:rPr>
              <a:t>R</a:t>
            </a:r>
            <a:r>
              <a:rPr lang="tr-TR" altLang="tr-TR" sz="2000" dirty="0" smtClean="0"/>
              <a:t> bağlıdır</a:t>
            </a:r>
            <a:r>
              <a:rPr lang="en-US" altLang="tr-TR" sz="2000" dirty="0" smtClean="0"/>
              <a:t>...</a:t>
            </a:r>
            <a:endParaRPr lang="en-US" altLang="tr-TR" sz="2000" dirty="0"/>
          </a:p>
          <a:p>
            <a:r>
              <a:rPr lang="en-US" altLang="tr-TR" sz="2000" dirty="0" smtClean="0"/>
              <a:t>...</a:t>
            </a:r>
            <a:r>
              <a:rPr lang="tr-TR" altLang="tr-TR" sz="2000" dirty="0" smtClean="0"/>
              <a:t>ama aynı zamanda yarığın genişliğine de bağlıdır</a:t>
            </a:r>
            <a:r>
              <a:rPr lang="en-US" altLang="tr-TR" sz="2000" dirty="0" smtClean="0"/>
              <a:t>.</a:t>
            </a:r>
            <a:endParaRPr lang="en-US" altLang="tr-TR" sz="2000" dirty="0"/>
          </a:p>
          <a:p>
            <a:r>
              <a:rPr lang="tr-TR" altLang="tr-TR" sz="2000" dirty="0" smtClean="0"/>
              <a:t>Yarığın genişliği</a:t>
            </a:r>
            <a:r>
              <a:rPr lang="en-US" altLang="tr-TR" sz="2000" dirty="0" smtClean="0"/>
              <a:t> </a:t>
            </a:r>
            <a:r>
              <a:rPr lang="en-US" altLang="tr-TR" sz="2000" dirty="0"/>
              <a:t>~ </a:t>
            </a:r>
            <a:r>
              <a:rPr lang="tr-TR" altLang="tr-TR" sz="2000" dirty="0" smtClean="0"/>
              <a:t>CCD üzerindeki tayfın parlaklığını etkiler</a:t>
            </a:r>
            <a:endParaRPr lang="en-US" altLang="tr-TR" sz="2000" dirty="0" smtClean="0"/>
          </a:p>
          <a:p>
            <a:r>
              <a:rPr lang="tr-TR" altLang="tr-TR" sz="2000" dirty="0" smtClean="0"/>
              <a:t>En uygun yarık genişliği en yüksek çözünürlüğe ve en az arka-alan gürültüsüne ulaşıldığı durumdur.</a:t>
            </a:r>
            <a:endParaRPr lang="en-US" altLang="tr-TR" sz="2000" dirty="0"/>
          </a:p>
        </p:txBody>
      </p:sp>
      <p:sp>
        <p:nvSpPr>
          <p:cNvPr id="20" name="Oval 19"/>
          <p:cNvSpPr/>
          <p:nvPr/>
        </p:nvSpPr>
        <p:spPr bwMode="auto">
          <a:xfrm>
            <a:off x="2438400" y="4398818"/>
            <a:ext cx="1371600" cy="13716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78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tr-TR" altLang="tr-TR"/>
          </a:p>
        </p:txBody>
      </p:sp>
      <p:sp>
        <p:nvSpPr>
          <p:cNvPr id="123911" name="Rectangle 20"/>
          <p:cNvSpPr>
            <a:spLocks noChangeArrowheads="1"/>
          </p:cNvSpPr>
          <p:nvPr/>
        </p:nvSpPr>
        <p:spPr bwMode="auto">
          <a:xfrm>
            <a:off x="2590800" y="3941618"/>
            <a:ext cx="1066800" cy="2286000"/>
          </a:xfrm>
          <a:prstGeom prst="rect">
            <a:avLst/>
          </a:prstGeom>
          <a:noFill/>
          <a:ln w="254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22" name="Oval 21"/>
          <p:cNvSpPr/>
          <p:nvPr/>
        </p:nvSpPr>
        <p:spPr bwMode="auto">
          <a:xfrm>
            <a:off x="6781800" y="4398818"/>
            <a:ext cx="1371600" cy="13716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78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tr-TR" altLang="tr-TR"/>
          </a:p>
        </p:txBody>
      </p:sp>
      <p:sp>
        <p:nvSpPr>
          <p:cNvPr id="123915" name="Rectangle 22"/>
          <p:cNvSpPr>
            <a:spLocks noChangeArrowheads="1"/>
          </p:cNvSpPr>
          <p:nvPr/>
        </p:nvSpPr>
        <p:spPr bwMode="auto">
          <a:xfrm>
            <a:off x="7391400" y="3916363"/>
            <a:ext cx="152400" cy="2286000"/>
          </a:xfrm>
          <a:prstGeom prst="rect">
            <a:avLst/>
          </a:prstGeom>
          <a:noFill/>
          <a:ln w="254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23916" name="TextBox 23"/>
          <p:cNvSpPr txBox="1">
            <a:spLocks noChangeArrowheads="1"/>
          </p:cNvSpPr>
          <p:nvPr/>
        </p:nvSpPr>
        <p:spPr bwMode="auto">
          <a:xfrm>
            <a:off x="3962400" y="4541693"/>
            <a:ext cx="27366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r-TR" altLang="tr-TR" sz="1800" dirty="0" smtClean="0"/>
              <a:t>Düşük</a:t>
            </a:r>
            <a:r>
              <a:rPr lang="en-US" altLang="tr-TR" sz="1800" dirty="0" smtClean="0"/>
              <a:t> </a:t>
            </a:r>
            <a:r>
              <a:rPr lang="en-US" altLang="tr-TR" sz="1800" dirty="0"/>
              <a:t>R</a:t>
            </a:r>
          </a:p>
          <a:p>
            <a:r>
              <a:rPr lang="en-US" altLang="tr-TR" sz="1800" dirty="0" smtClean="0"/>
              <a:t>CCD</a:t>
            </a:r>
            <a:r>
              <a:rPr lang="tr-TR" altLang="tr-TR" sz="1800" dirty="0" smtClean="0"/>
              <a:t> daha parlak</a:t>
            </a:r>
            <a:r>
              <a:rPr lang="en-US" altLang="tr-TR" sz="1800" dirty="0" smtClean="0"/>
              <a:t>,</a:t>
            </a:r>
            <a:endParaRPr lang="en-US" altLang="tr-TR" sz="1800" dirty="0"/>
          </a:p>
          <a:p>
            <a:r>
              <a:rPr lang="tr-TR" altLang="tr-TR" sz="1800" dirty="0"/>
              <a:t>a</a:t>
            </a:r>
            <a:r>
              <a:rPr lang="tr-TR" altLang="tr-TR" sz="1800" dirty="0" smtClean="0"/>
              <a:t>ma arka-alan gürültüsü </a:t>
            </a:r>
          </a:p>
          <a:p>
            <a:r>
              <a:rPr lang="tr-TR" altLang="tr-TR" sz="1800" dirty="0" smtClean="0"/>
              <a:t>daha fazla</a:t>
            </a:r>
            <a:endParaRPr lang="en-US" altLang="tr-TR" sz="1800" dirty="0"/>
          </a:p>
        </p:txBody>
      </p:sp>
      <p:sp>
        <p:nvSpPr>
          <p:cNvPr id="123917" name="TextBox 24"/>
          <p:cNvSpPr txBox="1">
            <a:spLocks noChangeArrowheads="1"/>
          </p:cNvSpPr>
          <p:nvPr/>
        </p:nvSpPr>
        <p:spPr bwMode="auto">
          <a:xfrm>
            <a:off x="8424864" y="4551218"/>
            <a:ext cx="35189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r-TR" altLang="tr-TR" sz="1800" dirty="0" smtClean="0"/>
              <a:t>Yüksek</a:t>
            </a:r>
            <a:r>
              <a:rPr lang="en-US" altLang="tr-TR" sz="1800" dirty="0" smtClean="0"/>
              <a:t> </a:t>
            </a:r>
            <a:r>
              <a:rPr lang="en-US" altLang="tr-TR" sz="1800" dirty="0"/>
              <a:t>R</a:t>
            </a:r>
          </a:p>
          <a:p>
            <a:r>
              <a:rPr lang="tr-TR" altLang="tr-TR" sz="1800" dirty="0" smtClean="0"/>
              <a:t>Zayıf</a:t>
            </a:r>
            <a:r>
              <a:rPr lang="en-US" altLang="tr-TR" sz="1800" dirty="0" smtClean="0"/>
              <a:t> </a:t>
            </a:r>
            <a:r>
              <a:rPr lang="tr-TR" altLang="tr-TR" sz="1800" dirty="0" smtClean="0"/>
              <a:t>sinyal (sinyali artırmak için </a:t>
            </a:r>
          </a:p>
          <a:p>
            <a:r>
              <a:rPr lang="tr-TR" altLang="tr-TR" sz="1800" dirty="0" smtClean="0"/>
              <a:t>uzun poz süresi gerekir)</a:t>
            </a:r>
            <a:r>
              <a:rPr lang="en-US" altLang="tr-TR" sz="1800" dirty="0" smtClean="0"/>
              <a:t>, </a:t>
            </a:r>
            <a:endParaRPr lang="en-US" altLang="tr-TR" sz="1800" dirty="0"/>
          </a:p>
          <a:p>
            <a:r>
              <a:rPr lang="tr-TR" altLang="tr-TR" sz="1800" dirty="0" smtClean="0"/>
              <a:t>Ama arka-alan gürültüsü düşük</a:t>
            </a:r>
          </a:p>
          <a:p>
            <a:endParaRPr lang="tr-TR" altLang="tr-TR" sz="1800" dirty="0" smtClean="0"/>
          </a:p>
        </p:txBody>
      </p:sp>
    </p:spTree>
    <p:extLst>
      <p:ext uri="{BB962C8B-B14F-4D97-AF65-F5344CB8AC3E}">
        <p14:creationId xmlns:p14="http://schemas.microsoft.com/office/powerpoint/2010/main" val="136167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C000"/>
                </a:solidFill>
              </a:rPr>
              <a:t>Tayfçeker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tayf çeker dört kısımdan meydana gelir.</a:t>
            </a:r>
          </a:p>
          <a:p>
            <a:r>
              <a:rPr lang="tr-TR" dirty="0" smtClean="0"/>
              <a:t>a) Giriş yarığı</a:t>
            </a:r>
          </a:p>
          <a:p>
            <a:r>
              <a:rPr lang="tr-TR" dirty="0" smtClean="0"/>
              <a:t>b) Ayna ve mercekler sistemi</a:t>
            </a:r>
          </a:p>
          <a:p>
            <a:r>
              <a:rPr lang="tr-TR" dirty="0" smtClean="0"/>
              <a:t>c) Dispersiyon elemanı</a:t>
            </a:r>
          </a:p>
          <a:p>
            <a:r>
              <a:rPr lang="tr-TR" dirty="0" smtClean="0"/>
              <a:t>d) </a:t>
            </a:r>
            <a:r>
              <a:rPr lang="tr-TR" dirty="0" err="1" smtClean="0"/>
              <a:t>Dedektör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14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mtClean="0"/>
              <a:t>Astronomik Görüş – Tayfsal Çözünürlük</a:t>
            </a:r>
            <a:endParaRPr lang="en-US" altLang="tr-TR" dirty="0" smtClean="0"/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1792432" y="1340644"/>
            <a:ext cx="84201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mtClean="0"/>
              <a:t>Eğer yarık geniş ise, tayfsal çözünürlük astronomik görüşe bağlıdır</a:t>
            </a:r>
            <a:r>
              <a:rPr lang="en-US" altLang="tr-TR" smtClean="0"/>
              <a:t>:</a:t>
            </a:r>
            <a:endParaRPr lang="en-US" altLang="tr-TR" dirty="0" smtClean="0"/>
          </a:p>
        </p:txBody>
      </p:sp>
      <p:sp>
        <p:nvSpPr>
          <p:cNvPr id="6" name="Oval 5"/>
          <p:cNvSpPr/>
          <p:nvPr/>
        </p:nvSpPr>
        <p:spPr bwMode="auto">
          <a:xfrm>
            <a:off x="2785532" y="3405715"/>
            <a:ext cx="685800" cy="6858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78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tr-TR" altLang="tr-TR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590800" y="2590800"/>
            <a:ext cx="1066800" cy="2286000"/>
          </a:xfrm>
          <a:prstGeom prst="rect">
            <a:avLst/>
          </a:prstGeom>
          <a:noFill/>
          <a:ln w="254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8" name="Oval 7"/>
          <p:cNvSpPr/>
          <p:nvPr/>
        </p:nvSpPr>
        <p:spPr bwMode="auto">
          <a:xfrm>
            <a:off x="6781800" y="30480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78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tr-TR" altLang="tr-TR"/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3962400" y="3190875"/>
            <a:ext cx="17363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r-TR" altLang="tr-TR" sz="1800" dirty="0" smtClean="0"/>
              <a:t>Görüş çok iyi</a:t>
            </a:r>
            <a:r>
              <a:rPr lang="en-US" altLang="tr-TR" sz="1800" dirty="0" smtClean="0"/>
              <a:t>:</a:t>
            </a:r>
            <a:endParaRPr lang="en-US" altLang="tr-TR" sz="1800" dirty="0"/>
          </a:p>
          <a:p>
            <a:r>
              <a:rPr lang="tr-TR" altLang="tr-TR" sz="1800" dirty="0" smtClean="0"/>
              <a:t>Yüksek tayfsal </a:t>
            </a:r>
          </a:p>
          <a:p>
            <a:r>
              <a:rPr lang="tr-TR" altLang="tr-TR" sz="1800" dirty="0" smtClean="0"/>
              <a:t>çözünürlük</a:t>
            </a:r>
            <a:endParaRPr lang="en-US" altLang="tr-TR" sz="1800" dirty="0"/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8424863" y="3200400"/>
            <a:ext cx="1633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tr-TR" altLang="tr-TR" sz="1800" dirty="0"/>
              <a:t>Görüş </a:t>
            </a:r>
            <a:r>
              <a:rPr lang="tr-TR" altLang="tr-TR" sz="1800" dirty="0" smtClean="0"/>
              <a:t>kötü</a:t>
            </a:r>
            <a:r>
              <a:rPr lang="en-US" altLang="tr-TR" sz="1800" dirty="0" smtClean="0"/>
              <a:t>:</a:t>
            </a:r>
            <a:endParaRPr lang="en-US" altLang="tr-TR" sz="1800" dirty="0"/>
          </a:p>
          <a:p>
            <a:r>
              <a:rPr lang="tr-TR" altLang="tr-TR" sz="1800" dirty="0" smtClean="0"/>
              <a:t>Düşük </a:t>
            </a:r>
            <a:r>
              <a:rPr lang="tr-TR" altLang="tr-TR" sz="1800" dirty="0"/>
              <a:t>tayfsal </a:t>
            </a:r>
          </a:p>
          <a:p>
            <a:r>
              <a:rPr lang="tr-TR" altLang="tr-TR" sz="1800" dirty="0"/>
              <a:t>çözünürlük</a:t>
            </a:r>
            <a:endParaRPr lang="en-US" altLang="tr-TR" sz="1800" dirty="0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6954838" y="2590800"/>
            <a:ext cx="1066800" cy="2286000"/>
          </a:xfrm>
          <a:prstGeom prst="rect">
            <a:avLst/>
          </a:prstGeom>
          <a:noFill/>
          <a:ln w="254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824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3886200" cy="1630362"/>
          </a:xfrm>
        </p:spPr>
        <p:txBody>
          <a:bodyPr/>
          <a:lstStyle/>
          <a:p>
            <a:pPr eaLnBrk="1" hangingPunct="1"/>
            <a:r>
              <a:rPr lang="tr-TR" altLang="tr-TR" sz="4000" dirty="0" err="1" smtClean="0"/>
              <a:t>Yarıksız</a:t>
            </a:r>
            <a:r>
              <a:rPr lang="tr-TR" altLang="tr-TR" sz="4000" dirty="0" smtClean="0"/>
              <a:t> </a:t>
            </a:r>
            <a:r>
              <a:rPr lang="tr-TR" altLang="tr-TR" sz="4000" dirty="0" err="1" smtClean="0"/>
              <a:t>Tayfçekerler</a:t>
            </a:r>
            <a:endParaRPr lang="en-US" altLang="tr-TR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057400"/>
            <a:ext cx="4114800" cy="228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tr-TR" sz="2000" dirty="0" err="1" smtClean="0"/>
              <a:t>Pri</a:t>
            </a:r>
            <a:r>
              <a:rPr lang="tr-TR" altLang="tr-TR" sz="2000" dirty="0" err="1" smtClean="0"/>
              <a:t>zma</a:t>
            </a:r>
            <a:r>
              <a:rPr lang="tr-TR" altLang="tr-TR" sz="2000" dirty="0" smtClean="0"/>
              <a:t> teleskobun önüne konulur</a:t>
            </a:r>
            <a:endParaRPr lang="en-US" altLang="tr-TR" sz="2000" dirty="0"/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/>
              <a:t>Düşük çözünürlüklü</a:t>
            </a:r>
            <a:r>
              <a:rPr lang="en-US" altLang="tr-TR" sz="2000" dirty="0" smtClean="0"/>
              <a:t>, </a:t>
            </a:r>
            <a:r>
              <a:rPr lang="tr-TR" altLang="tr-TR" sz="2000" dirty="0" smtClean="0"/>
              <a:t> gök yüzü taramaları için uygun (nedeni geniş alan görmesi)</a:t>
            </a:r>
            <a:endParaRPr lang="en-US" altLang="tr-TR" sz="2000" dirty="0"/>
          </a:p>
        </p:txBody>
      </p:sp>
      <p:pic>
        <p:nvPicPr>
          <p:cNvPr id="6148" name="Picture 7" descr="F130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600576"/>
            <a:ext cx="3819525" cy="172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9" descr="F1305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4600576"/>
            <a:ext cx="3819525" cy="1724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4572000" y="6324601"/>
            <a:ext cx="313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tr-TR"/>
              <a:t>KISS Images/Burrell Schmidt</a:t>
            </a:r>
          </a:p>
        </p:txBody>
      </p:sp>
      <p:pic>
        <p:nvPicPr>
          <p:cNvPr id="6151" name="Picture 16" descr="Burrell Schmid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133476"/>
            <a:ext cx="4562475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0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3"/>
          <p:cNvSpPr>
            <a:spLocks noGrp="1"/>
          </p:cNvSpPr>
          <p:nvPr>
            <p:ph type="title"/>
          </p:nvPr>
        </p:nvSpPr>
        <p:spPr>
          <a:xfrm>
            <a:off x="1447800" y="152400"/>
            <a:ext cx="9372600" cy="685800"/>
          </a:xfrm>
        </p:spPr>
        <p:txBody>
          <a:bodyPr>
            <a:normAutofit/>
          </a:bodyPr>
          <a:lstStyle/>
          <a:p>
            <a:r>
              <a:rPr lang="tr-TR" altLang="tr-TR" sz="4000" dirty="0" smtClean="0"/>
              <a:t>Çok nesneli </a:t>
            </a:r>
            <a:r>
              <a:rPr lang="tr-TR" altLang="tr-TR" sz="4000" dirty="0" err="1" smtClean="0"/>
              <a:t>tayfçekerler</a:t>
            </a:r>
            <a:endParaRPr lang="en-US" altLang="tr-TR" sz="4000" dirty="0"/>
          </a:p>
        </p:txBody>
      </p:sp>
      <p:grpSp>
        <p:nvGrpSpPr>
          <p:cNvPr id="116739" name="Group 11"/>
          <p:cNvGrpSpPr>
            <a:grpSpLocks/>
          </p:cNvGrpSpPr>
          <p:nvPr/>
        </p:nvGrpSpPr>
        <p:grpSpPr bwMode="auto">
          <a:xfrm>
            <a:off x="2057400" y="1676400"/>
            <a:ext cx="3048000" cy="2667000"/>
            <a:chOff x="1676400" y="2057400"/>
            <a:chExt cx="3048000" cy="2667000"/>
          </a:xfrm>
        </p:grpSpPr>
        <p:sp>
          <p:nvSpPr>
            <p:cNvPr id="5" name="5-Point Star 4"/>
            <p:cNvSpPr/>
            <p:nvPr/>
          </p:nvSpPr>
          <p:spPr bwMode="auto">
            <a:xfrm>
              <a:off x="1676400" y="20574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  <p:sp>
          <p:nvSpPr>
            <p:cNvPr id="6" name="5-Point Star 5"/>
            <p:cNvSpPr/>
            <p:nvPr/>
          </p:nvSpPr>
          <p:spPr bwMode="auto">
            <a:xfrm>
              <a:off x="2590800" y="35052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  <p:sp>
          <p:nvSpPr>
            <p:cNvPr id="7" name="5-Point Star 6"/>
            <p:cNvSpPr/>
            <p:nvPr/>
          </p:nvSpPr>
          <p:spPr bwMode="auto">
            <a:xfrm>
              <a:off x="2819400" y="28956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  <p:sp>
          <p:nvSpPr>
            <p:cNvPr id="8" name="5-Point Star 7"/>
            <p:cNvSpPr/>
            <p:nvPr/>
          </p:nvSpPr>
          <p:spPr bwMode="auto">
            <a:xfrm>
              <a:off x="3962400" y="20574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  <p:sp>
          <p:nvSpPr>
            <p:cNvPr id="9" name="5-Point Star 8"/>
            <p:cNvSpPr/>
            <p:nvPr/>
          </p:nvSpPr>
          <p:spPr bwMode="auto">
            <a:xfrm>
              <a:off x="4191000" y="25146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  <p:sp>
          <p:nvSpPr>
            <p:cNvPr id="10" name="5-Point Star 9"/>
            <p:cNvSpPr/>
            <p:nvPr/>
          </p:nvSpPr>
          <p:spPr bwMode="auto">
            <a:xfrm>
              <a:off x="4343400" y="39624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  <p:sp>
          <p:nvSpPr>
            <p:cNvPr id="11" name="5-Point Star 10"/>
            <p:cNvSpPr/>
            <p:nvPr/>
          </p:nvSpPr>
          <p:spPr bwMode="auto">
            <a:xfrm>
              <a:off x="1905000" y="43434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</p:grpSp>
      <p:sp>
        <p:nvSpPr>
          <p:cNvPr id="116740" name="Rectangle 14"/>
          <p:cNvSpPr>
            <a:spLocks noChangeArrowheads="1"/>
          </p:cNvSpPr>
          <p:nvPr/>
        </p:nvSpPr>
        <p:spPr bwMode="auto">
          <a:xfrm>
            <a:off x="1600200" y="1295400"/>
            <a:ext cx="4038600" cy="32766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16741" name="TextBox 15"/>
          <p:cNvSpPr txBox="1">
            <a:spLocks noChangeArrowheads="1"/>
          </p:cNvSpPr>
          <p:nvPr/>
        </p:nvSpPr>
        <p:spPr bwMode="auto">
          <a:xfrm>
            <a:off x="1504950" y="990600"/>
            <a:ext cx="628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600">
                <a:solidFill>
                  <a:srgbClr val="FF0000"/>
                </a:solidFill>
              </a:rPr>
              <a:t>CCD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155951" y="979488"/>
            <a:ext cx="466725" cy="3592512"/>
            <a:chOff x="2774949" y="1361017"/>
            <a:chExt cx="466782" cy="3591983"/>
          </a:xfrm>
        </p:grpSpPr>
        <p:sp>
          <p:nvSpPr>
            <p:cNvPr id="116748" name="Rectangle 12"/>
            <p:cNvSpPr>
              <a:spLocks noChangeArrowheads="1"/>
            </p:cNvSpPr>
            <p:nvPr/>
          </p:nvSpPr>
          <p:spPr bwMode="auto">
            <a:xfrm>
              <a:off x="2971800" y="1676400"/>
              <a:ext cx="76200" cy="3276600"/>
            </a:xfrm>
            <a:prstGeom prst="rect">
              <a:avLst/>
            </a:prstGeom>
            <a:noFill/>
            <a:ln w="25400">
              <a:solidFill>
                <a:srgbClr val="0008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116749" name="TextBox 16"/>
            <p:cNvSpPr txBox="1">
              <a:spLocks noChangeArrowheads="1"/>
            </p:cNvSpPr>
            <p:nvPr/>
          </p:nvSpPr>
          <p:spPr bwMode="auto">
            <a:xfrm>
              <a:off x="2774949" y="1361017"/>
              <a:ext cx="4667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tr-TR" sz="1800" dirty="0">
                  <a:solidFill>
                    <a:srgbClr val="FFC000"/>
                  </a:solidFill>
                </a:rPr>
                <a:t>slit</a:t>
              </a:r>
            </a:p>
          </p:txBody>
        </p:sp>
      </p:grpSp>
      <p:pic>
        <p:nvPicPr>
          <p:cNvPr id="116743" name="Picture 3" descr="Picture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/>
          <a:stretch>
            <a:fillRect/>
          </a:stretch>
        </p:blipFill>
        <p:spPr bwMode="auto">
          <a:xfrm>
            <a:off x="6630988" y="2635250"/>
            <a:ext cx="36560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4" name="Rectangle 20"/>
          <p:cNvSpPr>
            <a:spLocks noChangeArrowheads="1"/>
          </p:cNvSpPr>
          <p:nvPr/>
        </p:nvSpPr>
        <p:spPr bwMode="auto">
          <a:xfrm>
            <a:off x="6629400" y="1295400"/>
            <a:ext cx="4038600" cy="32766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16745" name="TextBox 21"/>
          <p:cNvSpPr txBox="1">
            <a:spLocks noChangeArrowheads="1"/>
          </p:cNvSpPr>
          <p:nvPr/>
        </p:nvSpPr>
        <p:spPr bwMode="auto">
          <a:xfrm>
            <a:off x="6534150" y="990600"/>
            <a:ext cx="628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600">
                <a:solidFill>
                  <a:srgbClr val="FF0000"/>
                </a:solidFill>
              </a:rPr>
              <a:t>CCD</a:t>
            </a:r>
          </a:p>
        </p:txBody>
      </p:sp>
      <p:sp>
        <p:nvSpPr>
          <p:cNvPr id="116746" name="TextBox 22"/>
          <p:cNvSpPr txBox="1">
            <a:spLocks noChangeArrowheads="1"/>
          </p:cNvSpPr>
          <p:nvPr/>
        </p:nvSpPr>
        <p:spPr bwMode="auto">
          <a:xfrm>
            <a:off x="6858001" y="1752601"/>
            <a:ext cx="3575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dirty="0" smtClean="0"/>
              <a:t>CCD </a:t>
            </a:r>
            <a:r>
              <a:rPr lang="tr-TR" altLang="tr-TR" dirty="0" smtClean="0"/>
              <a:t>alanı boşa harcanır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89938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3"/>
          <p:cNvSpPr>
            <a:spLocks noGrp="1"/>
          </p:cNvSpPr>
          <p:nvPr>
            <p:ph type="title"/>
          </p:nvPr>
        </p:nvSpPr>
        <p:spPr>
          <a:xfrm>
            <a:off x="1447800" y="152400"/>
            <a:ext cx="9372600" cy="685800"/>
          </a:xfrm>
        </p:spPr>
        <p:txBody>
          <a:bodyPr/>
          <a:lstStyle/>
          <a:p>
            <a:r>
              <a:rPr lang="tr-TR" altLang="tr-TR" sz="4000" dirty="0"/>
              <a:t>Çok nesneli </a:t>
            </a:r>
            <a:r>
              <a:rPr lang="tr-TR" altLang="tr-TR" sz="4000" dirty="0" err="1"/>
              <a:t>tayfçekerler</a:t>
            </a:r>
            <a:endParaRPr lang="en-US" altLang="tr-TR" sz="4000" dirty="0"/>
          </a:p>
        </p:txBody>
      </p:sp>
      <p:grpSp>
        <p:nvGrpSpPr>
          <p:cNvPr id="117763" name="Group 11"/>
          <p:cNvGrpSpPr>
            <a:grpSpLocks/>
          </p:cNvGrpSpPr>
          <p:nvPr/>
        </p:nvGrpSpPr>
        <p:grpSpPr bwMode="auto">
          <a:xfrm>
            <a:off x="2057400" y="1676400"/>
            <a:ext cx="3048000" cy="2667000"/>
            <a:chOff x="1676400" y="2057400"/>
            <a:chExt cx="3048000" cy="2667000"/>
          </a:xfrm>
        </p:grpSpPr>
        <p:sp>
          <p:nvSpPr>
            <p:cNvPr id="5" name="5-Point Star 4"/>
            <p:cNvSpPr/>
            <p:nvPr/>
          </p:nvSpPr>
          <p:spPr bwMode="auto">
            <a:xfrm>
              <a:off x="1676400" y="20574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  <p:sp>
          <p:nvSpPr>
            <p:cNvPr id="6" name="5-Point Star 5"/>
            <p:cNvSpPr/>
            <p:nvPr/>
          </p:nvSpPr>
          <p:spPr bwMode="auto">
            <a:xfrm>
              <a:off x="2590800" y="35052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  <p:sp>
          <p:nvSpPr>
            <p:cNvPr id="7" name="5-Point Star 6"/>
            <p:cNvSpPr/>
            <p:nvPr/>
          </p:nvSpPr>
          <p:spPr bwMode="auto">
            <a:xfrm>
              <a:off x="2819400" y="28956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  <p:sp>
          <p:nvSpPr>
            <p:cNvPr id="8" name="5-Point Star 7"/>
            <p:cNvSpPr/>
            <p:nvPr/>
          </p:nvSpPr>
          <p:spPr bwMode="auto">
            <a:xfrm>
              <a:off x="3962400" y="20574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  <p:sp>
          <p:nvSpPr>
            <p:cNvPr id="9" name="5-Point Star 8"/>
            <p:cNvSpPr/>
            <p:nvPr/>
          </p:nvSpPr>
          <p:spPr bwMode="auto">
            <a:xfrm>
              <a:off x="4191000" y="25146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  <p:sp>
          <p:nvSpPr>
            <p:cNvPr id="10" name="5-Point Star 9"/>
            <p:cNvSpPr/>
            <p:nvPr/>
          </p:nvSpPr>
          <p:spPr bwMode="auto">
            <a:xfrm>
              <a:off x="4343400" y="39624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  <p:sp>
          <p:nvSpPr>
            <p:cNvPr id="11" name="5-Point Star 10"/>
            <p:cNvSpPr/>
            <p:nvPr/>
          </p:nvSpPr>
          <p:spPr bwMode="auto">
            <a:xfrm>
              <a:off x="1905000" y="43434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</p:grpSp>
      <p:sp>
        <p:nvSpPr>
          <p:cNvPr id="117764" name="Rectangle 14"/>
          <p:cNvSpPr>
            <a:spLocks noChangeArrowheads="1"/>
          </p:cNvSpPr>
          <p:nvPr/>
        </p:nvSpPr>
        <p:spPr bwMode="auto">
          <a:xfrm>
            <a:off x="1600200" y="1295400"/>
            <a:ext cx="4038600" cy="32766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17765" name="TextBox 15"/>
          <p:cNvSpPr txBox="1">
            <a:spLocks noChangeArrowheads="1"/>
          </p:cNvSpPr>
          <p:nvPr/>
        </p:nvSpPr>
        <p:spPr bwMode="auto">
          <a:xfrm>
            <a:off x="1504950" y="990600"/>
            <a:ext cx="628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600">
                <a:solidFill>
                  <a:srgbClr val="FF0000"/>
                </a:solidFill>
              </a:rPr>
              <a:t>CCD</a:t>
            </a:r>
          </a:p>
        </p:txBody>
      </p:sp>
      <p:pic>
        <p:nvPicPr>
          <p:cNvPr id="117766" name="Picture 3" descr="Picture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/>
          <a:stretch>
            <a:fillRect/>
          </a:stretch>
        </p:blipFill>
        <p:spPr bwMode="auto">
          <a:xfrm>
            <a:off x="6630988" y="2635250"/>
            <a:ext cx="36560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7" name="Rectangle 20"/>
          <p:cNvSpPr>
            <a:spLocks noChangeArrowheads="1"/>
          </p:cNvSpPr>
          <p:nvPr/>
        </p:nvSpPr>
        <p:spPr bwMode="auto">
          <a:xfrm>
            <a:off x="6629400" y="1295400"/>
            <a:ext cx="4038600" cy="32766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17768" name="TextBox 21"/>
          <p:cNvSpPr txBox="1">
            <a:spLocks noChangeArrowheads="1"/>
          </p:cNvSpPr>
          <p:nvPr/>
        </p:nvSpPr>
        <p:spPr bwMode="auto">
          <a:xfrm>
            <a:off x="6534150" y="990600"/>
            <a:ext cx="628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600">
                <a:solidFill>
                  <a:srgbClr val="FF0000"/>
                </a:solidFill>
              </a:rPr>
              <a:t>CCD</a:t>
            </a:r>
          </a:p>
        </p:txBody>
      </p:sp>
      <p:sp>
        <p:nvSpPr>
          <p:cNvPr id="117769" name="Rectangle 12"/>
          <p:cNvSpPr>
            <a:spLocks noChangeArrowheads="1"/>
          </p:cNvSpPr>
          <p:nvPr/>
        </p:nvSpPr>
        <p:spPr bwMode="auto">
          <a:xfrm>
            <a:off x="3352800" y="2514601"/>
            <a:ext cx="76200" cy="314325"/>
          </a:xfrm>
          <a:prstGeom prst="rect">
            <a:avLst/>
          </a:prstGeom>
          <a:noFill/>
          <a:ln w="25400">
            <a:solidFill>
              <a:srgbClr val="0008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17770" name="Rectangle 25"/>
          <p:cNvSpPr>
            <a:spLocks noChangeArrowheads="1"/>
          </p:cNvSpPr>
          <p:nvPr/>
        </p:nvSpPr>
        <p:spPr bwMode="auto">
          <a:xfrm>
            <a:off x="2220913" y="1752601"/>
            <a:ext cx="76200" cy="314325"/>
          </a:xfrm>
          <a:prstGeom prst="rect">
            <a:avLst/>
          </a:prstGeom>
          <a:noFill/>
          <a:ln w="25400">
            <a:solidFill>
              <a:srgbClr val="0008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17771" name="Rectangle 28"/>
          <p:cNvSpPr>
            <a:spLocks noChangeArrowheads="1"/>
          </p:cNvSpPr>
          <p:nvPr/>
        </p:nvSpPr>
        <p:spPr bwMode="auto">
          <a:xfrm>
            <a:off x="4724400" y="2165351"/>
            <a:ext cx="76200" cy="314325"/>
          </a:xfrm>
          <a:prstGeom prst="rect">
            <a:avLst/>
          </a:prstGeom>
          <a:noFill/>
          <a:ln w="25400">
            <a:solidFill>
              <a:srgbClr val="0008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17772" name="Rectangle 29"/>
          <p:cNvSpPr>
            <a:spLocks noChangeArrowheads="1"/>
          </p:cNvSpPr>
          <p:nvPr/>
        </p:nvSpPr>
        <p:spPr bwMode="auto">
          <a:xfrm>
            <a:off x="4876800" y="3627439"/>
            <a:ext cx="76200" cy="314325"/>
          </a:xfrm>
          <a:prstGeom prst="rect">
            <a:avLst/>
          </a:prstGeom>
          <a:noFill/>
          <a:ln w="25400">
            <a:solidFill>
              <a:srgbClr val="0008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17773" name="Rectangle 30"/>
          <p:cNvSpPr>
            <a:spLocks noChangeArrowheads="1"/>
          </p:cNvSpPr>
          <p:nvPr/>
        </p:nvSpPr>
        <p:spPr bwMode="auto">
          <a:xfrm>
            <a:off x="3124200" y="3200401"/>
            <a:ext cx="76200" cy="314325"/>
          </a:xfrm>
          <a:prstGeom prst="rect">
            <a:avLst/>
          </a:prstGeom>
          <a:noFill/>
          <a:ln w="25400">
            <a:solidFill>
              <a:srgbClr val="0008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17774" name="Rectangle 31"/>
          <p:cNvSpPr>
            <a:spLocks noChangeArrowheads="1"/>
          </p:cNvSpPr>
          <p:nvPr/>
        </p:nvSpPr>
        <p:spPr bwMode="auto">
          <a:xfrm>
            <a:off x="2438400" y="4029076"/>
            <a:ext cx="76200" cy="314325"/>
          </a:xfrm>
          <a:prstGeom prst="rect">
            <a:avLst/>
          </a:prstGeom>
          <a:noFill/>
          <a:ln w="25400">
            <a:solidFill>
              <a:srgbClr val="0008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pic>
        <p:nvPicPr>
          <p:cNvPr id="117775" name="Picture 3" descr="Picture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07"/>
          <a:stretch>
            <a:fillRect/>
          </a:stretch>
        </p:blipFill>
        <p:spPr bwMode="auto">
          <a:xfrm>
            <a:off x="8077200" y="2254250"/>
            <a:ext cx="2579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6" name="Picture 3" descr="Picture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7"/>
          <a:stretch>
            <a:fillRect/>
          </a:stretch>
        </p:blipFill>
        <p:spPr bwMode="auto">
          <a:xfrm>
            <a:off x="6640514" y="1828800"/>
            <a:ext cx="25796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7" name="Picture 3" descr="Picture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/>
          <a:stretch>
            <a:fillRect/>
          </a:stretch>
        </p:blipFill>
        <p:spPr bwMode="auto">
          <a:xfrm>
            <a:off x="6638925" y="3321050"/>
            <a:ext cx="32654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8" name="Picture 3" descr="Picture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8"/>
          <a:stretch>
            <a:fillRect/>
          </a:stretch>
        </p:blipFill>
        <p:spPr bwMode="auto">
          <a:xfrm>
            <a:off x="8229600" y="3657600"/>
            <a:ext cx="24463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9" name="Picture 3" descr="Picture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/>
          <a:stretch>
            <a:fillRect/>
          </a:stretch>
        </p:blipFill>
        <p:spPr bwMode="auto">
          <a:xfrm>
            <a:off x="6638926" y="4114800"/>
            <a:ext cx="2886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80" name="TextBox 37"/>
          <p:cNvSpPr txBox="1">
            <a:spLocks noChangeArrowheads="1"/>
          </p:cNvSpPr>
          <p:nvPr/>
        </p:nvSpPr>
        <p:spPr bwMode="auto">
          <a:xfrm>
            <a:off x="1447800" y="5181601"/>
            <a:ext cx="9601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tr-TR" sz="2000" dirty="0"/>
              <a:t> First do pre-imaging to find the stars/objects of interest + reference object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tr-TR" sz="2000" dirty="0"/>
              <a:t> Create mask using computer program (mask is then cut in metal plate with laser)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tr-TR" sz="2000" dirty="0"/>
              <a:t> Go back to telescope, do acquisition to center slits on objects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tr-TR" sz="2000" dirty="0"/>
              <a:t> Do spectroscopic integration</a:t>
            </a:r>
          </a:p>
        </p:txBody>
      </p:sp>
    </p:spTree>
    <p:extLst>
      <p:ext uri="{BB962C8B-B14F-4D97-AF65-F5344CB8AC3E}">
        <p14:creationId xmlns:p14="http://schemas.microsoft.com/office/powerpoint/2010/main" val="29607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3"/>
          <p:cNvSpPr>
            <a:spLocks noGrp="1"/>
          </p:cNvSpPr>
          <p:nvPr>
            <p:ph type="title"/>
          </p:nvPr>
        </p:nvSpPr>
        <p:spPr>
          <a:xfrm>
            <a:off x="1447800" y="152400"/>
            <a:ext cx="9372600" cy="685800"/>
          </a:xfrm>
        </p:spPr>
        <p:txBody>
          <a:bodyPr/>
          <a:lstStyle/>
          <a:p>
            <a:r>
              <a:rPr lang="en-US" altLang="tr-TR" sz="4000"/>
              <a:t>Multi-object spectroscopy with slitlets</a:t>
            </a:r>
          </a:p>
        </p:txBody>
      </p:sp>
      <p:grpSp>
        <p:nvGrpSpPr>
          <p:cNvPr id="118787" name="Group 11"/>
          <p:cNvGrpSpPr>
            <a:grpSpLocks/>
          </p:cNvGrpSpPr>
          <p:nvPr/>
        </p:nvGrpSpPr>
        <p:grpSpPr bwMode="auto">
          <a:xfrm>
            <a:off x="2057400" y="1676400"/>
            <a:ext cx="3048000" cy="2667000"/>
            <a:chOff x="1676400" y="2057400"/>
            <a:chExt cx="3048000" cy="2667000"/>
          </a:xfrm>
        </p:grpSpPr>
        <p:sp>
          <p:nvSpPr>
            <p:cNvPr id="5" name="5-Point Star 4"/>
            <p:cNvSpPr/>
            <p:nvPr/>
          </p:nvSpPr>
          <p:spPr bwMode="auto">
            <a:xfrm>
              <a:off x="1676400" y="20574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  <p:sp>
          <p:nvSpPr>
            <p:cNvPr id="6" name="5-Point Star 5"/>
            <p:cNvSpPr/>
            <p:nvPr/>
          </p:nvSpPr>
          <p:spPr bwMode="auto">
            <a:xfrm>
              <a:off x="2590800" y="35052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  <p:sp>
          <p:nvSpPr>
            <p:cNvPr id="7" name="5-Point Star 6"/>
            <p:cNvSpPr/>
            <p:nvPr/>
          </p:nvSpPr>
          <p:spPr bwMode="auto">
            <a:xfrm>
              <a:off x="2819400" y="28956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  <p:sp>
          <p:nvSpPr>
            <p:cNvPr id="8" name="5-Point Star 7"/>
            <p:cNvSpPr/>
            <p:nvPr/>
          </p:nvSpPr>
          <p:spPr bwMode="auto">
            <a:xfrm>
              <a:off x="3962400" y="20574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  <p:sp>
          <p:nvSpPr>
            <p:cNvPr id="9" name="5-Point Star 8"/>
            <p:cNvSpPr/>
            <p:nvPr/>
          </p:nvSpPr>
          <p:spPr bwMode="auto">
            <a:xfrm>
              <a:off x="4191000" y="25146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  <p:sp>
          <p:nvSpPr>
            <p:cNvPr id="10" name="5-Point Star 9"/>
            <p:cNvSpPr/>
            <p:nvPr/>
          </p:nvSpPr>
          <p:spPr bwMode="auto">
            <a:xfrm>
              <a:off x="4343400" y="39624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  <p:sp>
          <p:nvSpPr>
            <p:cNvPr id="11" name="5-Point Star 10"/>
            <p:cNvSpPr/>
            <p:nvPr/>
          </p:nvSpPr>
          <p:spPr bwMode="auto">
            <a:xfrm>
              <a:off x="1905000" y="4343400"/>
              <a:ext cx="381000" cy="381000"/>
            </a:xfrm>
            <a:prstGeom prst="star5">
              <a:avLst/>
            </a:prstGeom>
            <a:solidFill>
              <a:srgbClr val="FF8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tr-TR" altLang="tr-TR"/>
            </a:p>
          </p:txBody>
        </p:sp>
      </p:grpSp>
      <p:sp>
        <p:nvSpPr>
          <p:cNvPr id="118788" name="Rectangle 14"/>
          <p:cNvSpPr>
            <a:spLocks noChangeArrowheads="1"/>
          </p:cNvSpPr>
          <p:nvPr/>
        </p:nvSpPr>
        <p:spPr bwMode="auto">
          <a:xfrm>
            <a:off x="1600200" y="1295400"/>
            <a:ext cx="4038600" cy="32766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18789" name="TextBox 15"/>
          <p:cNvSpPr txBox="1">
            <a:spLocks noChangeArrowheads="1"/>
          </p:cNvSpPr>
          <p:nvPr/>
        </p:nvSpPr>
        <p:spPr bwMode="auto">
          <a:xfrm>
            <a:off x="1504950" y="990600"/>
            <a:ext cx="628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600">
                <a:solidFill>
                  <a:srgbClr val="FF0000"/>
                </a:solidFill>
              </a:rPr>
              <a:t>CCD</a:t>
            </a:r>
          </a:p>
        </p:txBody>
      </p:sp>
      <p:pic>
        <p:nvPicPr>
          <p:cNvPr id="118790" name="Picture 3" descr="Picture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/>
          <a:stretch>
            <a:fillRect/>
          </a:stretch>
        </p:blipFill>
        <p:spPr bwMode="auto">
          <a:xfrm>
            <a:off x="6630988" y="2635250"/>
            <a:ext cx="36560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1" name="Rectangle 20"/>
          <p:cNvSpPr>
            <a:spLocks noChangeArrowheads="1"/>
          </p:cNvSpPr>
          <p:nvPr/>
        </p:nvSpPr>
        <p:spPr bwMode="auto">
          <a:xfrm>
            <a:off x="6629400" y="1295400"/>
            <a:ext cx="4038600" cy="32766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18792" name="TextBox 21"/>
          <p:cNvSpPr txBox="1">
            <a:spLocks noChangeArrowheads="1"/>
          </p:cNvSpPr>
          <p:nvPr/>
        </p:nvSpPr>
        <p:spPr bwMode="auto">
          <a:xfrm>
            <a:off x="6534150" y="990600"/>
            <a:ext cx="628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600">
                <a:solidFill>
                  <a:srgbClr val="FF0000"/>
                </a:solidFill>
              </a:rPr>
              <a:t>CCD</a:t>
            </a:r>
          </a:p>
        </p:txBody>
      </p:sp>
      <p:sp>
        <p:nvSpPr>
          <p:cNvPr id="118793" name="Rectangle 12"/>
          <p:cNvSpPr>
            <a:spLocks noChangeArrowheads="1"/>
          </p:cNvSpPr>
          <p:nvPr/>
        </p:nvSpPr>
        <p:spPr bwMode="auto">
          <a:xfrm>
            <a:off x="3352800" y="2514601"/>
            <a:ext cx="76200" cy="314325"/>
          </a:xfrm>
          <a:prstGeom prst="rect">
            <a:avLst/>
          </a:prstGeom>
          <a:noFill/>
          <a:ln w="25400">
            <a:solidFill>
              <a:srgbClr val="0008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18794" name="Rectangle 25"/>
          <p:cNvSpPr>
            <a:spLocks noChangeArrowheads="1"/>
          </p:cNvSpPr>
          <p:nvPr/>
        </p:nvSpPr>
        <p:spPr bwMode="auto">
          <a:xfrm>
            <a:off x="2220913" y="1752601"/>
            <a:ext cx="76200" cy="314325"/>
          </a:xfrm>
          <a:prstGeom prst="rect">
            <a:avLst/>
          </a:prstGeom>
          <a:noFill/>
          <a:ln w="25400">
            <a:solidFill>
              <a:srgbClr val="0008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18795" name="Rectangle 28"/>
          <p:cNvSpPr>
            <a:spLocks noChangeArrowheads="1"/>
          </p:cNvSpPr>
          <p:nvPr/>
        </p:nvSpPr>
        <p:spPr bwMode="auto">
          <a:xfrm>
            <a:off x="4724400" y="2165351"/>
            <a:ext cx="76200" cy="314325"/>
          </a:xfrm>
          <a:prstGeom prst="rect">
            <a:avLst/>
          </a:prstGeom>
          <a:noFill/>
          <a:ln w="25400">
            <a:solidFill>
              <a:srgbClr val="0008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18796" name="Rectangle 29"/>
          <p:cNvSpPr>
            <a:spLocks noChangeArrowheads="1"/>
          </p:cNvSpPr>
          <p:nvPr/>
        </p:nvSpPr>
        <p:spPr bwMode="auto">
          <a:xfrm>
            <a:off x="4876800" y="3627439"/>
            <a:ext cx="76200" cy="314325"/>
          </a:xfrm>
          <a:prstGeom prst="rect">
            <a:avLst/>
          </a:prstGeom>
          <a:noFill/>
          <a:ln w="25400">
            <a:solidFill>
              <a:srgbClr val="0008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18797" name="Rectangle 30"/>
          <p:cNvSpPr>
            <a:spLocks noChangeArrowheads="1"/>
          </p:cNvSpPr>
          <p:nvPr/>
        </p:nvSpPr>
        <p:spPr bwMode="auto">
          <a:xfrm>
            <a:off x="3124200" y="3200401"/>
            <a:ext cx="76200" cy="314325"/>
          </a:xfrm>
          <a:prstGeom prst="rect">
            <a:avLst/>
          </a:prstGeom>
          <a:noFill/>
          <a:ln w="25400">
            <a:solidFill>
              <a:srgbClr val="0008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sp>
        <p:nvSpPr>
          <p:cNvPr id="118798" name="Rectangle 31"/>
          <p:cNvSpPr>
            <a:spLocks noChangeArrowheads="1"/>
          </p:cNvSpPr>
          <p:nvPr/>
        </p:nvSpPr>
        <p:spPr bwMode="auto">
          <a:xfrm>
            <a:off x="2438400" y="4029076"/>
            <a:ext cx="76200" cy="314325"/>
          </a:xfrm>
          <a:prstGeom prst="rect">
            <a:avLst/>
          </a:prstGeom>
          <a:noFill/>
          <a:ln w="25400">
            <a:solidFill>
              <a:srgbClr val="0008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pic>
        <p:nvPicPr>
          <p:cNvPr id="118799" name="Picture 3" descr="Picture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07"/>
          <a:stretch>
            <a:fillRect/>
          </a:stretch>
        </p:blipFill>
        <p:spPr bwMode="auto">
          <a:xfrm>
            <a:off x="8077200" y="2254250"/>
            <a:ext cx="2579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3" descr="Picture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7"/>
          <a:stretch>
            <a:fillRect/>
          </a:stretch>
        </p:blipFill>
        <p:spPr bwMode="auto">
          <a:xfrm>
            <a:off x="6640514" y="1828800"/>
            <a:ext cx="25796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3" descr="Picture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8"/>
          <a:stretch>
            <a:fillRect/>
          </a:stretch>
        </p:blipFill>
        <p:spPr bwMode="auto">
          <a:xfrm>
            <a:off x="6638925" y="3321050"/>
            <a:ext cx="32654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3" descr="Picture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08"/>
          <a:stretch>
            <a:fillRect/>
          </a:stretch>
        </p:blipFill>
        <p:spPr bwMode="auto">
          <a:xfrm>
            <a:off x="8229600" y="3657600"/>
            <a:ext cx="24463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3" descr="Picture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/>
          <a:stretch>
            <a:fillRect/>
          </a:stretch>
        </p:blipFill>
        <p:spPr bwMode="auto">
          <a:xfrm>
            <a:off x="6638926" y="4114800"/>
            <a:ext cx="2886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804" name="TextBox 37"/>
          <p:cNvSpPr txBox="1">
            <a:spLocks noChangeArrowheads="1"/>
          </p:cNvSpPr>
          <p:nvPr/>
        </p:nvSpPr>
        <p:spPr bwMode="auto">
          <a:xfrm>
            <a:off x="1447800" y="5181601"/>
            <a:ext cx="960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tr-TR" sz="2000"/>
              <a:t> But: Some slit combinations are forbidden: They would result in overlapping</a:t>
            </a:r>
          </a:p>
          <a:p>
            <a:r>
              <a:rPr lang="en-US" altLang="tr-TR" sz="2000"/>
              <a:t>spectra</a:t>
            </a:r>
          </a:p>
        </p:txBody>
      </p:sp>
      <p:sp>
        <p:nvSpPr>
          <p:cNvPr id="118805" name="Rectangle 27"/>
          <p:cNvSpPr>
            <a:spLocks noChangeArrowheads="1"/>
          </p:cNvSpPr>
          <p:nvPr/>
        </p:nvSpPr>
        <p:spPr bwMode="auto">
          <a:xfrm>
            <a:off x="4495800" y="1752601"/>
            <a:ext cx="76200" cy="314325"/>
          </a:xfrm>
          <a:prstGeom prst="rect">
            <a:avLst/>
          </a:prstGeom>
          <a:noFill/>
          <a:ln w="25400">
            <a:solidFill>
              <a:srgbClr val="0008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tr-TR" altLang="tr-TR"/>
          </a:p>
        </p:txBody>
      </p:sp>
      <p:pic>
        <p:nvPicPr>
          <p:cNvPr id="118806" name="Picture 3" descr="Picture 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07"/>
          <a:stretch>
            <a:fillRect/>
          </a:stretch>
        </p:blipFill>
        <p:spPr bwMode="auto">
          <a:xfrm>
            <a:off x="8075614" y="1828800"/>
            <a:ext cx="25796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4267200" y="1600200"/>
            <a:ext cx="533400" cy="533400"/>
            <a:chOff x="3124200" y="1600200"/>
            <a:chExt cx="533401" cy="533400"/>
          </a:xfrm>
        </p:grpSpPr>
        <p:cxnSp>
          <p:nvCxnSpPr>
            <p:cNvPr id="118808" name="Straight Connector 40"/>
            <p:cNvCxnSpPr>
              <a:cxnSpLocks noChangeShapeType="1"/>
              <a:endCxn id="9" idx="0"/>
            </p:cNvCxnSpPr>
            <p:nvPr/>
          </p:nvCxnSpPr>
          <p:spPr bwMode="auto">
            <a:xfrm rot="16200000" flipH="1">
              <a:off x="3105150" y="1619250"/>
              <a:ext cx="533400" cy="4953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809" name="Straight Connector 41"/>
            <p:cNvCxnSpPr>
              <a:cxnSpLocks noChangeShapeType="1"/>
            </p:cNvCxnSpPr>
            <p:nvPr/>
          </p:nvCxnSpPr>
          <p:spPr bwMode="auto">
            <a:xfrm flipV="1">
              <a:off x="3124200" y="1600200"/>
              <a:ext cx="533401" cy="533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5755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05"/>
          <a:stretch>
            <a:fillRect/>
          </a:stretch>
        </p:blipFill>
        <p:spPr bwMode="auto">
          <a:xfrm>
            <a:off x="4259264" y="0"/>
            <a:ext cx="6789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7"/>
          <p:cNvSpPr>
            <a:spLocks noGrp="1" noChangeArrowheads="1"/>
          </p:cNvSpPr>
          <p:nvPr>
            <p:ph type="title"/>
          </p:nvPr>
        </p:nvSpPr>
        <p:spPr>
          <a:xfrm rot="16200000">
            <a:off x="-247650" y="2800350"/>
            <a:ext cx="56007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altLang="tr-TR" sz="4000" dirty="0"/>
              <a:t>near infrared multiple-</a:t>
            </a:r>
            <a:br>
              <a:rPr lang="en-US" altLang="tr-TR" sz="4000" dirty="0"/>
            </a:br>
            <a:r>
              <a:rPr lang="en-US" altLang="tr-TR" sz="4000" dirty="0"/>
              <a:t>object spectroscopy with SUBARU/MOIRCS</a:t>
            </a:r>
            <a:endParaRPr lang="en-US" altLang="tr-TR" dirty="0" smtClean="0"/>
          </a:p>
        </p:txBody>
      </p:sp>
      <p:sp>
        <p:nvSpPr>
          <p:cNvPr id="119812" name="TextBox 3"/>
          <p:cNvSpPr txBox="1">
            <a:spLocks noChangeArrowheads="1"/>
          </p:cNvSpPr>
          <p:nvPr/>
        </p:nvSpPr>
        <p:spPr bwMode="auto">
          <a:xfrm>
            <a:off x="9953626" y="6551614"/>
            <a:ext cx="10191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900">
                <a:solidFill>
                  <a:schemeClr val="bg1"/>
                </a:solidFill>
              </a:rPr>
              <a:t>Credit: unknown</a:t>
            </a:r>
          </a:p>
        </p:txBody>
      </p:sp>
    </p:spTree>
    <p:extLst>
      <p:ext uri="{BB962C8B-B14F-4D97-AF65-F5344CB8AC3E}">
        <p14:creationId xmlns:p14="http://schemas.microsoft.com/office/powerpoint/2010/main" val="39367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8801100" cy="1143000"/>
          </a:xfrm>
        </p:spPr>
        <p:txBody>
          <a:bodyPr/>
          <a:lstStyle/>
          <a:p>
            <a:r>
              <a:rPr lang="en-US" altLang="tr-TR" dirty="0" smtClean="0"/>
              <a:t>Multiple object spectroscopy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9067800" cy="4495800"/>
          </a:xfrm>
          <a:noFill/>
        </p:spPr>
        <p:txBody>
          <a:bodyPr>
            <a:normAutofit lnSpcReduction="10000"/>
          </a:bodyPr>
          <a:lstStyle/>
          <a:p>
            <a:r>
              <a:rPr lang="en-US" altLang="tr-TR" sz="2400"/>
              <a:t>Often you want spectra of many objects in the same region on the sky</a:t>
            </a:r>
          </a:p>
          <a:p>
            <a:r>
              <a:rPr lang="en-US" altLang="tr-TR" sz="2400"/>
              <a:t>Doing them one by one with a longslit is very time consuming</a:t>
            </a:r>
          </a:p>
          <a:p>
            <a:r>
              <a:rPr lang="en-US" altLang="tr-TR" sz="2400"/>
              <a:t>When putting a slit on a source in the focal plane, the photons from all other sources are blocked and thus “wasted”</a:t>
            </a:r>
          </a:p>
          <a:p>
            <a:r>
              <a:rPr lang="en-US" altLang="tr-TR" sz="2400"/>
              <a:t>Wish to take spectra of many sources simultaneously!</a:t>
            </a:r>
          </a:p>
          <a:p>
            <a:r>
              <a:rPr lang="en-US" altLang="tr-TR" sz="2400"/>
              <a:t>Solution: “multiple object spectrograph”. Constructed to guide the light of &gt;&gt;1 objects through the dispersive optics and onto the detector(s), using:</a:t>
            </a:r>
          </a:p>
          <a:p>
            <a:pPr lvl="1"/>
            <a:r>
              <a:rPr lang="en-US" altLang="tr-TR" sz="2000"/>
              <a:t>a small slit over each source (“slitlets”)</a:t>
            </a:r>
          </a:p>
          <a:p>
            <a:pPr lvl="1"/>
            <a:r>
              <a:rPr lang="en-US" altLang="tr-TR" sz="2000"/>
              <a:t>a glass fiber positioned on each source</a:t>
            </a:r>
          </a:p>
          <a:p>
            <a:pPr lvl="1"/>
            <a:r>
              <a:rPr lang="en-US" altLang="tr-TR" sz="2000"/>
              <a:t>“integral field unit”</a:t>
            </a:r>
          </a:p>
          <a:p>
            <a:pPr>
              <a:buFontTx/>
              <a:buNone/>
            </a:pPr>
            <a:endParaRPr lang="en-US" altLang="tr-TR" sz="2000"/>
          </a:p>
          <a:p>
            <a:endParaRPr lang="en-US" altLang="tr-TR" sz="2000"/>
          </a:p>
        </p:txBody>
      </p:sp>
    </p:spTree>
    <p:extLst>
      <p:ext uri="{BB962C8B-B14F-4D97-AF65-F5344CB8AC3E}">
        <p14:creationId xmlns:p14="http://schemas.microsoft.com/office/powerpoint/2010/main" val="27306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8801100" cy="1143000"/>
          </a:xfrm>
        </p:spPr>
        <p:txBody>
          <a:bodyPr/>
          <a:lstStyle/>
          <a:p>
            <a:r>
              <a:rPr lang="en-US" altLang="tr-TR" dirty="0" smtClean="0"/>
              <a:t>Multiple slit(lets) approach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8382000" cy="4495800"/>
          </a:xfrm>
          <a:noFill/>
        </p:spPr>
        <p:txBody>
          <a:bodyPr/>
          <a:lstStyle/>
          <a:p>
            <a:r>
              <a:rPr lang="en-US" altLang="tr-TR" sz="2000"/>
              <a:t>A slitlet is a longslit, but of much shorter length than most “single” longslits</a:t>
            </a:r>
          </a:p>
          <a:p>
            <a:r>
              <a:rPr lang="en-US" altLang="tr-TR" sz="2000"/>
              <a:t>Normally done using focal plane “masks”: metal plates in which slitlets are cut, nowadays mostly done automatically by cutting devices using high-power lasers</a:t>
            </a:r>
          </a:p>
          <a:p>
            <a:r>
              <a:rPr lang="en-US" altLang="tr-TR" sz="2000"/>
              <a:t>Advantages:</a:t>
            </a:r>
          </a:p>
          <a:p>
            <a:pPr lvl="1"/>
            <a:r>
              <a:rPr lang="en-US" altLang="tr-TR" sz="1800"/>
              <a:t>(can do many objects simultaneously)</a:t>
            </a:r>
          </a:p>
          <a:p>
            <a:pPr lvl="1"/>
            <a:r>
              <a:rPr lang="en-US" altLang="tr-TR" sz="1800"/>
              <a:t>small longslits: sample object </a:t>
            </a:r>
            <a:r>
              <a:rPr lang="en-US" altLang="tr-TR" sz="1800" i="1"/>
              <a:t>and</a:t>
            </a:r>
            <a:r>
              <a:rPr lang="en-US" altLang="tr-TR" sz="1800"/>
              <a:t> sky background in each slitlet </a:t>
            </a:r>
            <a:r>
              <a:rPr lang="en-US" altLang="tr-TR" sz="1800">
                <a:sym typeface="Symbol Proportional BT" panose="05050102010607020607" pitchFamily="18" charset="2"/>
              </a:rPr>
              <a:t> good sky correction in each spectrum</a:t>
            </a:r>
          </a:p>
          <a:p>
            <a:pPr lvl="1"/>
            <a:r>
              <a:rPr lang="en-US" altLang="tr-TR" sz="1800">
                <a:sym typeface="Symbol Proportional BT" panose="05050102010607020607" pitchFamily="18" charset="2"/>
              </a:rPr>
              <a:t>slits can be cut in almost any shape (useful for extended sources)</a:t>
            </a:r>
            <a:endParaRPr lang="en-US" altLang="tr-TR" sz="1800"/>
          </a:p>
          <a:p>
            <a:pPr lvl="1"/>
            <a:endParaRPr lang="en-US" altLang="tr-TR" sz="1800"/>
          </a:p>
          <a:p>
            <a:r>
              <a:rPr lang="en-US" altLang="tr-TR" sz="2000"/>
              <a:t>Disadvantages:</a:t>
            </a:r>
          </a:p>
          <a:p>
            <a:pPr lvl="1"/>
            <a:r>
              <a:rPr lang="en-US" altLang="tr-TR" sz="1800"/>
              <a:t>a new mask must be made for each field, often more than 1 mask/field</a:t>
            </a:r>
          </a:p>
          <a:p>
            <a:pPr lvl="1"/>
            <a:r>
              <a:rPr lang="en-US" altLang="tr-TR" sz="1800"/>
              <a:t>not complete freedom where to put slits (spectra should not overlap on detector)</a:t>
            </a:r>
          </a:p>
        </p:txBody>
      </p:sp>
    </p:spTree>
    <p:extLst>
      <p:ext uri="{BB962C8B-B14F-4D97-AF65-F5344CB8AC3E}">
        <p14:creationId xmlns:p14="http://schemas.microsoft.com/office/powerpoint/2010/main" val="21016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8801100" cy="1143000"/>
          </a:xfrm>
        </p:spPr>
        <p:txBody>
          <a:bodyPr>
            <a:normAutofit fontScale="90000"/>
          </a:bodyPr>
          <a:lstStyle/>
          <a:p>
            <a:r>
              <a:rPr lang="en-US" altLang="tr-TR" smtClean="0"/>
              <a:t>Slitlets approach, “peculiarities”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295400"/>
            <a:ext cx="8534400" cy="4495800"/>
          </a:xfrm>
          <a:noFill/>
        </p:spPr>
        <p:txBody>
          <a:bodyPr/>
          <a:lstStyle/>
          <a:p>
            <a:r>
              <a:rPr lang="en-US" altLang="tr-TR" sz="2400"/>
              <a:t>Optical layout essentially the same as with normal (single) longslit, but instead of single slit ~centered in focal plane, multiple slits distributed over focal plane. Consequences:</a:t>
            </a:r>
          </a:p>
          <a:p>
            <a:pPr lvl="1"/>
            <a:r>
              <a:rPr lang="en-US" altLang="tr-TR" sz="2000"/>
              <a:t>all slitlets have same dispersion direction </a:t>
            </a:r>
            <a:r>
              <a:rPr lang="en-US" altLang="tr-TR" sz="2000">
                <a:sym typeface="Symbol Proportional BT" panose="05050102010607020607" pitchFamily="18" charset="2"/>
              </a:rPr>
              <a:t> all slitlets must have similar orientation ~perpendicular to dispersion direction (simple straight slits exactly perpendicular to dispersion direction in most cases)</a:t>
            </a:r>
          </a:p>
          <a:p>
            <a:pPr lvl="1"/>
            <a:r>
              <a:rPr lang="en-US" altLang="tr-TR" sz="2000">
                <a:sym typeface="Symbol Proportional BT" panose="05050102010607020607" pitchFamily="18" charset="2"/>
              </a:rPr>
              <a:t>wavelength scale is different for each slitlet, depending on its position</a:t>
            </a:r>
          </a:p>
          <a:p>
            <a:pPr lvl="1"/>
            <a:r>
              <a:rPr lang="en-US" altLang="tr-TR" sz="2000">
                <a:sym typeface="Symbol Proportional BT" panose="05050102010607020607" pitchFamily="18" charset="2"/>
              </a:rPr>
              <a:t>if chip size limits spectral range (</a:t>
            </a:r>
            <a:r>
              <a:rPr lang="en-US" altLang="tr-TR" sz="2000" baseline="-25000">
                <a:sym typeface="Symbol Proportional BT" panose="05050102010607020607" pitchFamily="18" charset="2"/>
              </a:rPr>
              <a:t>end</a:t>
            </a:r>
            <a:r>
              <a:rPr lang="en-US" altLang="tr-TR" sz="2000">
                <a:sym typeface="Symbol Proportional BT" panose="05050102010607020607" pitchFamily="18" charset="2"/>
              </a:rPr>
              <a:t> -  </a:t>
            </a:r>
            <a:r>
              <a:rPr lang="en-US" altLang="tr-TR" sz="2000" baseline="-25000">
                <a:sym typeface="Symbol Proportional BT" panose="05050102010607020607" pitchFamily="18" charset="2"/>
              </a:rPr>
              <a:t>start</a:t>
            </a:r>
            <a:r>
              <a:rPr lang="en-US" altLang="tr-TR" sz="2000">
                <a:sym typeface="Symbol Proportional BT" panose="05050102010607020607" pitchFamily="18" charset="2"/>
              </a:rPr>
              <a:t>) that fits on detector, then </a:t>
            </a:r>
            <a:r>
              <a:rPr lang="en-US" altLang="tr-TR" sz="2000" baseline="-25000">
                <a:sym typeface="Symbol Proportional BT" panose="05050102010607020607" pitchFamily="18" charset="2"/>
              </a:rPr>
              <a:t>start </a:t>
            </a:r>
            <a:r>
              <a:rPr lang="en-US" altLang="tr-TR" sz="2000">
                <a:sym typeface="Symbol Proportional BT" panose="05050102010607020607" pitchFamily="18" charset="2"/>
              </a:rPr>
              <a:t>and </a:t>
            </a:r>
            <a:r>
              <a:rPr lang="en-US" altLang="tr-TR" sz="2000" baseline="-25000">
                <a:sym typeface="Symbol Proportional BT" panose="05050102010607020607" pitchFamily="18" charset="2"/>
              </a:rPr>
              <a:t>end</a:t>
            </a:r>
            <a:r>
              <a:rPr lang="en-US" altLang="tr-TR" sz="2000">
                <a:sym typeface="Symbol Proportional BT" panose="05050102010607020607" pitchFamily="18" charset="2"/>
              </a:rPr>
              <a:t> depend on position of object (slit) on sky</a:t>
            </a:r>
          </a:p>
          <a:p>
            <a:pPr lvl="1"/>
            <a:r>
              <a:rPr lang="en-US" altLang="tr-TR" sz="2000">
                <a:sym typeface="Symbol Proportional BT" panose="05050102010607020607" pitchFamily="18" charset="2"/>
              </a:rPr>
              <a:t>if two slits are close together in spatial direction but far apart in dispersion direction, spectra can overlap due to optical distortions</a:t>
            </a:r>
            <a:endParaRPr lang="en-US" altLang="tr-TR" sz="2000" baseline="-25000">
              <a:sym typeface="Symbol Proportional BT" panose="050501020106070206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810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822740" y="446351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dirty="0" err="1">
                <a:solidFill>
                  <a:srgbClr val="FFC000"/>
                </a:solidFill>
              </a:rPr>
              <a:t>Açısal</a:t>
            </a:r>
            <a:r>
              <a:rPr lang="tr-TR" altLang="tr-TR" dirty="0">
                <a:solidFill>
                  <a:srgbClr val="FFC000"/>
                </a:solidFill>
              </a:rPr>
              <a:t> Dispersiyon  (</a:t>
            </a:r>
            <a:r>
              <a:rPr lang="tr-TR" altLang="tr-TR" dirty="0" err="1">
                <a:solidFill>
                  <a:srgbClr val="FFC000"/>
                </a:solidFill>
              </a:rPr>
              <a:t>rad</a:t>
            </a:r>
            <a:r>
              <a:rPr lang="tr-TR" altLang="tr-TR" dirty="0">
                <a:solidFill>
                  <a:srgbClr val="FFC000"/>
                </a:solidFill>
              </a:rPr>
              <a:t>/angström)</a:t>
            </a:r>
            <a:endParaRPr lang="en-US" altLang="tr-TR" dirty="0">
              <a:solidFill>
                <a:srgbClr val="FFC000"/>
              </a:solidFill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925061" y="2913857"/>
            <a:ext cx="464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dirty="0" err="1">
                <a:solidFill>
                  <a:srgbClr val="FFC000"/>
                </a:solidFill>
              </a:rPr>
              <a:t>Çİzgisel</a:t>
            </a:r>
            <a:r>
              <a:rPr lang="tr-TR" altLang="tr-TR" dirty="0">
                <a:solidFill>
                  <a:srgbClr val="FFC000"/>
                </a:solidFill>
              </a:rPr>
              <a:t> Dispersiyon (mm/angström)</a:t>
            </a:r>
            <a:endParaRPr lang="en-US" altLang="tr-TR" dirty="0">
              <a:solidFill>
                <a:srgbClr val="FFC000"/>
              </a:solidFill>
            </a:endParaRPr>
          </a:p>
        </p:txBody>
      </p:sp>
      <p:pic>
        <p:nvPicPr>
          <p:cNvPr id="41989" name="Picture 5" descr="fig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1236" y="1341299"/>
            <a:ext cx="965200" cy="1003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1" name="Picture 7" descr="fig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1236" y="3561557"/>
            <a:ext cx="959188" cy="1114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7" name="Picture 13" descr="fig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5875" y="3505199"/>
            <a:ext cx="2311780" cy="11707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4377531" y="3674933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dirty="0"/>
              <a:t>Çizgisel dispersiyon ve </a:t>
            </a:r>
            <a:r>
              <a:rPr lang="tr-TR" altLang="tr-TR" dirty="0" err="1"/>
              <a:t>açısal</a:t>
            </a:r>
            <a:r>
              <a:rPr lang="tr-TR" altLang="tr-TR" dirty="0"/>
              <a:t> </a:t>
            </a:r>
            <a:r>
              <a:rPr lang="tr-TR" altLang="tr-TR" dirty="0" err="1"/>
              <a:t>dipsersiyon</a:t>
            </a:r>
            <a:r>
              <a:rPr lang="tr-TR" altLang="tr-TR" dirty="0"/>
              <a:t> arasındaki bağıntı.</a:t>
            </a:r>
            <a:endParaRPr lang="en-US" altLang="tr-TR" dirty="0"/>
          </a:p>
        </p:txBody>
      </p:sp>
      <p:grpSp>
        <p:nvGrpSpPr>
          <p:cNvPr id="3" name="Group 2"/>
          <p:cNvGrpSpPr/>
          <p:nvPr/>
        </p:nvGrpSpPr>
        <p:grpSpPr>
          <a:xfrm>
            <a:off x="3657600" y="1095718"/>
            <a:ext cx="5715000" cy="1912834"/>
            <a:chOff x="2899786" y="1104449"/>
            <a:chExt cx="5715000" cy="1912834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 flipH="1">
              <a:off x="7868661" y="1554162"/>
              <a:ext cx="7461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tr-TR" dirty="0" smtClean="0">
                  <a:latin typeface="Symbol" panose="05050102010706020507" pitchFamily="18" charset="2"/>
                  <a:sym typeface="Symbol" panose="05050102010706020507" pitchFamily="18" charset="2"/>
                </a:rPr>
                <a:t></a:t>
              </a:r>
              <a:r>
                <a:rPr lang="tr-TR" altLang="tr-TR" dirty="0" smtClean="0"/>
                <a:t>+</a:t>
              </a:r>
              <a:r>
                <a:rPr lang="de-DE" altLang="tr-TR" dirty="0" smtClean="0"/>
                <a:t>d</a:t>
              </a:r>
              <a:r>
                <a:rPr lang="de-DE" altLang="tr-TR" dirty="0">
                  <a:latin typeface="Symbol" panose="05050102010706020507" pitchFamily="18" charset="2"/>
                  <a:sym typeface="Symbol" panose="05050102010706020507" pitchFamily="18" charset="2"/>
                </a:rPr>
                <a:t></a:t>
              </a:r>
              <a:endParaRPr lang="de-DE" altLang="tr-TR" dirty="0">
                <a:latin typeface="Symbol" panose="05050102010706020507" pitchFamily="18" charset="2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899786" y="1104449"/>
              <a:ext cx="4968875" cy="1912834"/>
              <a:chOff x="2899786" y="1104449"/>
              <a:chExt cx="4968875" cy="1912834"/>
            </a:xfrm>
          </p:grpSpPr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4376017" y="1104449"/>
                <a:ext cx="540761" cy="1495216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2899786" y="1914525"/>
                <a:ext cx="14398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>
                <a:off x="4988937" y="1914525"/>
                <a:ext cx="1366837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>
                <a:off x="4946073" y="1905794"/>
                <a:ext cx="1368425" cy="7921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>
                <a:off x="4915911" y="1914525"/>
                <a:ext cx="14398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5707352" y="1914525"/>
                <a:ext cx="83271" cy="224633"/>
              </a:xfrm>
              <a:custGeom>
                <a:avLst/>
                <a:gdLst>
                  <a:gd name="T0" fmla="*/ 45 w 52"/>
                  <a:gd name="T1" fmla="*/ 0 h 136"/>
                  <a:gd name="T2" fmla="*/ 45 w 52"/>
                  <a:gd name="T3" fmla="*/ 90 h 136"/>
                  <a:gd name="T4" fmla="*/ 0 w 52"/>
                  <a:gd name="T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36">
                    <a:moveTo>
                      <a:pt x="45" y="0"/>
                    </a:moveTo>
                    <a:cubicBezTo>
                      <a:pt x="48" y="33"/>
                      <a:pt x="52" y="67"/>
                      <a:pt x="45" y="90"/>
                    </a:cubicBezTo>
                    <a:cubicBezTo>
                      <a:pt x="38" y="113"/>
                      <a:pt x="19" y="124"/>
                      <a:pt x="0" y="136"/>
                    </a:cubicBezTo>
                  </a:path>
                </a:pathLst>
              </a:custGeom>
              <a:noFill/>
              <a:ln w="38100" cap="flat" cmpd="sng">
                <a:solidFill>
                  <a:srgbClr val="FFC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GB">
                  <a:solidFill>
                    <a:srgbClr val="FFC000"/>
                  </a:solidFill>
                </a:endParaRPr>
              </a:p>
            </p:txBody>
          </p:sp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6971723" y="1482725"/>
                <a:ext cx="30489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tr-TR" dirty="0">
                    <a:latin typeface="Symbol" panose="05050102010706020507" pitchFamily="18" charset="2"/>
                    <a:sym typeface="Symbol" panose="05050102010706020507" pitchFamily="18" charset="2"/>
                  </a:rPr>
                  <a:t></a:t>
                </a:r>
                <a:endParaRPr lang="de-DE" altLang="tr-TR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V="1">
                <a:off x="5779511" y="1770062"/>
                <a:ext cx="1211262" cy="2873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5881832" y="1914524"/>
                <a:ext cx="84281" cy="556852"/>
              </a:xfrm>
              <a:custGeom>
                <a:avLst/>
                <a:gdLst>
                  <a:gd name="T0" fmla="*/ 45 w 52"/>
                  <a:gd name="T1" fmla="*/ 0 h 136"/>
                  <a:gd name="T2" fmla="*/ 45 w 52"/>
                  <a:gd name="T3" fmla="*/ 90 h 136"/>
                  <a:gd name="T4" fmla="*/ 0 w 52"/>
                  <a:gd name="T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136">
                    <a:moveTo>
                      <a:pt x="45" y="0"/>
                    </a:moveTo>
                    <a:cubicBezTo>
                      <a:pt x="48" y="33"/>
                      <a:pt x="52" y="67"/>
                      <a:pt x="45" y="90"/>
                    </a:cubicBezTo>
                    <a:cubicBezTo>
                      <a:pt x="38" y="113"/>
                      <a:pt x="19" y="124"/>
                      <a:pt x="0" y="136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V="1">
                <a:off x="5923973" y="1770063"/>
                <a:ext cx="1944688" cy="5762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1" name="Text Box 16"/>
              <p:cNvSpPr txBox="1">
                <a:spLocks noChangeArrowheads="1"/>
              </p:cNvSpPr>
              <p:nvPr/>
            </p:nvSpPr>
            <p:spPr bwMode="auto">
              <a:xfrm>
                <a:off x="6428799" y="2273301"/>
                <a:ext cx="2889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de-DE" altLang="tr-TR" b="1" dirty="0">
                    <a:latin typeface="Symbol" panose="05050102010706020507" pitchFamily="18" charset="2"/>
                  </a:rPr>
                  <a:t>l</a:t>
                </a:r>
              </a:p>
            </p:txBody>
          </p:sp>
          <p:sp>
            <p:nvSpPr>
              <p:cNvPr id="22" name="Text Box 17"/>
              <p:cNvSpPr txBox="1">
                <a:spLocks noChangeArrowheads="1"/>
              </p:cNvSpPr>
              <p:nvPr/>
            </p:nvSpPr>
            <p:spPr bwMode="auto">
              <a:xfrm>
                <a:off x="6355772" y="2647951"/>
                <a:ext cx="100171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de-DE" altLang="tr-TR" b="1" dirty="0">
                    <a:latin typeface="Symbol" panose="05050102010706020507" pitchFamily="18" charset="2"/>
                  </a:rPr>
                  <a:t>l + </a:t>
                </a:r>
                <a:r>
                  <a:rPr lang="de-DE" altLang="tr-TR" b="1" dirty="0">
                    <a:latin typeface="Times New Roman" panose="02020603050405020304" pitchFamily="18" charset="0"/>
                  </a:rPr>
                  <a:t>d</a:t>
                </a:r>
                <a:r>
                  <a:rPr lang="de-DE" altLang="tr-TR" b="1" dirty="0">
                    <a:latin typeface="Symbol" panose="05050102010706020507" pitchFamily="18" charset="2"/>
                  </a:rPr>
                  <a:t>l</a:t>
                </a: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4377531" y="4411876"/>
            <a:ext cx="295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Örneğin, 40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Å/mm, 10Å/mm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1801236" y="5397500"/>
            <a:ext cx="847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Dispersiyon, ışık demetinin ne denli açılarak renklerine ayrıldığını tanımlar.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76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Ayırma Gücü</a:t>
            </a:r>
            <a:endParaRPr lang="tr-TR" dirty="0">
              <a:solidFill>
                <a:srgbClr val="FFC000"/>
              </a:solidFill>
            </a:endParaRPr>
          </a:p>
        </p:txBody>
      </p:sp>
      <p:pic>
        <p:nvPicPr>
          <p:cNvPr id="9" name="Picture 4" descr="28-31Example28-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4858" y="1493116"/>
            <a:ext cx="3974222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 descr="28-33Figure28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5737" y="1493116"/>
            <a:ext cx="42057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5081155" y="3241964"/>
            <a:ext cx="2712027" cy="20781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056910" y="3903519"/>
            <a:ext cx="2712027" cy="20781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77918" y="6211176"/>
            <a:ext cx="2140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C000"/>
                </a:solidFill>
              </a:rPr>
              <a:t>A.G = </a:t>
            </a:r>
            <a:r>
              <a:rPr lang="tr-TR" sz="2800" b="1" dirty="0" smtClean="0">
                <a:solidFill>
                  <a:srgbClr val="FFC000"/>
                </a:solidFill>
                <a:latin typeface="Symbol" panose="05050102010706020507" pitchFamily="18" charset="2"/>
              </a:rPr>
              <a:t>l</a:t>
            </a:r>
            <a:r>
              <a:rPr lang="tr-TR" sz="2800" b="1" dirty="0" smtClean="0">
                <a:solidFill>
                  <a:srgbClr val="FFC000"/>
                </a:solidFill>
              </a:rPr>
              <a:t>/</a:t>
            </a:r>
            <a:r>
              <a:rPr lang="tr-TR" sz="2800" b="1" dirty="0" smtClean="0">
                <a:solidFill>
                  <a:srgbClr val="FFC000"/>
                </a:solidFill>
                <a:latin typeface="Symbol" panose="05050102010706020507" pitchFamily="18" charset="2"/>
              </a:rPr>
              <a:t>Dl</a:t>
            </a:r>
            <a:endParaRPr lang="tr-TR" sz="2800" b="1" dirty="0">
              <a:solidFill>
                <a:srgbClr val="FFC000"/>
              </a:solidFill>
              <a:latin typeface="Symbol" panose="05050102010706020507" pitchFamily="18" charset="2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84858" y="1425252"/>
            <a:ext cx="8526648" cy="4718060"/>
            <a:chOff x="1184858" y="1425252"/>
            <a:chExt cx="8526648" cy="471806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4858" y="1425252"/>
              <a:ext cx="8526648" cy="471806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774873" y="2254827"/>
              <a:ext cx="2936633" cy="16694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43320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C000"/>
                </a:solidFill>
              </a:rPr>
              <a:t>Ayırma Gücü</a:t>
            </a:r>
            <a:endParaRPr lang="tr-TR" dirty="0"/>
          </a:p>
        </p:txBody>
      </p:sp>
      <p:pic>
        <p:nvPicPr>
          <p:cNvPr id="4" name="Picture 4" descr="28-34Photo28-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3341" y="1382022"/>
            <a:ext cx="8680991" cy="3602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187" y="1268657"/>
            <a:ext cx="5850543" cy="49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Tayfta Ayırma Gücü</a:t>
            </a:r>
            <a:endParaRPr lang="tr-TR" dirty="0">
              <a:solidFill>
                <a:srgbClr val="FFC000"/>
              </a:solidFill>
            </a:endParaRPr>
          </a:p>
        </p:txBody>
      </p:sp>
      <p:pic>
        <p:nvPicPr>
          <p:cNvPr id="4" name="Picture 6" descr="spectral_resolution_criterion_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14" y="1586474"/>
            <a:ext cx="6889628" cy="353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resol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1983" y="5299418"/>
            <a:ext cx="2052540" cy="11030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2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0" name="Picture 4" descr="spe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0"/>
            <a:ext cx="4016375" cy="668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7680326" y="836613"/>
            <a:ext cx="223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tr-TR" sz="2800"/>
              <a:t>R = 15.000</a:t>
            </a: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7680326" y="2838451"/>
            <a:ext cx="2232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tr-TR" sz="2800"/>
              <a:t>R = 100.000</a:t>
            </a:r>
          </a:p>
        </p:txBody>
      </p:sp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7608889" y="5286376"/>
            <a:ext cx="2232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tr-TR" sz="2800"/>
              <a:t>R = 500.000</a:t>
            </a:r>
          </a:p>
        </p:txBody>
      </p:sp>
    </p:spTree>
    <p:extLst>
      <p:ext uri="{BB962C8B-B14F-4D97-AF65-F5344CB8AC3E}">
        <p14:creationId xmlns:p14="http://schemas.microsoft.com/office/powerpoint/2010/main" val="39571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3"/>
          <p:cNvSpPr txBox="1">
            <a:spLocks noChangeArrowheads="1"/>
          </p:cNvSpPr>
          <p:nvPr/>
        </p:nvSpPr>
        <p:spPr bwMode="auto">
          <a:xfrm>
            <a:off x="1524000" y="981075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200"/>
              <a:t>Newton 1666’da prizmanın üzerine düşen ışığı tayfına ayırdığını keşfetti ve basit bir cam prizma kullanarak güneş ışığının tayfını elde etti. </a:t>
            </a:r>
          </a:p>
        </p:txBody>
      </p:sp>
      <p:pic>
        <p:nvPicPr>
          <p:cNvPr id="84995" name="Picture 4" descr="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44675"/>
            <a:ext cx="5545138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5" descr="priz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844675"/>
            <a:ext cx="25923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6" descr="prizma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437064"/>
            <a:ext cx="25908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 Box 7"/>
          <p:cNvSpPr txBox="1">
            <a:spLocks noChangeArrowheads="1"/>
          </p:cNvSpPr>
          <p:nvPr/>
        </p:nvSpPr>
        <p:spPr bwMode="auto">
          <a:xfrm>
            <a:off x="1524000" y="26035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rgbClr val="FF9900"/>
                </a:solidFill>
              </a:rPr>
              <a:t>PRİZMALI TAYFÇEKERLER</a:t>
            </a:r>
          </a:p>
        </p:txBody>
      </p:sp>
    </p:spTree>
    <p:extLst>
      <p:ext uri="{BB962C8B-B14F-4D97-AF65-F5344CB8AC3E}">
        <p14:creationId xmlns:p14="http://schemas.microsoft.com/office/powerpoint/2010/main" val="18594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MANAGE_ASSETS" val="FALSE"/>
  <p:tag name="MMPROD_IS_H264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MANAGE_ASSETS" val="FALSE"/>
  <p:tag name="MMPROD_IS_H264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MANAGE_ASSETS" val="FALSE"/>
  <p:tag name="MMPROD_IS_H264" val="0"/>
</p:tagLst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404</TotalTime>
  <Words>1054</Words>
  <Application>Microsoft Office PowerPoint</Application>
  <PresentationFormat>Widescreen</PresentationFormat>
  <Paragraphs>171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MS PGothic</vt:lpstr>
      <vt:lpstr>MS PGothic</vt:lpstr>
      <vt:lpstr>Arial</vt:lpstr>
      <vt:lpstr>Calibri</vt:lpstr>
      <vt:lpstr>Corbel</vt:lpstr>
      <vt:lpstr>Symbol</vt:lpstr>
      <vt:lpstr>Symbol Proportional BT</vt:lpstr>
      <vt:lpstr>Times New Roman</vt:lpstr>
      <vt:lpstr>Depth</vt:lpstr>
      <vt:lpstr>Tayf ve Tayfçekerler</vt:lpstr>
      <vt:lpstr>PowerPoint Presentation</vt:lpstr>
      <vt:lpstr>Tayfçeker</vt:lpstr>
      <vt:lpstr>PowerPoint Presentation</vt:lpstr>
      <vt:lpstr>Ayırma Gücü</vt:lpstr>
      <vt:lpstr>Ayırma Gücü</vt:lpstr>
      <vt:lpstr>Tayfta Ayırma Gücü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Prizma</vt:lpstr>
      <vt:lpstr>Prizma</vt:lpstr>
      <vt:lpstr>Prizmanın kırılma ölçeği</vt:lpstr>
      <vt:lpstr>Işık Neden Renklerine Ayrılır</vt:lpstr>
      <vt:lpstr>PowerPoint Presentation</vt:lpstr>
      <vt:lpstr>PowerPoint Presentation</vt:lpstr>
      <vt:lpstr>Prizmalı Tayfçeker</vt:lpstr>
      <vt:lpstr>Prizmalı Tayfçekerler</vt:lpstr>
      <vt:lpstr>Çözünürlük</vt:lpstr>
      <vt:lpstr>Farklı Bilimsel Amaçlar için Farklı Çözünürlükler</vt:lpstr>
      <vt:lpstr>Dikine Hız</vt:lpstr>
      <vt:lpstr>Dikine Hız</vt:lpstr>
      <vt:lpstr>PowerPoint Presentation</vt:lpstr>
      <vt:lpstr>PowerPoint Presentation</vt:lpstr>
      <vt:lpstr>PowerPoint Presentation</vt:lpstr>
      <vt:lpstr>Çözünürlük ve S/N Oranı</vt:lpstr>
      <vt:lpstr>Yarık</vt:lpstr>
      <vt:lpstr>PowerPoint Presentation</vt:lpstr>
      <vt:lpstr>Yarıksız Tayfçekerler</vt:lpstr>
      <vt:lpstr>Çok nesneli tayfçekerler</vt:lpstr>
      <vt:lpstr>Çok nesneli tayfçekerler</vt:lpstr>
      <vt:lpstr>Multi-object spectroscopy with slitlets</vt:lpstr>
      <vt:lpstr>near infrared multiple- object spectroscopy with SUBARU/MOIRCS</vt:lpstr>
      <vt:lpstr>Multiple object spectroscopy</vt:lpstr>
      <vt:lpstr>Multiple slit(lets) approach</vt:lpstr>
      <vt:lpstr>Slitlets approach, “peculiarities”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Tayf ve Tayfçekerler</dc:title>
  <dc:creator>Mesut Yilmaz</dc:creator>
  <cp:lastModifiedBy>m_yilmazzz@hotmail.com</cp:lastModifiedBy>
  <cp:revision>43</cp:revision>
  <dcterms:created xsi:type="dcterms:W3CDTF">2014-12-04T08:42:43Z</dcterms:created>
  <dcterms:modified xsi:type="dcterms:W3CDTF">2016-12-20T16:39:00Z</dcterms:modified>
</cp:coreProperties>
</file>