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20257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2560408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15C18D-E165-4656-98C7-06A62659CF3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84719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40592233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15C18D-E165-4656-98C7-06A62659CF3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6713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53079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1938524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47190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108847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7D9B7A7-F102-40E4-8FA0-551EE43E6275}"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36851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11427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7D9B7A7-F102-40E4-8FA0-551EE43E6275}"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52476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7D9B7A7-F102-40E4-8FA0-551EE43E6275}"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234616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D9B7A7-F102-40E4-8FA0-551EE43E6275}"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46016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3592770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7D9B7A7-F102-40E4-8FA0-551EE43E6275}"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415C18D-E165-4656-98C7-06A62659CF37}" type="slidenum">
              <a:rPr lang="en-US" smtClean="0"/>
              <a:t>‹#›</a:t>
            </a:fld>
            <a:endParaRPr lang="en-US"/>
          </a:p>
        </p:txBody>
      </p:sp>
    </p:spTree>
    <p:extLst>
      <p:ext uri="{BB962C8B-B14F-4D97-AF65-F5344CB8AC3E}">
        <p14:creationId xmlns:p14="http://schemas.microsoft.com/office/powerpoint/2010/main" val="2470911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7D9B7A7-F102-40E4-8FA0-551EE43E6275}" type="datetimeFigureOut">
              <a:rPr lang="en-US" smtClean="0"/>
              <a:t>3/26/2021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415C18D-E165-4656-98C7-06A62659CF37}" type="slidenum">
              <a:rPr lang="en-US" smtClean="0"/>
              <a:t>‹#›</a:t>
            </a:fld>
            <a:endParaRPr lang="en-US"/>
          </a:p>
        </p:txBody>
      </p:sp>
    </p:spTree>
    <p:extLst>
      <p:ext uri="{BB962C8B-B14F-4D97-AF65-F5344CB8AC3E}">
        <p14:creationId xmlns:p14="http://schemas.microsoft.com/office/powerpoint/2010/main" val="40090539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990B22-C562-1446-9435-16FEA1A71F5A}"/>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296A0D6-59C2-5340-9078-E73C4266D58F}"/>
              </a:ext>
            </a:extLst>
          </p:cNvPr>
          <p:cNvSpPr>
            <a:spLocks noGrp="1"/>
          </p:cNvSpPr>
          <p:nvPr>
            <p:ph type="subTitle" idx="1"/>
          </p:nvPr>
        </p:nvSpPr>
        <p:spPr/>
        <p:txBody>
          <a:bodyPr/>
          <a:lstStyle/>
          <a:p>
            <a:r>
              <a:rPr lang="tr-TR" dirty="0" smtClean="0"/>
              <a:t>Mirasın Paylaştırılması - I</a:t>
            </a:r>
            <a:endParaRPr lang="tr-TR" dirty="0"/>
          </a:p>
        </p:txBody>
      </p:sp>
    </p:spTree>
    <p:extLst>
      <p:ext uri="{BB962C8B-B14F-4D97-AF65-F5344CB8AC3E}">
        <p14:creationId xmlns:p14="http://schemas.microsoft.com/office/powerpoint/2010/main" val="3916940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EBA100-474B-AB4B-90AE-9F8DE00FA200}"/>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73F5954A-23D8-5844-BB4B-7D8C44A8AE3C}"/>
              </a:ext>
            </a:extLst>
          </p:cNvPr>
          <p:cNvSpPr>
            <a:spLocks noGrp="1"/>
          </p:cNvSpPr>
          <p:nvPr>
            <p:ph idx="1"/>
          </p:nvPr>
        </p:nvSpPr>
        <p:spPr/>
        <p:txBody>
          <a:bodyPr>
            <a:normAutofit/>
          </a:bodyPr>
          <a:lstStyle/>
          <a:p>
            <a:r>
              <a:rPr lang="tr-TR" b="1" dirty="0"/>
              <a:t>Mirasın Paylaştırılması Usulü</a:t>
            </a:r>
          </a:p>
          <a:p>
            <a:r>
              <a:rPr lang="tr-TR" dirty="0"/>
              <a:t>Terekede malların tespiti ve değerlerinin belirlenmesinden sonra miras mirasçılar arasında bölüştürülür. Mirasın taksimi ise miras hisselerinin oluşturulması (teşkili) ve mirasçılar oluşturulan hisselerin özgülenmesi (tahsisi) olarak iki aşamadan oluşur. </a:t>
            </a:r>
          </a:p>
          <a:p>
            <a:r>
              <a:rPr lang="tr-TR" dirty="0"/>
              <a:t>Mirasın taksimine ilişkin Medeni Kanunumuzda yer alan düzenlemeler emredici nitelikte değil, tamamlayıcı hukuk normu niteliğindedir. Bu sebeple, </a:t>
            </a:r>
            <a:r>
              <a:rPr lang="tr-TR" dirty="0" err="1"/>
              <a:t>mirasbırakan</a:t>
            </a:r>
            <a:r>
              <a:rPr lang="tr-TR" dirty="0"/>
              <a:t> mirasın paylaşımına yönelik kuralları ölüme bağlı tasarruflarla belirleyebilir. Mirasçılar miras pay oranını serbestçe belirleyemez. Bu oranlar kanun da zümre sistemi ve sağ kalan eşin konumuna göre belirtilmiştir. Ancak, mirasçılar paylaşımın nasıl olacağını belirleyebilir. </a:t>
            </a:r>
          </a:p>
        </p:txBody>
      </p:sp>
    </p:spTree>
    <p:extLst>
      <p:ext uri="{BB962C8B-B14F-4D97-AF65-F5344CB8AC3E}">
        <p14:creationId xmlns:p14="http://schemas.microsoft.com/office/powerpoint/2010/main" val="1435089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C01838-26C2-E747-BBE2-C2C084FD95C6}"/>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D0F96989-EF02-F54A-A346-679673970D9C}"/>
              </a:ext>
            </a:extLst>
          </p:cNvPr>
          <p:cNvSpPr>
            <a:spLocks noGrp="1"/>
          </p:cNvSpPr>
          <p:nvPr>
            <p:ph idx="1"/>
          </p:nvPr>
        </p:nvSpPr>
        <p:spPr/>
        <p:txBody>
          <a:bodyPr>
            <a:normAutofit/>
          </a:bodyPr>
          <a:lstStyle/>
          <a:p>
            <a:pPr marL="0" indent="0">
              <a:buNone/>
            </a:pPr>
            <a:r>
              <a:rPr lang="tr-TR" b="1" dirty="0"/>
              <a:t>Paylaşmaya Esas Olan Temel Kurallar</a:t>
            </a:r>
          </a:p>
          <a:p>
            <a:r>
              <a:rPr lang="tr-TR" b="1" i="1" dirty="0"/>
              <a:t>1. İrade Serbestisi </a:t>
            </a:r>
          </a:p>
          <a:p>
            <a:r>
              <a:rPr lang="tr-TR" dirty="0"/>
              <a:t>Miras hukukuna egemen olan ilkelerden birisi irade serbestisidir. Mirasçılar da bu irade serbestisi ilkesinden etkilenir. Miras payı oranı fark etmeksizin mirasçılar terekede yer alan her türlü hak ve borç için serbestçe karar vererek paylaştırabilirler.  </a:t>
            </a:r>
          </a:p>
          <a:p>
            <a:r>
              <a:rPr lang="tr-TR" dirty="0"/>
              <a:t>II. Paylaşmaya kayyımın katılması Madde 648- Açılmış mirasta bir mirasçının payını devralmış veya haczettirmiş olan ya da elinde mirasçıya karşı alınmış borç ödemeden aciz belgesi bulunan alacaklı, sulh hâkiminden bu mirasçının yerine paylaşmaya katılmak üzere bir kayyım atanmasını isteyebilir.</a:t>
            </a:r>
          </a:p>
        </p:txBody>
      </p:sp>
    </p:spTree>
    <p:extLst>
      <p:ext uri="{BB962C8B-B14F-4D97-AF65-F5344CB8AC3E}">
        <p14:creationId xmlns:p14="http://schemas.microsoft.com/office/powerpoint/2010/main" val="924987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127048-BC89-A54A-8F75-CA848B19C15C}"/>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3BD9B91-B04E-8844-941A-570658B59471}"/>
              </a:ext>
            </a:extLst>
          </p:cNvPr>
          <p:cNvSpPr>
            <a:spLocks noGrp="1"/>
          </p:cNvSpPr>
          <p:nvPr>
            <p:ph idx="1"/>
          </p:nvPr>
        </p:nvSpPr>
        <p:spPr/>
        <p:txBody>
          <a:bodyPr>
            <a:normAutofit/>
          </a:bodyPr>
          <a:lstStyle/>
          <a:p>
            <a:r>
              <a:rPr lang="tr-TR" b="1" i="1" dirty="0"/>
              <a:t>2. Eşitlik Kuralı</a:t>
            </a:r>
          </a:p>
          <a:p>
            <a:r>
              <a:rPr lang="tr-TR" dirty="0"/>
              <a:t>C. Paylaşmanın gerçekleşmesi I. Mirasçıların eşitliği Madde 649- Kanunda aksine bir hüküm bulunmadıkça mirasçılar, paylaşmada terekenin bütün malları üzerinde eşit hakka sahiptirler. Mirasçılar, </a:t>
            </a:r>
            <a:r>
              <a:rPr lang="tr-TR" dirty="0" err="1"/>
              <a:t>mirasbırakan</a:t>
            </a:r>
            <a:r>
              <a:rPr lang="tr-TR" dirty="0"/>
              <a:t> ile aralarındaki ilişkiler hakkında paylaşmanın eşitliğe ve adalete uygun olması için göz önüne alınması gereken bütün bilgileri birbirlerine vermekle yükümlüdürler. Mirasçılardan her biri, tereke borçlarının paylaşmadan önce ödenmesini veya güvenceye bağlanmasını isteyebilir.</a:t>
            </a:r>
          </a:p>
        </p:txBody>
      </p:sp>
    </p:spTree>
    <p:extLst>
      <p:ext uri="{BB962C8B-B14F-4D97-AF65-F5344CB8AC3E}">
        <p14:creationId xmlns:p14="http://schemas.microsoft.com/office/powerpoint/2010/main" val="2009772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FB27539-0738-8640-A5ED-F74800BFCAEC}"/>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DB468729-7A32-4B42-B10F-19AB6561CF2B}"/>
              </a:ext>
            </a:extLst>
          </p:cNvPr>
          <p:cNvSpPr>
            <a:spLocks noGrp="1"/>
          </p:cNvSpPr>
          <p:nvPr>
            <p:ph idx="1"/>
          </p:nvPr>
        </p:nvSpPr>
        <p:spPr/>
        <p:txBody>
          <a:bodyPr>
            <a:normAutofit/>
          </a:bodyPr>
          <a:lstStyle/>
          <a:p>
            <a:r>
              <a:rPr lang="tr-TR" b="1" i="1" dirty="0"/>
              <a:t>3.Ayni </a:t>
            </a:r>
            <a:r>
              <a:rPr lang="tr-TR" b="1" i="1" dirty="0" err="1"/>
              <a:t>İkâme</a:t>
            </a:r>
            <a:r>
              <a:rPr lang="tr-TR" b="1" i="1" dirty="0"/>
              <a:t> Kuralı</a:t>
            </a:r>
          </a:p>
          <a:p>
            <a:r>
              <a:rPr lang="tr-TR" dirty="0"/>
              <a:t>	Tereke malları miras ortaklığının konusunu oluşturur. Miras taksim edilinceye kadar tereke mallarında bazı değişiklikler meydana gelebilir. </a:t>
            </a:r>
          </a:p>
          <a:p>
            <a:r>
              <a:rPr lang="tr-TR" b="1" i="1" dirty="0"/>
              <a:t>4. Aynen Paylaşma</a:t>
            </a:r>
          </a:p>
          <a:p>
            <a:r>
              <a:rPr lang="tr-TR" dirty="0"/>
              <a:t>	Aynen paylaşma ilkesi eşitlik ilkesinden doğmaktadır. Aynen paylaşma ilkesi, teredeki malların aynen mirasçılar arasında bölüştürülmesi anlamına gelir. Yani bu ilke tereke mallarının satılıp değerinin bölüştürülmesini olabildiğince aza indirmeyi amaçlar. </a:t>
            </a:r>
          </a:p>
        </p:txBody>
      </p:sp>
    </p:spTree>
    <p:extLst>
      <p:ext uri="{BB962C8B-B14F-4D97-AF65-F5344CB8AC3E}">
        <p14:creationId xmlns:p14="http://schemas.microsoft.com/office/powerpoint/2010/main" val="2485357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D44971-4DE5-754F-A621-B45B23ABF334}"/>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0B19739-6909-6F4C-BB39-70C2D122AB0A}"/>
              </a:ext>
            </a:extLst>
          </p:cNvPr>
          <p:cNvSpPr>
            <a:spLocks noGrp="1"/>
          </p:cNvSpPr>
          <p:nvPr>
            <p:ph idx="1"/>
          </p:nvPr>
        </p:nvSpPr>
        <p:spPr/>
        <p:txBody>
          <a:bodyPr/>
          <a:lstStyle/>
          <a:p>
            <a:r>
              <a:rPr lang="tr-TR" b="1" i="1" dirty="0"/>
              <a:t>5. Bilgi Verme Kuralı</a:t>
            </a:r>
          </a:p>
          <a:p>
            <a:r>
              <a:rPr lang="tr-TR" dirty="0"/>
              <a:t>C. Paylaşmanın gerçekleşmesi I. Mirasçıların eşitliği Madde 649- Kanunda aksine bir hüküm bulunmadıkça mirasçılar, paylaşmada terekenin bütün malları üzerinde eşit hakka sahiptirler. Mirasçılar, </a:t>
            </a:r>
            <a:r>
              <a:rPr lang="tr-TR" dirty="0" err="1"/>
              <a:t>mirasbırakan</a:t>
            </a:r>
            <a:r>
              <a:rPr lang="tr-TR" dirty="0"/>
              <a:t> ile aralarındaki ilişkiler hakkında paylaşmanın eşitliğe ve adalete uygun olması için göz önüne alınması gereken bütün bilgileri birbirlerine vermekle yükümlüdürler. </a:t>
            </a:r>
            <a:r>
              <a:rPr lang="tr-TR"/>
              <a:t>Mirasçılardan her biri, tereke borçlarının paylaşmadan önce ödenmesini veya güvenceye bağlanmasını isteyebilir.</a:t>
            </a:r>
            <a:endParaRPr lang="tr-TR" dirty="0"/>
          </a:p>
        </p:txBody>
      </p:sp>
    </p:spTree>
    <p:extLst>
      <p:ext uri="{BB962C8B-B14F-4D97-AF65-F5344CB8AC3E}">
        <p14:creationId xmlns:p14="http://schemas.microsoft.com/office/powerpoint/2010/main" val="1582964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endParaRPr lang="en-US"/>
          </a:p>
        </p:txBody>
      </p:sp>
    </p:spTree>
    <p:extLst>
      <p:ext uri="{BB962C8B-B14F-4D97-AF65-F5344CB8AC3E}">
        <p14:creationId xmlns:p14="http://schemas.microsoft.com/office/powerpoint/2010/main" val="161601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B89F4C9-00AE-7F48-B7F3-ED5EAFE46619}"/>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14EC90E-6C7F-324E-9E88-236D3C22BBD8}"/>
              </a:ext>
            </a:extLst>
          </p:cNvPr>
          <p:cNvSpPr>
            <a:spLocks noGrp="1"/>
          </p:cNvSpPr>
          <p:nvPr>
            <p:ph idx="1"/>
          </p:nvPr>
        </p:nvSpPr>
        <p:spPr/>
        <p:txBody>
          <a:bodyPr>
            <a:normAutofit fontScale="92500" lnSpcReduction="10000"/>
          </a:bodyPr>
          <a:lstStyle/>
          <a:p>
            <a:r>
              <a:rPr lang="tr-TR" dirty="0"/>
              <a:t>Mirasın paylaşılması kavramı; paylaşma biçimleri, paylaşma davası ve paylaşım süreci, denkleştirme, miras paylarının devri gibi konuları içerene bir üst kavramdır. </a:t>
            </a:r>
          </a:p>
          <a:p>
            <a:r>
              <a:rPr lang="tr-TR" dirty="0"/>
              <a:t>TMK m.642 hükmü uyarınca mirasçılardan her biri, sözleşme veya kanun gereği ortaklığı sürdürmekle yükümlü olmadıkça, her zaman mirasın paylaşılmasını isteyebilir. Yani, mirasın taksimini talep etme hakkı mirasçılara aittir. Mirasçılardan birisi miras ortaklığı devam ederken ölmüşse ölen mirasçının mirasçıları da onun yerine mirasın taksimini talep edebilirler. </a:t>
            </a:r>
          </a:p>
          <a:p>
            <a:r>
              <a:rPr lang="tr-TR" dirty="0"/>
              <a:t> Taksim davasını bir tek mirasçının dahi açması yeterlidir. Diğer bütünün mirasçılar muhalefet etseler bile hâkim bu taksim talebini dikkate almak zorundadır.</a:t>
            </a:r>
          </a:p>
          <a:p>
            <a:r>
              <a:rPr lang="tr-TR" dirty="0"/>
              <a:t>Mirasın paylaşılması davası terekede yer alan bütün malları kapsar. Dolayısıyla, bir taksim davası açıp kısmi taksim talep etmek mümkün değildir. Ancak, taraflar kendi aralarında anlaşmak kaydıyla oybirliğiyle kısmi taksim yapabilirler.</a:t>
            </a:r>
          </a:p>
          <a:p>
            <a:endParaRPr lang="tr-TR" dirty="0"/>
          </a:p>
        </p:txBody>
      </p:sp>
    </p:spTree>
    <p:extLst>
      <p:ext uri="{BB962C8B-B14F-4D97-AF65-F5344CB8AC3E}">
        <p14:creationId xmlns:p14="http://schemas.microsoft.com/office/powerpoint/2010/main" val="3696365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B89F4C9-00AE-7F48-B7F3-ED5EAFE46619}"/>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14EC90E-6C7F-324E-9E88-236D3C22BBD8}"/>
              </a:ext>
            </a:extLst>
          </p:cNvPr>
          <p:cNvSpPr>
            <a:spLocks noGrp="1"/>
          </p:cNvSpPr>
          <p:nvPr>
            <p:ph idx="1"/>
          </p:nvPr>
        </p:nvSpPr>
        <p:spPr/>
        <p:txBody>
          <a:bodyPr>
            <a:normAutofit/>
          </a:bodyPr>
          <a:lstStyle/>
          <a:p>
            <a:r>
              <a:rPr lang="tr-TR" b="1" dirty="0"/>
              <a:t>Taksim Çeşitleri</a:t>
            </a:r>
          </a:p>
          <a:p>
            <a:r>
              <a:rPr lang="tr-TR" b="1" dirty="0"/>
              <a:t>1.Aynen Taksim </a:t>
            </a:r>
          </a:p>
          <a:p>
            <a:r>
              <a:rPr lang="tr-TR" dirty="0"/>
              <a:t>Aynen taksim tereke mallarının aynen ve cismen (fiziksel olarak) taksimini ifade eder. Diğer bir anlatımla, aynen taksim elden (fiili) taksimdir. Miras hisselerinin teşkili ve bunların mirasçılara özgülenmesi işlemi söz konudur. </a:t>
            </a:r>
          </a:p>
        </p:txBody>
      </p:sp>
    </p:spTree>
    <p:extLst>
      <p:ext uri="{BB962C8B-B14F-4D97-AF65-F5344CB8AC3E}">
        <p14:creationId xmlns:p14="http://schemas.microsoft.com/office/powerpoint/2010/main" val="2844907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B89F4C9-00AE-7F48-B7F3-ED5EAFE46619}"/>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14EC90E-6C7F-324E-9E88-236D3C22BBD8}"/>
              </a:ext>
            </a:extLst>
          </p:cNvPr>
          <p:cNvSpPr>
            <a:spLocks noGrp="1"/>
          </p:cNvSpPr>
          <p:nvPr>
            <p:ph idx="1"/>
          </p:nvPr>
        </p:nvSpPr>
        <p:spPr/>
        <p:txBody>
          <a:bodyPr>
            <a:normAutofit lnSpcReduction="10000"/>
          </a:bodyPr>
          <a:lstStyle/>
          <a:p>
            <a:r>
              <a:rPr lang="tr-TR" b="1" dirty="0"/>
              <a:t>2.Sözleşmeyle Taksim (Miras Paylaşma Sözleşmesi)</a:t>
            </a:r>
          </a:p>
          <a:p>
            <a:r>
              <a:rPr lang="tr-TR" dirty="0"/>
              <a:t>Sözleşme ile taksim yapılması bütün mirasçıların bir araya gelerek  yani, oybirliğiyle hareket ederek bir taksim sözleşmesi yapmasını ifade eder.</a:t>
            </a:r>
          </a:p>
          <a:p>
            <a:r>
              <a:rPr lang="tr-TR" b="1" dirty="0"/>
              <a:t>3.Tam Taksim – Kısmi Taksim</a:t>
            </a:r>
          </a:p>
          <a:p>
            <a:r>
              <a:rPr lang="tr-TR" dirty="0"/>
              <a:t>Tam taksim mirasın paylaşılmasında tereke malların hepsinin değerlendirilerek paylaşılması olarak tanımlanabilir. Mirasın paylaşılmasına ilişkin talep bütün tereke mallarını kapsar. Bu sebeple mirasın paylaşılmasında asıl olan tam taksimdir. </a:t>
            </a:r>
          </a:p>
          <a:p>
            <a:r>
              <a:rPr lang="tr-TR" dirty="0"/>
              <a:t>Mirasın tam olarak taksimi kabul edilmiş olsa da gerek İsviçre Federal Mahkemesi içtihatları gerekse Yargıtay içtihatları kısmı taksimi de kabul etmiştir. Kısmi taksimde ise bütün tereke mallarının değil tereke mallarının bir kısmının taksimi yapılır.</a:t>
            </a:r>
          </a:p>
          <a:p>
            <a:pPr marL="0" indent="0">
              <a:buNone/>
            </a:pPr>
            <a:endParaRPr lang="tr-TR" dirty="0"/>
          </a:p>
        </p:txBody>
      </p:sp>
    </p:spTree>
    <p:extLst>
      <p:ext uri="{BB962C8B-B14F-4D97-AF65-F5344CB8AC3E}">
        <p14:creationId xmlns:p14="http://schemas.microsoft.com/office/powerpoint/2010/main" val="3636530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B89F4C9-00AE-7F48-B7F3-ED5EAFE46619}"/>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014EC90E-6C7F-324E-9E88-236D3C22BBD8}"/>
              </a:ext>
            </a:extLst>
          </p:cNvPr>
          <p:cNvSpPr>
            <a:spLocks noGrp="1"/>
          </p:cNvSpPr>
          <p:nvPr>
            <p:ph idx="1"/>
          </p:nvPr>
        </p:nvSpPr>
        <p:spPr/>
        <p:txBody>
          <a:bodyPr>
            <a:normAutofit fontScale="92500" lnSpcReduction="20000"/>
          </a:bodyPr>
          <a:lstStyle/>
          <a:p>
            <a:r>
              <a:rPr lang="tr-TR" b="1" dirty="0"/>
              <a:t>Mirasın Taksiminin Geciktirilmesini Gerektiren Haller</a:t>
            </a:r>
          </a:p>
          <a:p>
            <a:r>
              <a:rPr lang="tr-TR" dirty="0"/>
              <a:t>TMK m.642 hükmü mirasçıların sözleşme veya kanun gereğince sürdürmekle yükümlü olamadıkça mirasın paylaşımını talep edebileceklerini hükmetmiştir. </a:t>
            </a:r>
          </a:p>
          <a:p>
            <a:r>
              <a:rPr lang="tr-TR" dirty="0"/>
              <a:t>B. Paylaşmayı isteme hakkı Madde 642- Mirasçılardan her biri, sözleşme veya kanun gereğince ortaklığı sürdürmekle yükümlü olmadıkça, her zaman mirasın paylaşılmasını isteyebilir. Her mirasçı, terekedeki belirli malların aynen, olanak yoksa satış yoluyla paylaştırılmasına karar verilmesini sulh mahkemesinden isteyebilir. Mirasçılardan birinin istemi üzerine hâkim, terekenin tamamını ve terekedeki malların her birini göz önünde tutarak, olanak varsa taşınmazlardan her birinin tamamının bir mirasçıya verilmesi suretiyle paylaştırmayı yapar. Mirasçılara verilen taşınmazların değerleri arasındaki fark para ödenmesi yoluyla giderilerek miras payları arasında denkleştirme sağlanır. Paylaşmanın derhâl yapılması, paylaşım konusu malın veya terekenin değerini önemli ölçüde azaltacaksa; sulh hâkimi, mirasçılardan birinin istemi üzerine bu malın veya terekenin paylaşılmasının ertelenmesine karar verebilir.</a:t>
            </a:r>
          </a:p>
        </p:txBody>
      </p:sp>
    </p:spTree>
    <p:extLst>
      <p:ext uri="{BB962C8B-B14F-4D97-AF65-F5344CB8AC3E}">
        <p14:creationId xmlns:p14="http://schemas.microsoft.com/office/powerpoint/2010/main" val="1256941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5CE6E8-0C33-B24A-96DC-D1857DBB4D98}"/>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3F82D245-BE9D-2548-902B-2E48B9BACCF0}"/>
              </a:ext>
            </a:extLst>
          </p:cNvPr>
          <p:cNvSpPr>
            <a:spLocks noGrp="1"/>
          </p:cNvSpPr>
          <p:nvPr>
            <p:ph idx="1"/>
          </p:nvPr>
        </p:nvSpPr>
        <p:spPr/>
        <p:txBody>
          <a:bodyPr>
            <a:normAutofit/>
          </a:bodyPr>
          <a:lstStyle/>
          <a:p>
            <a:r>
              <a:rPr lang="tr-TR" b="1" dirty="0"/>
              <a:t>Miras Ortaklığının Uzatılması Sözleşmesi</a:t>
            </a:r>
          </a:p>
          <a:p>
            <a:r>
              <a:rPr lang="tr-TR" dirty="0"/>
              <a:t>Mirasçılar kendi aralarında miras ortaklığının belirli bir süre devamı konusunda bir anlaşma yapmaları mümkündür. </a:t>
            </a:r>
          </a:p>
        </p:txBody>
      </p:sp>
    </p:spTree>
    <p:extLst>
      <p:ext uri="{BB962C8B-B14F-4D97-AF65-F5344CB8AC3E}">
        <p14:creationId xmlns:p14="http://schemas.microsoft.com/office/powerpoint/2010/main" val="1103515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BAA9ECE-C1E1-B64A-8C5A-F618333507EB}"/>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DA4CCC86-C622-3A4A-A793-382C9BDB065B}"/>
              </a:ext>
            </a:extLst>
          </p:cNvPr>
          <p:cNvSpPr>
            <a:spLocks noGrp="1"/>
          </p:cNvSpPr>
          <p:nvPr>
            <p:ph idx="1"/>
          </p:nvPr>
        </p:nvSpPr>
        <p:spPr/>
        <p:txBody>
          <a:bodyPr>
            <a:normAutofit fontScale="85000" lnSpcReduction="10000"/>
          </a:bodyPr>
          <a:lstStyle/>
          <a:p>
            <a:r>
              <a:rPr lang="tr-TR" b="1" dirty="0"/>
              <a:t>Kanundan Doğan Yükümlükler Sebebiyle Mirasın Taksiminin İstenememesi</a:t>
            </a:r>
          </a:p>
          <a:p>
            <a:r>
              <a:rPr lang="tr-TR" dirty="0"/>
              <a:t>Bazı durumlarda kanun hükmü gereğince taksimin geciktirilmesi durumu söz konusu olabilir. Bazı hallerde, kanun koyucu mirasın taksimin yapılmasının bazı mirasçıların mirasçılık hakkını ihlal edeceği ve başka diğer hak kayıplarının da önlenmesi için mirasın paylaşımının yapılmasının ertelenmesi gerektiğini düzenlemiştir. Kanun bu erteleme halini aşağıda belirtilen üç durum için düzenlemiştir.</a:t>
            </a:r>
          </a:p>
          <a:p>
            <a:r>
              <a:rPr lang="tr-TR" dirty="0"/>
              <a:t>TMK m.643 </a:t>
            </a:r>
            <a:r>
              <a:rPr lang="tr-TR" dirty="0" err="1"/>
              <a:t>hümüne</a:t>
            </a:r>
            <a:r>
              <a:rPr lang="tr-TR" dirty="0"/>
              <a:t> göre mirasın açıldığı tarihte mirasçı olabilecek bir cenin varsa paylaşma ceninin doğumuna kadar ertelenir. </a:t>
            </a:r>
          </a:p>
          <a:p>
            <a:r>
              <a:rPr lang="tr-TR" dirty="0"/>
              <a:t>Kanunun mirasın ertelenmesini geciktirilmesinin uygun gördüğü ikinci durum taksimin derhal yapılmasıyla değer kaybının yaşanacağı hallerdir. TMK m.642 hükmü uyarınca, mirasın taksiminin derhal yapılması tereke mallarının değerinde önemli ölçüde değer kaybı meydana getirecekse mirasçılardan birinin talebi üzerine hâkim terekenin paylaşılmasının ertelenmesine karar verebilir. </a:t>
            </a:r>
          </a:p>
          <a:p>
            <a:r>
              <a:rPr lang="tr-TR" dirty="0"/>
              <a:t>Son olarak kanun tarımsal işletmenin özgülenmesi durumunda kurulan miras malları ortaklığının uzatılması gerektiğini de düzenlemiştir. </a:t>
            </a:r>
          </a:p>
          <a:p>
            <a:endParaRPr lang="tr-TR" dirty="0"/>
          </a:p>
        </p:txBody>
      </p:sp>
    </p:spTree>
    <p:extLst>
      <p:ext uri="{BB962C8B-B14F-4D97-AF65-F5344CB8AC3E}">
        <p14:creationId xmlns:p14="http://schemas.microsoft.com/office/powerpoint/2010/main" val="3467303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61DED4B-01DB-C945-B744-B9DC342E07A5}"/>
              </a:ext>
            </a:extLst>
          </p:cNvPr>
          <p:cNvSpPr>
            <a:spLocks noGrp="1"/>
          </p:cNvSpPr>
          <p:nvPr>
            <p:ph type="title"/>
          </p:nvPr>
        </p:nvSpPr>
        <p:spPr/>
        <p:txBody>
          <a:bodyPr/>
          <a:lstStyle/>
          <a:p>
            <a:r>
              <a:rPr lang="tr-TR" dirty="0" smtClean="0"/>
              <a:t>Mirasın Paylaşılması</a:t>
            </a:r>
            <a:endParaRPr lang="tr-TR" dirty="0"/>
          </a:p>
        </p:txBody>
      </p:sp>
      <p:sp>
        <p:nvSpPr>
          <p:cNvPr id="3" name="İçerik Yer Tutucusu 2">
            <a:extLst>
              <a:ext uri="{FF2B5EF4-FFF2-40B4-BE49-F238E27FC236}">
                <a16:creationId xmlns:a16="http://schemas.microsoft.com/office/drawing/2014/main" id="{EBF16DD3-4A3F-AC4A-AB9F-183F5BC011D2}"/>
              </a:ext>
            </a:extLst>
          </p:cNvPr>
          <p:cNvSpPr>
            <a:spLocks noGrp="1"/>
          </p:cNvSpPr>
          <p:nvPr>
            <p:ph idx="1"/>
          </p:nvPr>
        </p:nvSpPr>
        <p:spPr/>
        <p:txBody>
          <a:bodyPr>
            <a:normAutofit/>
          </a:bodyPr>
          <a:lstStyle/>
          <a:p>
            <a:r>
              <a:rPr lang="tr-TR" b="1" dirty="0"/>
              <a:t>Murisle Birlikte Yaşayanların Hakkı</a:t>
            </a:r>
          </a:p>
          <a:p>
            <a:r>
              <a:rPr lang="tr-TR" dirty="0"/>
              <a:t>E. Birlikte yaşayanların hakkı Madde 645- </a:t>
            </a:r>
            <a:r>
              <a:rPr lang="tr-TR" dirty="0" err="1"/>
              <a:t>Mirasbırakanın</a:t>
            </a:r>
            <a:r>
              <a:rPr lang="tr-TR" dirty="0"/>
              <a:t> ölümünde onunla birlikte yaşayan ve onun tarafından bakılan kimseler, ölüm tarihinden başlayarak üç aylık bakım ve geçim giderlerinin terekeden sağlanmasını isteyebilirler.</a:t>
            </a:r>
          </a:p>
        </p:txBody>
      </p:sp>
    </p:spTree>
    <p:extLst>
      <p:ext uri="{BB962C8B-B14F-4D97-AF65-F5344CB8AC3E}">
        <p14:creationId xmlns:p14="http://schemas.microsoft.com/office/powerpoint/2010/main" val="272630238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965</Words>
  <Application>Microsoft Office PowerPoint</Application>
  <PresentationFormat>Geniş ekran</PresentationFormat>
  <Paragraphs>53</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Century Gothic</vt:lpstr>
      <vt:lpstr>Wingdings 3</vt:lpstr>
      <vt:lpstr>Duman</vt:lpstr>
      <vt:lpstr>Miras Hukuku</vt:lpstr>
      <vt:lpstr>PowerPoint Sunusu</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lpstr>Mirasın Paylaşılması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pc1</dc:creator>
  <cp:lastModifiedBy>pc1</cp:lastModifiedBy>
  <cp:revision>1</cp:revision>
  <dcterms:created xsi:type="dcterms:W3CDTF">2021-03-26T13:32:30Z</dcterms:created>
  <dcterms:modified xsi:type="dcterms:W3CDTF">2021-03-26T13:34:14Z</dcterms:modified>
</cp:coreProperties>
</file>