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301" r:id="rId4"/>
    <p:sldId id="302" r:id="rId5"/>
    <p:sldId id="303" r:id="rId6"/>
    <p:sldId id="258" r:id="rId7"/>
    <p:sldId id="304" r:id="rId8"/>
    <p:sldId id="305" r:id="rId9"/>
    <p:sldId id="259" r:id="rId10"/>
    <p:sldId id="260" r:id="rId11"/>
    <p:sldId id="262" r:id="rId12"/>
    <p:sldId id="263" r:id="rId13"/>
    <p:sldId id="264" r:id="rId14"/>
    <p:sldId id="265" r:id="rId15"/>
    <p:sldId id="266" r:id="rId16"/>
    <p:sldId id="269" r:id="rId17"/>
    <p:sldId id="268" r:id="rId18"/>
    <p:sldId id="307" r:id="rId19"/>
    <p:sldId id="267" r:id="rId20"/>
    <p:sldId id="270" r:id="rId21"/>
    <p:sldId id="308" r:id="rId22"/>
    <p:sldId id="277" r:id="rId23"/>
    <p:sldId id="276" r:id="rId24"/>
    <p:sldId id="275" r:id="rId25"/>
    <p:sldId id="271" r:id="rId26"/>
    <p:sldId id="279" r:id="rId27"/>
    <p:sldId id="281" r:id="rId28"/>
    <p:sldId id="283" r:id="rId29"/>
    <p:sldId id="284" r:id="rId30"/>
    <p:sldId id="285" r:id="rId31"/>
    <p:sldId id="280" r:id="rId32"/>
    <p:sldId id="286" r:id="rId33"/>
    <p:sldId id="287" r:id="rId34"/>
    <p:sldId id="309" r:id="rId35"/>
    <p:sldId id="278" r:id="rId36"/>
    <p:sldId id="310" r:id="rId37"/>
    <p:sldId id="292" r:id="rId38"/>
    <p:sldId id="293" r:id="rId39"/>
    <p:sldId id="296" r:id="rId40"/>
    <p:sldId id="300" r:id="rId41"/>
    <p:sldId id="294" r:id="rId42"/>
    <p:sldId id="297" r:id="rId43"/>
    <p:sldId id="298" r:id="rId44"/>
    <p:sldId id="299" r:id="rId45"/>
    <p:sldId id="311" r:id="rId46"/>
    <p:sldId id="312" r:id="rId47"/>
    <p:sldId id="313" r:id="rId48"/>
    <p:sldId id="314" r:id="rId49"/>
    <p:sldId id="315" r:id="rId5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-111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printerSettings" Target="printerSettings/printerSettings1.bin"/><Relationship Id="rId52" Type="http://schemas.openxmlformats.org/officeDocument/2006/relationships/presProps" Target="presProps.xml"/><Relationship Id="rId53" Type="http://schemas.openxmlformats.org/officeDocument/2006/relationships/viewProps" Target="viewProps.xml"/><Relationship Id="rId54" Type="http://schemas.openxmlformats.org/officeDocument/2006/relationships/theme" Target="theme/theme1.xml"/><Relationship Id="rId55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0DA01-0448-402D-99EC-570B3CC9BC63}" type="datetimeFigureOut">
              <a:rPr lang="tr-TR" smtClean="0"/>
              <a:t>15.09.19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183C-48D3-4475-9A31-CAF53D82A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6300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0DA01-0448-402D-99EC-570B3CC9BC63}" type="datetimeFigureOut">
              <a:rPr lang="tr-TR" smtClean="0"/>
              <a:t>15.09.19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183C-48D3-4475-9A31-CAF53D82A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0585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0DA01-0448-402D-99EC-570B3CC9BC63}" type="datetimeFigureOut">
              <a:rPr lang="tr-TR" smtClean="0"/>
              <a:t>15.09.19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183C-48D3-4475-9A31-CAF53D82A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886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0DA01-0448-402D-99EC-570B3CC9BC63}" type="datetimeFigureOut">
              <a:rPr lang="tr-TR" smtClean="0"/>
              <a:t>15.09.19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183C-48D3-4475-9A31-CAF53D82A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0617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0DA01-0448-402D-99EC-570B3CC9BC63}" type="datetimeFigureOut">
              <a:rPr lang="tr-TR" smtClean="0"/>
              <a:t>15.09.19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183C-48D3-4475-9A31-CAF53D82A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44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0DA01-0448-402D-99EC-570B3CC9BC63}" type="datetimeFigureOut">
              <a:rPr lang="tr-TR" smtClean="0"/>
              <a:t>15.09.19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183C-48D3-4475-9A31-CAF53D82A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1894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0DA01-0448-402D-99EC-570B3CC9BC63}" type="datetimeFigureOut">
              <a:rPr lang="tr-TR" smtClean="0"/>
              <a:t>15.09.19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183C-48D3-4475-9A31-CAF53D82A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6813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0DA01-0448-402D-99EC-570B3CC9BC63}" type="datetimeFigureOut">
              <a:rPr lang="tr-TR" smtClean="0"/>
              <a:t>15.09.19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183C-48D3-4475-9A31-CAF53D82A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0422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0DA01-0448-402D-99EC-570B3CC9BC63}" type="datetimeFigureOut">
              <a:rPr lang="tr-TR" smtClean="0"/>
              <a:t>15.09.19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183C-48D3-4475-9A31-CAF53D82A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3124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0DA01-0448-402D-99EC-570B3CC9BC63}" type="datetimeFigureOut">
              <a:rPr lang="tr-TR" smtClean="0"/>
              <a:t>15.09.19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183C-48D3-4475-9A31-CAF53D82A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3330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0DA01-0448-402D-99EC-570B3CC9BC63}" type="datetimeFigureOut">
              <a:rPr lang="tr-TR" smtClean="0"/>
              <a:t>15.09.19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183C-48D3-4475-9A31-CAF53D82A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657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0DA01-0448-402D-99EC-570B3CC9BC63}" type="datetimeFigureOut">
              <a:rPr lang="tr-TR" smtClean="0"/>
              <a:t>15.09.19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2183C-48D3-4475-9A31-CAF53D82A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7126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g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emf"/><Relationship Id="rId3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jpeg"/><Relationship Id="rId3" Type="http://schemas.openxmlformats.org/officeDocument/2006/relationships/image" Target="../media/image13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4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4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4" Type="http://schemas.openxmlformats.org/officeDocument/2006/relationships/image" Target="../media/image40.jpeg"/><Relationship Id="rId5" Type="http://schemas.openxmlformats.org/officeDocument/2006/relationships/image" Target="../media/image41.jpeg"/><Relationship Id="rId6" Type="http://schemas.openxmlformats.org/officeDocument/2006/relationships/image" Target="../media/image42.jpeg"/><Relationship Id="rId7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gi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jpeg"/><Relationship Id="rId3" Type="http://schemas.openxmlformats.org/officeDocument/2006/relationships/image" Target="../media/image47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gi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.gif"/><Relationship Id="rId3" Type="http://schemas.openxmlformats.org/officeDocument/2006/relationships/image" Target="../media/image50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4.e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5.jpeg"/><Relationship Id="rId3" Type="http://schemas.openxmlformats.org/officeDocument/2006/relationships/image" Target="../media/image5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7.gi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9.e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0.em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1.e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1.emf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2.em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3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4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5.png"/><Relationship Id="rId3" Type="http://schemas.openxmlformats.org/officeDocument/2006/relationships/image" Target="../media/image6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4" Type="http://schemas.openxmlformats.org/officeDocument/2006/relationships/image" Target="../media/image69.jpeg"/><Relationship Id="rId5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emf"/><Relationship Id="rId3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4" Type="http://schemas.openxmlformats.org/officeDocument/2006/relationships/image" Target="../media/image17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8244253" y="6595447"/>
            <a:ext cx="39477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i="1" dirty="0" smtClean="0"/>
              <a:t>http://www.cell.com/pictureshow/art-under-the-microscope</a:t>
            </a:r>
            <a:endParaRPr lang="tr-TR" sz="1200" i="1" dirty="0"/>
          </a:p>
        </p:txBody>
      </p:sp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638300" y="3502114"/>
            <a:ext cx="9144000" cy="2387600"/>
          </a:xfrm>
        </p:spPr>
        <p:txBody>
          <a:bodyPr/>
          <a:lstStyle/>
          <a:p>
            <a:r>
              <a:rPr lang="tr-TR" dirty="0" err="1" smtClean="0"/>
              <a:t>Cancer</a:t>
            </a:r>
            <a:r>
              <a:rPr lang="tr-TR" dirty="0" smtClean="0"/>
              <a:t> </a:t>
            </a:r>
            <a:r>
              <a:rPr lang="tr-TR" dirty="0" err="1" smtClean="0"/>
              <a:t>Chemotherapy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41120" y="5889714"/>
            <a:ext cx="9144000" cy="844232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Işıl Özakca Gündüz</a:t>
            </a:r>
          </a:p>
          <a:p>
            <a:r>
              <a:rPr lang="tr-TR" dirty="0" smtClean="0"/>
              <a:t>2019-2020 Fall </a:t>
            </a:r>
            <a:r>
              <a:rPr lang="tr-TR" dirty="0" err="1" smtClean="0"/>
              <a:t>Semester</a:t>
            </a:r>
            <a:endParaRPr lang="tr-TR" dirty="0"/>
          </a:p>
        </p:txBody>
      </p:sp>
      <p:pic>
        <p:nvPicPr>
          <p:cNvPr id="1026" name="Picture 2" descr="Ä°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891" y="200585"/>
            <a:ext cx="5741938" cy="4600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2000" t="12792" r="39684" b="34723"/>
          <a:stretch/>
        </p:blipFill>
        <p:spPr>
          <a:xfrm>
            <a:off x="2910162" y="48748"/>
            <a:ext cx="6365396" cy="490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028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l="30000" t="19918" r="27789" b="14959"/>
          <a:stretch/>
        </p:blipFill>
        <p:spPr>
          <a:xfrm>
            <a:off x="2410463" y="417095"/>
            <a:ext cx="6942083" cy="602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1674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35158" t="20480" r="35368" b="14585"/>
          <a:stretch/>
        </p:blipFill>
        <p:spPr>
          <a:xfrm>
            <a:off x="8430426" y="1137977"/>
            <a:ext cx="3520943" cy="4363453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130922" y="-130941"/>
            <a:ext cx="8219170" cy="6991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err="1" smtClean="0"/>
              <a:t>Types</a:t>
            </a:r>
            <a:r>
              <a:rPr lang="tr-TR" sz="2000" b="1" dirty="0" smtClean="0"/>
              <a:t> of </a:t>
            </a:r>
            <a:r>
              <a:rPr lang="tr-TR" sz="2000" b="1" dirty="0" err="1" smtClean="0"/>
              <a:t>cancer</a:t>
            </a:r>
            <a:r>
              <a:rPr lang="tr-TR" sz="2000" b="1" dirty="0" smtClean="0"/>
              <a:t>: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tr-TR" sz="2000" b="1" dirty="0" err="1" smtClean="0"/>
              <a:t>Carcinoma</a:t>
            </a:r>
            <a:r>
              <a:rPr lang="tr-TR" sz="2000" b="1" dirty="0" smtClean="0"/>
              <a:t>: </a:t>
            </a:r>
            <a:r>
              <a:rPr lang="tr-TR" sz="2000" dirty="0" smtClean="0"/>
              <a:t>A </a:t>
            </a:r>
            <a:r>
              <a:rPr lang="tr-TR" sz="2000" dirty="0" err="1" smtClean="0"/>
              <a:t>category</a:t>
            </a:r>
            <a:r>
              <a:rPr lang="tr-TR" sz="2000" dirty="0" smtClean="0"/>
              <a:t> of </a:t>
            </a:r>
            <a:r>
              <a:rPr lang="tr-TR" sz="2000" dirty="0" err="1" smtClean="0"/>
              <a:t>types</a:t>
            </a:r>
            <a:r>
              <a:rPr lang="tr-TR" sz="2000" dirty="0" smtClean="0"/>
              <a:t> of </a:t>
            </a:r>
            <a:r>
              <a:rPr lang="tr-TR" sz="2000" dirty="0" err="1" smtClean="0"/>
              <a:t>cancer</a:t>
            </a:r>
            <a:r>
              <a:rPr lang="tr-TR" sz="2000" dirty="0" smtClean="0"/>
              <a:t> </a:t>
            </a:r>
            <a:r>
              <a:rPr lang="tr-TR" sz="2000" dirty="0" err="1" smtClean="0"/>
              <a:t>that</a:t>
            </a:r>
            <a:r>
              <a:rPr lang="tr-TR" sz="2000" dirty="0" smtClean="0"/>
              <a:t> </a:t>
            </a:r>
            <a:r>
              <a:rPr lang="tr-TR" sz="2000" dirty="0" err="1" smtClean="0"/>
              <a:t>develop</a:t>
            </a:r>
            <a:r>
              <a:rPr lang="tr-TR" sz="2000" dirty="0" smtClean="0"/>
              <a:t> </a:t>
            </a:r>
            <a:r>
              <a:rPr lang="tr-TR" sz="2000" dirty="0" err="1" smtClean="0"/>
              <a:t>from</a:t>
            </a:r>
            <a:r>
              <a:rPr lang="tr-TR" sz="2000" dirty="0" smtClean="0"/>
              <a:t> </a:t>
            </a:r>
            <a:r>
              <a:rPr lang="tr-TR" sz="2000" dirty="0" err="1" smtClean="0"/>
              <a:t>epithelial</a:t>
            </a:r>
            <a:r>
              <a:rPr lang="tr-TR" sz="2000" dirty="0" smtClean="0"/>
              <a:t> </a:t>
            </a:r>
            <a:r>
              <a:rPr lang="tr-TR" sz="2000" dirty="0" err="1" smtClean="0"/>
              <a:t>cells</a:t>
            </a:r>
            <a:r>
              <a:rPr lang="tr-TR" sz="2000" dirty="0" smtClean="0"/>
              <a:t>. </a:t>
            </a:r>
            <a:r>
              <a:rPr lang="tr-TR" sz="2000" dirty="0" err="1" smtClean="0"/>
              <a:t>Adenocarcinoma</a:t>
            </a:r>
            <a:r>
              <a:rPr lang="tr-TR" sz="2000" dirty="0" smtClean="0"/>
              <a:t> (</a:t>
            </a:r>
            <a:r>
              <a:rPr lang="tr-TR" sz="2000" dirty="0" err="1" smtClean="0"/>
              <a:t>breast</a:t>
            </a:r>
            <a:r>
              <a:rPr lang="tr-TR" sz="2000" dirty="0" smtClean="0"/>
              <a:t>, </a:t>
            </a:r>
            <a:r>
              <a:rPr lang="tr-TR" sz="2000" dirty="0" err="1" smtClean="0"/>
              <a:t>colon</a:t>
            </a:r>
            <a:r>
              <a:rPr lang="tr-TR" sz="2000" dirty="0" smtClean="0"/>
              <a:t>, </a:t>
            </a:r>
            <a:r>
              <a:rPr lang="tr-TR" sz="2000" dirty="0" err="1" smtClean="0"/>
              <a:t>prostate</a:t>
            </a:r>
            <a:r>
              <a:rPr lang="tr-TR" sz="2000" dirty="0" smtClean="0"/>
              <a:t>) is a </a:t>
            </a:r>
            <a:r>
              <a:rPr lang="tr-TR" sz="2000" dirty="0" err="1" smtClean="0"/>
              <a:t>type</a:t>
            </a:r>
            <a:r>
              <a:rPr lang="tr-TR" sz="2000" dirty="0" smtClean="0"/>
              <a:t> of </a:t>
            </a:r>
            <a:r>
              <a:rPr lang="tr-TR" sz="2000" dirty="0" err="1" smtClean="0"/>
              <a:t>carcinoma</a:t>
            </a:r>
            <a:r>
              <a:rPr lang="tr-TR" sz="2000" dirty="0" smtClean="0"/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tr-TR" sz="2000" b="1" dirty="0" err="1" smtClean="0"/>
              <a:t>Sarcoma</a:t>
            </a:r>
            <a:r>
              <a:rPr lang="tr-TR" sz="2000" b="1" dirty="0" smtClean="0"/>
              <a:t>:</a:t>
            </a:r>
            <a:r>
              <a:rPr lang="tr-TR" sz="2000" dirty="0" smtClean="0"/>
              <a:t> A </a:t>
            </a:r>
            <a:r>
              <a:rPr lang="tr-TR" sz="2000" dirty="0" err="1" smtClean="0"/>
              <a:t>cancer</a:t>
            </a:r>
            <a:r>
              <a:rPr lang="tr-TR" sz="2000" dirty="0" smtClean="0"/>
              <a:t> </a:t>
            </a:r>
            <a:r>
              <a:rPr lang="tr-TR" sz="2000" dirty="0" err="1" smtClean="0"/>
              <a:t>that</a:t>
            </a:r>
            <a:r>
              <a:rPr lang="tr-TR" sz="2000" dirty="0" smtClean="0"/>
              <a:t> </a:t>
            </a:r>
            <a:r>
              <a:rPr lang="tr-TR" sz="2000" dirty="0" err="1" smtClean="0"/>
              <a:t>arises</a:t>
            </a:r>
            <a:r>
              <a:rPr lang="tr-TR" sz="2000" dirty="0" smtClean="0"/>
              <a:t> </a:t>
            </a:r>
            <a:r>
              <a:rPr lang="tr-TR" sz="2000" dirty="0" err="1" smtClean="0"/>
              <a:t>from</a:t>
            </a:r>
            <a:r>
              <a:rPr lang="tr-TR" sz="2000" dirty="0" smtClean="0"/>
              <a:t> </a:t>
            </a:r>
            <a:r>
              <a:rPr lang="tr-TR" sz="2000" dirty="0" err="1" smtClean="0"/>
              <a:t>transformed</a:t>
            </a:r>
            <a:r>
              <a:rPr lang="tr-TR" sz="2000" dirty="0" smtClean="0"/>
              <a:t> </a:t>
            </a:r>
            <a:r>
              <a:rPr lang="tr-TR" sz="2000" dirty="0" err="1" smtClean="0"/>
              <a:t>cells</a:t>
            </a:r>
            <a:r>
              <a:rPr lang="tr-TR" sz="2000" dirty="0" smtClean="0"/>
              <a:t> of </a:t>
            </a:r>
            <a:r>
              <a:rPr lang="tr-TR" sz="2000" dirty="0" err="1" smtClean="0"/>
              <a:t>connective</a:t>
            </a:r>
            <a:r>
              <a:rPr lang="tr-TR" sz="2000" dirty="0" smtClean="0"/>
              <a:t> </a:t>
            </a:r>
            <a:r>
              <a:rPr lang="tr-TR" sz="2000" dirty="0" err="1" smtClean="0"/>
              <a:t>tissue</a:t>
            </a:r>
            <a:r>
              <a:rPr lang="tr-TR" sz="2000" dirty="0" smtClean="0"/>
              <a:t> (bone, </a:t>
            </a:r>
            <a:r>
              <a:rPr lang="tr-TR" sz="2000" dirty="0" err="1" smtClean="0"/>
              <a:t>cartilage</a:t>
            </a:r>
            <a:r>
              <a:rPr lang="tr-TR" sz="2000" dirty="0" smtClean="0"/>
              <a:t>, </a:t>
            </a:r>
            <a:r>
              <a:rPr lang="tr-TR" sz="2000" dirty="0" err="1" smtClean="0"/>
              <a:t>vascular</a:t>
            </a:r>
            <a:r>
              <a:rPr lang="tr-TR" sz="2000" dirty="0" smtClean="0"/>
              <a:t>) </a:t>
            </a:r>
            <a:r>
              <a:rPr lang="tr-TR" sz="2000" dirty="0" err="1" smtClean="0"/>
              <a:t>origin</a:t>
            </a:r>
            <a:r>
              <a:rPr lang="tr-TR" sz="2000" dirty="0" smtClean="0"/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tr-TR" sz="2000" b="1" dirty="0" err="1" smtClean="0"/>
              <a:t>Leukemia</a:t>
            </a:r>
            <a:r>
              <a:rPr lang="tr-TR" sz="2000" b="1" dirty="0" smtClean="0"/>
              <a:t>:</a:t>
            </a:r>
            <a:r>
              <a:rPr lang="tr-TR" sz="2000" dirty="0" smtClean="0"/>
              <a:t> A </a:t>
            </a:r>
            <a:r>
              <a:rPr lang="tr-TR" sz="2000" dirty="0" err="1" smtClean="0"/>
              <a:t>group</a:t>
            </a:r>
            <a:r>
              <a:rPr lang="tr-TR" sz="2000" dirty="0" smtClean="0"/>
              <a:t> of </a:t>
            </a:r>
            <a:r>
              <a:rPr lang="tr-TR" sz="2000" dirty="0" err="1" smtClean="0"/>
              <a:t>blood</a:t>
            </a:r>
            <a:r>
              <a:rPr lang="tr-TR" sz="2000" dirty="0" smtClean="0"/>
              <a:t> </a:t>
            </a:r>
            <a:r>
              <a:rPr lang="tr-TR" sz="2000" dirty="0" err="1" smtClean="0"/>
              <a:t>cancers</a:t>
            </a:r>
            <a:r>
              <a:rPr lang="tr-TR" sz="2000" dirty="0" smtClean="0"/>
              <a:t> </a:t>
            </a:r>
            <a:r>
              <a:rPr lang="tr-TR" sz="2000" dirty="0" err="1" smtClean="0"/>
              <a:t>that</a:t>
            </a:r>
            <a:r>
              <a:rPr lang="tr-TR" sz="2000" dirty="0" smtClean="0"/>
              <a:t> </a:t>
            </a:r>
            <a:r>
              <a:rPr lang="tr-TR" sz="2000" dirty="0" err="1" smtClean="0"/>
              <a:t>usually</a:t>
            </a:r>
            <a:r>
              <a:rPr lang="tr-TR" sz="2000" dirty="0" smtClean="0"/>
              <a:t> </a:t>
            </a:r>
            <a:r>
              <a:rPr lang="tr-TR" sz="2000" dirty="0" err="1" smtClean="0"/>
              <a:t>begin</a:t>
            </a:r>
            <a:r>
              <a:rPr lang="tr-TR" sz="2000" dirty="0" smtClean="0"/>
              <a:t> in </a:t>
            </a:r>
            <a:r>
              <a:rPr lang="tr-TR" sz="2000" dirty="0" err="1" smtClean="0"/>
              <a:t>the</a:t>
            </a:r>
            <a:r>
              <a:rPr lang="tr-TR" sz="2000" dirty="0" smtClean="0"/>
              <a:t> bone </a:t>
            </a:r>
            <a:r>
              <a:rPr lang="tr-TR" sz="2000" dirty="0" err="1" smtClean="0"/>
              <a:t>marrow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result</a:t>
            </a:r>
            <a:r>
              <a:rPr lang="tr-TR" sz="2000" dirty="0" smtClean="0"/>
              <a:t> in </a:t>
            </a:r>
            <a:r>
              <a:rPr lang="tr-TR" sz="2000" dirty="0" err="1" smtClean="0"/>
              <a:t>high</a:t>
            </a:r>
            <a:r>
              <a:rPr lang="tr-TR" sz="2000" dirty="0" smtClean="0"/>
              <a:t> </a:t>
            </a:r>
            <a:r>
              <a:rPr lang="tr-TR" sz="2000" dirty="0" err="1" smtClean="0"/>
              <a:t>numbers</a:t>
            </a:r>
            <a:r>
              <a:rPr lang="tr-TR" sz="2000" dirty="0" smtClean="0"/>
              <a:t> of </a:t>
            </a:r>
            <a:r>
              <a:rPr lang="tr-TR" sz="2000" dirty="0" err="1" smtClean="0"/>
              <a:t>abnormal</a:t>
            </a:r>
            <a:r>
              <a:rPr lang="tr-TR" sz="2000" dirty="0" smtClean="0"/>
              <a:t> </a:t>
            </a:r>
            <a:r>
              <a:rPr lang="tr-TR" sz="2000" dirty="0" err="1" smtClean="0"/>
              <a:t>blood</a:t>
            </a:r>
            <a:r>
              <a:rPr lang="tr-TR" sz="2000" dirty="0" smtClean="0"/>
              <a:t> </a:t>
            </a:r>
            <a:r>
              <a:rPr lang="tr-TR" sz="2000" dirty="0" err="1" smtClean="0"/>
              <a:t>cells</a:t>
            </a:r>
            <a:r>
              <a:rPr lang="tr-TR" sz="2000" dirty="0" smtClean="0"/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tr-TR" sz="2000" b="1" dirty="0" err="1" smtClean="0"/>
              <a:t>Lymphoma</a:t>
            </a:r>
            <a:r>
              <a:rPr lang="tr-TR" sz="2000" dirty="0" smtClean="0"/>
              <a:t>: A </a:t>
            </a:r>
            <a:r>
              <a:rPr lang="tr-TR" sz="2000" dirty="0" err="1" smtClean="0"/>
              <a:t>group</a:t>
            </a:r>
            <a:r>
              <a:rPr lang="tr-TR" sz="2000" dirty="0" smtClean="0"/>
              <a:t> of </a:t>
            </a:r>
            <a:r>
              <a:rPr lang="tr-TR" sz="2000" dirty="0" err="1" smtClean="0"/>
              <a:t>blood</a:t>
            </a:r>
            <a:r>
              <a:rPr lang="tr-TR" sz="2000" dirty="0" smtClean="0"/>
              <a:t> </a:t>
            </a:r>
            <a:r>
              <a:rPr lang="tr-TR" sz="2000" dirty="0" err="1" smtClean="0"/>
              <a:t>cancers</a:t>
            </a:r>
            <a:r>
              <a:rPr lang="tr-TR" sz="2000" dirty="0" smtClean="0"/>
              <a:t> </a:t>
            </a:r>
            <a:r>
              <a:rPr lang="tr-TR" sz="2000" dirty="0" err="1" smtClean="0"/>
              <a:t>that</a:t>
            </a:r>
            <a:r>
              <a:rPr lang="tr-TR" sz="2000" dirty="0" smtClean="0"/>
              <a:t> </a:t>
            </a:r>
            <a:r>
              <a:rPr lang="tr-TR" sz="2000" dirty="0" err="1" smtClean="0"/>
              <a:t>develop</a:t>
            </a:r>
            <a:r>
              <a:rPr lang="tr-TR" sz="2000" dirty="0" smtClean="0"/>
              <a:t> </a:t>
            </a:r>
            <a:r>
              <a:rPr lang="tr-TR" sz="2000" dirty="0" err="1" smtClean="0"/>
              <a:t>from</a:t>
            </a:r>
            <a:r>
              <a:rPr lang="tr-TR" sz="2000" dirty="0" smtClean="0"/>
              <a:t> </a:t>
            </a:r>
            <a:r>
              <a:rPr lang="tr-TR" sz="2000" dirty="0" err="1" smtClean="0"/>
              <a:t>lymphocytes</a:t>
            </a:r>
            <a:r>
              <a:rPr lang="tr-TR" sz="2000" dirty="0" smtClean="0"/>
              <a:t> (T- </a:t>
            </a:r>
            <a:r>
              <a:rPr lang="tr-TR" sz="2000" dirty="0" err="1" smtClean="0"/>
              <a:t>and</a:t>
            </a:r>
            <a:r>
              <a:rPr lang="tr-TR" sz="2000" dirty="0" smtClean="0"/>
              <a:t> B-</a:t>
            </a:r>
            <a:r>
              <a:rPr lang="tr-TR" sz="2000" dirty="0" err="1" smtClean="0"/>
              <a:t>cells</a:t>
            </a:r>
            <a:r>
              <a:rPr lang="tr-TR" sz="2000" dirty="0" smtClean="0"/>
              <a:t>).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two</a:t>
            </a:r>
            <a:r>
              <a:rPr lang="tr-TR" sz="2000" dirty="0" smtClean="0"/>
              <a:t> main </a:t>
            </a:r>
            <a:r>
              <a:rPr lang="tr-TR" sz="2000" dirty="0" err="1" smtClean="0"/>
              <a:t>categories</a:t>
            </a:r>
            <a:r>
              <a:rPr lang="tr-TR" sz="2000" dirty="0" smtClean="0"/>
              <a:t> of </a:t>
            </a:r>
            <a:r>
              <a:rPr lang="tr-TR" sz="2000" dirty="0" err="1" smtClean="0"/>
              <a:t>lymphomas</a:t>
            </a:r>
            <a:r>
              <a:rPr lang="tr-TR" sz="2000" dirty="0" smtClean="0"/>
              <a:t> </a:t>
            </a:r>
            <a:r>
              <a:rPr lang="tr-TR" sz="2000" dirty="0" err="1" smtClean="0"/>
              <a:t>are</a:t>
            </a:r>
            <a:r>
              <a:rPr lang="tr-TR" sz="2000" dirty="0" smtClean="0"/>
              <a:t> </a:t>
            </a:r>
            <a:r>
              <a:rPr lang="tr-TR" sz="2000" dirty="0" err="1" smtClean="0"/>
              <a:t>Hodgkin’s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non-Hodgkin</a:t>
            </a:r>
            <a:r>
              <a:rPr lang="tr-TR" sz="2000" dirty="0" smtClean="0"/>
              <a:t> </a:t>
            </a:r>
            <a:r>
              <a:rPr lang="tr-TR" sz="2000" dirty="0" err="1" smtClean="0"/>
              <a:t>lymphomas</a:t>
            </a:r>
            <a:r>
              <a:rPr lang="tr-TR" sz="2000" dirty="0" smtClean="0"/>
              <a:t>.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tr-TR" sz="2000" b="1" dirty="0" err="1" smtClean="0"/>
              <a:t>Multiple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myeloma</a:t>
            </a:r>
            <a:r>
              <a:rPr lang="tr-TR" sz="2000" dirty="0" smtClean="0"/>
              <a:t>:  A </a:t>
            </a:r>
            <a:r>
              <a:rPr lang="tr-TR" sz="2000" dirty="0" err="1" smtClean="0"/>
              <a:t>cancer</a:t>
            </a:r>
            <a:r>
              <a:rPr lang="tr-TR" sz="2000" dirty="0" smtClean="0"/>
              <a:t> of </a:t>
            </a:r>
            <a:r>
              <a:rPr lang="tr-TR" sz="2000" dirty="0" err="1" smtClean="0"/>
              <a:t>plasma</a:t>
            </a:r>
            <a:r>
              <a:rPr lang="tr-TR" sz="2000" dirty="0" smtClean="0"/>
              <a:t> </a:t>
            </a:r>
            <a:r>
              <a:rPr lang="tr-TR" sz="2000" dirty="0" err="1" smtClean="0"/>
              <a:t>cells</a:t>
            </a:r>
            <a:r>
              <a:rPr lang="tr-TR" sz="2000" dirty="0" smtClean="0"/>
              <a:t>, a </a:t>
            </a:r>
            <a:r>
              <a:rPr lang="tr-TR" sz="2000" dirty="0" err="1" smtClean="0"/>
              <a:t>type</a:t>
            </a:r>
            <a:r>
              <a:rPr lang="tr-TR" sz="2000" dirty="0" smtClean="0"/>
              <a:t> of </a:t>
            </a:r>
            <a:r>
              <a:rPr lang="tr-TR" sz="2000" dirty="0" err="1" smtClean="0"/>
              <a:t>white</a:t>
            </a:r>
            <a:r>
              <a:rPr lang="tr-TR" sz="2000" dirty="0" smtClean="0"/>
              <a:t> </a:t>
            </a:r>
            <a:r>
              <a:rPr lang="tr-TR" sz="2000" dirty="0" err="1" smtClean="0"/>
              <a:t>blood</a:t>
            </a:r>
            <a:r>
              <a:rPr lang="tr-TR" sz="2000" dirty="0" smtClean="0"/>
              <a:t> </a:t>
            </a:r>
            <a:r>
              <a:rPr lang="tr-TR" sz="2000" dirty="0" err="1" smtClean="0"/>
              <a:t>cell</a:t>
            </a:r>
            <a:r>
              <a:rPr lang="tr-TR" sz="2000" dirty="0" smtClean="0"/>
              <a:t> </a:t>
            </a:r>
            <a:r>
              <a:rPr lang="tr-TR" sz="2000" dirty="0" err="1" smtClean="0"/>
              <a:t>which</a:t>
            </a:r>
            <a:r>
              <a:rPr lang="tr-TR" sz="2000" dirty="0" smtClean="0"/>
              <a:t> </a:t>
            </a:r>
            <a:r>
              <a:rPr lang="tr-TR" sz="2000" dirty="0" err="1" smtClean="0"/>
              <a:t>normally</a:t>
            </a:r>
            <a:r>
              <a:rPr lang="tr-TR" sz="2000" dirty="0" smtClean="0"/>
              <a:t> </a:t>
            </a:r>
            <a:r>
              <a:rPr lang="tr-TR" sz="2000" dirty="0" err="1" smtClean="0"/>
              <a:t>produces</a:t>
            </a:r>
            <a:r>
              <a:rPr lang="tr-TR" sz="2000" dirty="0" smtClean="0"/>
              <a:t> </a:t>
            </a:r>
            <a:r>
              <a:rPr lang="tr-TR" sz="2000" dirty="0" err="1" smtClean="0"/>
              <a:t>antibodies</a:t>
            </a:r>
            <a:r>
              <a:rPr lang="tr-TR" sz="2000" dirty="0" smtClean="0"/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tr-TR" sz="2000" b="1" dirty="0" err="1" smtClean="0"/>
              <a:t>Melanoma</a:t>
            </a:r>
            <a:r>
              <a:rPr lang="tr-TR" sz="2000" dirty="0" smtClean="0"/>
              <a:t>: </a:t>
            </a:r>
            <a:r>
              <a:rPr lang="tr-TR" sz="2000" dirty="0" err="1" smtClean="0"/>
              <a:t>Atype</a:t>
            </a:r>
            <a:r>
              <a:rPr lang="tr-TR" sz="2000" dirty="0" smtClean="0"/>
              <a:t> of </a:t>
            </a:r>
            <a:r>
              <a:rPr lang="tr-TR" sz="2000" dirty="0" err="1" smtClean="0"/>
              <a:t>cancer</a:t>
            </a:r>
            <a:r>
              <a:rPr lang="tr-TR" sz="2000" dirty="0" smtClean="0"/>
              <a:t> </a:t>
            </a:r>
            <a:r>
              <a:rPr lang="tr-TR" sz="2000" dirty="0" err="1" smtClean="0"/>
              <a:t>that</a:t>
            </a:r>
            <a:r>
              <a:rPr lang="tr-TR" sz="2000" dirty="0" smtClean="0"/>
              <a:t> </a:t>
            </a:r>
            <a:r>
              <a:rPr lang="tr-TR" sz="2000" dirty="0" err="1" smtClean="0"/>
              <a:t>develops</a:t>
            </a:r>
            <a:r>
              <a:rPr lang="tr-TR" sz="2000" dirty="0" smtClean="0"/>
              <a:t> </a:t>
            </a:r>
            <a:r>
              <a:rPr lang="tr-TR" sz="2000" dirty="0" err="1" smtClean="0"/>
              <a:t>from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pigment-</a:t>
            </a:r>
            <a:r>
              <a:rPr lang="tr-TR" sz="2000" dirty="0" err="1" smtClean="0"/>
              <a:t>containing</a:t>
            </a:r>
            <a:r>
              <a:rPr lang="tr-TR" sz="2000" dirty="0" smtClean="0"/>
              <a:t> </a:t>
            </a:r>
            <a:r>
              <a:rPr lang="tr-TR" sz="2000" dirty="0" err="1" smtClean="0"/>
              <a:t>cells</a:t>
            </a:r>
            <a:r>
              <a:rPr lang="tr-TR" sz="2000" dirty="0" smtClean="0"/>
              <a:t> </a:t>
            </a:r>
            <a:r>
              <a:rPr lang="tr-TR" sz="2000" dirty="0" err="1" smtClean="0"/>
              <a:t>known</a:t>
            </a:r>
            <a:r>
              <a:rPr lang="tr-TR" sz="2000" dirty="0" smtClean="0"/>
              <a:t> as </a:t>
            </a:r>
            <a:r>
              <a:rPr lang="tr-TR" sz="2000" dirty="0" err="1" smtClean="0"/>
              <a:t>melanocytes</a:t>
            </a:r>
            <a:r>
              <a:rPr lang="tr-TR" sz="2000" dirty="0"/>
              <a:t>.</a:t>
            </a:r>
            <a:endParaRPr lang="tr-TR" sz="20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tr-TR" sz="2000" b="1" dirty="0" smtClean="0"/>
              <a:t>Brain </a:t>
            </a:r>
            <a:r>
              <a:rPr lang="tr-TR" sz="2000" b="1" dirty="0" err="1" smtClean="0"/>
              <a:t>and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spine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tumors</a:t>
            </a:r>
            <a:r>
              <a:rPr lang="tr-TR" sz="2000" dirty="0" smtClean="0"/>
              <a:t>: </a:t>
            </a:r>
            <a:r>
              <a:rPr lang="tr-TR" sz="2000" dirty="0" err="1" smtClean="0"/>
              <a:t>They</a:t>
            </a:r>
            <a:r>
              <a:rPr lang="tr-TR" sz="2000" dirty="0" smtClean="0"/>
              <a:t> can be </a:t>
            </a:r>
            <a:r>
              <a:rPr lang="tr-TR" sz="2000" dirty="0" err="1" smtClean="0"/>
              <a:t>benign</a:t>
            </a:r>
            <a:r>
              <a:rPr lang="tr-TR" sz="2000" dirty="0" smtClean="0"/>
              <a:t> &amp; </a:t>
            </a:r>
            <a:r>
              <a:rPr lang="tr-TR" sz="2000" dirty="0" err="1" smtClean="0"/>
              <a:t>malign</a:t>
            </a:r>
            <a:r>
              <a:rPr lang="tr-TR" sz="2000" dirty="0" smtClean="0"/>
              <a:t>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78118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2918460" y="493252"/>
            <a:ext cx="4008120" cy="872775"/>
          </a:xfrm>
        </p:spPr>
        <p:txBody>
          <a:bodyPr>
            <a:normAutofit fontScale="90000"/>
          </a:bodyPr>
          <a:lstStyle/>
          <a:p>
            <a:r>
              <a:rPr lang="tr-TR" b="1" dirty="0" err="1" smtClean="0"/>
              <a:t>Cancer</a:t>
            </a:r>
            <a:r>
              <a:rPr lang="tr-TR" b="1" dirty="0" smtClean="0"/>
              <a:t> </a:t>
            </a:r>
            <a:r>
              <a:rPr lang="tr-TR" b="1" dirty="0" err="1" smtClean="0"/>
              <a:t>treatment</a:t>
            </a:r>
            <a:r>
              <a:rPr lang="tr-TR" b="1" dirty="0" smtClean="0"/>
              <a:t>:</a:t>
            </a:r>
            <a:endParaRPr lang="tr-TR" b="1" dirty="0"/>
          </a:p>
        </p:txBody>
      </p:sp>
      <p:sp>
        <p:nvSpPr>
          <p:cNvPr id="4" name="Metin kutusu 3"/>
          <p:cNvSpPr txBox="1"/>
          <p:nvPr/>
        </p:nvSpPr>
        <p:spPr>
          <a:xfrm>
            <a:off x="3409951" y="1618648"/>
            <a:ext cx="4259580" cy="3108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tr-TR" sz="2800" dirty="0" err="1" smtClean="0"/>
              <a:t>Surgery</a:t>
            </a:r>
            <a:endParaRPr lang="tr-TR" sz="2800" dirty="0" smtClean="0"/>
          </a:p>
          <a:p>
            <a:pPr marL="342900" indent="-342900">
              <a:buAutoNum type="arabicPeriod"/>
            </a:pPr>
            <a:r>
              <a:rPr lang="tr-TR" sz="2800" dirty="0" err="1" smtClean="0"/>
              <a:t>Radiation</a:t>
            </a:r>
            <a:r>
              <a:rPr lang="tr-TR" sz="2800" dirty="0" smtClean="0"/>
              <a:t> </a:t>
            </a:r>
            <a:r>
              <a:rPr lang="tr-TR" sz="2800" dirty="0" err="1" smtClean="0"/>
              <a:t>therapy</a:t>
            </a:r>
            <a:endParaRPr lang="tr-TR" sz="2800" dirty="0" smtClean="0"/>
          </a:p>
          <a:p>
            <a:pPr marL="342900" indent="-342900">
              <a:buAutoNum type="arabicPeriod"/>
            </a:pPr>
            <a:r>
              <a:rPr lang="tr-TR" sz="2800" dirty="0" err="1" smtClean="0">
                <a:solidFill>
                  <a:srgbClr val="FF0000"/>
                </a:solidFill>
              </a:rPr>
              <a:t>Chemotherapy</a:t>
            </a:r>
            <a:endParaRPr lang="tr-TR" sz="2800" dirty="0" smtClean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r>
              <a:rPr lang="tr-TR" sz="2800" dirty="0" err="1" smtClean="0"/>
              <a:t>Immunotherapy</a:t>
            </a:r>
            <a:endParaRPr lang="tr-TR" sz="2800" dirty="0" smtClean="0"/>
          </a:p>
          <a:p>
            <a:pPr marL="342900" indent="-342900">
              <a:buAutoNum type="arabicPeriod"/>
            </a:pPr>
            <a:r>
              <a:rPr lang="tr-TR" sz="2800" dirty="0" err="1" smtClean="0">
                <a:solidFill>
                  <a:srgbClr val="FF0000"/>
                </a:solidFill>
              </a:rPr>
              <a:t>Targeted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</a:rPr>
              <a:t>therapy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</a:p>
          <a:p>
            <a:pPr marL="342900" indent="-342900">
              <a:buAutoNum type="arabicPeriod"/>
            </a:pPr>
            <a:r>
              <a:rPr lang="tr-TR" sz="2800" dirty="0" smtClean="0"/>
              <a:t>Hormon </a:t>
            </a:r>
            <a:r>
              <a:rPr lang="tr-TR" sz="2800" dirty="0" err="1" smtClean="0"/>
              <a:t>therapy</a:t>
            </a:r>
            <a:endParaRPr lang="tr-TR" sz="2800" dirty="0" smtClean="0"/>
          </a:p>
          <a:p>
            <a:pPr marL="342900" indent="-342900">
              <a:buAutoNum type="arabicPeriod"/>
            </a:pPr>
            <a:r>
              <a:rPr lang="tr-TR" sz="2800" dirty="0" err="1" smtClean="0"/>
              <a:t>Stem</a:t>
            </a:r>
            <a:r>
              <a:rPr lang="tr-TR" sz="2800" dirty="0" smtClean="0"/>
              <a:t> </a:t>
            </a:r>
            <a:r>
              <a:rPr lang="tr-TR" sz="2800" dirty="0" err="1" smtClean="0"/>
              <a:t>cell</a:t>
            </a:r>
            <a:r>
              <a:rPr lang="tr-TR" sz="2800" dirty="0" smtClean="0"/>
              <a:t> </a:t>
            </a:r>
            <a:r>
              <a:rPr lang="tr-TR" sz="2800" dirty="0" err="1" smtClean="0"/>
              <a:t>therapy</a:t>
            </a:r>
            <a:endParaRPr lang="tr-TR" sz="2800" dirty="0"/>
          </a:p>
        </p:txBody>
      </p:sp>
      <p:sp>
        <p:nvSpPr>
          <p:cNvPr id="5" name="AutoShape 2" descr="small molecules for targeted therapy ile ilgili görsel sonucu"/>
          <p:cNvSpPr>
            <a:spLocks noChangeAspect="1" noChangeArrowheads="1"/>
          </p:cNvSpPr>
          <p:nvPr/>
        </p:nvSpPr>
        <p:spPr bwMode="auto">
          <a:xfrm>
            <a:off x="155574" y="-144463"/>
            <a:ext cx="1275427" cy="1275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21852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89517" y="456565"/>
            <a:ext cx="8478820" cy="937895"/>
          </a:xfrm>
        </p:spPr>
        <p:txBody>
          <a:bodyPr>
            <a:normAutofit/>
          </a:bodyPr>
          <a:lstStyle/>
          <a:p>
            <a:r>
              <a:rPr lang="tr-TR" dirty="0" err="1" smtClean="0"/>
              <a:t>Chemotherapy</a:t>
            </a:r>
            <a:r>
              <a:rPr lang="tr-TR" dirty="0" smtClean="0"/>
              <a:t> </a:t>
            </a:r>
            <a:r>
              <a:rPr lang="tr-TR" dirty="0" err="1" smtClean="0"/>
              <a:t>vs</a:t>
            </a:r>
            <a:r>
              <a:rPr lang="tr-TR" dirty="0" smtClean="0"/>
              <a:t> </a:t>
            </a:r>
            <a:r>
              <a:rPr lang="tr-TR" dirty="0" err="1" smtClean="0"/>
              <a:t>Targeted</a:t>
            </a:r>
            <a:r>
              <a:rPr lang="tr-TR" dirty="0" smtClean="0"/>
              <a:t> </a:t>
            </a:r>
            <a:r>
              <a:rPr lang="tr-TR" dirty="0" err="1" smtClean="0"/>
              <a:t>therapy</a:t>
            </a:r>
            <a:r>
              <a:rPr lang="tr-TR" dirty="0" smtClean="0"/>
              <a:t>?</a:t>
            </a:r>
            <a:endParaRPr lang="tr-TR" dirty="0"/>
          </a:p>
        </p:txBody>
      </p:sp>
      <p:pic>
        <p:nvPicPr>
          <p:cNvPr id="1028" name="Picture 4" descr="targeted therapy vs chemotherapy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425" y="1690688"/>
            <a:ext cx="8765005" cy="4289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7376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296653" y="127771"/>
            <a:ext cx="58954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/>
              <a:t>Abnormal</a:t>
            </a:r>
            <a:r>
              <a:rPr lang="tr-TR" sz="2000" b="1" dirty="0"/>
              <a:t> </a:t>
            </a:r>
            <a:r>
              <a:rPr lang="tr-TR" sz="2000" b="1" dirty="0" err="1"/>
              <a:t>activation</a:t>
            </a:r>
            <a:r>
              <a:rPr lang="tr-TR" sz="2000" b="1" dirty="0"/>
              <a:t> of </a:t>
            </a:r>
            <a:r>
              <a:rPr lang="tr-TR" sz="2000" b="1" dirty="0" err="1"/>
              <a:t>growth</a:t>
            </a:r>
            <a:r>
              <a:rPr lang="tr-TR" sz="2000" b="1" dirty="0"/>
              <a:t> </a:t>
            </a:r>
            <a:r>
              <a:rPr lang="tr-TR" sz="2000" b="1" dirty="0" err="1"/>
              <a:t>factor</a:t>
            </a:r>
            <a:r>
              <a:rPr lang="tr-TR" sz="2000" b="1" dirty="0"/>
              <a:t> </a:t>
            </a:r>
            <a:r>
              <a:rPr lang="tr-TR" sz="2000" b="1" dirty="0" err="1"/>
              <a:t>receptors</a:t>
            </a:r>
            <a:r>
              <a:rPr lang="tr-TR" sz="2000" b="1" dirty="0"/>
              <a:t>, </a:t>
            </a:r>
          </a:p>
          <a:p>
            <a:r>
              <a:rPr lang="tr-TR" sz="2000" b="1" dirty="0" err="1"/>
              <a:t>Dysregulations</a:t>
            </a:r>
            <a:r>
              <a:rPr lang="tr-TR" sz="2000" b="1" dirty="0"/>
              <a:t> in </a:t>
            </a:r>
            <a:r>
              <a:rPr lang="tr-TR" sz="2000" b="1" dirty="0" err="1"/>
              <a:t>intracellular</a:t>
            </a:r>
            <a:r>
              <a:rPr lang="tr-TR" sz="2000" b="1" dirty="0"/>
              <a:t> </a:t>
            </a:r>
            <a:r>
              <a:rPr lang="tr-TR" sz="2000" b="1" dirty="0" err="1"/>
              <a:t>signaling</a:t>
            </a:r>
            <a:r>
              <a:rPr lang="tr-TR" sz="2000" b="1" dirty="0"/>
              <a:t> </a:t>
            </a:r>
            <a:r>
              <a:rPr lang="tr-TR" sz="2000" b="1" dirty="0" err="1"/>
              <a:t>pathways</a:t>
            </a:r>
            <a:r>
              <a:rPr lang="tr-TR" sz="2000" b="1" dirty="0"/>
              <a:t>, </a:t>
            </a:r>
          </a:p>
          <a:p>
            <a:r>
              <a:rPr lang="tr-TR" sz="2000" b="1" dirty="0" err="1"/>
              <a:t>Problems</a:t>
            </a:r>
            <a:r>
              <a:rPr lang="tr-TR" sz="2000" b="1" dirty="0"/>
              <a:t> </a:t>
            </a:r>
            <a:r>
              <a:rPr lang="tr-TR" sz="2000" b="1" dirty="0" err="1"/>
              <a:t>with</a:t>
            </a:r>
            <a:r>
              <a:rPr lang="tr-TR" sz="2000" b="1" dirty="0"/>
              <a:t> DNA </a:t>
            </a:r>
            <a:r>
              <a:rPr lang="tr-TR" sz="2000" b="1" dirty="0" err="1"/>
              <a:t>repair</a:t>
            </a:r>
            <a:r>
              <a:rPr lang="tr-TR" sz="2000" b="1" dirty="0"/>
              <a:t> </a:t>
            </a:r>
            <a:r>
              <a:rPr lang="tr-TR" sz="2000" b="1" dirty="0" err="1"/>
              <a:t>and</a:t>
            </a:r>
            <a:r>
              <a:rPr lang="tr-TR" sz="2000" b="1" dirty="0"/>
              <a:t> </a:t>
            </a:r>
            <a:r>
              <a:rPr lang="tr-TR" sz="2000" b="1" dirty="0" err="1"/>
              <a:t>apoptosis</a:t>
            </a:r>
            <a:r>
              <a:rPr lang="tr-TR" sz="2000" b="1" dirty="0"/>
              <a:t>.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709862" y="1341755"/>
            <a:ext cx="417495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err="1" smtClean="0">
                <a:solidFill>
                  <a:srgbClr val="FF0000"/>
                </a:solidFill>
              </a:rPr>
              <a:t>Monoclonal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</a:rPr>
              <a:t>antibodies</a:t>
            </a:r>
            <a:endParaRPr lang="tr-TR" sz="3200" dirty="0" smtClean="0">
              <a:solidFill>
                <a:srgbClr val="FF0000"/>
              </a:solidFill>
            </a:endParaRPr>
          </a:p>
        </p:txBody>
      </p:sp>
      <p:pic>
        <p:nvPicPr>
          <p:cNvPr id="2050" name="Picture 2" descr="monoclonal antibody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26" y="2124851"/>
            <a:ext cx="6486562" cy="4131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7331242" y="3171600"/>
            <a:ext cx="462058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err="1" smtClean="0">
                <a:solidFill>
                  <a:srgbClr val="7030A0"/>
                </a:solidFill>
              </a:rPr>
              <a:t>They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kill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the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tumor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cells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by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blocking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the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function</a:t>
            </a:r>
            <a:r>
              <a:rPr lang="tr-TR" sz="1600" b="1" dirty="0" smtClean="0">
                <a:solidFill>
                  <a:srgbClr val="7030A0"/>
                </a:solidFill>
              </a:rPr>
              <a:t> of </a:t>
            </a:r>
            <a:r>
              <a:rPr lang="tr-TR" sz="1600" b="1" dirty="0" err="1" smtClean="0">
                <a:solidFill>
                  <a:srgbClr val="7030A0"/>
                </a:solidFill>
              </a:rPr>
              <a:t>surface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receptors</a:t>
            </a:r>
            <a:r>
              <a:rPr lang="tr-TR" sz="1600" b="1" dirty="0" smtClean="0">
                <a:solidFill>
                  <a:srgbClr val="7030A0"/>
                </a:solidFill>
              </a:rPr>
              <a:t>. </a:t>
            </a:r>
          </a:p>
          <a:p>
            <a:endParaRPr lang="tr-TR" sz="1600" b="1" dirty="0">
              <a:solidFill>
                <a:srgbClr val="7030A0"/>
              </a:solidFill>
            </a:endParaRPr>
          </a:p>
          <a:p>
            <a:r>
              <a:rPr lang="tr-TR" sz="1600" b="1" dirty="0" err="1" smtClean="0">
                <a:solidFill>
                  <a:srgbClr val="7030A0"/>
                </a:solidFill>
              </a:rPr>
              <a:t>Generally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they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are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specific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for</a:t>
            </a:r>
            <a:r>
              <a:rPr lang="tr-TR" sz="1600" b="1" dirty="0" smtClean="0">
                <a:solidFill>
                  <a:srgbClr val="7030A0"/>
                </a:solidFill>
              </a:rPr>
              <a:t> a </a:t>
            </a:r>
            <a:r>
              <a:rPr lang="tr-TR" sz="1600" b="1" dirty="0" err="1" smtClean="0">
                <a:solidFill>
                  <a:srgbClr val="7030A0"/>
                </a:solidFill>
              </a:rPr>
              <a:t>receptor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subtype</a:t>
            </a:r>
            <a:r>
              <a:rPr lang="tr-TR" sz="1600" b="1" dirty="0" smtClean="0">
                <a:solidFill>
                  <a:srgbClr val="7030A0"/>
                </a:solidFill>
              </a:rPr>
              <a:t>.</a:t>
            </a:r>
          </a:p>
          <a:p>
            <a:endParaRPr lang="tr-TR" sz="1600" b="1" dirty="0">
              <a:solidFill>
                <a:srgbClr val="7030A0"/>
              </a:solidFill>
            </a:endParaRPr>
          </a:p>
          <a:p>
            <a:r>
              <a:rPr lang="tr-TR" sz="1600" b="1" dirty="0" err="1" smtClean="0">
                <a:solidFill>
                  <a:srgbClr val="7030A0"/>
                </a:solidFill>
              </a:rPr>
              <a:t>Their</a:t>
            </a:r>
            <a:r>
              <a:rPr lang="tr-TR" sz="1600" b="1" dirty="0" smtClean="0">
                <a:solidFill>
                  <a:srgbClr val="7030A0"/>
                </a:solidFill>
              </a:rPr>
              <a:t> t</a:t>
            </a:r>
            <a:r>
              <a:rPr lang="tr-TR" sz="1600" b="1" baseline="-25000" dirty="0" smtClean="0">
                <a:solidFill>
                  <a:srgbClr val="7030A0"/>
                </a:solidFill>
              </a:rPr>
              <a:t>1/2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values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are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extremely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long</a:t>
            </a:r>
            <a:r>
              <a:rPr lang="tr-TR" sz="1600" b="1" dirty="0" smtClean="0">
                <a:solidFill>
                  <a:srgbClr val="7030A0"/>
                </a:solidFill>
              </a:rPr>
              <a:t>, </a:t>
            </a:r>
            <a:r>
              <a:rPr lang="tr-TR" sz="1600" b="1" dirty="0" err="1" smtClean="0">
                <a:solidFill>
                  <a:srgbClr val="7030A0"/>
                </a:solidFill>
              </a:rPr>
              <a:t>so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they</a:t>
            </a:r>
            <a:r>
              <a:rPr lang="tr-TR" sz="1600" b="1" dirty="0" smtClean="0">
                <a:solidFill>
                  <a:srgbClr val="7030A0"/>
                </a:solidFill>
              </a:rPr>
              <a:t> can be </a:t>
            </a:r>
            <a:r>
              <a:rPr lang="tr-TR" sz="1600" b="1" dirty="0" err="1" smtClean="0">
                <a:solidFill>
                  <a:srgbClr val="7030A0"/>
                </a:solidFill>
              </a:rPr>
              <a:t>applied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intervally</a:t>
            </a:r>
            <a:r>
              <a:rPr lang="tr-TR" sz="1600" b="1" dirty="0" smtClean="0">
                <a:solidFill>
                  <a:srgbClr val="7030A0"/>
                </a:solidFill>
              </a:rPr>
              <a:t>.</a:t>
            </a:r>
            <a:endParaRPr lang="tr-TR" sz="1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733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296653" y="127771"/>
            <a:ext cx="58954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/>
              <a:t>Abnormal</a:t>
            </a:r>
            <a:r>
              <a:rPr lang="tr-TR" sz="2000" b="1" dirty="0"/>
              <a:t> </a:t>
            </a:r>
            <a:r>
              <a:rPr lang="tr-TR" sz="2000" b="1" dirty="0" err="1"/>
              <a:t>activation</a:t>
            </a:r>
            <a:r>
              <a:rPr lang="tr-TR" sz="2000" b="1" dirty="0"/>
              <a:t> of </a:t>
            </a:r>
            <a:r>
              <a:rPr lang="tr-TR" sz="2000" b="1" dirty="0" err="1"/>
              <a:t>growth</a:t>
            </a:r>
            <a:r>
              <a:rPr lang="tr-TR" sz="2000" b="1" dirty="0"/>
              <a:t> </a:t>
            </a:r>
            <a:r>
              <a:rPr lang="tr-TR" sz="2000" b="1" dirty="0" err="1"/>
              <a:t>factor</a:t>
            </a:r>
            <a:r>
              <a:rPr lang="tr-TR" sz="2000" b="1" dirty="0"/>
              <a:t> </a:t>
            </a:r>
            <a:r>
              <a:rPr lang="tr-TR" sz="2000" b="1" dirty="0" err="1"/>
              <a:t>receptors</a:t>
            </a:r>
            <a:r>
              <a:rPr lang="tr-TR" sz="2000" b="1" dirty="0"/>
              <a:t>, </a:t>
            </a:r>
          </a:p>
          <a:p>
            <a:r>
              <a:rPr lang="tr-TR" sz="2000" b="1" dirty="0" err="1"/>
              <a:t>Dysregulations</a:t>
            </a:r>
            <a:r>
              <a:rPr lang="tr-TR" sz="2000" b="1" dirty="0"/>
              <a:t> in </a:t>
            </a:r>
            <a:r>
              <a:rPr lang="tr-TR" sz="2000" b="1" dirty="0" err="1"/>
              <a:t>intracellular</a:t>
            </a:r>
            <a:r>
              <a:rPr lang="tr-TR" sz="2000" b="1" dirty="0"/>
              <a:t> </a:t>
            </a:r>
            <a:r>
              <a:rPr lang="tr-TR" sz="2000" b="1" dirty="0" err="1"/>
              <a:t>signaling</a:t>
            </a:r>
            <a:r>
              <a:rPr lang="tr-TR" sz="2000" b="1" dirty="0"/>
              <a:t> </a:t>
            </a:r>
            <a:r>
              <a:rPr lang="tr-TR" sz="2000" b="1" dirty="0" err="1"/>
              <a:t>pathways</a:t>
            </a:r>
            <a:r>
              <a:rPr lang="tr-TR" sz="2000" b="1" dirty="0"/>
              <a:t>, </a:t>
            </a:r>
          </a:p>
          <a:p>
            <a:r>
              <a:rPr lang="tr-TR" sz="2000" b="1" dirty="0" err="1"/>
              <a:t>Problems</a:t>
            </a:r>
            <a:r>
              <a:rPr lang="tr-TR" sz="2000" b="1" dirty="0"/>
              <a:t> </a:t>
            </a:r>
            <a:r>
              <a:rPr lang="tr-TR" sz="2000" b="1" dirty="0" err="1"/>
              <a:t>with</a:t>
            </a:r>
            <a:r>
              <a:rPr lang="tr-TR" sz="2000" b="1" dirty="0"/>
              <a:t> DNA </a:t>
            </a:r>
            <a:r>
              <a:rPr lang="tr-TR" sz="2000" b="1" dirty="0" err="1"/>
              <a:t>repair</a:t>
            </a:r>
            <a:r>
              <a:rPr lang="tr-TR" sz="2000" b="1" dirty="0"/>
              <a:t> </a:t>
            </a:r>
            <a:r>
              <a:rPr lang="tr-TR" sz="2000" b="1" dirty="0" err="1"/>
              <a:t>and</a:t>
            </a:r>
            <a:r>
              <a:rPr lang="tr-TR" sz="2000" b="1" dirty="0"/>
              <a:t> </a:t>
            </a:r>
            <a:r>
              <a:rPr lang="tr-TR" sz="2000" b="1" dirty="0" err="1"/>
              <a:t>apoptosis</a:t>
            </a:r>
            <a:r>
              <a:rPr lang="tr-TR" sz="2000" b="1" dirty="0"/>
              <a:t>.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806115" y="1449510"/>
            <a:ext cx="4174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Small </a:t>
            </a:r>
            <a:r>
              <a:rPr lang="tr-TR" sz="3200" dirty="0" err="1" smtClean="0">
                <a:solidFill>
                  <a:srgbClr val="FF0000"/>
                </a:solidFill>
              </a:rPr>
              <a:t>molecules</a:t>
            </a:r>
            <a:endParaRPr lang="tr-TR" sz="3200" dirty="0" smtClean="0">
              <a:solidFill>
                <a:srgbClr val="FF0000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6936617" y="2953501"/>
            <a:ext cx="512303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err="1" smtClean="0">
                <a:solidFill>
                  <a:srgbClr val="7030A0"/>
                </a:solidFill>
              </a:rPr>
              <a:t>They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act</a:t>
            </a:r>
            <a:r>
              <a:rPr lang="tr-TR" sz="1600" b="1" dirty="0" smtClean="0">
                <a:solidFill>
                  <a:srgbClr val="7030A0"/>
                </a:solidFill>
              </a:rPr>
              <a:t> on </a:t>
            </a:r>
            <a:r>
              <a:rPr lang="tr-TR" sz="1600" b="1" dirty="0" err="1" smtClean="0">
                <a:solidFill>
                  <a:srgbClr val="7030A0"/>
                </a:solidFill>
              </a:rPr>
              <a:t>tumor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cells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through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inhibition</a:t>
            </a:r>
            <a:r>
              <a:rPr lang="tr-TR" sz="1600" b="1" dirty="0" smtClean="0">
                <a:solidFill>
                  <a:srgbClr val="7030A0"/>
                </a:solidFill>
              </a:rPr>
              <a:t> of  </a:t>
            </a:r>
            <a:r>
              <a:rPr lang="tr-TR" sz="1600" b="1" dirty="0" err="1" smtClean="0">
                <a:solidFill>
                  <a:srgbClr val="7030A0"/>
                </a:solidFill>
              </a:rPr>
              <a:t>intracellular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enzymatic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functions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by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entering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into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the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cell</a:t>
            </a:r>
            <a:r>
              <a:rPr lang="tr-TR" sz="1600" b="1" dirty="0" smtClean="0">
                <a:solidFill>
                  <a:srgbClr val="7030A0"/>
                </a:solidFill>
              </a:rPr>
              <a:t>.</a:t>
            </a:r>
          </a:p>
          <a:p>
            <a:endParaRPr lang="tr-TR" sz="1600" b="1" dirty="0">
              <a:solidFill>
                <a:srgbClr val="7030A0"/>
              </a:solidFill>
            </a:endParaRPr>
          </a:p>
          <a:p>
            <a:r>
              <a:rPr lang="tr-TR" sz="1600" b="1" dirty="0" err="1" smtClean="0">
                <a:solidFill>
                  <a:srgbClr val="7030A0"/>
                </a:solidFill>
              </a:rPr>
              <a:t>Generally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they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target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more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than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one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enzimatic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region</a:t>
            </a:r>
            <a:r>
              <a:rPr lang="tr-TR" sz="1600" b="1" dirty="0" smtClean="0">
                <a:solidFill>
                  <a:srgbClr val="7030A0"/>
                </a:solidFill>
              </a:rPr>
              <a:t>.</a:t>
            </a:r>
          </a:p>
          <a:p>
            <a:endParaRPr lang="tr-TR" sz="1600" b="1" dirty="0">
              <a:solidFill>
                <a:srgbClr val="7030A0"/>
              </a:solidFill>
            </a:endParaRPr>
          </a:p>
          <a:p>
            <a:r>
              <a:rPr lang="tr-TR" sz="1600" b="1" dirty="0" err="1" smtClean="0">
                <a:solidFill>
                  <a:srgbClr val="7030A0"/>
                </a:solidFill>
              </a:rPr>
              <a:t>Their</a:t>
            </a:r>
            <a:r>
              <a:rPr lang="tr-TR" sz="1600" b="1" dirty="0" smtClean="0">
                <a:solidFill>
                  <a:srgbClr val="7030A0"/>
                </a:solidFill>
              </a:rPr>
              <a:t> t</a:t>
            </a:r>
            <a:r>
              <a:rPr lang="tr-TR" sz="1600" b="1" baseline="-25000" dirty="0" smtClean="0">
                <a:solidFill>
                  <a:srgbClr val="7030A0"/>
                </a:solidFill>
              </a:rPr>
              <a:t>1/2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values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are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between</a:t>
            </a:r>
            <a:r>
              <a:rPr lang="tr-TR" sz="1600" b="1" dirty="0" smtClean="0">
                <a:solidFill>
                  <a:srgbClr val="7030A0"/>
                </a:solidFill>
              </a:rPr>
              <a:t> 12 </a:t>
            </a:r>
            <a:r>
              <a:rPr lang="tr-TR" sz="1600" b="1" dirty="0" err="1" smtClean="0">
                <a:solidFill>
                  <a:srgbClr val="7030A0"/>
                </a:solidFill>
              </a:rPr>
              <a:t>and</a:t>
            </a:r>
            <a:r>
              <a:rPr lang="tr-TR" sz="1600" b="1" dirty="0" smtClean="0">
                <a:solidFill>
                  <a:srgbClr val="7030A0"/>
                </a:solidFill>
              </a:rPr>
              <a:t> 24 </a:t>
            </a:r>
            <a:r>
              <a:rPr lang="tr-TR" sz="1600" b="1" dirty="0" err="1" smtClean="0">
                <a:solidFill>
                  <a:srgbClr val="7030A0"/>
                </a:solidFill>
              </a:rPr>
              <a:t>hours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and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they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should</a:t>
            </a:r>
            <a:r>
              <a:rPr lang="tr-TR" sz="1600" b="1" dirty="0" smtClean="0">
                <a:solidFill>
                  <a:srgbClr val="7030A0"/>
                </a:solidFill>
              </a:rPr>
              <a:t> be </a:t>
            </a:r>
            <a:r>
              <a:rPr lang="tr-TR" sz="1600" b="1" dirty="0" err="1" smtClean="0">
                <a:solidFill>
                  <a:srgbClr val="7030A0"/>
                </a:solidFill>
              </a:rPr>
              <a:t>taken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orally</a:t>
            </a:r>
            <a:r>
              <a:rPr lang="tr-TR" sz="1600" b="1" dirty="0" smtClean="0">
                <a:solidFill>
                  <a:srgbClr val="7030A0"/>
                </a:solidFill>
              </a:rPr>
              <a:t> </a:t>
            </a:r>
            <a:r>
              <a:rPr lang="tr-TR" sz="1600" b="1" dirty="0" err="1" smtClean="0">
                <a:solidFill>
                  <a:srgbClr val="7030A0"/>
                </a:solidFill>
              </a:rPr>
              <a:t>everyday</a:t>
            </a:r>
            <a:r>
              <a:rPr lang="tr-TR" sz="1600" b="1" dirty="0" smtClean="0">
                <a:solidFill>
                  <a:srgbClr val="7030A0"/>
                </a:solidFill>
              </a:rPr>
              <a:t>.</a:t>
            </a:r>
            <a:endParaRPr lang="tr-TR" sz="1600" b="1" dirty="0">
              <a:solidFill>
                <a:srgbClr val="7030A0"/>
              </a:solidFill>
            </a:endParaRPr>
          </a:p>
        </p:txBody>
      </p:sp>
      <p:pic>
        <p:nvPicPr>
          <p:cNvPr id="3074" name="Picture 2" descr="small molecules for targeted therapy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41" y="2508333"/>
            <a:ext cx="6064360" cy="3411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100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tyrosine kinase inhibitor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16" y="395570"/>
            <a:ext cx="7024887" cy="5957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8095246" y="941115"/>
            <a:ext cx="32625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err="1" smtClean="0">
                <a:solidFill>
                  <a:srgbClr val="0070C0"/>
                </a:solidFill>
              </a:rPr>
              <a:t>Monoclonal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antibodies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which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act</a:t>
            </a:r>
            <a:r>
              <a:rPr lang="tr-TR" b="1" dirty="0" smtClean="0">
                <a:solidFill>
                  <a:srgbClr val="0070C0"/>
                </a:solidFill>
              </a:rPr>
              <a:t> on </a:t>
            </a:r>
            <a:r>
              <a:rPr lang="tr-TR" b="1" dirty="0" err="1" smtClean="0">
                <a:solidFill>
                  <a:srgbClr val="0070C0"/>
                </a:solidFill>
              </a:rPr>
              <a:t>epidermal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growth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factor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receptors</a:t>
            </a:r>
            <a:r>
              <a:rPr lang="tr-TR" b="1" dirty="0" smtClean="0">
                <a:solidFill>
                  <a:srgbClr val="0070C0"/>
                </a:solidFill>
              </a:rPr>
              <a:t> (EGFR) </a:t>
            </a:r>
            <a:r>
              <a:rPr lang="tr-TR" b="1" dirty="0" err="1" smtClean="0">
                <a:solidFill>
                  <a:srgbClr val="0070C0"/>
                </a:solidFill>
              </a:rPr>
              <a:t>are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generally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effective</a:t>
            </a:r>
            <a:r>
              <a:rPr lang="tr-TR" b="1" dirty="0" smtClean="0">
                <a:solidFill>
                  <a:srgbClr val="0070C0"/>
                </a:solidFill>
              </a:rPr>
              <a:t> on </a:t>
            </a:r>
            <a:r>
              <a:rPr lang="tr-TR" b="1" dirty="0" err="1" smtClean="0">
                <a:solidFill>
                  <a:srgbClr val="0070C0"/>
                </a:solidFill>
              </a:rPr>
              <a:t>head</a:t>
            </a:r>
            <a:r>
              <a:rPr lang="tr-TR" b="1" dirty="0" smtClean="0">
                <a:solidFill>
                  <a:srgbClr val="0070C0"/>
                </a:solidFill>
              </a:rPr>
              <a:t>, </a:t>
            </a:r>
            <a:r>
              <a:rPr lang="tr-TR" b="1" dirty="0" err="1" smtClean="0">
                <a:solidFill>
                  <a:srgbClr val="0070C0"/>
                </a:solidFill>
              </a:rPr>
              <a:t>neck</a:t>
            </a:r>
            <a:r>
              <a:rPr lang="tr-TR" b="1" dirty="0" smtClean="0">
                <a:solidFill>
                  <a:srgbClr val="0070C0"/>
                </a:solidFill>
              </a:rPr>
              <a:t>  </a:t>
            </a:r>
            <a:r>
              <a:rPr lang="tr-TR" b="1" dirty="0" err="1" smtClean="0">
                <a:solidFill>
                  <a:srgbClr val="0070C0"/>
                </a:solidFill>
              </a:rPr>
              <a:t>and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colon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cancers</a:t>
            </a:r>
            <a:r>
              <a:rPr lang="tr-TR" b="1" dirty="0" smtClean="0">
                <a:solidFill>
                  <a:srgbClr val="0070C0"/>
                </a:solidFill>
              </a:rPr>
              <a:t>.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8311816" y="3564000"/>
            <a:ext cx="3130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0070C0"/>
                </a:solidFill>
              </a:rPr>
              <a:t>Small </a:t>
            </a:r>
            <a:r>
              <a:rPr lang="tr-TR" b="1" dirty="0" err="1" smtClean="0">
                <a:solidFill>
                  <a:srgbClr val="0070C0"/>
                </a:solidFill>
              </a:rPr>
              <a:t>molecules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such</a:t>
            </a:r>
            <a:r>
              <a:rPr lang="tr-TR" b="1" dirty="0" smtClean="0">
                <a:solidFill>
                  <a:srgbClr val="0070C0"/>
                </a:solidFill>
              </a:rPr>
              <a:t> as </a:t>
            </a:r>
            <a:r>
              <a:rPr lang="tr-TR" b="1" dirty="0" err="1" smtClean="0">
                <a:solidFill>
                  <a:srgbClr val="0070C0"/>
                </a:solidFill>
              </a:rPr>
              <a:t>erlotinib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act</a:t>
            </a:r>
            <a:r>
              <a:rPr lang="tr-TR" b="1" dirty="0" smtClean="0">
                <a:solidFill>
                  <a:srgbClr val="0070C0"/>
                </a:solidFill>
              </a:rPr>
              <a:t> on </a:t>
            </a:r>
            <a:r>
              <a:rPr lang="tr-TR" b="1" dirty="0" err="1" smtClean="0">
                <a:solidFill>
                  <a:srgbClr val="0070C0"/>
                </a:solidFill>
              </a:rPr>
              <a:t>tyrosine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kinase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activity</a:t>
            </a:r>
            <a:r>
              <a:rPr lang="tr-TR" b="1" dirty="0" smtClean="0">
                <a:solidFill>
                  <a:srgbClr val="0070C0"/>
                </a:solidFill>
              </a:rPr>
              <a:t> of EGFR. (</a:t>
            </a:r>
            <a:r>
              <a:rPr lang="tr-TR" b="1" dirty="0" err="1" smtClean="0">
                <a:solidFill>
                  <a:srgbClr val="0070C0"/>
                </a:solidFill>
              </a:rPr>
              <a:t>non-small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cell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lung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cancer</a:t>
            </a:r>
            <a:r>
              <a:rPr lang="tr-TR" b="1" dirty="0" smtClean="0">
                <a:solidFill>
                  <a:srgbClr val="0070C0"/>
                </a:solidFill>
              </a:rPr>
              <a:t>)</a:t>
            </a:r>
            <a:endParaRPr lang="tr-TR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953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410252" y="3493952"/>
            <a:ext cx="7140698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>
                <a:solidFill>
                  <a:srgbClr val="7030A0"/>
                </a:solidFill>
              </a:rPr>
              <a:t>I</a:t>
            </a:r>
            <a:r>
              <a:rPr lang="tr-TR" b="1" dirty="0" err="1" smtClean="0">
                <a:solidFill>
                  <a:srgbClr val="7030A0"/>
                </a:solidFill>
              </a:rPr>
              <a:t>manitib</a:t>
            </a:r>
            <a:r>
              <a:rPr lang="tr-TR" b="1" dirty="0" smtClean="0">
                <a:solidFill>
                  <a:srgbClr val="7030A0"/>
                </a:solidFill>
              </a:rPr>
              <a:t>, </a:t>
            </a:r>
            <a:r>
              <a:rPr lang="tr-TR" b="1" dirty="0" err="1" smtClean="0">
                <a:solidFill>
                  <a:srgbClr val="7030A0"/>
                </a:solidFill>
              </a:rPr>
              <a:t>Dasatinib</a:t>
            </a:r>
            <a:r>
              <a:rPr lang="tr-TR" b="1" dirty="0" smtClean="0">
                <a:solidFill>
                  <a:srgbClr val="7030A0"/>
                </a:solidFill>
              </a:rPr>
              <a:t>, </a:t>
            </a:r>
            <a:r>
              <a:rPr lang="tr-TR" b="1" dirty="0" err="1" smtClean="0">
                <a:solidFill>
                  <a:srgbClr val="7030A0"/>
                </a:solidFill>
              </a:rPr>
              <a:t>Nilotinib</a:t>
            </a:r>
            <a:r>
              <a:rPr lang="tr-TR" b="1" dirty="0" smtClean="0">
                <a:solidFill>
                  <a:srgbClr val="7030A0"/>
                </a:solidFill>
              </a:rPr>
              <a:t>: </a:t>
            </a:r>
            <a:r>
              <a:rPr lang="tr-TR" b="1" dirty="0" err="1" smtClean="0">
                <a:solidFill>
                  <a:srgbClr val="7030A0"/>
                </a:solidFill>
              </a:rPr>
              <a:t>Inhibitors</a:t>
            </a:r>
            <a:r>
              <a:rPr lang="tr-TR" b="1" dirty="0" smtClean="0">
                <a:solidFill>
                  <a:srgbClr val="7030A0"/>
                </a:solidFill>
              </a:rPr>
              <a:t> of BCR-ABL </a:t>
            </a:r>
            <a:r>
              <a:rPr lang="tr-TR" b="1" dirty="0" err="1" smtClean="0">
                <a:solidFill>
                  <a:srgbClr val="7030A0"/>
                </a:solidFill>
              </a:rPr>
              <a:t>kinase</a:t>
            </a:r>
            <a:r>
              <a:rPr lang="tr-TR" b="1" dirty="0" smtClean="0">
                <a:solidFill>
                  <a:srgbClr val="7030A0"/>
                </a:solidFill>
              </a:rPr>
              <a:t>.</a:t>
            </a:r>
          </a:p>
          <a:p>
            <a:r>
              <a:rPr lang="tr-TR" b="1" dirty="0" smtClean="0">
                <a:solidFill>
                  <a:srgbClr val="7030A0"/>
                </a:solidFill>
              </a:rPr>
              <a:t>FDA </a:t>
            </a:r>
            <a:r>
              <a:rPr lang="tr-TR" b="1" dirty="0" err="1" smtClean="0">
                <a:solidFill>
                  <a:srgbClr val="7030A0"/>
                </a:solidFill>
              </a:rPr>
              <a:t>approved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for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the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treatment</a:t>
            </a:r>
            <a:r>
              <a:rPr lang="tr-TR" b="1" dirty="0" smtClean="0">
                <a:solidFill>
                  <a:srgbClr val="7030A0"/>
                </a:solidFill>
              </a:rPr>
              <a:t> of </a:t>
            </a:r>
            <a:r>
              <a:rPr lang="tr-TR" b="1" dirty="0" err="1" smtClean="0">
                <a:solidFill>
                  <a:srgbClr val="7030A0"/>
                </a:solidFill>
              </a:rPr>
              <a:t>chronic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myeloid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leukemia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and</a:t>
            </a:r>
            <a:r>
              <a:rPr lang="tr-TR" b="1" dirty="0" smtClean="0">
                <a:solidFill>
                  <a:srgbClr val="7030A0"/>
                </a:solidFill>
              </a:rPr>
              <a:t>  GI </a:t>
            </a:r>
            <a:r>
              <a:rPr lang="tr-TR" b="1" dirty="0" err="1" smtClean="0">
                <a:solidFill>
                  <a:srgbClr val="7030A0"/>
                </a:solidFill>
              </a:rPr>
              <a:t>stromal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tumors</a:t>
            </a:r>
            <a:r>
              <a:rPr lang="tr-TR" b="1" dirty="0" smtClean="0">
                <a:solidFill>
                  <a:srgbClr val="7030A0"/>
                </a:solidFill>
              </a:rPr>
              <a:t>.</a:t>
            </a:r>
          </a:p>
          <a:p>
            <a:endParaRPr lang="tr-TR" b="1" dirty="0">
              <a:solidFill>
                <a:srgbClr val="7030A0"/>
              </a:solidFill>
            </a:endParaRPr>
          </a:p>
          <a:p>
            <a:r>
              <a:rPr lang="tr-TR" b="1" dirty="0" smtClean="0">
                <a:solidFill>
                  <a:srgbClr val="7030A0"/>
                </a:solidFill>
              </a:rPr>
              <a:t>BCR-ABL </a:t>
            </a:r>
            <a:r>
              <a:rPr lang="tr-TR" b="1" dirty="0" err="1" smtClean="0">
                <a:solidFill>
                  <a:srgbClr val="7030A0"/>
                </a:solidFill>
              </a:rPr>
              <a:t>tyrosine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kinase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mutation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i="1" dirty="0" smtClean="0">
                <a:solidFill>
                  <a:srgbClr val="7030A0"/>
                </a:solidFill>
              </a:rPr>
              <a:t>(</a:t>
            </a:r>
            <a:r>
              <a:rPr lang="tr-TR" b="1" i="1" dirty="0" err="1" smtClean="0">
                <a:solidFill>
                  <a:srgbClr val="7030A0"/>
                </a:solidFill>
              </a:rPr>
              <a:t>Philadelphia</a:t>
            </a:r>
            <a:r>
              <a:rPr lang="tr-TR" b="1" i="1" dirty="0" smtClean="0">
                <a:solidFill>
                  <a:srgbClr val="7030A0"/>
                </a:solidFill>
              </a:rPr>
              <a:t> </a:t>
            </a:r>
            <a:r>
              <a:rPr lang="tr-TR" b="1" i="1" dirty="0" err="1" smtClean="0">
                <a:solidFill>
                  <a:srgbClr val="7030A0"/>
                </a:solidFill>
              </a:rPr>
              <a:t>chromosome</a:t>
            </a:r>
            <a:r>
              <a:rPr lang="tr-TR" b="1" i="1" dirty="0" smtClean="0">
                <a:solidFill>
                  <a:srgbClr val="7030A0"/>
                </a:solidFill>
              </a:rPr>
              <a:t>)</a:t>
            </a:r>
            <a:r>
              <a:rPr lang="tr-TR" b="1" dirty="0" smtClean="0">
                <a:solidFill>
                  <a:srgbClr val="7030A0"/>
                </a:solidFill>
              </a:rPr>
              <a:t>. </a:t>
            </a:r>
          </a:p>
          <a:p>
            <a:r>
              <a:rPr lang="tr-TR" b="1" dirty="0" err="1" smtClean="0">
                <a:solidFill>
                  <a:srgbClr val="7030A0"/>
                </a:solidFill>
              </a:rPr>
              <a:t>They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are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effective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all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cancer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types</a:t>
            </a:r>
            <a:r>
              <a:rPr lang="tr-TR" b="1" dirty="0" smtClean="0">
                <a:solidFill>
                  <a:srgbClr val="7030A0"/>
                </a:solidFill>
              </a:rPr>
              <a:t> in </a:t>
            </a:r>
            <a:r>
              <a:rPr lang="tr-TR" b="1" dirty="0" err="1" smtClean="0">
                <a:solidFill>
                  <a:srgbClr val="7030A0"/>
                </a:solidFill>
              </a:rPr>
              <a:t>which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this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mutation</a:t>
            </a:r>
            <a:r>
              <a:rPr lang="tr-TR" b="1" dirty="0" smtClean="0">
                <a:solidFill>
                  <a:srgbClr val="7030A0"/>
                </a:solidFill>
              </a:rPr>
              <a:t> has </a:t>
            </a:r>
            <a:r>
              <a:rPr lang="tr-TR" b="1" dirty="0" err="1" smtClean="0">
                <a:solidFill>
                  <a:srgbClr val="7030A0"/>
                </a:solidFill>
              </a:rPr>
              <a:t>been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seen</a:t>
            </a:r>
            <a:r>
              <a:rPr lang="tr-TR" b="1" dirty="0" smtClean="0">
                <a:solidFill>
                  <a:srgbClr val="7030A0"/>
                </a:solidFill>
              </a:rPr>
              <a:t>.</a:t>
            </a:r>
            <a:endParaRPr lang="tr-TR" b="1" dirty="0">
              <a:solidFill>
                <a:srgbClr val="7030A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l="2479" t="52486" r="3187" b="30477"/>
          <a:stretch/>
        </p:blipFill>
        <p:spPr>
          <a:xfrm>
            <a:off x="410252" y="242719"/>
            <a:ext cx="5177197" cy="2739023"/>
          </a:xfrm>
          <a:prstGeom prst="rect">
            <a:avLst/>
          </a:prstGeom>
        </p:spPr>
      </p:pic>
      <p:pic>
        <p:nvPicPr>
          <p:cNvPr id="6" name="Picture 2" descr="gleevec for targeted therapy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0768" y="675871"/>
            <a:ext cx="3502588" cy="4611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40460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986" y="138989"/>
            <a:ext cx="69594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Philadelphia chromosome: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771" y="1735205"/>
            <a:ext cx="10208785" cy="362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428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315444" y="674202"/>
            <a:ext cx="1001462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7030A0"/>
                </a:solidFill>
              </a:rPr>
              <a:t>İmatinib</a:t>
            </a:r>
            <a:r>
              <a:rPr lang="tr-TR" dirty="0" smtClean="0">
                <a:solidFill>
                  <a:srgbClr val="7030A0"/>
                </a:solidFill>
              </a:rPr>
              <a:t> has </a:t>
            </a:r>
            <a:r>
              <a:rPr lang="tr-TR" dirty="0" err="1" smtClean="0">
                <a:solidFill>
                  <a:srgbClr val="7030A0"/>
                </a:solidFill>
              </a:rPr>
              <a:t>high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absorbtion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rates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when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applied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orally</a:t>
            </a:r>
            <a:r>
              <a:rPr lang="tr-TR" dirty="0" smtClean="0">
                <a:solidFill>
                  <a:srgbClr val="7030A0"/>
                </a:solidFill>
              </a:rPr>
              <a:t>.  </a:t>
            </a:r>
          </a:p>
          <a:p>
            <a:r>
              <a:rPr lang="tr-TR" dirty="0" err="1" smtClean="0">
                <a:solidFill>
                  <a:srgbClr val="7030A0"/>
                </a:solidFill>
              </a:rPr>
              <a:t>Its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bioavailability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reduces</a:t>
            </a:r>
            <a:r>
              <a:rPr lang="tr-TR" dirty="0" smtClean="0">
                <a:solidFill>
                  <a:srgbClr val="7030A0"/>
                </a:solidFill>
              </a:rPr>
              <a:t> in </a:t>
            </a:r>
            <a:r>
              <a:rPr lang="tr-TR" dirty="0" err="1" smtClean="0">
                <a:solidFill>
                  <a:srgbClr val="7030A0"/>
                </a:solidFill>
              </a:rPr>
              <a:t>neutral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gastric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pH</a:t>
            </a:r>
            <a:r>
              <a:rPr lang="tr-TR" dirty="0" smtClean="0">
                <a:solidFill>
                  <a:srgbClr val="7030A0"/>
                </a:solidFill>
              </a:rPr>
              <a:t> (</a:t>
            </a:r>
            <a:r>
              <a:rPr lang="tr-TR" dirty="0" err="1" smtClean="0">
                <a:solidFill>
                  <a:srgbClr val="7030A0"/>
                </a:solidFill>
              </a:rPr>
              <a:t>antacid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and</a:t>
            </a:r>
            <a:r>
              <a:rPr lang="tr-TR" dirty="0" smtClean="0">
                <a:solidFill>
                  <a:srgbClr val="7030A0"/>
                </a:solidFill>
              </a:rPr>
              <a:t> H2 </a:t>
            </a:r>
            <a:r>
              <a:rPr lang="tr-TR" dirty="0" err="1" smtClean="0">
                <a:solidFill>
                  <a:srgbClr val="7030A0"/>
                </a:solidFill>
              </a:rPr>
              <a:t>blockers</a:t>
            </a:r>
            <a:r>
              <a:rPr lang="tr-TR" dirty="0" smtClean="0">
                <a:solidFill>
                  <a:srgbClr val="7030A0"/>
                </a:solidFill>
              </a:rPr>
              <a:t>!) but </a:t>
            </a:r>
            <a:r>
              <a:rPr lang="tr-TR" dirty="0" err="1" smtClean="0">
                <a:solidFill>
                  <a:srgbClr val="7030A0"/>
                </a:solidFill>
              </a:rPr>
              <a:t>food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intake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did</a:t>
            </a:r>
            <a:r>
              <a:rPr lang="tr-TR" dirty="0" smtClean="0">
                <a:solidFill>
                  <a:srgbClr val="7030A0"/>
                </a:solidFill>
              </a:rPr>
              <a:t> not </a:t>
            </a:r>
            <a:r>
              <a:rPr lang="tr-TR" dirty="0" err="1" smtClean="0">
                <a:solidFill>
                  <a:srgbClr val="7030A0"/>
                </a:solidFill>
              </a:rPr>
              <a:t>affect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the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bioavailability</a:t>
            </a:r>
            <a:r>
              <a:rPr lang="tr-TR" dirty="0" smtClean="0">
                <a:solidFill>
                  <a:srgbClr val="7030A0"/>
                </a:solidFill>
              </a:rPr>
              <a:t>.</a:t>
            </a:r>
          </a:p>
          <a:p>
            <a:r>
              <a:rPr lang="tr-TR" dirty="0" err="1" smtClean="0">
                <a:solidFill>
                  <a:srgbClr val="7030A0"/>
                </a:solidFill>
              </a:rPr>
              <a:t>Plasma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peak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values</a:t>
            </a:r>
            <a:r>
              <a:rPr lang="tr-TR" dirty="0" smtClean="0">
                <a:solidFill>
                  <a:srgbClr val="7030A0"/>
                </a:solidFill>
              </a:rPr>
              <a:t> can be </a:t>
            </a:r>
            <a:r>
              <a:rPr lang="tr-TR" dirty="0" err="1" smtClean="0">
                <a:solidFill>
                  <a:srgbClr val="7030A0"/>
                </a:solidFill>
              </a:rPr>
              <a:t>seen</a:t>
            </a:r>
            <a:r>
              <a:rPr lang="tr-TR" dirty="0" smtClean="0">
                <a:solidFill>
                  <a:srgbClr val="7030A0"/>
                </a:solidFill>
              </a:rPr>
              <a:t> in 2-4 </a:t>
            </a:r>
            <a:r>
              <a:rPr lang="tr-TR" dirty="0" err="1" smtClean="0">
                <a:solidFill>
                  <a:srgbClr val="7030A0"/>
                </a:solidFill>
              </a:rPr>
              <a:t>hours</a:t>
            </a:r>
            <a:r>
              <a:rPr lang="tr-TR" dirty="0" smtClean="0">
                <a:solidFill>
                  <a:srgbClr val="7030A0"/>
                </a:solidFill>
              </a:rPr>
              <a:t>. 400-600mg/</a:t>
            </a:r>
            <a:r>
              <a:rPr lang="tr-TR" dirty="0" err="1" smtClean="0">
                <a:solidFill>
                  <a:srgbClr val="7030A0"/>
                </a:solidFill>
              </a:rPr>
              <a:t>day</a:t>
            </a:r>
            <a:r>
              <a:rPr lang="tr-TR" dirty="0" smtClean="0">
                <a:solidFill>
                  <a:srgbClr val="7030A0"/>
                </a:solidFill>
              </a:rPr>
              <a:t>.</a:t>
            </a:r>
          </a:p>
          <a:p>
            <a:r>
              <a:rPr lang="tr-TR" dirty="0" err="1" smtClean="0">
                <a:solidFill>
                  <a:srgbClr val="7030A0"/>
                </a:solidFill>
              </a:rPr>
              <a:t>Metabolized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by</a:t>
            </a:r>
            <a:r>
              <a:rPr lang="tr-TR" dirty="0" smtClean="0">
                <a:solidFill>
                  <a:srgbClr val="7030A0"/>
                </a:solidFill>
              </a:rPr>
              <a:t> CYP3A4. </a:t>
            </a:r>
            <a:r>
              <a:rPr lang="tr-TR" dirty="0" err="1" smtClean="0">
                <a:solidFill>
                  <a:srgbClr val="7030A0"/>
                </a:solidFill>
              </a:rPr>
              <a:t>Ketoconazole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  <a:r>
              <a:rPr lang="tr-TR" dirty="0" err="1" smtClean="0">
                <a:solidFill>
                  <a:srgbClr val="7030A0"/>
                </a:solidFill>
              </a:rPr>
              <a:t>rifampicin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  <a:r>
              <a:rPr lang="tr-TR" dirty="0" err="1" smtClean="0">
                <a:solidFill>
                  <a:srgbClr val="7030A0"/>
                </a:solidFill>
              </a:rPr>
              <a:t>simvastatin</a:t>
            </a:r>
            <a:r>
              <a:rPr lang="tr-TR" dirty="0" smtClean="0">
                <a:solidFill>
                  <a:srgbClr val="7030A0"/>
                </a:solidFill>
              </a:rPr>
              <a:t>!!! </a:t>
            </a:r>
          </a:p>
          <a:p>
            <a:r>
              <a:rPr lang="tr-TR" dirty="0" err="1" smtClean="0">
                <a:solidFill>
                  <a:srgbClr val="7030A0"/>
                </a:solidFill>
              </a:rPr>
              <a:t>Adverse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effects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are</a:t>
            </a:r>
            <a:r>
              <a:rPr lang="tr-TR" dirty="0" smtClean="0">
                <a:solidFill>
                  <a:srgbClr val="7030A0"/>
                </a:solidFill>
              </a:rPr>
              <a:t> GI </a:t>
            </a:r>
            <a:r>
              <a:rPr lang="tr-TR" dirty="0" err="1" smtClean="0">
                <a:solidFill>
                  <a:srgbClr val="7030A0"/>
                </a:solidFill>
              </a:rPr>
              <a:t>problems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  <a:r>
              <a:rPr lang="tr-TR" dirty="0" err="1" smtClean="0">
                <a:solidFill>
                  <a:srgbClr val="7030A0"/>
                </a:solidFill>
              </a:rPr>
              <a:t>periferal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edema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  <a:r>
              <a:rPr lang="tr-TR" dirty="0" err="1" smtClean="0">
                <a:solidFill>
                  <a:srgbClr val="7030A0"/>
                </a:solidFill>
              </a:rPr>
              <a:t>myelosuppression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and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hepatotoxicity</a:t>
            </a:r>
            <a:r>
              <a:rPr lang="tr-TR" dirty="0" smtClean="0">
                <a:solidFill>
                  <a:srgbClr val="7030A0"/>
                </a:solidFill>
              </a:rPr>
              <a:t>.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315444" y="2447777"/>
            <a:ext cx="10640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7030A0"/>
                </a:solidFill>
              </a:rPr>
              <a:t>Dasatinib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  <a:r>
              <a:rPr lang="tr-TR" dirty="0" err="1" smtClean="0">
                <a:solidFill>
                  <a:srgbClr val="7030A0"/>
                </a:solidFill>
              </a:rPr>
              <a:t>very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similar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to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imatinib</a:t>
            </a:r>
            <a:r>
              <a:rPr lang="tr-TR" dirty="0" smtClean="0">
                <a:solidFill>
                  <a:srgbClr val="7030A0"/>
                </a:solidFill>
              </a:rPr>
              <a:t> (</a:t>
            </a:r>
            <a:r>
              <a:rPr lang="tr-TR" dirty="0" err="1" smtClean="0">
                <a:solidFill>
                  <a:srgbClr val="7030A0"/>
                </a:solidFill>
              </a:rPr>
              <a:t>bioavailability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  <a:r>
              <a:rPr lang="tr-TR" dirty="0" err="1" smtClean="0">
                <a:solidFill>
                  <a:srgbClr val="7030A0"/>
                </a:solidFill>
              </a:rPr>
              <a:t>interactions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  <a:r>
              <a:rPr lang="tr-TR" dirty="0" err="1" smtClean="0">
                <a:solidFill>
                  <a:srgbClr val="7030A0"/>
                </a:solidFill>
              </a:rPr>
              <a:t>metabolism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  <a:r>
              <a:rPr lang="tr-TR" dirty="0" err="1" smtClean="0">
                <a:solidFill>
                  <a:srgbClr val="7030A0"/>
                </a:solidFill>
              </a:rPr>
              <a:t>advers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effects</a:t>
            </a:r>
            <a:r>
              <a:rPr lang="tr-TR" dirty="0" smtClean="0">
                <a:solidFill>
                  <a:srgbClr val="7030A0"/>
                </a:solidFill>
              </a:rPr>
              <a:t>).</a:t>
            </a:r>
          </a:p>
          <a:p>
            <a:r>
              <a:rPr lang="tr-TR" dirty="0" err="1" smtClean="0">
                <a:solidFill>
                  <a:srgbClr val="7030A0"/>
                </a:solidFill>
              </a:rPr>
              <a:t>Recommended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dose</a:t>
            </a:r>
            <a:r>
              <a:rPr lang="tr-TR" dirty="0" smtClean="0">
                <a:solidFill>
                  <a:srgbClr val="7030A0"/>
                </a:solidFill>
              </a:rPr>
              <a:t> is 140mg/</a:t>
            </a:r>
            <a:r>
              <a:rPr lang="tr-TR" dirty="0" err="1" smtClean="0">
                <a:solidFill>
                  <a:srgbClr val="7030A0"/>
                </a:solidFill>
              </a:rPr>
              <a:t>day</a:t>
            </a:r>
            <a:r>
              <a:rPr lang="tr-TR" dirty="0" smtClean="0">
                <a:solidFill>
                  <a:srgbClr val="7030A0"/>
                </a:solidFill>
              </a:rPr>
              <a:t> (70mgX2).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281119" y="5159724"/>
            <a:ext cx="89524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7030A0"/>
                </a:solidFill>
              </a:rPr>
              <a:t>Nilotinib</a:t>
            </a:r>
            <a:r>
              <a:rPr lang="tr-TR" dirty="0" smtClean="0">
                <a:solidFill>
                  <a:srgbClr val="7030A0"/>
                </a:solidFill>
              </a:rPr>
              <a:t> has an oral </a:t>
            </a:r>
            <a:r>
              <a:rPr lang="tr-TR" dirty="0" err="1" smtClean="0">
                <a:solidFill>
                  <a:srgbClr val="7030A0"/>
                </a:solidFill>
              </a:rPr>
              <a:t>bioavailalibity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around</a:t>
            </a:r>
            <a:r>
              <a:rPr lang="tr-TR" dirty="0" smtClean="0">
                <a:solidFill>
                  <a:srgbClr val="7030A0"/>
                </a:solidFill>
              </a:rPr>
              <a:t> 30%. </a:t>
            </a:r>
            <a:r>
              <a:rPr lang="tr-TR" dirty="0" err="1" smtClean="0">
                <a:solidFill>
                  <a:srgbClr val="7030A0"/>
                </a:solidFill>
              </a:rPr>
              <a:t>Recommended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dose</a:t>
            </a:r>
            <a:r>
              <a:rPr lang="tr-TR" dirty="0" smtClean="0">
                <a:solidFill>
                  <a:srgbClr val="7030A0"/>
                </a:solidFill>
              </a:rPr>
              <a:t> is 800mg/</a:t>
            </a:r>
            <a:r>
              <a:rPr lang="tr-TR" dirty="0" err="1" smtClean="0">
                <a:solidFill>
                  <a:srgbClr val="7030A0"/>
                </a:solidFill>
              </a:rPr>
              <a:t>day</a:t>
            </a:r>
            <a:r>
              <a:rPr lang="tr-TR" dirty="0" smtClean="0">
                <a:solidFill>
                  <a:srgbClr val="7030A0"/>
                </a:solidFill>
              </a:rPr>
              <a:t> (400mgX2).</a:t>
            </a:r>
          </a:p>
          <a:p>
            <a:r>
              <a:rPr lang="tr-TR" dirty="0" smtClean="0">
                <a:solidFill>
                  <a:srgbClr val="7030A0"/>
                </a:solidFill>
              </a:rPr>
              <a:t>t</a:t>
            </a:r>
            <a:r>
              <a:rPr lang="tr-TR" baseline="-25000" dirty="0" smtClean="0">
                <a:solidFill>
                  <a:srgbClr val="7030A0"/>
                </a:solidFill>
              </a:rPr>
              <a:t>1/2</a:t>
            </a:r>
            <a:r>
              <a:rPr lang="tr-TR" dirty="0" smtClean="0">
                <a:solidFill>
                  <a:srgbClr val="7030A0"/>
                </a:solidFill>
              </a:rPr>
              <a:t> is </a:t>
            </a:r>
            <a:r>
              <a:rPr lang="tr-TR" dirty="0" err="1" smtClean="0">
                <a:solidFill>
                  <a:srgbClr val="7030A0"/>
                </a:solidFill>
              </a:rPr>
              <a:t>around</a:t>
            </a:r>
            <a:r>
              <a:rPr lang="tr-TR" dirty="0" smtClean="0">
                <a:solidFill>
                  <a:srgbClr val="7030A0"/>
                </a:solidFill>
              </a:rPr>
              <a:t> 17 </a:t>
            </a:r>
            <a:r>
              <a:rPr lang="tr-TR" dirty="0" err="1" smtClean="0">
                <a:solidFill>
                  <a:srgbClr val="7030A0"/>
                </a:solidFill>
              </a:rPr>
              <a:t>hours</a:t>
            </a:r>
            <a:r>
              <a:rPr lang="tr-TR" dirty="0" smtClean="0">
                <a:solidFill>
                  <a:srgbClr val="7030A0"/>
                </a:solidFill>
              </a:rPr>
              <a:t>. </a:t>
            </a:r>
            <a:r>
              <a:rPr lang="tr-TR" dirty="0" err="1" smtClean="0">
                <a:solidFill>
                  <a:srgbClr val="7030A0"/>
                </a:solidFill>
              </a:rPr>
              <a:t>Reaches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the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plasma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peak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values</a:t>
            </a:r>
            <a:r>
              <a:rPr lang="tr-TR" dirty="0" smtClean="0">
                <a:solidFill>
                  <a:srgbClr val="7030A0"/>
                </a:solidFill>
              </a:rPr>
              <a:t> at </a:t>
            </a:r>
            <a:r>
              <a:rPr lang="tr-TR" dirty="0" err="1" smtClean="0">
                <a:solidFill>
                  <a:srgbClr val="7030A0"/>
                </a:solidFill>
              </a:rPr>
              <a:t>the</a:t>
            </a:r>
            <a:r>
              <a:rPr lang="tr-TR" dirty="0" smtClean="0">
                <a:solidFill>
                  <a:srgbClr val="7030A0"/>
                </a:solidFill>
              </a:rPr>
              <a:t> 8th </a:t>
            </a:r>
            <a:r>
              <a:rPr lang="tr-TR" dirty="0" err="1" smtClean="0">
                <a:solidFill>
                  <a:srgbClr val="7030A0"/>
                </a:solidFill>
              </a:rPr>
              <a:t>day</a:t>
            </a:r>
            <a:r>
              <a:rPr lang="tr-TR" dirty="0" smtClean="0">
                <a:solidFill>
                  <a:srgbClr val="7030A0"/>
                </a:solidFill>
              </a:rPr>
              <a:t>.</a:t>
            </a:r>
          </a:p>
          <a:p>
            <a:r>
              <a:rPr lang="tr-TR" dirty="0" err="1" smtClean="0">
                <a:solidFill>
                  <a:srgbClr val="7030A0"/>
                </a:solidFill>
              </a:rPr>
              <a:t>Similar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to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the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imatinib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and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dasatinib</a:t>
            </a:r>
            <a:r>
              <a:rPr lang="tr-TR" dirty="0" smtClean="0">
                <a:solidFill>
                  <a:srgbClr val="7030A0"/>
                </a:solidFill>
              </a:rPr>
              <a:t> in </a:t>
            </a:r>
            <a:r>
              <a:rPr lang="tr-TR" dirty="0" err="1" smtClean="0">
                <a:solidFill>
                  <a:srgbClr val="7030A0"/>
                </a:solidFill>
              </a:rPr>
              <a:t>terms</a:t>
            </a:r>
            <a:r>
              <a:rPr lang="tr-TR" dirty="0" smtClean="0">
                <a:solidFill>
                  <a:srgbClr val="7030A0"/>
                </a:solidFill>
              </a:rPr>
              <a:t> of </a:t>
            </a:r>
            <a:r>
              <a:rPr lang="tr-TR" dirty="0" err="1" smtClean="0">
                <a:solidFill>
                  <a:srgbClr val="7030A0"/>
                </a:solidFill>
              </a:rPr>
              <a:t>metabolism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  <a:r>
              <a:rPr lang="tr-TR" dirty="0" err="1" smtClean="0">
                <a:solidFill>
                  <a:srgbClr val="7030A0"/>
                </a:solidFill>
              </a:rPr>
              <a:t>drug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interactions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and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adverse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effects</a:t>
            </a:r>
            <a:r>
              <a:rPr lang="tr-TR" dirty="0" smtClean="0">
                <a:solidFill>
                  <a:srgbClr val="7030A0"/>
                </a:solidFill>
              </a:rPr>
              <a:t>.</a:t>
            </a:r>
          </a:p>
        </p:txBody>
      </p:sp>
      <p:pic>
        <p:nvPicPr>
          <p:cNvPr id="2" name="Picture 1" descr="Ekran Resmi 2018-12-17 21.14.3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4832" y="5202767"/>
            <a:ext cx="1553030" cy="1388514"/>
          </a:xfrm>
          <a:prstGeom prst="rect">
            <a:avLst/>
          </a:prstGeom>
        </p:spPr>
      </p:pic>
      <p:pic>
        <p:nvPicPr>
          <p:cNvPr id="4" name="Picture 3" descr="Ekran Resmi 2018-12-17 21.14.55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3992" y="5146093"/>
            <a:ext cx="1501109" cy="1378701"/>
          </a:xfrm>
          <a:prstGeom prst="rect">
            <a:avLst/>
          </a:prstGeom>
        </p:spPr>
      </p:pic>
      <p:pic>
        <p:nvPicPr>
          <p:cNvPr id="7" name="Picture 6" descr="Ekran Resmi 2018-12-17 21.18.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57" y="3195528"/>
            <a:ext cx="9847552" cy="1852233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5"/>
          <a:srcRect l="2479" t="52486" r="26695" b="30477"/>
          <a:stretch/>
        </p:blipFill>
        <p:spPr>
          <a:xfrm>
            <a:off x="10197470" y="59625"/>
            <a:ext cx="1857631" cy="130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8114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20210" t="15029" r="51678" b="72212"/>
          <a:stretch/>
        </p:blipFill>
        <p:spPr>
          <a:xfrm>
            <a:off x="3055356" y="129738"/>
            <a:ext cx="5860341" cy="1496291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/>
          <a:srcRect l="23625" t="21833" r="21157" b="13833"/>
          <a:stretch/>
        </p:blipFill>
        <p:spPr>
          <a:xfrm>
            <a:off x="259096" y="2156504"/>
            <a:ext cx="5726430" cy="375280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4"/>
          <a:srcRect l="23437" t="23166" r="21156" b="13834"/>
          <a:stretch/>
        </p:blipFill>
        <p:spPr>
          <a:xfrm>
            <a:off x="6263640" y="2122214"/>
            <a:ext cx="5703570" cy="364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903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tarceva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1937920" cy="193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7172" name="Picture 4" descr="tarceva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68" b="18809"/>
          <a:stretch/>
        </p:blipFill>
        <p:spPr bwMode="auto">
          <a:xfrm>
            <a:off x="5273547" y="298693"/>
            <a:ext cx="5080256" cy="2119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l="2479" t="52486" r="25740" b="30477"/>
          <a:stretch/>
        </p:blipFill>
        <p:spPr>
          <a:xfrm>
            <a:off x="448011" y="169518"/>
            <a:ext cx="3767425" cy="2619439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536859" y="3373255"/>
            <a:ext cx="109475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7030A0"/>
                </a:solidFill>
              </a:rPr>
              <a:t>Erlotinib</a:t>
            </a:r>
            <a:r>
              <a:rPr lang="tr-TR" b="1" dirty="0" smtClean="0">
                <a:solidFill>
                  <a:srgbClr val="7030A0"/>
                </a:solidFill>
              </a:rPr>
              <a:t>: EGFR </a:t>
            </a:r>
            <a:r>
              <a:rPr lang="tr-TR" b="1" dirty="0" err="1" smtClean="0">
                <a:solidFill>
                  <a:srgbClr val="7030A0"/>
                </a:solidFill>
              </a:rPr>
              <a:t>tyrosine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kinase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inhibitor</a:t>
            </a:r>
            <a:r>
              <a:rPr lang="tr-TR" b="1" dirty="0" smtClean="0">
                <a:solidFill>
                  <a:srgbClr val="7030A0"/>
                </a:solidFill>
              </a:rPr>
              <a:t>.</a:t>
            </a:r>
          </a:p>
          <a:p>
            <a:endParaRPr lang="tr-TR" b="1" dirty="0" smtClean="0">
              <a:solidFill>
                <a:srgbClr val="7030A0"/>
              </a:solidFill>
            </a:endParaRPr>
          </a:p>
          <a:p>
            <a:r>
              <a:rPr lang="tr-TR" b="1" dirty="0" smtClean="0">
                <a:solidFill>
                  <a:srgbClr val="7030A0"/>
                </a:solidFill>
              </a:rPr>
              <a:t>FDA </a:t>
            </a:r>
            <a:r>
              <a:rPr lang="tr-TR" b="1" dirty="0" err="1" smtClean="0">
                <a:solidFill>
                  <a:srgbClr val="7030A0"/>
                </a:solidFill>
              </a:rPr>
              <a:t>aproved</a:t>
            </a:r>
            <a:r>
              <a:rPr lang="tr-TR" b="1" dirty="0" smtClean="0">
                <a:solidFill>
                  <a:srgbClr val="7030A0"/>
                </a:solidFill>
              </a:rPr>
              <a:t> in </a:t>
            </a:r>
            <a:r>
              <a:rPr lang="tr-TR" b="1" dirty="0" err="1" smtClean="0">
                <a:solidFill>
                  <a:srgbClr val="7030A0"/>
                </a:solidFill>
              </a:rPr>
              <a:t>the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treatments</a:t>
            </a:r>
            <a:r>
              <a:rPr lang="tr-TR" b="1" dirty="0" smtClean="0">
                <a:solidFill>
                  <a:srgbClr val="7030A0"/>
                </a:solidFill>
              </a:rPr>
              <a:t> of </a:t>
            </a:r>
            <a:r>
              <a:rPr lang="tr-TR" b="1" dirty="0" err="1" smtClean="0">
                <a:solidFill>
                  <a:srgbClr val="7030A0"/>
                </a:solidFill>
              </a:rPr>
              <a:t>advanced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primer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or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metastatic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non-small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cell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lung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cancer</a:t>
            </a:r>
            <a:r>
              <a:rPr lang="tr-TR" b="1" dirty="0" smtClean="0">
                <a:solidFill>
                  <a:srgbClr val="7030A0"/>
                </a:solidFill>
              </a:rPr>
              <a:t> (150mg/</a:t>
            </a:r>
            <a:r>
              <a:rPr lang="tr-TR" b="1" dirty="0" err="1" smtClean="0">
                <a:solidFill>
                  <a:srgbClr val="7030A0"/>
                </a:solidFill>
              </a:rPr>
              <a:t>day</a:t>
            </a:r>
            <a:r>
              <a:rPr lang="tr-TR" b="1" dirty="0" smtClean="0">
                <a:solidFill>
                  <a:srgbClr val="7030A0"/>
                </a:solidFill>
              </a:rPr>
              <a:t>) </a:t>
            </a:r>
            <a:r>
              <a:rPr lang="tr-TR" b="1" dirty="0" err="1" smtClean="0">
                <a:solidFill>
                  <a:srgbClr val="7030A0"/>
                </a:solidFill>
              </a:rPr>
              <a:t>and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pancreas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cancer</a:t>
            </a:r>
            <a:r>
              <a:rPr lang="tr-TR" b="1" dirty="0" smtClean="0">
                <a:solidFill>
                  <a:srgbClr val="7030A0"/>
                </a:solidFill>
              </a:rPr>
              <a:t> (100mg/</a:t>
            </a:r>
            <a:r>
              <a:rPr lang="tr-TR" b="1" dirty="0" err="1" smtClean="0">
                <a:solidFill>
                  <a:srgbClr val="7030A0"/>
                </a:solidFill>
              </a:rPr>
              <a:t>day</a:t>
            </a:r>
            <a:r>
              <a:rPr lang="tr-TR" b="1" dirty="0" smtClean="0">
                <a:solidFill>
                  <a:srgbClr val="7030A0"/>
                </a:solidFill>
              </a:rPr>
              <a:t>, </a:t>
            </a:r>
            <a:r>
              <a:rPr lang="tr-TR" b="1" dirty="0">
                <a:solidFill>
                  <a:srgbClr val="7030A0"/>
                </a:solidFill>
              </a:rPr>
              <a:t>+</a:t>
            </a:r>
            <a:r>
              <a:rPr lang="tr-TR" b="1" dirty="0" err="1" smtClean="0">
                <a:solidFill>
                  <a:srgbClr val="7030A0"/>
                </a:solidFill>
              </a:rPr>
              <a:t>gemcitabine</a:t>
            </a:r>
            <a:r>
              <a:rPr lang="tr-TR" b="1" dirty="0" smtClean="0">
                <a:solidFill>
                  <a:srgbClr val="7030A0"/>
                </a:solidFill>
              </a:rPr>
              <a:t>).</a:t>
            </a:r>
          </a:p>
          <a:p>
            <a:endParaRPr lang="tr-TR" b="1" dirty="0">
              <a:solidFill>
                <a:srgbClr val="7030A0"/>
              </a:solidFill>
            </a:endParaRPr>
          </a:p>
          <a:p>
            <a:r>
              <a:rPr lang="tr-TR" b="1" dirty="0" err="1" smtClean="0">
                <a:solidFill>
                  <a:srgbClr val="7030A0"/>
                </a:solidFill>
              </a:rPr>
              <a:t>Adverse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effects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include</a:t>
            </a:r>
            <a:r>
              <a:rPr lang="tr-TR" b="1" dirty="0" smtClean="0">
                <a:solidFill>
                  <a:srgbClr val="7030A0"/>
                </a:solidFill>
              </a:rPr>
              <a:t>;</a:t>
            </a:r>
          </a:p>
          <a:p>
            <a:r>
              <a:rPr lang="tr-TR" b="1" dirty="0" smtClean="0">
                <a:solidFill>
                  <a:srgbClr val="7030A0"/>
                </a:solidFill>
              </a:rPr>
              <a:t>1. </a:t>
            </a:r>
            <a:r>
              <a:rPr lang="tr-TR" b="1" dirty="0" err="1" smtClean="0">
                <a:solidFill>
                  <a:srgbClr val="7030A0"/>
                </a:solidFill>
              </a:rPr>
              <a:t>Diarrhea</a:t>
            </a:r>
            <a:r>
              <a:rPr lang="tr-TR" b="1" dirty="0" smtClean="0">
                <a:solidFill>
                  <a:srgbClr val="7030A0"/>
                </a:solidFill>
              </a:rPr>
              <a:t>, </a:t>
            </a:r>
            <a:r>
              <a:rPr lang="tr-TR" b="1" dirty="0" err="1" smtClean="0">
                <a:solidFill>
                  <a:srgbClr val="7030A0"/>
                </a:solidFill>
              </a:rPr>
              <a:t>acne-like</a:t>
            </a:r>
            <a:r>
              <a:rPr lang="tr-TR" b="1" dirty="0" smtClean="0">
                <a:solidFill>
                  <a:srgbClr val="7030A0"/>
                </a:solidFill>
              </a:rPr>
              <a:t> skin </a:t>
            </a:r>
            <a:r>
              <a:rPr lang="tr-TR" b="1" dirty="0" err="1" smtClean="0">
                <a:solidFill>
                  <a:srgbClr val="7030A0"/>
                </a:solidFill>
              </a:rPr>
              <a:t>rashes</a:t>
            </a:r>
            <a:r>
              <a:rPr lang="tr-TR" b="1" dirty="0" smtClean="0">
                <a:solidFill>
                  <a:srgbClr val="7030A0"/>
                </a:solidFill>
              </a:rPr>
              <a:t>, </a:t>
            </a:r>
            <a:r>
              <a:rPr lang="tr-TR" b="1" dirty="0" err="1" smtClean="0">
                <a:solidFill>
                  <a:srgbClr val="7030A0"/>
                </a:solidFill>
              </a:rPr>
              <a:t>anoreksia</a:t>
            </a:r>
            <a:r>
              <a:rPr lang="tr-TR" b="1" dirty="0" smtClean="0">
                <a:solidFill>
                  <a:srgbClr val="7030A0"/>
                </a:solidFill>
              </a:rPr>
              <a:t>, </a:t>
            </a:r>
            <a:r>
              <a:rPr lang="tr-TR" b="1" dirty="0" err="1" smtClean="0">
                <a:solidFill>
                  <a:srgbClr val="7030A0"/>
                </a:solidFill>
              </a:rPr>
              <a:t>fatigue</a:t>
            </a:r>
            <a:r>
              <a:rPr lang="tr-TR" b="1" dirty="0" smtClean="0">
                <a:solidFill>
                  <a:srgbClr val="7030A0"/>
                </a:solidFill>
              </a:rPr>
              <a:t>,</a:t>
            </a:r>
          </a:p>
          <a:p>
            <a:r>
              <a:rPr lang="tr-TR" b="1" dirty="0" smtClean="0">
                <a:solidFill>
                  <a:srgbClr val="7030A0"/>
                </a:solidFill>
              </a:rPr>
              <a:t>2. </a:t>
            </a:r>
            <a:r>
              <a:rPr lang="tr-TR" b="1" dirty="0" err="1" smtClean="0">
                <a:solidFill>
                  <a:srgbClr val="7030A0"/>
                </a:solidFill>
              </a:rPr>
              <a:t>Renal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failure</a:t>
            </a:r>
            <a:r>
              <a:rPr lang="tr-TR" b="1" dirty="0" smtClean="0">
                <a:solidFill>
                  <a:srgbClr val="7030A0"/>
                </a:solidFill>
              </a:rPr>
              <a:t>, </a:t>
            </a:r>
            <a:r>
              <a:rPr lang="tr-TR" b="1" dirty="0" err="1" smtClean="0">
                <a:solidFill>
                  <a:srgbClr val="7030A0"/>
                </a:solidFill>
              </a:rPr>
              <a:t>thrombosis</a:t>
            </a:r>
            <a:r>
              <a:rPr lang="tr-TR" b="1" dirty="0" smtClean="0">
                <a:solidFill>
                  <a:srgbClr val="7030A0"/>
                </a:solidFill>
              </a:rPr>
              <a:t>, </a:t>
            </a:r>
            <a:r>
              <a:rPr lang="tr-TR" b="1" dirty="0" err="1" smtClean="0">
                <a:solidFill>
                  <a:srgbClr val="7030A0"/>
                </a:solidFill>
              </a:rPr>
              <a:t>hemolitic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anemia</a:t>
            </a:r>
            <a:r>
              <a:rPr lang="tr-TR" b="1" dirty="0" smtClean="0">
                <a:solidFill>
                  <a:srgbClr val="7030A0"/>
                </a:solidFill>
              </a:rPr>
              <a:t>, </a:t>
            </a:r>
            <a:r>
              <a:rPr lang="tr-TR" b="1" dirty="0" err="1" smtClean="0">
                <a:solidFill>
                  <a:srgbClr val="7030A0"/>
                </a:solidFill>
              </a:rPr>
              <a:t>hand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and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foot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syndrome</a:t>
            </a:r>
            <a:r>
              <a:rPr lang="tr-TR" b="1" dirty="0" smtClean="0">
                <a:solidFill>
                  <a:srgbClr val="7030A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96664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kran Resmi 2018-12-17 21.33.2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17" y="256689"/>
            <a:ext cx="7246340" cy="5304139"/>
          </a:xfrm>
          <a:prstGeom prst="rect">
            <a:avLst/>
          </a:prstGeom>
        </p:spPr>
      </p:pic>
      <p:sp>
        <p:nvSpPr>
          <p:cNvPr id="3" name="Metin kutusu 6"/>
          <p:cNvSpPr txBox="1"/>
          <p:nvPr/>
        </p:nvSpPr>
        <p:spPr>
          <a:xfrm>
            <a:off x="5422712" y="5370714"/>
            <a:ext cx="66591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solidFill>
                  <a:srgbClr val="7030A0"/>
                </a:solidFill>
              </a:rPr>
              <a:t>Bioavailability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reduce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with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food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intake</a:t>
            </a:r>
            <a:r>
              <a:rPr lang="tr-TR" dirty="0" smtClean="0">
                <a:solidFill>
                  <a:srgbClr val="7030A0"/>
                </a:solidFill>
              </a:rPr>
              <a:t> (1h </a:t>
            </a:r>
            <a:r>
              <a:rPr lang="tr-TR" dirty="0" err="1" smtClean="0">
                <a:solidFill>
                  <a:srgbClr val="7030A0"/>
                </a:solidFill>
              </a:rPr>
              <a:t>before</a:t>
            </a:r>
            <a:r>
              <a:rPr lang="tr-TR" dirty="0" smtClean="0">
                <a:solidFill>
                  <a:srgbClr val="7030A0"/>
                </a:solidFill>
              </a:rPr>
              <a:t>/2h </a:t>
            </a:r>
            <a:r>
              <a:rPr lang="tr-TR" dirty="0" err="1" smtClean="0">
                <a:solidFill>
                  <a:srgbClr val="7030A0"/>
                </a:solidFill>
              </a:rPr>
              <a:t>after</a:t>
            </a:r>
            <a:r>
              <a:rPr lang="tr-TR" dirty="0">
                <a:solidFill>
                  <a:srgbClr val="7030A0"/>
                </a:solidFill>
              </a:rPr>
              <a:t>)</a:t>
            </a:r>
            <a:r>
              <a:rPr lang="tr-TR" dirty="0" smtClean="0">
                <a:solidFill>
                  <a:srgbClr val="7030A0"/>
                </a:solidFill>
              </a:rPr>
              <a:t>.</a:t>
            </a:r>
          </a:p>
          <a:p>
            <a:r>
              <a:rPr lang="tr-TR" dirty="0" smtClean="0">
                <a:solidFill>
                  <a:srgbClr val="7030A0"/>
                </a:solidFill>
              </a:rPr>
              <a:t>Using </a:t>
            </a:r>
            <a:r>
              <a:rPr lang="tr-TR" dirty="0" err="1" smtClean="0">
                <a:solidFill>
                  <a:srgbClr val="7030A0"/>
                </a:solidFill>
              </a:rPr>
              <a:t>with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PPIs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reduce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the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bioavailability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to</a:t>
            </a:r>
            <a:r>
              <a:rPr lang="tr-TR" dirty="0" smtClean="0">
                <a:solidFill>
                  <a:srgbClr val="7030A0"/>
                </a:solidFill>
              </a:rPr>
              <a:t> 50%.</a:t>
            </a:r>
          </a:p>
          <a:p>
            <a:r>
              <a:rPr lang="tr-TR" dirty="0" err="1" smtClean="0">
                <a:solidFill>
                  <a:srgbClr val="7030A0"/>
                </a:solidFill>
              </a:rPr>
              <a:t>Metabolized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by</a:t>
            </a:r>
            <a:r>
              <a:rPr lang="tr-TR" dirty="0" smtClean="0">
                <a:solidFill>
                  <a:srgbClr val="7030A0"/>
                </a:solidFill>
              </a:rPr>
              <a:t> CYP3A4!! </a:t>
            </a:r>
            <a:r>
              <a:rPr lang="tr-TR" dirty="0" err="1" smtClean="0">
                <a:solidFill>
                  <a:srgbClr val="7030A0"/>
                </a:solidFill>
              </a:rPr>
              <a:t>Smoking</a:t>
            </a:r>
            <a:r>
              <a:rPr lang="tr-TR" dirty="0" smtClean="0">
                <a:solidFill>
                  <a:srgbClr val="7030A0"/>
                </a:solidFill>
              </a:rPr>
              <a:t>!</a:t>
            </a:r>
          </a:p>
          <a:p>
            <a:r>
              <a:rPr lang="tr-TR" dirty="0" err="1">
                <a:solidFill>
                  <a:srgbClr val="7030A0"/>
                </a:solidFill>
              </a:rPr>
              <a:t>W</a:t>
            </a:r>
            <a:r>
              <a:rPr lang="tr-TR" dirty="0" err="1" smtClean="0">
                <a:solidFill>
                  <a:srgbClr val="7030A0"/>
                </a:solidFill>
              </a:rPr>
              <a:t>arfarin</a:t>
            </a:r>
            <a:r>
              <a:rPr lang="tr-TR" dirty="0" smtClean="0">
                <a:solidFill>
                  <a:srgbClr val="7030A0"/>
                </a:solidFill>
              </a:rPr>
              <a:t>-INR </a:t>
            </a:r>
            <a:r>
              <a:rPr lang="tr-TR" dirty="0" err="1" smtClean="0">
                <a:solidFill>
                  <a:srgbClr val="7030A0"/>
                </a:solidFill>
              </a:rPr>
              <a:t>control</a:t>
            </a:r>
            <a:r>
              <a:rPr lang="tr-TR" dirty="0" smtClean="0">
                <a:solidFill>
                  <a:srgbClr val="7030A0"/>
                </a:solidFill>
              </a:rPr>
              <a:t> is </a:t>
            </a:r>
            <a:r>
              <a:rPr lang="tr-TR" dirty="0" err="1" smtClean="0">
                <a:solidFill>
                  <a:srgbClr val="7030A0"/>
                </a:solidFill>
              </a:rPr>
              <a:t>required</a:t>
            </a:r>
            <a:r>
              <a:rPr lang="tr-TR" dirty="0" smtClean="0">
                <a:solidFill>
                  <a:srgbClr val="7030A0"/>
                </a:solidFill>
              </a:rPr>
              <a:t>.</a:t>
            </a:r>
          </a:p>
        </p:txBody>
      </p:sp>
      <p:pic>
        <p:nvPicPr>
          <p:cNvPr id="4" name="Picture 3" descr="Ekran Resmi 2018-12-17 21.27.1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768" y="3183753"/>
            <a:ext cx="6816232" cy="2057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1891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egf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960" y="880030"/>
            <a:ext cx="8456469" cy="5200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3063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sorafenib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104" y="164180"/>
            <a:ext cx="6974868" cy="4019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402333" y="4319746"/>
            <a:ext cx="114008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7030A0"/>
                </a:solidFill>
              </a:rPr>
              <a:t>Sorafenib</a:t>
            </a:r>
            <a:r>
              <a:rPr lang="tr-TR" b="1" dirty="0" smtClean="0">
                <a:solidFill>
                  <a:srgbClr val="7030A0"/>
                </a:solidFill>
              </a:rPr>
              <a:t>:</a:t>
            </a:r>
          </a:p>
          <a:p>
            <a:r>
              <a:rPr lang="tr-TR" dirty="0" smtClean="0">
                <a:solidFill>
                  <a:srgbClr val="7030A0"/>
                </a:solidFill>
              </a:rPr>
              <a:t>FDA </a:t>
            </a:r>
            <a:r>
              <a:rPr lang="tr-TR" dirty="0" err="1" smtClean="0">
                <a:solidFill>
                  <a:srgbClr val="7030A0"/>
                </a:solidFill>
              </a:rPr>
              <a:t>approved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for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the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treatment</a:t>
            </a:r>
            <a:r>
              <a:rPr lang="tr-TR" dirty="0" smtClean="0">
                <a:solidFill>
                  <a:srgbClr val="7030A0"/>
                </a:solidFill>
              </a:rPr>
              <a:t> of </a:t>
            </a:r>
            <a:r>
              <a:rPr lang="tr-TR" dirty="0" err="1" smtClean="0">
                <a:solidFill>
                  <a:srgbClr val="7030A0"/>
                </a:solidFill>
              </a:rPr>
              <a:t>advanced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renal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cell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cancer</a:t>
            </a:r>
            <a:r>
              <a:rPr lang="tr-TR" dirty="0" smtClean="0">
                <a:solidFill>
                  <a:srgbClr val="7030A0"/>
                </a:solidFill>
              </a:rPr>
              <a:t> (RCC), </a:t>
            </a:r>
            <a:r>
              <a:rPr lang="tr-TR" dirty="0" err="1" smtClean="0">
                <a:solidFill>
                  <a:srgbClr val="7030A0"/>
                </a:solidFill>
              </a:rPr>
              <a:t>advanced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hepatocellular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cancer</a:t>
            </a:r>
            <a:r>
              <a:rPr lang="tr-TR" dirty="0" smtClean="0">
                <a:solidFill>
                  <a:srgbClr val="7030A0"/>
                </a:solidFill>
              </a:rPr>
              <a:t> (HCC) </a:t>
            </a:r>
            <a:r>
              <a:rPr lang="tr-TR" dirty="0" err="1" smtClean="0">
                <a:solidFill>
                  <a:srgbClr val="7030A0"/>
                </a:solidFill>
              </a:rPr>
              <a:t>and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repeated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locally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or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metastatic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  <a:r>
              <a:rPr lang="tr-TR" dirty="0" err="1" smtClean="0">
                <a:solidFill>
                  <a:srgbClr val="7030A0"/>
                </a:solidFill>
              </a:rPr>
              <a:t>progressive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  <a:r>
              <a:rPr lang="tr-TR" dirty="0" err="1" smtClean="0">
                <a:solidFill>
                  <a:srgbClr val="7030A0"/>
                </a:solidFill>
              </a:rPr>
              <a:t>differentiated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thyroid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carcinoma</a:t>
            </a:r>
            <a:r>
              <a:rPr lang="tr-TR" dirty="0" smtClean="0">
                <a:solidFill>
                  <a:srgbClr val="7030A0"/>
                </a:solidFill>
              </a:rPr>
              <a:t> (DTC).</a:t>
            </a:r>
          </a:p>
          <a:p>
            <a:endParaRPr lang="tr-TR" dirty="0">
              <a:solidFill>
                <a:srgbClr val="7030A0"/>
              </a:solidFill>
            </a:endParaRPr>
          </a:p>
          <a:p>
            <a:r>
              <a:rPr lang="tr-TR" dirty="0" err="1" smtClean="0">
                <a:solidFill>
                  <a:srgbClr val="7030A0"/>
                </a:solidFill>
              </a:rPr>
              <a:t>Metabolized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by</a:t>
            </a:r>
            <a:r>
              <a:rPr lang="tr-TR" dirty="0" smtClean="0">
                <a:solidFill>
                  <a:srgbClr val="7030A0"/>
                </a:solidFill>
              </a:rPr>
              <a:t> CYP3A4: </a:t>
            </a:r>
            <a:r>
              <a:rPr lang="tr-TR" dirty="0" err="1" smtClean="0">
                <a:solidFill>
                  <a:srgbClr val="7030A0"/>
                </a:solidFill>
              </a:rPr>
              <a:t>Warfarin</a:t>
            </a:r>
            <a:r>
              <a:rPr lang="tr-TR" dirty="0" smtClean="0">
                <a:solidFill>
                  <a:srgbClr val="7030A0"/>
                </a:solidFill>
              </a:rPr>
              <a:t>!!</a:t>
            </a:r>
          </a:p>
          <a:p>
            <a:r>
              <a:rPr lang="tr-TR" dirty="0" err="1" smtClean="0">
                <a:solidFill>
                  <a:srgbClr val="7030A0"/>
                </a:solidFill>
              </a:rPr>
              <a:t>Attention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to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the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usage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ofgrapefruit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juice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and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St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John’s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wort</a:t>
            </a:r>
            <a:r>
              <a:rPr lang="tr-TR" dirty="0" smtClean="0">
                <a:solidFill>
                  <a:srgbClr val="7030A0"/>
                </a:solidFill>
              </a:rPr>
              <a:t>.</a:t>
            </a:r>
          </a:p>
          <a:p>
            <a:r>
              <a:rPr lang="tr-TR" dirty="0" err="1" smtClean="0">
                <a:solidFill>
                  <a:srgbClr val="7030A0"/>
                </a:solidFill>
              </a:rPr>
              <a:t>Frequently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seen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adverse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effects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include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hypertension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  <a:r>
              <a:rPr lang="tr-TR" dirty="0" err="1" smtClean="0">
                <a:solidFill>
                  <a:srgbClr val="7030A0"/>
                </a:solidFill>
              </a:rPr>
              <a:t>bleeding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disorders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and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fatigue</a:t>
            </a:r>
            <a:r>
              <a:rPr lang="tr-TR" dirty="0" smtClean="0">
                <a:solidFill>
                  <a:srgbClr val="7030A0"/>
                </a:solidFill>
              </a:rPr>
              <a:t>.</a:t>
            </a:r>
          </a:p>
          <a:p>
            <a:r>
              <a:rPr lang="tr-TR" dirty="0" err="1" smtClean="0">
                <a:solidFill>
                  <a:srgbClr val="7030A0"/>
                </a:solidFill>
              </a:rPr>
              <a:t>In</a:t>
            </a:r>
            <a:r>
              <a:rPr lang="tr-TR" dirty="0" smtClean="0">
                <a:solidFill>
                  <a:srgbClr val="7030A0"/>
                </a:solidFill>
              </a:rPr>
              <a:t> 30-50% of </a:t>
            </a:r>
            <a:r>
              <a:rPr lang="tr-TR" dirty="0" err="1" smtClean="0">
                <a:solidFill>
                  <a:srgbClr val="7030A0"/>
                </a:solidFill>
              </a:rPr>
              <a:t>the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patients</a:t>
            </a:r>
            <a:r>
              <a:rPr lang="tr-TR" dirty="0" smtClean="0">
                <a:solidFill>
                  <a:srgbClr val="7030A0"/>
                </a:solidFill>
              </a:rPr>
              <a:t> skin </a:t>
            </a:r>
            <a:r>
              <a:rPr lang="tr-TR" dirty="0" err="1" smtClean="0">
                <a:solidFill>
                  <a:srgbClr val="7030A0"/>
                </a:solidFill>
              </a:rPr>
              <a:t>rashes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and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hand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and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foot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reactions</a:t>
            </a:r>
            <a:r>
              <a:rPr lang="tr-TR" dirty="0" smtClean="0">
                <a:solidFill>
                  <a:srgbClr val="7030A0"/>
                </a:solidFill>
              </a:rPr>
              <a:t> can be </a:t>
            </a:r>
            <a:r>
              <a:rPr lang="tr-TR" dirty="0" err="1" smtClean="0">
                <a:solidFill>
                  <a:srgbClr val="7030A0"/>
                </a:solidFill>
              </a:rPr>
              <a:t>seen</a:t>
            </a:r>
            <a:r>
              <a:rPr lang="tr-TR" dirty="0" smtClean="0">
                <a:solidFill>
                  <a:srgbClr val="7030A0"/>
                </a:solidFill>
              </a:rPr>
              <a:t>.</a:t>
            </a:r>
            <a:endParaRPr lang="tr-TR" dirty="0">
              <a:solidFill>
                <a:srgbClr val="7030A0"/>
              </a:solidFill>
            </a:endParaRPr>
          </a:p>
        </p:txBody>
      </p:sp>
      <p:pic>
        <p:nvPicPr>
          <p:cNvPr id="4" name="Picture 4" descr="sorafenib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708" y="2637561"/>
            <a:ext cx="2001153" cy="1399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sim 3"/>
          <p:cNvPicPr>
            <a:picLocks noChangeAspect="1"/>
          </p:cNvPicPr>
          <p:nvPr/>
        </p:nvPicPr>
        <p:blipFill rotWithShape="1">
          <a:blip r:embed="rId4"/>
          <a:srcRect l="2479" t="52486" r="25740" b="30477"/>
          <a:stretch/>
        </p:blipFill>
        <p:spPr>
          <a:xfrm>
            <a:off x="448011" y="169519"/>
            <a:ext cx="2997297" cy="208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6147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sunitinib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198" y="135101"/>
            <a:ext cx="5408057" cy="4426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175643" y="4455017"/>
            <a:ext cx="120163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7030A0"/>
                </a:solidFill>
              </a:rPr>
              <a:t>Sunitinib</a:t>
            </a:r>
            <a:r>
              <a:rPr lang="tr-TR" b="1" dirty="0" smtClean="0">
                <a:solidFill>
                  <a:srgbClr val="7030A0"/>
                </a:solidFill>
              </a:rPr>
              <a:t>:</a:t>
            </a:r>
          </a:p>
          <a:p>
            <a:r>
              <a:rPr lang="tr-TR" dirty="0" err="1" smtClean="0">
                <a:solidFill>
                  <a:srgbClr val="7030A0"/>
                </a:solidFill>
              </a:rPr>
              <a:t>Treatment</a:t>
            </a:r>
            <a:r>
              <a:rPr lang="tr-TR" dirty="0" smtClean="0">
                <a:solidFill>
                  <a:srgbClr val="7030A0"/>
                </a:solidFill>
              </a:rPr>
              <a:t> of </a:t>
            </a:r>
            <a:r>
              <a:rPr lang="tr-TR" dirty="0" err="1" smtClean="0">
                <a:solidFill>
                  <a:srgbClr val="7030A0"/>
                </a:solidFill>
              </a:rPr>
              <a:t>the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advanced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renal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cell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cancer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and</a:t>
            </a:r>
            <a:r>
              <a:rPr lang="tr-TR" dirty="0" smtClean="0">
                <a:solidFill>
                  <a:srgbClr val="7030A0"/>
                </a:solidFill>
              </a:rPr>
              <a:t> GI </a:t>
            </a:r>
            <a:r>
              <a:rPr lang="tr-TR" dirty="0" err="1" smtClean="0">
                <a:solidFill>
                  <a:srgbClr val="7030A0"/>
                </a:solidFill>
              </a:rPr>
              <a:t>stromal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tumors</a:t>
            </a:r>
            <a:r>
              <a:rPr lang="tr-TR" dirty="0" smtClean="0">
                <a:solidFill>
                  <a:srgbClr val="7030A0"/>
                </a:solidFill>
              </a:rPr>
              <a:t>. </a:t>
            </a:r>
            <a:r>
              <a:rPr lang="tr-TR" dirty="0" err="1" smtClean="0">
                <a:solidFill>
                  <a:srgbClr val="7030A0"/>
                </a:solidFill>
              </a:rPr>
              <a:t>It</a:t>
            </a:r>
            <a:r>
              <a:rPr lang="tr-TR" dirty="0" smtClean="0">
                <a:solidFill>
                  <a:srgbClr val="7030A0"/>
                </a:solidFill>
              </a:rPr>
              <a:t> can be </a:t>
            </a:r>
            <a:r>
              <a:rPr lang="tr-TR" dirty="0" err="1" smtClean="0">
                <a:solidFill>
                  <a:srgbClr val="7030A0"/>
                </a:solidFill>
              </a:rPr>
              <a:t>used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especially</a:t>
            </a:r>
            <a:r>
              <a:rPr lang="tr-TR" dirty="0" smtClean="0">
                <a:solidFill>
                  <a:srgbClr val="7030A0"/>
                </a:solidFill>
              </a:rPr>
              <a:t> in </a:t>
            </a:r>
            <a:r>
              <a:rPr lang="tr-TR" dirty="0" err="1" smtClean="0">
                <a:solidFill>
                  <a:srgbClr val="7030A0"/>
                </a:solidFill>
              </a:rPr>
              <a:t>conditions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with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resistance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to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imanitib</a:t>
            </a:r>
            <a:r>
              <a:rPr lang="tr-TR" dirty="0" smtClean="0">
                <a:solidFill>
                  <a:srgbClr val="7030A0"/>
                </a:solidFill>
              </a:rPr>
              <a:t>.</a:t>
            </a:r>
          </a:p>
          <a:p>
            <a:endParaRPr lang="tr-TR" dirty="0">
              <a:solidFill>
                <a:srgbClr val="7030A0"/>
              </a:solidFill>
            </a:endParaRPr>
          </a:p>
          <a:p>
            <a:r>
              <a:rPr lang="tr-TR" dirty="0" err="1">
                <a:solidFill>
                  <a:srgbClr val="7030A0"/>
                </a:solidFill>
              </a:rPr>
              <a:t>Metabolized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by</a:t>
            </a:r>
            <a:r>
              <a:rPr lang="tr-TR" dirty="0">
                <a:solidFill>
                  <a:srgbClr val="7030A0"/>
                </a:solidFill>
              </a:rPr>
              <a:t> CYP3A4: </a:t>
            </a:r>
            <a:r>
              <a:rPr lang="tr-TR" dirty="0" err="1">
                <a:solidFill>
                  <a:srgbClr val="7030A0"/>
                </a:solidFill>
              </a:rPr>
              <a:t>Warfarin</a:t>
            </a:r>
            <a:r>
              <a:rPr lang="tr-TR" dirty="0">
                <a:solidFill>
                  <a:srgbClr val="7030A0"/>
                </a:solidFill>
              </a:rPr>
              <a:t>!!</a:t>
            </a:r>
          </a:p>
          <a:p>
            <a:r>
              <a:rPr lang="tr-TR" dirty="0" err="1">
                <a:solidFill>
                  <a:srgbClr val="7030A0"/>
                </a:solidFill>
              </a:rPr>
              <a:t>Attention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to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the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usage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ofgrapefruit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juice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and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St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John’s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wort</a:t>
            </a:r>
            <a:r>
              <a:rPr lang="tr-TR" dirty="0">
                <a:solidFill>
                  <a:srgbClr val="7030A0"/>
                </a:solidFill>
              </a:rPr>
              <a:t>.</a:t>
            </a:r>
          </a:p>
          <a:p>
            <a:r>
              <a:rPr lang="tr-TR" dirty="0" err="1">
                <a:solidFill>
                  <a:srgbClr val="7030A0"/>
                </a:solidFill>
              </a:rPr>
              <a:t>Frequently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seen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adverse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effects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include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hypertension</a:t>
            </a:r>
            <a:r>
              <a:rPr lang="tr-TR" dirty="0">
                <a:solidFill>
                  <a:srgbClr val="7030A0"/>
                </a:solidFill>
              </a:rPr>
              <a:t>, </a:t>
            </a:r>
            <a:r>
              <a:rPr lang="tr-TR" dirty="0" err="1">
                <a:solidFill>
                  <a:srgbClr val="7030A0"/>
                </a:solidFill>
              </a:rPr>
              <a:t>bleeding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disorders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and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fatigue</a:t>
            </a:r>
            <a:r>
              <a:rPr lang="tr-TR" dirty="0">
                <a:solidFill>
                  <a:srgbClr val="7030A0"/>
                </a:solidFill>
              </a:rPr>
              <a:t>.</a:t>
            </a:r>
          </a:p>
          <a:p>
            <a:r>
              <a:rPr lang="tr-TR" dirty="0" err="1" smtClean="0">
                <a:solidFill>
                  <a:srgbClr val="7030A0"/>
                </a:solidFill>
              </a:rPr>
              <a:t>Also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cardiac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dysfunction</a:t>
            </a:r>
            <a:r>
              <a:rPr lang="tr-TR" dirty="0" smtClean="0">
                <a:solidFill>
                  <a:srgbClr val="7030A0"/>
                </a:solidFill>
              </a:rPr>
              <a:t> can be </a:t>
            </a:r>
            <a:r>
              <a:rPr lang="tr-TR" dirty="0" err="1" smtClean="0">
                <a:solidFill>
                  <a:srgbClr val="7030A0"/>
                </a:solidFill>
              </a:rPr>
              <a:t>seen</a:t>
            </a:r>
            <a:r>
              <a:rPr lang="tr-TR" dirty="0" smtClean="0">
                <a:solidFill>
                  <a:srgbClr val="7030A0"/>
                </a:solidFill>
              </a:rPr>
              <a:t>.</a:t>
            </a:r>
            <a:endParaRPr lang="tr-TR" dirty="0">
              <a:solidFill>
                <a:srgbClr val="7030A0"/>
              </a:solidFill>
            </a:endParaRPr>
          </a:p>
        </p:txBody>
      </p:sp>
      <p:pic>
        <p:nvPicPr>
          <p:cNvPr id="4" name="Picture 8" descr="sunitinib ile ilgili görsel sonuc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" t="29760" r="2467" b="21520"/>
          <a:stretch/>
        </p:blipFill>
        <p:spPr bwMode="auto">
          <a:xfrm>
            <a:off x="866629" y="2431223"/>
            <a:ext cx="3240720" cy="164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sim 3"/>
          <p:cNvPicPr>
            <a:picLocks noChangeAspect="1"/>
          </p:cNvPicPr>
          <p:nvPr/>
        </p:nvPicPr>
        <p:blipFill rotWithShape="1">
          <a:blip r:embed="rId4"/>
          <a:srcRect l="2479" t="52486" r="25740" b="30477"/>
          <a:stretch/>
        </p:blipFill>
        <p:spPr>
          <a:xfrm>
            <a:off x="974940" y="142499"/>
            <a:ext cx="2997297" cy="208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4491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55" y="1486799"/>
            <a:ext cx="11864446" cy="470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4605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2339" t="40107" r="3646" b="47258"/>
          <a:stretch/>
        </p:blipFill>
        <p:spPr>
          <a:xfrm>
            <a:off x="457754" y="411480"/>
            <a:ext cx="4122549" cy="1623060"/>
          </a:xfrm>
          <a:prstGeom prst="rect">
            <a:avLst/>
          </a:prstGeom>
        </p:spPr>
      </p:pic>
      <p:pic>
        <p:nvPicPr>
          <p:cNvPr id="5122" name="Picture 2" descr="avastin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078" y="218740"/>
            <a:ext cx="3114295" cy="2386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erbitux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55" y="2605706"/>
            <a:ext cx="2381250" cy="229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rituxan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173" y="2802841"/>
            <a:ext cx="2656427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erceptin ile ilgili görsel sonuc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070" y="3812084"/>
            <a:ext cx="3743325" cy="250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vectibix ile ilgili görsel sonucu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4262" y="169211"/>
            <a:ext cx="3497738" cy="3730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7260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egfr cancer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79" y="384329"/>
            <a:ext cx="5330843" cy="621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6658706" y="1781908"/>
            <a:ext cx="52402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expression</a:t>
            </a:r>
            <a:r>
              <a:rPr lang="tr-TR" b="1" dirty="0" smtClean="0"/>
              <a:t> of EGFR is </a:t>
            </a:r>
            <a:r>
              <a:rPr lang="tr-TR" b="1" dirty="0" err="1" smtClean="0"/>
              <a:t>increased</a:t>
            </a:r>
            <a:r>
              <a:rPr lang="tr-TR" b="1" dirty="0" smtClean="0"/>
              <a:t> in </a:t>
            </a:r>
            <a:r>
              <a:rPr lang="tr-TR" b="1" dirty="0" err="1" smtClean="0"/>
              <a:t>colorectal</a:t>
            </a:r>
            <a:r>
              <a:rPr lang="tr-TR" b="1" dirty="0" smtClean="0"/>
              <a:t> </a:t>
            </a:r>
            <a:r>
              <a:rPr lang="tr-TR" b="1" dirty="0" err="1" smtClean="0"/>
              <a:t>cancer</a:t>
            </a:r>
            <a:r>
              <a:rPr lang="tr-TR" b="1" dirty="0" smtClean="0"/>
              <a:t>, </a:t>
            </a:r>
            <a:r>
              <a:rPr lang="tr-TR" b="1" dirty="0" err="1" smtClean="0"/>
              <a:t>head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neck</a:t>
            </a:r>
            <a:r>
              <a:rPr lang="tr-TR" b="1" dirty="0" smtClean="0"/>
              <a:t> </a:t>
            </a:r>
            <a:r>
              <a:rPr lang="tr-TR" b="1" dirty="0" err="1" smtClean="0"/>
              <a:t>canceri</a:t>
            </a:r>
            <a:r>
              <a:rPr lang="tr-TR" b="1" dirty="0" smtClean="0"/>
              <a:t> NSCLC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pancreas</a:t>
            </a:r>
            <a:r>
              <a:rPr lang="tr-TR" b="1" dirty="0" smtClean="0"/>
              <a:t> </a:t>
            </a:r>
            <a:r>
              <a:rPr lang="tr-TR" b="1" dirty="0" err="1" smtClean="0"/>
              <a:t>cancer</a:t>
            </a:r>
            <a:r>
              <a:rPr lang="tr-TR" b="1" dirty="0" smtClean="0"/>
              <a:t>.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6658707" y="3169044"/>
            <a:ext cx="5240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activation</a:t>
            </a:r>
            <a:r>
              <a:rPr lang="tr-TR" b="1" dirty="0" smtClean="0"/>
              <a:t> of EGFR can </a:t>
            </a:r>
            <a:r>
              <a:rPr lang="tr-TR" b="1" dirty="0" err="1" smtClean="0"/>
              <a:t>lead</a:t>
            </a:r>
            <a:r>
              <a:rPr lang="tr-TR" b="1" dirty="0" smtClean="0"/>
              <a:t> </a:t>
            </a:r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cell</a:t>
            </a:r>
            <a:r>
              <a:rPr lang="tr-TR" b="1" dirty="0" smtClean="0"/>
              <a:t> </a:t>
            </a:r>
            <a:r>
              <a:rPr lang="tr-TR" b="1" dirty="0" err="1" smtClean="0"/>
              <a:t>growth</a:t>
            </a:r>
            <a:r>
              <a:rPr lang="tr-TR" b="1" dirty="0" smtClean="0"/>
              <a:t>, </a:t>
            </a:r>
            <a:r>
              <a:rPr lang="tr-TR" b="1" dirty="0" err="1" smtClean="0"/>
              <a:t>proliferation</a:t>
            </a:r>
            <a:r>
              <a:rPr lang="tr-TR" b="1" dirty="0" smtClean="0"/>
              <a:t>, </a:t>
            </a:r>
            <a:r>
              <a:rPr lang="tr-TR" b="1" dirty="0" err="1" smtClean="0"/>
              <a:t>invasion</a:t>
            </a:r>
            <a:r>
              <a:rPr lang="tr-TR" b="1" dirty="0" smtClean="0"/>
              <a:t>, </a:t>
            </a:r>
            <a:r>
              <a:rPr lang="tr-TR" b="1" dirty="0" err="1" smtClean="0"/>
              <a:t>metastas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angiogenesis</a:t>
            </a:r>
            <a:r>
              <a:rPr lang="tr-TR" b="1" dirty="0" smtClean="0"/>
              <a:t>.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6658708" y="4267201"/>
            <a:ext cx="52402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On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other</a:t>
            </a:r>
            <a:r>
              <a:rPr lang="tr-TR" b="1" dirty="0" smtClean="0"/>
              <a:t> </a:t>
            </a:r>
            <a:r>
              <a:rPr lang="tr-TR" b="1" dirty="0" err="1" smtClean="0"/>
              <a:t>hand</a:t>
            </a:r>
            <a:r>
              <a:rPr lang="tr-TR" b="1" dirty="0" smtClean="0"/>
              <a:t>, </a:t>
            </a:r>
            <a:r>
              <a:rPr lang="tr-TR" b="1" dirty="0" err="1" smtClean="0"/>
              <a:t>the</a:t>
            </a:r>
            <a:r>
              <a:rPr lang="tr-TR" b="1" dirty="0" smtClean="0"/>
              <a:t> EGFR </a:t>
            </a:r>
            <a:r>
              <a:rPr lang="tr-TR" b="1" dirty="0" err="1" smtClean="0"/>
              <a:t>signaling</a:t>
            </a:r>
            <a:r>
              <a:rPr lang="tr-TR" b="1" dirty="0" smtClean="0"/>
              <a:t> </a:t>
            </a:r>
            <a:r>
              <a:rPr lang="tr-TR" b="1" dirty="0" err="1" smtClean="0"/>
              <a:t>pathway</a:t>
            </a:r>
            <a:r>
              <a:rPr lang="tr-TR" b="1" dirty="0" smtClean="0"/>
              <a:t> </a:t>
            </a:r>
            <a:r>
              <a:rPr lang="tr-TR" b="1" dirty="0" err="1" smtClean="0"/>
              <a:t>inhibit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cytotoxic</a:t>
            </a:r>
            <a:r>
              <a:rPr lang="tr-TR" b="1" dirty="0" smtClean="0"/>
              <a:t> </a:t>
            </a:r>
            <a:r>
              <a:rPr lang="tr-TR" b="1" dirty="0" err="1" smtClean="0"/>
              <a:t>activity</a:t>
            </a:r>
            <a:r>
              <a:rPr lang="tr-TR" b="1" dirty="0" smtClean="0"/>
              <a:t> of </a:t>
            </a:r>
            <a:r>
              <a:rPr lang="tr-TR" b="1" dirty="0" err="1" smtClean="0"/>
              <a:t>several</a:t>
            </a:r>
            <a:r>
              <a:rPr lang="tr-TR" b="1" dirty="0" smtClean="0"/>
              <a:t> </a:t>
            </a:r>
            <a:r>
              <a:rPr lang="tr-TR" b="1" dirty="0" err="1" smtClean="0"/>
              <a:t>cancer</a:t>
            </a:r>
            <a:r>
              <a:rPr lang="tr-TR" b="1" dirty="0" smtClean="0"/>
              <a:t> </a:t>
            </a:r>
            <a:r>
              <a:rPr lang="tr-TR" b="1" dirty="0" err="1" smtClean="0"/>
              <a:t>therapy</a:t>
            </a:r>
            <a:r>
              <a:rPr lang="tr-TR" b="1" dirty="0" smtClean="0"/>
              <a:t> (</a:t>
            </a:r>
            <a:r>
              <a:rPr lang="tr-TR" b="1" dirty="0" err="1" smtClean="0"/>
              <a:t>pharmacologic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radiotherapy</a:t>
            </a:r>
            <a:r>
              <a:rPr lang="tr-TR" b="1" dirty="0" smtClean="0"/>
              <a:t>)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support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development</a:t>
            </a:r>
            <a:r>
              <a:rPr lang="tr-TR" b="1" dirty="0" smtClean="0"/>
              <a:t> of </a:t>
            </a:r>
            <a:r>
              <a:rPr lang="tr-TR" b="1" dirty="0" err="1" smtClean="0"/>
              <a:t>drug</a:t>
            </a:r>
            <a:r>
              <a:rPr lang="tr-TR" b="1" dirty="0" smtClean="0"/>
              <a:t> </a:t>
            </a:r>
            <a:r>
              <a:rPr lang="tr-TR" b="1" dirty="0" err="1" smtClean="0"/>
              <a:t>resistance</a:t>
            </a:r>
            <a:r>
              <a:rPr lang="tr-TR" b="1" dirty="0"/>
              <a:t>.</a:t>
            </a: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3595638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İlgili resi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56"/>
          <a:stretch/>
        </p:blipFill>
        <p:spPr bwMode="auto">
          <a:xfrm>
            <a:off x="926122" y="360901"/>
            <a:ext cx="4961516" cy="6145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6471135" y="796315"/>
            <a:ext cx="532227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Chimeric</a:t>
            </a:r>
            <a:r>
              <a:rPr lang="tr-TR" b="1" dirty="0" smtClean="0"/>
              <a:t> (</a:t>
            </a:r>
            <a:r>
              <a:rPr lang="tr-TR" b="1" dirty="0" err="1" smtClean="0"/>
              <a:t>human&amp;mouse</a:t>
            </a:r>
            <a:r>
              <a:rPr lang="tr-TR" b="1" dirty="0" smtClean="0"/>
              <a:t>) </a:t>
            </a:r>
            <a:r>
              <a:rPr lang="tr-TR" b="1" dirty="0" err="1" smtClean="0"/>
              <a:t>monoclonal</a:t>
            </a:r>
            <a:r>
              <a:rPr lang="tr-TR" b="1" dirty="0" smtClean="0"/>
              <a:t> </a:t>
            </a:r>
            <a:r>
              <a:rPr lang="tr-TR" b="1" dirty="0" err="1" smtClean="0"/>
              <a:t>antibody</a:t>
            </a:r>
            <a:r>
              <a:rPr lang="tr-TR" b="1" dirty="0" smtClean="0"/>
              <a:t>. G1 </a:t>
            </a:r>
            <a:r>
              <a:rPr lang="tr-TR" b="1" dirty="0" err="1" smtClean="0"/>
              <a:t>isotype</a:t>
            </a:r>
            <a:r>
              <a:rPr lang="tr-TR" b="1" dirty="0" smtClean="0"/>
              <a:t>.</a:t>
            </a:r>
          </a:p>
          <a:p>
            <a:r>
              <a:rPr lang="tr-TR" b="1" dirty="0" err="1" smtClean="0"/>
              <a:t>Target</a:t>
            </a:r>
            <a:r>
              <a:rPr lang="tr-TR" b="1" dirty="0" smtClean="0"/>
              <a:t> is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i="1" dirty="0" err="1" smtClean="0"/>
              <a:t>extracellular</a:t>
            </a:r>
            <a:r>
              <a:rPr lang="tr-TR" b="1" i="1" dirty="0" smtClean="0"/>
              <a:t> domain of EGFR</a:t>
            </a:r>
            <a:r>
              <a:rPr lang="tr-TR" b="1" dirty="0" smtClean="0"/>
              <a:t>.</a:t>
            </a:r>
          </a:p>
          <a:p>
            <a:endParaRPr lang="tr-TR" b="1" dirty="0"/>
          </a:p>
          <a:p>
            <a:r>
              <a:rPr lang="tr-TR" b="1" dirty="0" err="1" smtClean="0"/>
              <a:t>Compared</a:t>
            </a:r>
            <a:r>
              <a:rPr lang="tr-TR" b="1" dirty="0" smtClean="0"/>
              <a:t> </a:t>
            </a:r>
            <a:r>
              <a:rPr lang="tr-TR" b="1" dirty="0" err="1" smtClean="0"/>
              <a:t>with</a:t>
            </a:r>
            <a:r>
              <a:rPr lang="tr-TR" b="1" dirty="0" smtClean="0"/>
              <a:t> </a:t>
            </a:r>
            <a:r>
              <a:rPr lang="tr-TR" b="1" dirty="0" err="1" smtClean="0"/>
              <a:t>erlotinib</a:t>
            </a:r>
            <a:r>
              <a:rPr lang="tr-TR" b="1" dirty="0" smtClean="0"/>
              <a:t>, </a:t>
            </a:r>
            <a:r>
              <a:rPr lang="tr-TR" b="1" dirty="0" err="1" smtClean="0"/>
              <a:t>even</a:t>
            </a:r>
            <a:r>
              <a:rPr lang="tr-TR" b="1" dirty="0" smtClean="0"/>
              <a:t> </a:t>
            </a:r>
            <a:r>
              <a:rPr lang="tr-TR" b="1" dirty="0" err="1" smtClean="0"/>
              <a:t>they</a:t>
            </a:r>
            <a:r>
              <a:rPr lang="tr-TR" b="1" dirty="0" smtClean="0"/>
              <a:t> </a:t>
            </a:r>
            <a:r>
              <a:rPr lang="tr-TR" b="1" dirty="0" err="1" smtClean="0"/>
              <a:t>have</a:t>
            </a:r>
            <a:r>
              <a:rPr lang="tr-TR" b="1" dirty="0" smtClean="0"/>
              <a:t> </a:t>
            </a:r>
            <a:r>
              <a:rPr lang="tr-TR" b="1" dirty="0" err="1" smtClean="0"/>
              <a:t>similar</a:t>
            </a:r>
            <a:r>
              <a:rPr lang="tr-TR" b="1" dirty="0" smtClean="0"/>
              <a:t> </a:t>
            </a:r>
            <a:r>
              <a:rPr lang="tr-TR" b="1" dirty="0" err="1" smtClean="0"/>
              <a:t>targets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similar</a:t>
            </a:r>
            <a:r>
              <a:rPr lang="tr-TR" b="1" dirty="0" smtClean="0"/>
              <a:t> </a:t>
            </a:r>
            <a:r>
              <a:rPr lang="tr-TR" b="1" dirty="0" err="1" smtClean="0"/>
              <a:t>adverse</a:t>
            </a:r>
            <a:r>
              <a:rPr lang="tr-TR" b="1" dirty="0" smtClean="0"/>
              <a:t> </a:t>
            </a:r>
            <a:r>
              <a:rPr lang="tr-TR" b="1" dirty="0" err="1" smtClean="0"/>
              <a:t>effect</a:t>
            </a:r>
            <a:r>
              <a:rPr lang="tr-TR" b="1" dirty="0" smtClean="0"/>
              <a:t> profile, </a:t>
            </a:r>
            <a:r>
              <a:rPr lang="tr-TR" b="1" dirty="0" err="1" smtClean="0"/>
              <a:t>their</a:t>
            </a:r>
            <a:r>
              <a:rPr lang="tr-TR" b="1" dirty="0" smtClean="0"/>
              <a:t> </a:t>
            </a:r>
            <a:r>
              <a:rPr lang="tr-TR" b="1" dirty="0" err="1" smtClean="0"/>
              <a:t>antitumor</a:t>
            </a:r>
            <a:r>
              <a:rPr lang="tr-TR" b="1" dirty="0" smtClean="0"/>
              <a:t> </a:t>
            </a:r>
            <a:r>
              <a:rPr lang="tr-TR" b="1" dirty="0" err="1" smtClean="0"/>
              <a:t>activity</a:t>
            </a:r>
            <a:r>
              <a:rPr lang="tr-TR" b="1" dirty="0" smtClean="0"/>
              <a:t> </a:t>
            </a:r>
            <a:r>
              <a:rPr lang="tr-TR" b="1" dirty="0" err="1" smtClean="0"/>
              <a:t>are</a:t>
            </a:r>
            <a:r>
              <a:rPr lang="tr-TR" b="1" dirty="0" smtClean="0"/>
              <a:t> </a:t>
            </a:r>
            <a:r>
              <a:rPr lang="tr-TR" b="1" dirty="0" err="1" smtClean="0"/>
              <a:t>different</a:t>
            </a:r>
            <a:r>
              <a:rPr lang="tr-TR" b="1" dirty="0" smtClean="0"/>
              <a:t>.</a:t>
            </a:r>
            <a:endParaRPr lang="tr-TR" b="1" dirty="0"/>
          </a:p>
        </p:txBody>
      </p:sp>
      <p:sp>
        <p:nvSpPr>
          <p:cNvPr id="4" name="Metin kutusu 3"/>
          <p:cNvSpPr txBox="1"/>
          <p:nvPr/>
        </p:nvSpPr>
        <p:spPr>
          <a:xfrm>
            <a:off x="6471137" y="2935196"/>
            <a:ext cx="5322277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Therapeutic</a:t>
            </a:r>
            <a:r>
              <a:rPr lang="tr-TR" b="1" dirty="0" smtClean="0"/>
              <a:t> </a:t>
            </a:r>
            <a:r>
              <a:rPr lang="tr-TR" b="1" dirty="0" err="1" smtClean="0"/>
              <a:t>usage</a:t>
            </a:r>
            <a:r>
              <a:rPr lang="tr-TR" b="1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err="1" smtClean="0"/>
              <a:t>Treatment</a:t>
            </a:r>
            <a:r>
              <a:rPr lang="tr-TR" b="1" dirty="0" smtClean="0"/>
              <a:t> of </a:t>
            </a:r>
            <a:r>
              <a:rPr lang="tr-TR" b="1" dirty="0" err="1" smtClean="0"/>
              <a:t>head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neck</a:t>
            </a:r>
            <a:r>
              <a:rPr lang="tr-TR" b="1" dirty="0" smtClean="0"/>
              <a:t> </a:t>
            </a:r>
            <a:r>
              <a:rPr lang="tr-TR" b="1" dirty="0" err="1" smtClean="0"/>
              <a:t>cancers</a:t>
            </a:r>
            <a:r>
              <a:rPr lang="tr-TR" b="1" dirty="0" smtClean="0"/>
              <a:t> </a:t>
            </a:r>
            <a:r>
              <a:rPr lang="tr-TR" b="1" dirty="0" err="1" smtClean="0"/>
              <a:t>combined</a:t>
            </a:r>
            <a:r>
              <a:rPr lang="tr-TR" b="1" dirty="0" smtClean="0"/>
              <a:t> </a:t>
            </a:r>
            <a:r>
              <a:rPr lang="tr-TR" b="1" dirty="0" err="1" smtClean="0"/>
              <a:t>with</a:t>
            </a:r>
            <a:r>
              <a:rPr lang="tr-TR" b="1" dirty="0" smtClean="0"/>
              <a:t> </a:t>
            </a:r>
            <a:r>
              <a:rPr lang="tr-TR" b="1" dirty="0" err="1" smtClean="0"/>
              <a:t>radiotherapy</a:t>
            </a:r>
            <a:r>
              <a:rPr lang="tr-TR" b="1" dirty="0" smtClean="0"/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err="1" smtClean="0"/>
              <a:t>Treatment</a:t>
            </a:r>
            <a:r>
              <a:rPr lang="tr-TR" b="1" dirty="0" smtClean="0"/>
              <a:t> of EGFR-</a:t>
            </a:r>
            <a:r>
              <a:rPr lang="tr-TR" b="1" dirty="0" err="1" smtClean="0"/>
              <a:t>positive</a:t>
            </a:r>
            <a:r>
              <a:rPr lang="tr-TR" b="1" dirty="0" smtClean="0"/>
              <a:t> </a:t>
            </a:r>
            <a:r>
              <a:rPr lang="tr-TR" b="1" dirty="0" err="1" smtClean="0"/>
              <a:t>metastatic</a:t>
            </a:r>
            <a:r>
              <a:rPr lang="tr-TR" b="1" dirty="0" smtClean="0"/>
              <a:t> </a:t>
            </a:r>
            <a:r>
              <a:rPr lang="tr-TR" b="1" dirty="0" err="1" smtClean="0"/>
              <a:t>colorectal</a:t>
            </a:r>
            <a:r>
              <a:rPr lang="tr-TR" b="1" dirty="0" smtClean="0"/>
              <a:t> </a:t>
            </a:r>
            <a:r>
              <a:rPr lang="tr-TR" b="1" dirty="0" err="1" smtClean="0"/>
              <a:t>cancers</a:t>
            </a:r>
            <a:r>
              <a:rPr lang="tr-TR" b="1" dirty="0" smtClean="0"/>
              <a:t> as </a:t>
            </a:r>
            <a:r>
              <a:rPr lang="tr-TR" b="1" dirty="0" err="1" smtClean="0"/>
              <a:t>monotherapy</a:t>
            </a:r>
            <a:r>
              <a:rPr lang="tr-TR" b="1" dirty="0" smtClean="0"/>
              <a:t> </a:t>
            </a:r>
            <a:r>
              <a:rPr lang="tr-TR" b="1" dirty="0" err="1" smtClean="0"/>
              <a:t>or</a:t>
            </a:r>
            <a:r>
              <a:rPr lang="tr-TR" b="1" dirty="0" smtClean="0"/>
              <a:t> </a:t>
            </a:r>
            <a:r>
              <a:rPr lang="tr-TR" b="1" dirty="0" err="1" smtClean="0"/>
              <a:t>combined</a:t>
            </a:r>
            <a:r>
              <a:rPr lang="tr-TR" b="1" dirty="0" smtClean="0"/>
              <a:t> </a:t>
            </a:r>
            <a:r>
              <a:rPr lang="tr-TR" b="1" dirty="0" err="1" smtClean="0"/>
              <a:t>with</a:t>
            </a:r>
            <a:r>
              <a:rPr lang="tr-TR" b="1" dirty="0" smtClean="0"/>
              <a:t> </a:t>
            </a:r>
            <a:r>
              <a:rPr lang="tr-TR" b="1" dirty="0" err="1" smtClean="0"/>
              <a:t>irinotecan</a:t>
            </a:r>
            <a:r>
              <a:rPr lang="tr-TR" b="1" dirty="0" smtClean="0"/>
              <a:t>.</a:t>
            </a:r>
            <a:endParaRPr lang="tr-TR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6471136" y="4843253"/>
            <a:ext cx="53222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Adverse</a:t>
            </a:r>
            <a:r>
              <a:rPr lang="tr-TR" b="1" dirty="0" smtClean="0"/>
              <a:t> </a:t>
            </a:r>
            <a:r>
              <a:rPr lang="tr-TR" b="1" dirty="0" err="1" smtClean="0"/>
              <a:t>effects</a:t>
            </a:r>
            <a:r>
              <a:rPr lang="tr-TR" b="1" dirty="0" smtClean="0"/>
              <a:t>: </a:t>
            </a:r>
            <a:r>
              <a:rPr lang="tr-TR" b="1" dirty="0" err="1" smtClean="0"/>
              <a:t>Acne-like</a:t>
            </a:r>
            <a:r>
              <a:rPr lang="tr-TR" b="1" dirty="0" smtClean="0"/>
              <a:t> skin </a:t>
            </a:r>
            <a:r>
              <a:rPr lang="tr-TR" b="1" dirty="0" err="1" smtClean="0"/>
              <a:t>rashes</a:t>
            </a:r>
            <a:r>
              <a:rPr lang="tr-TR" b="1" dirty="0" smtClean="0"/>
              <a:t>, </a:t>
            </a:r>
            <a:r>
              <a:rPr lang="tr-TR" b="1" dirty="0" err="1" smtClean="0"/>
              <a:t>pruritus</a:t>
            </a:r>
            <a:r>
              <a:rPr lang="tr-TR" b="1" dirty="0" smtClean="0"/>
              <a:t>, </a:t>
            </a:r>
            <a:r>
              <a:rPr lang="tr-TR" b="1" dirty="0" err="1" smtClean="0"/>
              <a:t>hypomagnesemia</a:t>
            </a:r>
            <a:r>
              <a:rPr lang="tr-TR" b="1" dirty="0" smtClean="0"/>
              <a:t>, </a:t>
            </a:r>
            <a:r>
              <a:rPr lang="tr-TR" b="1" dirty="0" err="1" smtClean="0"/>
              <a:t>infusion-related</a:t>
            </a:r>
            <a:r>
              <a:rPr lang="tr-TR" b="1" dirty="0" smtClean="0"/>
              <a:t> </a:t>
            </a:r>
            <a:r>
              <a:rPr lang="tr-TR" b="1" dirty="0" err="1" smtClean="0"/>
              <a:t>hypersensitivite</a:t>
            </a:r>
            <a:r>
              <a:rPr lang="tr-TR" b="1" dirty="0" smtClean="0"/>
              <a:t> </a:t>
            </a:r>
            <a:r>
              <a:rPr lang="tr-TR" b="1" dirty="0" err="1" smtClean="0"/>
              <a:t>reactions</a:t>
            </a:r>
            <a:r>
              <a:rPr lang="tr-TR" b="1" dirty="0" smtClean="0"/>
              <a:t>.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6471135" y="360901"/>
            <a:ext cx="34934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0000"/>
                </a:solidFill>
              </a:rPr>
              <a:t>Cetuximab</a:t>
            </a:r>
            <a:r>
              <a:rPr lang="tr-TR" sz="2000" b="1" dirty="0" smtClean="0">
                <a:solidFill>
                  <a:srgbClr val="FF0000"/>
                </a:solidFill>
              </a:rPr>
              <a:t>:</a:t>
            </a:r>
            <a:endParaRPr lang="tr-T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7252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İlgili resi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56"/>
          <a:stretch/>
        </p:blipFill>
        <p:spPr bwMode="auto">
          <a:xfrm>
            <a:off x="926122" y="360901"/>
            <a:ext cx="4961516" cy="6145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6471135" y="882121"/>
            <a:ext cx="53222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Human </a:t>
            </a:r>
            <a:r>
              <a:rPr lang="tr-TR" b="1" dirty="0" err="1" smtClean="0"/>
              <a:t>monoclonal</a:t>
            </a:r>
            <a:r>
              <a:rPr lang="tr-TR" b="1" dirty="0" smtClean="0"/>
              <a:t> </a:t>
            </a:r>
            <a:r>
              <a:rPr lang="tr-TR" b="1" dirty="0" err="1" smtClean="0"/>
              <a:t>antibody</a:t>
            </a:r>
            <a:r>
              <a:rPr lang="tr-TR" b="1" dirty="0" smtClean="0"/>
              <a:t>. G2 </a:t>
            </a:r>
            <a:r>
              <a:rPr lang="tr-TR" b="1" dirty="0" err="1" smtClean="0"/>
              <a:t>isotype</a:t>
            </a:r>
            <a:r>
              <a:rPr lang="tr-TR" b="1" dirty="0" smtClean="0"/>
              <a:t>.</a:t>
            </a:r>
          </a:p>
          <a:p>
            <a:r>
              <a:rPr lang="tr-TR" b="1" dirty="0" err="1" smtClean="0"/>
              <a:t>Target</a:t>
            </a:r>
            <a:r>
              <a:rPr lang="tr-TR" b="1" dirty="0" smtClean="0"/>
              <a:t> is </a:t>
            </a:r>
            <a:r>
              <a:rPr lang="tr-TR" b="1" i="1" dirty="0" err="1" smtClean="0"/>
              <a:t>extracellular</a:t>
            </a:r>
            <a:r>
              <a:rPr lang="tr-TR" b="1" i="1" dirty="0" smtClean="0"/>
              <a:t> domain of EGFR</a:t>
            </a:r>
            <a:r>
              <a:rPr lang="tr-TR" b="1" dirty="0" smtClean="0"/>
              <a:t>.</a:t>
            </a:r>
          </a:p>
          <a:p>
            <a:endParaRPr lang="tr-TR" b="1" dirty="0"/>
          </a:p>
        </p:txBody>
      </p:sp>
      <p:sp>
        <p:nvSpPr>
          <p:cNvPr id="4" name="Metin kutusu 3"/>
          <p:cNvSpPr txBox="1"/>
          <p:nvPr/>
        </p:nvSpPr>
        <p:spPr>
          <a:xfrm>
            <a:off x="6471134" y="1956746"/>
            <a:ext cx="53222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It</a:t>
            </a:r>
            <a:r>
              <a:rPr lang="tr-TR" b="1" dirty="0" smtClean="0"/>
              <a:t> is </a:t>
            </a:r>
            <a:r>
              <a:rPr lang="tr-TR" b="1" dirty="0" err="1" smtClean="0"/>
              <a:t>used</a:t>
            </a:r>
            <a:r>
              <a:rPr lang="tr-TR" b="1" dirty="0" smtClean="0"/>
              <a:t> in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treatment</a:t>
            </a:r>
            <a:r>
              <a:rPr lang="tr-TR" b="1" dirty="0" smtClean="0"/>
              <a:t> of </a:t>
            </a:r>
            <a:r>
              <a:rPr lang="tr-TR" b="1" dirty="0" err="1" smtClean="0"/>
              <a:t>metastatic</a:t>
            </a:r>
            <a:r>
              <a:rPr lang="tr-TR" b="1" dirty="0" smtClean="0"/>
              <a:t> </a:t>
            </a:r>
            <a:r>
              <a:rPr lang="tr-TR" b="1" dirty="0" err="1" smtClean="0"/>
              <a:t>colorectal</a:t>
            </a:r>
            <a:r>
              <a:rPr lang="tr-TR" b="1" dirty="0" smtClean="0"/>
              <a:t> </a:t>
            </a:r>
            <a:r>
              <a:rPr lang="tr-TR" b="1" dirty="0" err="1" smtClean="0"/>
              <a:t>cancers</a:t>
            </a:r>
            <a:r>
              <a:rPr lang="tr-TR" b="1" dirty="0" smtClean="0"/>
              <a:t> as </a:t>
            </a:r>
            <a:r>
              <a:rPr lang="tr-TR" b="1" dirty="0" err="1" smtClean="0"/>
              <a:t>monotherapy</a:t>
            </a:r>
            <a:r>
              <a:rPr lang="tr-TR" b="1" dirty="0" smtClean="0"/>
              <a:t> </a:t>
            </a:r>
            <a:r>
              <a:rPr lang="tr-TR" b="1" dirty="0" err="1" smtClean="0"/>
              <a:t>or</a:t>
            </a:r>
            <a:r>
              <a:rPr lang="tr-TR" b="1" dirty="0" smtClean="0"/>
              <a:t> </a:t>
            </a:r>
            <a:r>
              <a:rPr lang="tr-TR" b="1" dirty="0" err="1" smtClean="0"/>
              <a:t>combined</a:t>
            </a:r>
            <a:r>
              <a:rPr lang="tr-TR" b="1" dirty="0" smtClean="0"/>
              <a:t> </a:t>
            </a:r>
            <a:r>
              <a:rPr lang="tr-TR" b="1" dirty="0" err="1" smtClean="0"/>
              <a:t>with</a:t>
            </a:r>
            <a:r>
              <a:rPr lang="tr-TR" b="1" dirty="0" smtClean="0"/>
              <a:t> </a:t>
            </a:r>
            <a:r>
              <a:rPr lang="tr-TR" b="1" dirty="0" err="1" smtClean="0"/>
              <a:t>other</a:t>
            </a:r>
            <a:r>
              <a:rPr lang="tr-TR" b="1" dirty="0" smtClean="0"/>
              <a:t> </a:t>
            </a:r>
            <a:r>
              <a:rPr lang="tr-TR" b="1" dirty="0" err="1" smtClean="0"/>
              <a:t>agents</a:t>
            </a:r>
            <a:r>
              <a:rPr lang="tr-TR" b="1" dirty="0" smtClean="0"/>
              <a:t>.</a:t>
            </a:r>
            <a:endParaRPr lang="tr-TR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6447686" y="3178576"/>
            <a:ext cx="53222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/>
              <a:t>Adverse</a:t>
            </a:r>
            <a:r>
              <a:rPr lang="tr-TR" b="1" dirty="0"/>
              <a:t> </a:t>
            </a:r>
            <a:r>
              <a:rPr lang="tr-TR" b="1" dirty="0" err="1"/>
              <a:t>effects</a:t>
            </a:r>
            <a:r>
              <a:rPr lang="tr-TR" b="1" dirty="0"/>
              <a:t>: </a:t>
            </a:r>
            <a:r>
              <a:rPr lang="tr-TR" b="1" dirty="0" err="1"/>
              <a:t>Acne-like</a:t>
            </a:r>
            <a:r>
              <a:rPr lang="tr-TR" b="1" dirty="0"/>
              <a:t> skin </a:t>
            </a:r>
            <a:r>
              <a:rPr lang="tr-TR" b="1" dirty="0" err="1"/>
              <a:t>rashes</a:t>
            </a:r>
            <a:r>
              <a:rPr lang="tr-TR" b="1" dirty="0"/>
              <a:t>, </a:t>
            </a:r>
            <a:r>
              <a:rPr lang="tr-TR" b="1" dirty="0" err="1"/>
              <a:t>pruritus</a:t>
            </a:r>
            <a:r>
              <a:rPr lang="tr-TR" b="1" dirty="0"/>
              <a:t>, </a:t>
            </a:r>
            <a:r>
              <a:rPr lang="tr-TR" b="1" dirty="0" err="1"/>
              <a:t>hypomagnesemia</a:t>
            </a:r>
            <a:r>
              <a:rPr lang="tr-TR" b="1" dirty="0"/>
              <a:t>, </a:t>
            </a:r>
            <a:r>
              <a:rPr lang="tr-TR" b="1" dirty="0" err="1"/>
              <a:t>infusion-related</a:t>
            </a:r>
            <a:r>
              <a:rPr lang="tr-TR" b="1" dirty="0"/>
              <a:t> </a:t>
            </a:r>
            <a:r>
              <a:rPr lang="tr-TR" b="1" dirty="0" err="1"/>
              <a:t>hypersensitivite</a:t>
            </a:r>
            <a:r>
              <a:rPr lang="tr-TR" b="1" dirty="0"/>
              <a:t> </a:t>
            </a:r>
            <a:r>
              <a:rPr lang="tr-TR" b="1" dirty="0" err="1"/>
              <a:t>reactions</a:t>
            </a:r>
            <a:r>
              <a:rPr lang="tr-TR" b="1" dirty="0"/>
              <a:t>.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6471135" y="360901"/>
            <a:ext cx="34934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0000"/>
                </a:solidFill>
              </a:rPr>
              <a:t>Panitumumab</a:t>
            </a:r>
            <a:r>
              <a:rPr lang="tr-TR" sz="2000" b="1" dirty="0" smtClean="0">
                <a:solidFill>
                  <a:srgbClr val="FF0000"/>
                </a:solidFill>
              </a:rPr>
              <a:t>:</a:t>
            </a:r>
            <a:endParaRPr lang="tr-T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7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20210" t="15029" r="51678" b="72212"/>
          <a:stretch/>
        </p:blipFill>
        <p:spPr>
          <a:xfrm>
            <a:off x="3055356" y="129738"/>
            <a:ext cx="5860341" cy="149629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3344" t="28500" r="18344" b="10167"/>
          <a:stretch/>
        </p:blipFill>
        <p:spPr>
          <a:xfrm>
            <a:off x="754380" y="2003276"/>
            <a:ext cx="5509260" cy="325949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4"/>
          <a:srcRect l="23813" t="20666" r="18812" b="18167"/>
          <a:stretch/>
        </p:blipFill>
        <p:spPr>
          <a:xfrm>
            <a:off x="6526531" y="1964012"/>
            <a:ext cx="5566410" cy="333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1618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trastuzumab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191"/>
          <a:stretch/>
        </p:blipFill>
        <p:spPr bwMode="auto">
          <a:xfrm>
            <a:off x="706560" y="1240326"/>
            <a:ext cx="3560640" cy="4441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5638794" y="1092265"/>
            <a:ext cx="53222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Humanized</a:t>
            </a:r>
            <a:r>
              <a:rPr lang="tr-TR" b="1" dirty="0" smtClean="0"/>
              <a:t> </a:t>
            </a:r>
            <a:r>
              <a:rPr lang="tr-TR" b="1" dirty="0" err="1" smtClean="0"/>
              <a:t>monoclonal</a:t>
            </a:r>
            <a:r>
              <a:rPr lang="tr-TR" b="1" dirty="0" smtClean="0"/>
              <a:t> </a:t>
            </a:r>
            <a:r>
              <a:rPr lang="tr-TR" b="1" dirty="0" err="1" smtClean="0"/>
              <a:t>antibody</a:t>
            </a:r>
            <a:r>
              <a:rPr lang="tr-TR" b="1" dirty="0" smtClean="0"/>
              <a:t>. </a:t>
            </a:r>
          </a:p>
          <a:p>
            <a:r>
              <a:rPr lang="tr-TR" b="1" dirty="0" err="1" smtClean="0"/>
              <a:t>Target</a:t>
            </a:r>
            <a:r>
              <a:rPr lang="tr-TR" b="1" dirty="0" smtClean="0"/>
              <a:t> is </a:t>
            </a:r>
            <a:r>
              <a:rPr lang="tr-TR" b="1" i="1" dirty="0" err="1" smtClean="0"/>
              <a:t>extracellular</a:t>
            </a:r>
            <a:r>
              <a:rPr lang="tr-TR" b="1" i="1" dirty="0" smtClean="0"/>
              <a:t> domain of </a:t>
            </a:r>
            <a:r>
              <a:rPr lang="tr-TR" b="1" dirty="0"/>
              <a:t>HER2/</a:t>
            </a:r>
            <a:r>
              <a:rPr lang="tr-TR" b="1" dirty="0" err="1" smtClean="0"/>
              <a:t>neu</a:t>
            </a:r>
            <a:r>
              <a:rPr lang="tr-TR" b="1" dirty="0" smtClean="0"/>
              <a:t>.</a:t>
            </a:r>
            <a:endParaRPr lang="tr-TR" b="1" dirty="0"/>
          </a:p>
        </p:txBody>
      </p:sp>
      <p:sp>
        <p:nvSpPr>
          <p:cNvPr id="4" name="Metin kutusu 3"/>
          <p:cNvSpPr txBox="1"/>
          <p:nvPr/>
        </p:nvSpPr>
        <p:spPr>
          <a:xfrm>
            <a:off x="5638793" y="1948740"/>
            <a:ext cx="62015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In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treatment</a:t>
            </a:r>
            <a:r>
              <a:rPr lang="tr-TR" b="1" dirty="0" smtClean="0"/>
              <a:t> of HER2/</a:t>
            </a:r>
            <a:r>
              <a:rPr lang="tr-TR" b="1" dirty="0" err="1" smtClean="0"/>
              <a:t>neu-overexpressed</a:t>
            </a:r>
            <a:r>
              <a:rPr lang="tr-TR" b="1" dirty="0" smtClean="0"/>
              <a:t> </a:t>
            </a:r>
            <a:r>
              <a:rPr lang="tr-TR" b="1" dirty="0" err="1" smtClean="0"/>
              <a:t>metastatic</a:t>
            </a:r>
            <a:r>
              <a:rPr lang="tr-TR" b="1" dirty="0" smtClean="0"/>
              <a:t> </a:t>
            </a:r>
            <a:r>
              <a:rPr lang="tr-TR" b="1" dirty="0" err="1" smtClean="0"/>
              <a:t>breast</a:t>
            </a:r>
            <a:r>
              <a:rPr lang="tr-TR" b="1" dirty="0" smtClean="0"/>
              <a:t> </a:t>
            </a:r>
            <a:r>
              <a:rPr lang="tr-TR" b="1" dirty="0" err="1" smtClean="0"/>
              <a:t>cancer</a:t>
            </a:r>
            <a:r>
              <a:rPr lang="tr-TR" b="1" dirty="0" smtClean="0"/>
              <a:t> </a:t>
            </a:r>
            <a:r>
              <a:rPr lang="tr-TR" b="1" dirty="0" err="1" smtClean="0"/>
              <a:t>after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chemotherapy</a:t>
            </a:r>
            <a:r>
              <a:rPr lang="tr-TR" b="1" dirty="0" smtClean="0"/>
              <a:t> </a:t>
            </a:r>
            <a:r>
              <a:rPr lang="tr-TR" b="1" dirty="0" err="1" smtClean="0"/>
              <a:t>completed</a:t>
            </a:r>
            <a:r>
              <a:rPr lang="tr-TR" b="1" dirty="0" smtClean="0"/>
              <a:t> as </a:t>
            </a:r>
            <a:r>
              <a:rPr lang="tr-TR" b="1" dirty="0" err="1" smtClean="0"/>
              <a:t>monotherapy</a:t>
            </a:r>
            <a:r>
              <a:rPr lang="tr-TR" b="1" dirty="0" smtClean="0"/>
              <a:t> </a:t>
            </a:r>
            <a:r>
              <a:rPr lang="tr-TR" b="1" dirty="0" err="1" smtClean="0"/>
              <a:t>or</a:t>
            </a:r>
            <a:r>
              <a:rPr lang="tr-TR" b="1" dirty="0" smtClean="0"/>
              <a:t> </a:t>
            </a:r>
            <a:r>
              <a:rPr lang="tr-TR" b="1" dirty="0" err="1" smtClean="0"/>
              <a:t>combined</a:t>
            </a:r>
            <a:r>
              <a:rPr lang="tr-TR" b="1" dirty="0" smtClean="0"/>
              <a:t> </a:t>
            </a:r>
            <a:r>
              <a:rPr lang="tr-TR" b="1" dirty="0" err="1" smtClean="0"/>
              <a:t>with</a:t>
            </a:r>
            <a:r>
              <a:rPr lang="tr-TR" b="1" dirty="0" smtClean="0"/>
              <a:t> </a:t>
            </a:r>
            <a:r>
              <a:rPr lang="tr-TR" b="1" dirty="0" err="1" smtClean="0"/>
              <a:t>paclitaxel</a:t>
            </a:r>
            <a:r>
              <a:rPr lang="tr-TR" b="1" dirty="0" smtClean="0"/>
              <a:t>.</a:t>
            </a:r>
            <a:endParaRPr lang="tr-TR" b="1" dirty="0"/>
          </a:p>
        </p:txBody>
      </p:sp>
      <p:sp>
        <p:nvSpPr>
          <p:cNvPr id="6" name="Metin kutusu 5"/>
          <p:cNvSpPr txBox="1"/>
          <p:nvPr/>
        </p:nvSpPr>
        <p:spPr>
          <a:xfrm>
            <a:off x="5638794" y="482011"/>
            <a:ext cx="34934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0000"/>
                </a:solidFill>
              </a:rPr>
              <a:t>Trastuzumab</a:t>
            </a:r>
            <a:r>
              <a:rPr lang="tr-TR" sz="2000" b="1" dirty="0" smtClean="0">
                <a:solidFill>
                  <a:srgbClr val="FF0000"/>
                </a:solidFill>
              </a:rPr>
              <a:t>:</a:t>
            </a:r>
            <a:endParaRPr lang="tr-TR" sz="2000" b="1" dirty="0">
              <a:solidFill>
                <a:srgbClr val="FF0000"/>
              </a:solidFill>
            </a:endParaRPr>
          </a:p>
        </p:txBody>
      </p:sp>
      <p:pic>
        <p:nvPicPr>
          <p:cNvPr id="10244" name="Picture 4" descr="trastuzumab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124" y="3359213"/>
            <a:ext cx="4445529" cy="3207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66923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rituxan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33" y="1516648"/>
            <a:ext cx="5144161" cy="345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6072555" y="882121"/>
            <a:ext cx="596704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Chimeric</a:t>
            </a:r>
            <a:r>
              <a:rPr lang="tr-TR" b="1" dirty="0" smtClean="0"/>
              <a:t> </a:t>
            </a:r>
            <a:r>
              <a:rPr lang="tr-TR" b="1" dirty="0" err="1" smtClean="0"/>
              <a:t>monoclonal</a:t>
            </a:r>
            <a:r>
              <a:rPr lang="tr-TR" b="1" dirty="0" smtClean="0"/>
              <a:t> </a:t>
            </a:r>
            <a:r>
              <a:rPr lang="tr-TR" b="1" dirty="0" err="1" smtClean="0"/>
              <a:t>antibody</a:t>
            </a:r>
            <a:r>
              <a:rPr lang="tr-TR" b="1" dirty="0" smtClean="0"/>
              <a:t>. </a:t>
            </a:r>
          </a:p>
          <a:p>
            <a:r>
              <a:rPr lang="tr-TR" b="1" dirty="0" err="1" smtClean="0"/>
              <a:t>Target</a:t>
            </a:r>
            <a:r>
              <a:rPr lang="tr-TR" b="1" dirty="0" smtClean="0"/>
              <a:t> is </a:t>
            </a:r>
            <a:r>
              <a:rPr lang="tr-TR" b="1" dirty="0" err="1" smtClean="0"/>
              <a:t>the</a:t>
            </a:r>
            <a:r>
              <a:rPr lang="tr-TR" b="1" dirty="0" smtClean="0"/>
              <a:t> CD20 </a:t>
            </a:r>
            <a:r>
              <a:rPr lang="tr-TR" b="1" dirty="0" err="1" smtClean="0"/>
              <a:t>antigen</a:t>
            </a:r>
            <a:r>
              <a:rPr lang="tr-TR" b="1" dirty="0" smtClean="0"/>
              <a:t> </a:t>
            </a:r>
            <a:r>
              <a:rPr lang="tr-TR" b="1" dirty="0" err="1" smtClean="0"/>
              <a:t>located</a:t>
            </a:r>
            <a:r>
              <a:rPr lang="tr-TR" b="1" dirty="0" smtClean="0"/>
              <a:t> on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surface</a:t>
            </a:r>
            <a:r>
              <a:rPr lang="tr-TR" b="1" dirty="0" smtClean="0"/>
              <a:t> of B-</a:t>
            </a:r>
            <a:r>
              <a:rPr lang="tr-TR" b="1" dirty="0" err="1" smtClean="0"/>
              <a:t>lymphocytes</a:t>
            </a:r>
            <a:r>
              <a:rPr lang="tr-TR" b="1" dirty="0" smtClean="0"/>
              <a:t>.</a:t>
            </a:r>
          </a:p>
          <a:p>
            <a:endParaRPr lang="tr-TR" b="1" dirty="0"/>
          </a:p>
          <a:p>
            <a:r>
              <a:rPr lang="tr-TR" b="1" dirty="0" smtClean="0"/>
              <a:t>CD20 </a:t>
            </a:r>
            <a:r>
              <a:rPr lang="tr-TR" b="1" dirty="0" err="1" smtClean="0"/>
              <a:t>take</a:t>
            </a:r>
            <a:r>
              <a:rPr lang="tr-TR" b="1" dirty="0" smtClean="0"/>
              <a:t> </a:t>
            </a:r>
            <a:r>
              <a:rPr lang="tr-TR" b="1" dirty="0" err="1" smtClean="0"/>
              <a:t>place</a:t>
            </a:r>
            <a:r>
              <a:rPr lang="tr-TR" b="1" dirty="0" smtClean="0"/>
              <a:t> in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beginning</a:t>
            </a:r>
            <a:r>
              <a:rPr lang="tr-TR" b="1" dirty="0" smtClean="0"/>
              <a:t> of </a:t>
            </a:r>
            <a:r>
              <a:rPr lang="tr-TR" b="1" dirty="0" err="1" smtClean="0"/>
              <a:t>cell</a:t>
            </a:r>
            <a:r>
              <a:rPr lang="tr-TR" b="1" dirty="0" smtClean="0"/>
              <a:t> </a:t>
            </a:r>
            <a:r>
              <a:rPr lang="tr-TR" b="1" dirty="0" err="1" smtClean="0"/>
              <a:t>cycle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differentiation</a:t>
            </a:r>
            <a:r>
              <a:rPr lang="tr-TR" b="1" dirty="0" smtClean="0"/>
              <a:t>. </a:t>
            </a:r>
            <a:r>
              <a:rPr lang="tr-TR" b="1" dirty="0" err="1" smtClean="0"/>
              <a:t>In</a:t>
            </a:r>
            <a:r>
              <a:rPr lang="tr-TR" b="1" dirty="0" smtClean="0"/>
              <a:t> </a:t>
            </a:r>
            <a:r>
              <a:rPr lang="tr-TR" b="1" dirty="0" err="1" smtClean="0"/>
              <a:t>Non-Hodgkin</a:t>
            </a:r>
            <a:r>
              <a:rPr lang="tr-TR" b="1" dirty="0" smtClean="0"/>
              <a:t> </a:t>
            </a:r>
            <a:r>
              <a:rPr lang="tr-TR" b="1" dirty="0" err="1" smtClean="0"/>
              <a:t>lymphoma</a:t>
            </a:r>
            <a:r>
              <a:rPr lang="tr-TR" b="1" dirty="0" smtClean="0"/>
              <a:t> it is </a:t>
            </a:r>
            <a:r>
              <a:rPr lang="tr-TR" b="1" dirty="0" err="1" smtClean="0"/>
              <a:t>only</a:t>
            </a:r>
            <a:r>
              <a:rPr lang="tr-TR" b="1" dirty="0" smtClean="0"/>
              <a:t> </a:t>
            </a:r>
            <a:r>
              <a:rPr lang="tr-TR" b="1" dirty="0" err="1" smtClean="0"/>
              <a:t>expressed</a:t>
            </a:r>
            <a:r>
              <a:rPr lang="tr-TR" b="1" dirty="0" smtClean="0"/>
              <a:t> in  B-</a:t>
            </a:r>
            <a:r>
              <a:rPr lang="tr-TR" b="1" dirty="0" err="1" smtClean="0"/>
              <a:t>cells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not </a:t>
            </a:r>
            <a:r>
              <a:rPr lang="tr-TR" b="1" dirty="0" err="1" smtClean="0"/>
              <a:t>found</a:t>
            </a:r>
            <a:r>
              <a:rPr lang="tr-TR" b="1" dirty="0" smtClean="0"/>
              <a:t> in </a:t>
            </a:r>
            <a:r>
              <a:rPr lang="tr-TR" b="1" dirty="0" err="1" smtClean="0"/>
              <a:t>other</a:t>
            </a:r>
            <a:r>
              <a:rPr lang="tr-TR" b="1" dirty="0" smtClean="0"/>
              <a:t> </a:t>
            </a:r>
            <a:r>
              <a:rPr lang="tr-TR" b="1" dirty="0" err="1" smtClean="0"/>
              <a:t>cells</a:t>
            </a:r>
            <a:r>
              <a:rPr lang="tr-TR" b="1" dirty="0" smtClean="0"/>
              <a:t>.</a:t>
            </a:r>
            <a:endParaRPr lang="tr-TR" b="1" dirty="0"/>
          </a:p>
        </p:txBody>
      </p:sp>
      <p:sp>
        <p:nvSpPr>
          <p:cNvPr id="4" name="Metin kutusu 3"/>
          <p:cNvSpPr txBox="1"/>
          <p:nvPr/>
        </p:nvSpPr>
        <p:spPr>
          <a:xfrm>
            <a:off x="6072555" y="3039614"/>
            <a:ext cx="53222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Therapeutic</a:t>
            </a:r>
            <a:r>
              <a:rPr lang="tr-TR" b="1" dirty="0" smtClean="0"/>
              <a:t> </a:t>
            </a:r>
            <a:r>
              <a:rPr lang="tr-TR" b="1" dirty="0" err="1" smtClean="0"/>
              <a:t>usage</a:t>
            </a:r>
            <a:r>
              <a:rPr lang="tr-TR" b="1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err="1" smtClean="0"/>
              <a:t>Lymphoma</a:t>
            </a:r>
            <a:endParaRPr lang="tr-TR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err="1" smtClean="0"/>
              <a:t>Chronic</a:t>
            </a:r>
            <a:r>
              <a:rPr lang="tr-TR" b="1" dirty="0" smtClean="0"/>
              <a:t> </a:t>
            </a:r>
            <a:r>
              <a:rPr lang="tr-TR" b="1" dirty="0" err="1" smtClean="0"/>
              <a:t>lymphocytic</a:t>
            </a:r>
            <a:r>
              <a:rPr lang="tr-TR" b="1" dirty="0" smtClean="0"/>
              <a:t> </a:t>
            </a:r>
            <a:r>
              <a:rPr lang="tr-TR" b="1" dirty="0" err="1" smtClean="0"/>
              <a:t>leukemia</a:t>
            </a:r>
            <a:endParaRPr lang="tr-TR" b="1" dirty="0" smtClean="0"/>
          </a:p>
        </p:txBody>
      </p:sp>
      <p:sp>
        <p:nvSpPr>
          <p:cNvPr id="5" name="Metin kutusu 4"/>
          <p:cNvSpPr txBox="1"/>
          <p:nvPr/>
        </p:nvSpPr>
        <p:spPr>
          <a:xfrm>
            <a:off x="6072554" y="4163314"/>
            <a:ext cx="576775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u="sng" dirty="0" err="1" smtClean="0"/>
              <a:t>Very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slow</a:t>
            </a:r>
            <a:r>
              <a:rPr lang="tr-TR" b="1" dirty="0" smtClean="0"/>
              <a:t> </a:t>
            </a:r>
            <a:r>
              <a:rPr lang="tr-TR" b="1" dirty="0" err="1" smtClean="0"/>
              <a:t>infusion</a:t>
            </a:r>
            <a:r>
              <a:rPr lang="tr-TR" b="1" dirty="0" smtClean="0"/>
              <a:t> rate!!</a:t>
            </a:r>
          </a:p>
          <a:p>
            <a:r>
              <a:rPr lang="tr-TR" b="1" dirty="0" err="1" smtClean="0"/>
              <a:t>Hypotension</a:t>
            </a:r>
            <a:r>
              <a:rPr lang="tr-TR" b="1" dirty="0" smtClean="0"/>
              <a:t>, </a:t>
            </a:r>
            <a:r>
              <a:rPr lang="tr-TR" b="1" dirty="0" err="1" smtClean="0"/>
              <a:t>bronchospasm</a:t>
            </a:r>
            <a:r>
              <a:rPr lang="tr-TR" b="1" dirty="0" smtClean="0"/>
              <a:t>, </a:t>
            </a:r>
            <a:r>
              <a:rPr lang="tr-TR" b="1" dirty="0" err="1" smtClean="0"/>
              <a:t>angioedema</a:t>
            </a:r>
            <a:r>
              <a:rPr lang="tr-TR" b="1" dirty="0" smtClean="0"/>
              <a:t> can be </a:t>
            </a:r>
            <a:r>
              <a:rPr lang="tr-TR" b="1" dirty="0" err="1" smtClean="0"/>
              <a:t>seen</a:t>
            </a:r>
            <a:r>
              <a:rPr lang="tr-TR" b="1" dirty="0" smtClean="0"/>
              <a:t>.</a:t>
            </a:r>
          </a:p>
          <a:p>
            <a:r>
              <a:rPr lang="tr-TR" b="1" dirty="0" err="1" smtClean="0"/>
              <a:t>After</a:t>
            </a:r>
            <a:r>
              <a:rPr lang="tr-TR" b="1" dirty="0" smtClean="0"/>
              <a:t> </a:t>
            </a:r>
            <a:r>
              <a:rPr lang="tr-TR" b="1" dirty="0" err="1" smtClean="0"/>
              <a:t>first</a:t>
            </a:r>
            <a:r>
              <a:rPr lang="tr-TR" b="1" dirty="0" smtClean="0"/>
              <a:t> </a:t>
            </a:r>
            <a:r>
              <a:rPr lang="tr-TR" b="1" dirty="0" err="1" smtClean="0"/>
              <a:t>dose</a:t>
            </a:r>
            <a:r>
              <a:rPr lang="tr-TR" b="1" dirty="0" smtClean="0"/>
              <a:t>, </a:t>
            </a:r>
            <a:r>
              <a:rPr lang="tr-TR" b="1" dirty="0" err="1" smtClean="0"/>
              <a:t>fever</a:t>
            </a:r>
            <a:r>
              <a:rPr lang="tr-TR" b="1" dirty="0" smtClean="0"/>
              <a:t> can be </a:t>
            </a:r>
            <a:r>
              <a:rPr lang="tr-TR" b="1" dirty="0" err="1" smtClean="0"/>
              <a:t>seen</a:t>
            </a:r>
            <a:r>
              <a:rPr lang="tr-TR" b="1" dirty="0" smtClean="0"/>
              <a:t>. </a:t>
            </a:r>
            <a:r>
              <a:rPr lang="tr-TR" b="1" dirty="0" err="1" smtClean="0"/>
              <a:t>Premedication</a:t>
            </a:r>
            <a:r>
              <a:rPr lang="tr-TR" b="1" dirty="0" smtClean="0"/>
              <a:t> </a:t>
            </a:r>
            <a:r>
              <a:rPr lang="tr-TR" b="1" dirty="0" err="1" smtClean="0"/>
              <a:t>should</a:t>
            </a:r>
            <a:r>
              <a:rPr lang="tr-TR" b="1" dirty="0" smtClean="0"/>
              <a:t> be </a:t>
            </a:r>
            <a:r>
              <a:rPr lang="tr-TR" b="1" dirty="0" err="1" smtClean="0"/>
              <a:t>applied</a:t>
            </a:r>
            <a:r>
              <a:rPr lang="tr-TR" b="1" dirty="0" smtClean="0"/>
              <a:t>.</a:t>
            </a:r>
          </a:p>
          <a:p>
            <a:r>
              <a:rPr lang="tr-TR" b="1" dirty="0" err="1" smtClean="0"/>
              <a:t>In</a:t>
            </a:r>
            <a:r>
              <a:rPr lang="tr-TR" b="1" dirty="0" smtClean="0"/>
              <a:t> </a:t>
            </a:r>
            <a:r>
              <a:rPr lang="tr-TR" b="1" dirty="0" err="1" smtClean="0"/>
              <a:t>first</a:t>
            </a:r>
            <a:r>
              <a:rPr lang="tr-TR" b="1" dirty="0" smtClean="0"/>
              <a:t> 24-hour </a:t>
            </a:r>
            <a:r>
              <a:rPr lang="tr-TR" b="1" dirty="0" err="1" smtClean="0"/>
              <a:t>after</a:t>
            </a:r>
            <a:r>
              <a:rPr lang="tr-TR" b="1" dirty="0" smtClean="0"/>
              <a:t> </a:t>
            </a:r>
            <a:r>
              <a:rPr lang="tr-TR" b="1" dirty="0" err="1" smtClean="0"/>
              <a:t>first</a:t>
            </a:r>
            <a:r>
              <a:rPr lang="tr-TR" b="1" dirty="0" smtClean="0"/>
              <a:t> </a:t>
            </a:r>
            <a:r>
              <a:rPr lang="tr-TR" b="1" dirty="0" err="1" smtClean="0"/>
              <a:t>infusion</a:t>
            </a:r>
            <a:r>
              <a:rPr lang="tr-TR" b="1" dirty="0" smtClean="0"/>
              <a:t> </a:t>
            </a:r>
            <a:r>
              <a:rPr lang="tr-TR" b="1" dirty="0" err="1" smtClean="0"/>
              <a:t>tumor</a:t>
            </a:r>
            <a:r>
              <a:rPr lang="tr-TR" b="1" dirty="0" smtClean="0"/>
              <a:t> </a:t>
            </a:r>
            <a:r>
              <a:rPr lang="tr-TR" b="1" dirty="0" err="1" smtClean="0"/>
              <a:t>lysis</a:t>
            </a:r>
            <a:r>
              <a:rPr lang="tr-TR" b="1" dirty="0" smtClean="0"/>
              <a:t> </a:t>
            </a:r>
            <a:r>
              <a:rPr lang="tr-TR" b="1" dirty="0" err="1" smtClean="0"/>
              <a:t>syndrome</a:t>
            </a:r>
            <a:r>
              <a:rPr lang="tr-TR" b="1" dirty="0" smtClean="0"/>
              <a:t> can be </a:t>
            </a:r>
            <a:r>
              <a:rPr lang="tr-TR" b="1" dirty="0" err="1" smtClean="0"/>
              <a:t>observed</a:t>
            </a:r>
            <a:r>
              <a:rPr lang="tr-TR" b="1" dirty="0" smtClean="0"/>
              <a:t>: </a:t>
            </a:r>
            <a:r>
              <a:rPr lang="tr-TR" b="1" dirty="0" err="1" smtClean="0"/>
              <a:t>Hyperkalemia</a:t>
            </a:r>
            <a:r>
              <a:rPr lang="tr-TR" b="1" dirty="0" smtClean="0"/>
              <a:t>, </a:t>
            </a:r>
            <a:r>
              <a:rPr lang="tr-TR" b="1" dirty="0" err="1" smtClean="0"/>
              <a:t>hypocalsemia</a:t>
            </a:r>
            <a:r>
              <a:rPr lang="tr-TR" b="1" dirty="0" smtClean="0"/>
              <a:t>, </a:t>
            </a:r>
            <a:r>
              <a:rPr lang="tr-TR" b="1" dirty="0" err="1" smtClean="0"/>
              <a:t>hyperurisemia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acute</a:t>
            </a:r>
            <a:r>
              <a:rPr lang="tr-TR" b="1" dirty="0" smtClean="0"/>
              <a:t> </a:t>
            </a:r>
            <a:r>
              <a:rPr lang="tr-TR" b="1" dirty="0" err="1" smtClean="0"/>
              <a:t>renal</a:t>
            </a:r>
            <a:r>
              <a:rPr lang="tr-TR" b="1" dirty="0" smtClean="0"/>
              <a:t> </a:t>
            </a:r>
            <a:r>
              <a:rPr lang="tr-TR" b="1" dirty="0" err="1" smtClean="0"/>
              <a:t>failure</a:t>
            </a:r>
            <a:r>
              <a:rPr lang="tr-TR" b="1" dirty="0" smtClean="0"/>
              <a:t>.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6072555" y="391975"/>
            <a:ext cx="34934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0000"/>
                </a:solidFill>
              </a:rPr>
              <a:t>Rituximab</a:t>
            </a:r>
            <a:r>
              <a:rPr lang="tr-TR" sz="2000" b="1" dirty="0" smtClean="0">
                <a:solidFill>
                  <a:srgbClr val="FF0000"/>
                </a:solidFill>
              </a:rPr>
              <a:t>:</a:t>
            </a:r>
            <a:endParaRPr lang="tr-T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24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judah folkman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732" y="249970"/>
            <a:ext cx="7694121" cy="2633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judah folkman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732" y="3446585"/>
            <a:ext cx="7650792" cy="3223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93988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bevacizumab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482" y="135108"/>
            <a:ext cx="6308709" cy="3686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505764" y="4541325"/>
            <a:ext cx="113585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Recombinant</a:t>
            </a:r>
            <a:r>
              <a:rPr lang="tr-TR" b="1" dirty="0" smtClean="0"/>
              <a:t> </a:t>
            </a:r>
            <a:r>
              <a:rPr lang="tr-TR" b="1" dirty="0" err="1" smtClean="0"/>
              <a:t>humanized</a:t>
            </a:r>
            <a:r>
              <a:rPr lang="tr-TR" b="1" dirty="0" smtClean="0"/>
              <a:t> </a:t>
            </a:r>
            <a:r>
              <a:rPr lang="tr-TR" b="1" dirty="0" err="1" smtClean="0"/>
              <a:t>monoclonal</a:t>
            </a:r>
            <a:r>
              <a:rPr lang="tr-TR" b="1" dirty="0" smtClean="0"/>
              <a:t> </a:t>
            </a:r>
            <a:r>
              <a:rPr lang="tr-TR" b="1" dirty="0" err="1" smtClean="0"/>
              <a:t>antibody</a:t>
            </a:r>
            <a:r>
              <a:rPr lang="tr-TR" b="1" dirty="0" smtClean="0"/>
              <a:t>. </a:t>
            </a:r>
            <a:r>
              <a:rPr lang="tr-TR" b="1" dirty="0" err="1" smtClean="0"/>
              <a:t>Target</a:t>
            </a:r>
            <a:r>
              <a:rPr lang="tr-TR" b="1" dirty="0" smtClean="0"/>
              <a:t> is </a:t>
            </a:r>
            <a:r>
              <a:rPr lang="tr-TR" b="1" dirty="0" err="1" smtClean="0"/>
              <a:t>all</a:t>
            </a:r>
            <a:r>
              <a:rPr lang="tr-TR" b="1" dirty="0" smtClean="0"/>
              <a:t> </a:t>
            </a:r>
            <a:r>
              <a:rPr lang="tr-TR" b="1" dirty="0" err="1" smtClean="0"/>
              <a:t>forms</a:t>
            </a:r>
            <a:r>
              <a:rPr lang="tr-TR" b="1" dirty="0" smtClean="0"/>
              <a:t> of VEGFA.</a:t>
            </a:r>
          </a:p>
          <a:p>
            <a:endParaRPr lang="tr-TR" b="1" dirty="0" smtClean="0"/>
          </a:p>
          <a:p>
            <a:r>
              <a:rPr lang="tr-TR" b="1" dirty="0" err="1" smtClean="0"/>
              <a:t>It</a:t>
            </a:r>
            <a:r>
              <a:rPr lang="tr-TR" b="1" dirty="0" smtClean="0"/>
              <a:t> can stop </a:t>
            </a:r>
            <a:r>
              <a:rPr lang="tr-TR" b="1" dirty="0" err="1" smtClean="0"/>
              <a:t>renal</a:t>
            </a:r>
            <a:r>
              <a:rPr lang="tr-TR" b="1" dirty="0" smtClean="0"/>
              <a:t> </a:t>
            </a:r>
            <a:r>
              <a:rPr lang="tr-TR" b="1" dirty="0" err="1" smtClean="0"/>
              <a:t>cell</a:t>
            </a:r>
            <a:r>
              <a:rPr lang="tr-TR" b="1" dirty="0" smtClean="0"/>
              <a:t> </a:t>
            </a:r>
            <a:r>
              <a:rPr lang="tr-TR" b="1" dirty="0" err="1" smtClean="0"/>
              <a:t>cancer</a:t>
            </a:r>
            <a:r>
              <a:rPr lang="tr-TR" b="1" dirty="0" smtClean="0"/>
              <a:t> </a:t>
            </a:r>
            <a:r>
              <a:rPr lang="tr-TR" b="1" dirty="0" err="1" smtClean="0"/>
              <a:t>when</a:t>
            </a:r>
            <a:r>
              <a:rPr lang="tr-TR" b="1" dirty="0" smtClean="0"/>
              <a:t> </a:t>
            </a:r>
            <a:r>
              <a:rPr lang="tr-TR" b="1" dirty="0" err="1" smtClean="0"/>
              <a:t>used</a:t>
            </a:r>
            <a:r>
              <a:rPr lang="tr-TR" b="1" dirty="0" smtClean="0"/>
              <a:t> </a:t>
            </a:r>
            <a:r>
              <a:rPr lang="tr-TR" b="1" dirty="0" err="1" smtClean="0"/>
              <a:t>alone</a:t>
            </a:r>
            <a:r>
              <a:rPr lang="tr-TR" b="1" dirty="0" smtClean="0"/>
              <a:t>. </a:t>
            </a:r>
            <a:r>
              <a:rPr lang="tr-TR" b="1" dirty="0" err="1" smtClean="0"/>
              <a:t>With</a:t>
            </a:r>
            <a:r>
              <a:rPr lang="tr-TR" b="1" dirty="0" smtClean="0"/>
              <a:t> </a:t>
            </a:r>
            <a:r>
              <a:rPr lang="tr-TR" b="1" dirty="0" err="1" smtClean="0"/>
              <a:t>cytotoxic</a:t>
            </a:r>
            <a:r>
              <a:rPr lang="tr-TR" b="1" dirty="0" smtClean="0"/>
              <a:t> </a:t>
            </a:r>
            <a:r>
              <a:rPr lang="tr-TR" b="1" dirty="0" err="1" smtClean="0"/>
              <a:t>chemotheraupeutics</a:t>
            </a:r>
            <a:r>
              <a:rPr lang="tr-TR" b="1" dirty="0" smtClean="0"/>
              <a:t>, </a:t>
            </a:r>
            <a:r>
              <a:rPr lang="tr-TR" b="1" dirty="0" err="1" smtClean="0"/>
              <a:t>colorectal</a:t>
            </a:r>
            <a:r>
              <a:rPr lang="tr-TR" b="1" dirty="0" smtClean="0"/>
              <a:t>, </a:t>
            </a:r>
            <a:r>
              <a:rPr lang="tr-TR" b="1" dirty="0" err="1" smtClean="0"/>
              <a:t>lung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breast</a:t>
            </a:r>
            <a:r>
              <a:rPr lang="tr-TR" b="1" dirty="0" smtClean="0"/>
              <a:t> </a:t>
            </a:r>
            <a:r>
              <a:rPr lang="tr-TR" b="1" dirty="0" err="1" smtClean="0"/>
              <a:t>cancer</a:t>
            </a:r>
            <a:r>
              <a:rPr lang="tr-TR" b="1" dirty="0" smtClean="0"/>
              <a:t> can be </a:t>
            </a:r>
            <a:r>
              <a:rPr lang="tr-TR" b="1" dirty="0" err="1" smtClean="0"/>
              <a:t>treated</a:t>
            </a:r>
            <a:r>
              <a:rPr lang="tr-TR" b="1" dirty="0" smtClean="0"/>
              <a:t> </a:t>
            </a:r>
            <a:r>
              <a:rPr lang="tr-TR" b="1" dirty="0" err="1" smtClean="0"/>
              <a:t>effectively</a:t>
            </a:r>
            <a:r>
              <a:rPr lang="tr-TR" b="1" dirty="0" smtClean="0"/>
              <a:t>.</a:t>
            </a:r>
            <a:endParaRPr lang="tr-TR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531559" y="5776295"/>
            <a:ext cx="114242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Adverse</a:t>
            </a:r>
            <a:r>
              <a:rPr lang="tr-TR" b="1" dirty="0" smtClean="0"/>
              <a:t> </a:t>
            </a:r>
            <a:r>
              <a:rPr lang="tr-TR" b="1" dirty="0" err="1" smtClean="0"/>
              <a:t>effects</a:t>
            </a:r>
            <a:r>
              <a:rPr lang="tr-TR" b="1" dirty="0" smtClean="0"/>
              <a:t>: </a:t>
            </a:r>
            <a:r>
              <a:rPr lang="tr-TR" b="1" dirty="0" err="1" smtClean="0"/>
              <a:t>Vascular</a:t>
            </a:r>
            <a:r>
              <a:rPr lang="tr-TR" b="1" dirty="0" smtClean="0"/>
              <a:t> </a:t>
            </a:r>
            <a:r>
              <a:rPr lang="tr-TR" b="1" dirty="0" err="1" smtClean="0"/>
              <a:t>defects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bleeding</a:t>
            </a:r>
            <a:r>
              <a:rPr lang="tr-TR" b="1" dirty="0" smtClean="0"/>
              <a:t> risk. </a:t>
            </a:r>
            <a:r>
              <a:rPr lang="tr-TR" b="1" dirty="0" err="1" smtClean="0"/>
              <a:t>Delay</a:t>
            </a:r>
            <a:r>
              <a:rPr lang="tr-TR" b="1" dirty="0" smtClean="0"/>
              <a:t> in </a:t>
            </a:r>
            <a:r>
              <a:rPr lang="tr-TR" b="1" dirty="0" err="1" smtClean="0"/>
              <a:t>wound</a:t>
            </a:r>
            <a:r>
              <a:rPr lang="tr-TR" b="1" dirty="0" smtClean="0"/>
              <a:t> </a:t>
            </a:r>
            <a:r>
              <a:rPr lang="tr-TR" b="1" dirty="0" err="1" smtClean="0"/>
              <a:t>healing</a:t>
            </a:r>
            <a:r>
              <a:rPr lang="tr-TR" b="1" dirty="0" smtClean="0"/>
              <a:t>. </a:t>
            </a:r>
            <a:r>
              <a:rPr lang="tr-TR" b="1" dirty="0" err="1" smtClean="0"/>
              <a:t>Hypertension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proteinürea</a:t>
            </a:r>
            <a:r>
              <a:rPr lang="tr-TR" b="1" dirty="0" smtClean="0"/>
              <a:t>. </a:t>
            </a:r>
            <a:r>
              <a:rPr lang="tr-TR" b="1" dirty="0" err="1" smtClean="0"/>
              <a:t>Increase</a:t>
            </a:r>
            <a:r>
              <a:rPr lang="tr-TR" b="1" dirty="0" smtClean="0"/>
              <a:t> in </a:t>
            </a:r>
            <a:r>
              <a:rPr lang="tr-TR" b="1" dirty="0" err="1" smtClean="0"/>
              <a:t>arterial</a:t>
            </a:r>
            <a:r>
              <a:rPr lang="tr-TR" b="1" dirty="0" smtClean="0"/>
              <a:t> </a:t>
            </a:r>
            <a:r>
              <a:rPr lang="tr-TR" b="1" dirty="0" err="1" smtClean="0"/>
              <a:t>trombotic</a:t>
            </a:r>
            <a:r>
              <a:rPr lang="tr-TR" b="1" dirty="0" smtClean="0"/>
              <a:t> </a:t>
            </a:r>
            <a:r>
              <a:rPr lang="tr-TR" b="1" dirty="0" err="1" smtClean="0"/>
              <a:t>events</a:t>
            </a:r>
            <a:r>
              <a:rPr lang="tr-TR" b="1" dirty="0" smtClean="0"/>
              <a:t>. 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505764" y="4059525"/>
            <a:ext cx="34934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0000"/>
                </a:solidFill>
              </a:rPr>
              <a:t>Bevacizumab</a:t>
            </a:r>
            <a:r>
              <a:rPr lang="tr-TR" sz="2000" b="1" dirty="0" smtClean="0">
                <a:solidFill>
                  <a:srgbClr val="FF0000"/>
                </a:solidFill>
              </a:rPr>
              <a:t>:</a:t>
            </a:r>
            <a:endParaRPr lang="tr-T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148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9751" t="15833" r="1937" b="12499"/>
          <a:stretch/>
        </p:blipFill>
        <p:spPr>
          <a:xfrm>
            <a:off x="217169" y="948690"/>
            <a:ext cx="11893845" cy="542925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/>
          <a:srcRect l="7218" t="12333" r="81344" b="80667"/>
          <a:stretch/>
        </p:blipFill>
        <p:spPr>
          <a:xfrm>
            <a:off x="308610" y="182880"/>
            <a:ext cx="2224496" cy="76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847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753" y="1325880"/>
            <a:ext cx="11824538" cy="421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454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ngelina effect time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49" y="286384"/>
            <a:ext cx="4688682" cy="6251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30656" t="19000" r="13376" b="18500"/>
          <a:stretch/>
        </p:blipFill>
        <p:spPr>
          <a:xfrm>
            <a:off x="5234940" y="1269047"/>
            <a:ext cx="682371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9593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421105" y="878821"/>
            <a:ext cx="106599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Stage</a:t>
            </a:r>
            <a:r>
              <a:rPr lang="tr-TR" b="1" dirty="0" smtClean="0"/>
              <a:t> </a:t>
            </a:r>
            <a:r>
              <a:rPr lang="tr-TR" b="1" dirty="0" smtClean="0"/>
              <a:t>I-II, </a:t>
            </a:r>
            <a:r>
              <a:rPr lang="tr-TR" b="1" dirty="0" err="1" smtClean="0"/>
              <a:t>number</a:t>
            </a:r>
            <a:r>
              <a:rPr lang="tr-TR" b="1" dirty="0" smtClean="0"/>
              <a:t> of </a:t>
            </a:r>
            <a:r>
              <a:rPr lang="tr-TR" b="1" dirty="0" err="1" smtClean="0"/>
              <a:t>lymph</a:t>
            </a:r>
            <a:r>
              <a:rPr lang="tr-TR" b="1" dirty="0" smtClean="0"/>
              <a:t> </a:t>
            </a:r>
            <a:r>
              <a:rPr lang="tr-TR" b="1" dirty="0" err="1" smtClean="0"/>
              <a:t>nodes</a:t>
            </a:r>
            <a:r>
              <a:rPr lang="tr-TR" b="1" dirty="0" smtClean="0"/>
              <a:t> 1</a:t>
            </a:r>
            <a:r>
              <a:rPr lang="tr-TR" b="1" dirty="0" smtClean="0"/>
              <a:t>-</a:t>
            </a:r>
            <a:r>
              <a:rPr lang="tr-TR" b="1" dirty="0" smtClean="0"/>
              <a:t>3:</a:t>
            </a:r>
            <a:endParaRPr lang="tr-TR" b="1" dirty="0" smtClean="0"/>
          </a:p>
          <a:p>
            <a:r>
              <a:rPr lang="tr-TR" b="1" dirty="0" smtClean="0"/>
              <a:t>6 </a:t>
            </a:r>
            <a:r>
              <a:rPr lang="tr-TR" b="1" dirty="0" err="1" smtClean="0"/>
              <a:t>cycle</a:t>
            </a:r>
            <a:r>
              <a:rPr lang="tr-TR" b="1" dirty="0" smtClean="0"/>
              <a:t> </a:t>
            </a:r>
            <a:r>
              <a:rPr lang="tr-TR" b="1" dirty="0" err="1" smtClean="0"/>
              <a:t>cyclophosphamide-methotrexate-fluorouracil</a:t>
            </a:r>
            <a:r>
              <a:rPr lang="tr-TR" b="1" dirty="0" smtClean="0"/>
              <a:t> </a:t>
            </a:r>
            <a:r>
              <a:rPr lang="tr-TR" b="1" dirty="0" smtClean="0"/>
              <a:t>(CMF </a:t>
            </a:r>
            <a:r>
              <a:rPr lang="tr-TR" b="1" dirty="0" err="1" smtClean="0"/>
              <a:t>protocole</a:t>
            </a:r>
            <a:r>
              <a:rPr lang="tr-TR" b="1" dirty="0" smtClean="0"/>
              <a:t>)</a:t>
            </a:r>
            <a:r>
              <a:rPr lang="tr-TR" b="1" dirty="0" smtClean="0"/>
              <a:t>,</a:t>
            </a:r>
          </a:p>
          <a:p>
            <a:r>
              <a:rPr lang="tr-TR" b="1" dirty="0" smtClean="0"/>
              <a:t>6 </a:t>
            </a:r>
            <a:r>
              <a:rPr lang="tr-TR" b="1" dirty="0" err="1" smtClean="0"/>
              <a:t>cycle</a:t>
            </a:r>
            <a:r>
              <a:rPr lang="tr-TR" b="1" dirty="0" smtClean="0"/>
              <a:t> </a:t>
            </a:r>
            <a:r>
              <a:rPr lang="tr-TR" b="1" dirty="0" err="1" smtClean="0"/>
              <a:t>fluorouracil</a:t>
            </a:r>
            <a:r>
              <a:rPr lang="tr-TR" b="1" dirty="0" err="1" smtClean="0"/>
              <a:t>-</a:t>
            </a:r>
            <a:r>
              <a:rPr lang="tr-TR" b="1" dirty="0" err="1" smtClean="0"/>
              <a:t>epirubicin-cyclophosphamide</a:t>
            </a:r>
            <a:r>
              <a:rPr lang="tr-TR" b="1" dirty="0" smtClean="0"/>
              <a:t> </a:t>
            </a:r>
            <a:r>
              <a:rPr lang="tr-TR" b="1" dirty="0" smtClean="0"/>
              <a:t>(FAC </a:t>
            </a:r>
            <a:r>
              <a:rPr lang="tr-TR" b="1" dirty="0" err="1" smtClean="0"/>
              <a:t>protocole</a:t>
            </a:r>
            <a:r>
              <a:rPr lang="tr-TR" b="1" dirty="0" smtClean="0"/>
              <a:t>)</a:t>
            </a:r>
            <a:r>
              <a:rPr lang="tr-TR" b="1" dirty="0" smtClean="0"/>
              <a:t>,</a:t>
            </a:r>
          </a:p>
          <a:p>
            <a:r>
              <a:rPr lang="tr-TR" b="1" dirty="0" smtClean="0"/>
              <a:t>4 </a:t>
            </a:r>
            <a:r>
              <a:rPr lang="tr-TR" b="1" dirty="0" err="1" smtClean="0"/>
              <a:t>cycle</a:t>
            </a:r>
            <a:r>
              <a:rPr lang="tr-TR" b="1" dirty="0" smtClean="0"/>
              <a:t> doxorubicin-cyclophosphamide+</a:t>
            </a:r>
            <a:r>
              <a:rPr lang="tr-TR" b="1" dirty="0" smtClean="0"/>
              <a:t>6 </a:t>
            </a:r>
            <a:r>
              <a:rPr lang="tr-TR" b="1" dirty="0" err="1" smtClean="0"/>
              <a:t>cycle</a:t>
            </a:r>
            <a:r>
              <a:rPr lang="tr-TR" b="1" dirty="0" smtClean="0"/>
              <a:t> </a:t>
            </a:r>
            <a:r>
              <a:rPr lang="tr-TR" b="1" dirty="0" err="1" smtClean="0"/>
              <a:t>fluorouracil</a:t>
            </a:r>
            <a:r>
              <a:rPr lang="tr-TR" b="1" dirty="0" err="1" smtClean="0"/>
              <a:t>-</a:t>
            </a:r>
            <a:r>
              <a:rPr lang="tr-TR" b="1" dirty="0" err="1" smtClean="0"/>
              <a:t>epirubicin-cyclophosphamide</a:t>
            </a:r>
            <a:r>
              <a:rPr lang="tr-TR" b="1" dirty="0" smtClean="0"/>
              <a:t> </a:t>
            </a:r>
            <a:r>
              <a:rPr lang="tr-TR" b="1" dirty="0" smtClean="0"/>
              <a:t>(FEC </a:t>
            </a:r>
            <a:r>
              <a:rPr lang="tr-TR" b="1" dirty="0" err="1" smtClean="0"/>
              <a:t>protocole</a:t>
            </a:r>
            <a:r>
              <a:rPr lang="tr-TR" b="1" dirty="0" smtClean="0"/>
              <a:t>)</a:t>
            </a:r>
            <a:endParaRPr lang="tr-TR" b="1" dirty="0"/>
          </a:p>
        </p:txBody>
      </p:sp>
      <p:sp>
        <p:nvSpPr>
          <p:cNvPr id="6" name="Metin kutusu 5"/>
          <p:cNvSpPr txBox="1"/>
          <p:nvPr/>
        </p:nvSpPr>
        <p:spPr>
          <a:xfrm>
            <a:off x="421105" y="2213700"/>
            <a:ext cx="10854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Tamoxifen</a:t>
            </a:r>
            <a:r>
              <a:rPr lang="tr-TR" b="1" dirty="0" smtClean="0"/>
              <a:t>: </a:t>
            </a:r>
            <a:r>
              <a:rPr lang="tr-TR" b="1" dirty="0" smtClean="0"/>
              <a:t>in </a:t>
            </a:r>
            <a:r>
              <a:rPr lang="tr-TR" b="1" dirty="0" err="1" smtClean="0"/>
              <a:t>postmenopousal</a:t>
            </a:r>
            <a:r>
              <a:rPr lang="tr-TR" b="1" dirty="0" smtClean="0"/>
              <a:t> </a:t>
            </a:r>
            <a:r>
              <a:rPr lang="tr-TR" b="1" dirty="0" err="1" smtClean="0"/>
              <a:t>women</a:t>
            </a:r>
            <a:r>
              <a:rPr lang="tr-TR" b="1" dirty="0" smtClean="0"/>
              <a:t>. </a:t>
            </a:r>
            <a:r>
              <a:rPr lang="tr-TR" b="1" dirty="0" err="1" smtClean="0"/>
              <a:t>Monotherapy</a:t>
            </a:r>
            <a:r>
              <a:rPr lang="tr-TR" b="1" dirty="0" smtClean="0"/>
              <a:t> </a:t>
            </a:r>
            <a:r>
              <a:rPr lang="tr-TR" b="1" dirty="0" err="1" smtClean="0"/>
              <a:t>or</a:t>
            </a:r>
            <a:r>
              <a:rPr lang="tr-TR" b="1" dirty="0" smtClean="0"/>
              <a:t> in </a:t>
            </a:r>
            <a:r>
              <a:rPr lang="tr-TR" b="1" dirty="0" err="1" smtClean="0"/>
              <a:t>addition</a:t>
            </a:r>
            <a:r>
              <a:rPr lang="tr-TR" b="1" dirty="0" smtClean="0"/>
              <a:t> </a:t>
            </a:r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cytotoxic</a:t>
            </a:r>
            <a:r>
              <a:rPr lang="tr-TR" b="1" dirty="0" smtClean="0"/>
              <a:t> </a:t>
            </a:r>
            <a:r>
              <a:rPr lang="tr-TR" b="1" dirty="0" err="1" smtClean="0"/>
              <a:t>chemotherapy</a:t>
            </a:r>
            <a:r>
              <a:rPr lang="tr-TR" b="1" dirty="0" smtClean="0"/>
              <a:t>.</a:t>
            </a:r>
            <a:endParaRPr lang="tr-TR" b="1" dirty="0" smtClean="0"/>
          </a:p>
          <a:p>
            <a:r>
              <a:rPr lang="tr-TR" b="1" dirty="0"/>
              <a:t>5 </a:t>
            </a:r>
            <a:r>
              <a:rPr lang="tr-TR" b="1" dirty="0" err="1" smtClean="0"/>
              <a:t>years</a:t>
            </a:r>
            <a:r>
              <a:rPr lang="tr-TR" b="1" dirty="0" smtClean="0"/>
              <a:t> of </a:t>
            </a:r>
            <a:r>
              <a:rPr lang="tr-TR" b="1" dirty="0" err="1" smtClean="0"/>
              <a:t>continous</a:t>
            </a:r>
            <a:r>
              <a:rPr lang="tr-TR" b="1" dirty="0" smtClean="0"/>
              <a:t> </a:t>
            </a:r>
            <a:r>
              <a:rPr lang="tr-TR" b="1" dirty="0" err="1" smtClean="0"/>
              <a:t>treatment</a:t>
            </a:r>
            <a:r>
              <a:rPr lang="tr-TR" b="1" dirty="0" smtClean="0"/>
              <a:t> </a:t>
            </a:r>
            <a:r>
              <a:rPr lang="tr-TR" b="1" dirty="0" err="1" smtClean="0"/>
              <a:t>after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surgery</a:t>
            </a:r>
            <a:r>
              <a:rPr lang="tr-TR" b="1" dirty="0" smtClean="0"/>
              <a:t>.</a:t>
            </a:r>
            <a:endParaRPr lang="tr-TR" b="1" dirty="0" smtClean="0"/>
          </a:p>
          <a:p>
            <a:r>
              <a:rPr lang="tr-TR" b="1" dirty="0" smtClean="0"/>
              <a:t>At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end</a:t>
            </a:r>
            <a:r>
              <a:rPr lang="tr-TR" b="1" dirty="0" smtClean="0"/>
              <a:t> of 5-years, an </a:t>
            </a:r>
            <a:r>
              <a:rPr lang="tr-TR" b="1" dirty="0" err="1" smtClean="0"/>
              <a:t>additional</a:t>
            </a:r>
            <a:r>
              <a:rPr lang="tr-TR" b="1" dirty="0" smtClean="0"/>
              <a:t> 2.5 </a:t>
            </a:r>
            <a:r>
              <a:rPr lang="tr-TR" b="1" dirty="0" err="1" smtClean="0"/>
              <a:t>years</a:t>
            </a:r>
            <a:r>
              <a:rPr lang="tr-TR" b="1" dirty="0" smtClean="0"/>
              <a:t> of </a:t>
            </a:r>
            <a:r>
              <a:rPr lang="tr-TR" b="1" dirty="0" err="1" smtClean="0"/>
              <a:t>treatment</a:t>
            </a:r>
            <a:r>
              <a:rPr lang="tr-TR" b="1" dirty="0" smtClean="0"/>
              <a:t> </a:t>
            </a:r>
            <a:r>
              <a:rPr lang="tr-TR" b="1" dirty="0" err="1" smtClean="0"/>
              <a:t>certainly</a:t>
            </a:r>
            <a:r>
              <a:rPr lang="tr-TR" b="1" dirty="0" smtClean="0"/>
              <a:t> </a:t>
            </a:r>
            <a:r>
              <a:rPr lang="tr-TR" b="1" dirty="0" err="1" smtClean="0"/>
              <a:t>with</a:t>
            </a:r>
            <a:r>
              <a:rPr lang="tr-TR" b="1" dirty="0" smtClean="0"/>
              <a:t> an </a:t>
            </a:r>
            <a:r>
              <a:rPr lang="tr-TR" b="1" dirty="0" err="1" smtClean="0"/>
              <a:t>aromatase</a:t>
            </a:r>
            <a:r>
              <a:rPr lang="tr-TR" b="1" dirty="0" smtClean="0"/>
              <a:t> </a:t>
            </a:r>
            <a:r>
              <a:rPr lang="tr-TR" b="1" dirty="0" err="1" smtClean="0"/>
              <a:t>inhibitor</a:t>
            </a:r>
            <a:r>
              <a:rPr lang="tr-TR" b="1" dirty="0" smtClean="0"/>
              <a:t> (</a:t>
            </a:r>
            <a:r>
              <a:rPr lang="tr-TR" b="1" dirty="0" err="1" smtClean="0"/>
              <a:t>anastrozole</a:t>
            </a:r>
            <a:r>
              <a:rPr lang="tr-TR" b="1" dirty="0" smtClean="0"/>
              <a:t>).</a:t>
            </a:r>
            <a:endParaRPr lang="tr-TR" b="1" dirty="0" smtClean="0"/>
          </a:p>
          <a:p>
            <a:r>
              <a:rPr lang="tr-TR" b="1" dirty="0" err="1" smtClean="0"/>
              <a:t>Current</a:t>
            </a:r>
            <a:r>
              <a:rPr lang="tr-TR" b="1" dirty="0" smtClean="0"/>
              <a:t> </a:t>
            </a:r>
            <a:r>
              <a:rPr lang="tr-TR" b="1" dirty="0" err="1" smtClean="0"/>
              <a:t>available</a:t>
            </a:r>
            <a:r>
              <a:rPr lang="tr-TR" b="1" dirty="0" smtClean="0"/>
              <a:t> </a:t>
            </a:r>
            <a:r>
              <a:rPr lang="tr-TR" b="1" dirty="0" err="1" smtClean="0"/>
              <a:t>protocol</a:t>
            </a:r>
            <a:r>
              <a:rPr lang="tr-TR" b="1" dirty="0" smtClean="0"/>
              <a:t>: </a:t>
            </a:r>
            <a:r>
              <a:rPr lang="tr-TR" b="1" dirty="0" err="1" smtClean="0"/>
              <a:t>Tamoxifen</a:t>
            </a:r>
            <a:r>
              <a:rPr lang="tr-TR" b="1" dirty="0" smtClean="0"/>
              <a:t> (2-3 </a:t>
            </a:r>
            <a:r>
              <a:rPr lang="tr-TR" b="1" dirty="0" err="1" smtClean="0"/>
              <a:t>years</a:t>
            </a:r>
            <a:r>
              <a:rPr lang="tr-TR" b="1" dirty="0" smtClean="0"/>
              <a:t>)+</a:t>
            </a:r>
            <a:r>
              <a:rPr lang="tr-TR" b="1" dirty="0" err="1" smtClean="0"/>
              <a:t>aromatase</a:t>
            </a:r>
            <a:r>
              <a:rPr lang="tr-TR" b="1" dirty="0" smtClean="0"/>
              <a:t> </a:t>
            </a:r>
            <a:r>
              <a:rPr lang="tr-TR" b="1" dirty="0" err="1" smtClean="0"/>
              <a:t>inhibitor</a:t>
            </a:r>
            <a:r>
              <a:rPr lang="tr-TR" b="1" dirty="0" smtClean="0"/>
              <a:t> (</a:t>
            </a:r>
            <a:r>
              <a:rPr lang="tr-TR" b="1" dirty="0" err="1" smtClean="0"/>
              <a:t>totally</a:t>
            </a:r>
            <a:r>
              <a:rPr lang="tr-TR" b="1" dirty="0" smtClean="0"/>
              <a:t> 5 </a:t>
            </a:r>
            <a:r>
              <a:rPr lang="tr-TR" b="1" dirty="0" err="1" smtClean="0"/>
              <a:t>years</a:t>
            </a:r>
            <a:r>
              <a:rPr lang="tr-TR" b="1" dirty="0" smtClean="0"/>
              <a:t>)</a:t>
            </a:r>
            <a:endParaRPr lang="tr-TR" b="1" dirty="0"/>
          </a:p>
        </p:txBody>
      </p:sp>
      <p:sp>
        <p:nvSpPr>
          <p:cNvPr id="8" name="Metin kutusu 7"/>
          <p:cNvSpPr txBox="1"/>
          <p:nvPr/>
        </p:nvSpPr>
        <p:spPr>
          <a:xfrm>
            <a:off x="421105" y="3683129"/>
            <a:ext cx="11770895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Stage</a:t>
            </a:r>
            <a:r>
              <a:rPr lang="tr-TR" b="1" dirty="0" smtClean="0"/>
              <a:t> </a:t>
            </a:r>
            <a:r>
              <a:rPr lang="tr-TR" b="1" dirty="0" smtClean="0"/>
              <a:t>III-IV:</a:t>
            </a:r>
          </a:p>
          <a:p>
            <a:r>
              <a:rPr lang="tr-TR" b="1" dirty="0" err="1" smtClean="0"/>
              <a:t>Chemotherapyi</a:t>
            </a:r>
            <a:r>
              <a:rPr lang="tr-TR" b="1" dirty="0" err="1" smtClean="0"/>
              <a:t>+hormonal</a:t>
            </a:r>
            <a:r>
              <a:rPr lang="tr-TR" b="1" dirty="0" smtClean="0"/>
              <a:t> </a:t>
            </a:r>
            <a:r>
              <a:rPr lang="tr-TR" b="1" dirty="0" err="1" smtClean="0"/>
              <a:t>therapy</a:t>
            </a:r>
            <a:r>
              <a:rPr lang="tr-TR" b="1" dirty="0" smtClean="0"/>
              <a:t>.</a:t>
            </a:r>
            <a:endParaRPr lang="tr-TR" b="1" dirty="0" smtClean="0"/>
          </a:p>
          <a:p>
            <a:r>
              <a:rPr lang="tr-TR" b="1" dirty="0" err="1" smtClean="0"/>
              <a:t>Aromatase</a:t>
            </a:r>
            <a:r>
              <a:rPr lang="tr-TR" b="1" dirty="0" smtClean="0"/>
              <a:t> </a:t>
            </a:r>
            <a:r>
              <a:rPr lang="tr-TR" b="1" dirty="0" err="1" smtClean="0"/>
              <a:t>inhibitors</a:t>
            </a:r>
            <a:r>
              <a:rPr lang="tr-TR" b="1" dirty="0" smtClean="0"/>
              <a:t> </a:t>
            </a:r>
            <a:r>
              <a:rPr lang="tr-TR" b="1" dirty="0" err="1" smtClean="0"/>
              <a:t>are</a:t>
            </a:r>
            <a:r>
              <a:rPr lang="tr-TR" b="1" dirty="0" smtClean="0"/>
              <a:t> FDA-</a:t>
            </a:r>
            <a:r>
              <a:rPr lang="tr-TR" b="1" dirty="0" err="1" smtClean="0"/>
              <a:t>approved</a:t>
            </a:r>
            <a:r>
              <a:rPr lang="tr-TR" b="1" dirty="0" smtClean="0"/>
              <a:t> as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first-line</a:t>
            </a:r>
            <a:r>
              <a:rPr lang="tr-TR" b="1" dirty="0" smtClean="0"/>
              <a:t> </a:t>
            </a:r>
            <a:r>
              <a:rPr lang="tr-TR" b="1" dirty="0" err="1" smtClean="0"/>
              <a:t>therapy</a:t>
            </a:r>
            <a:r>
              <a:rPr lang="tr-TR" b="1" dirty="0" smtClean="0"/>
              <a:t> in hormon </a:t>
            </a:r>
            <a:r>
              <a:rPr lang="tr-TR" b="1" dirty="0" err="1" smtClean="0"/>
              <a:t>receptor-positive</a:t>
            </a:r>
            <a:r>
              <a:rPr lang="tr-TR" b="1" dirty="0" smtClean="0"/>
              <a:t> </a:t>
            </a:r>
            <a:r>
              <a:rPr lang="tr-TR" b="1" dirty="0" err="1" smtClean="0"/>
              <a:t>advanced</a:t>
            </a:r>
            <a:r>
              <a:rPr lang="tr-TR" b="1" dirty="0" smtClean="0"/>
              <a:t> </a:t>
            </a:r>
            <a:r>
              <a:rPr lang="tr-TR" b="1" dirty="0" err="1" smtClean="0"/>
              <a:t>breast</a:t>
            </a:r>
            <a:r>
              <a:rPr lang="tr-TR" b="1" dirty="0" smtClean="0"/>
              <a:t> </a:t>
            </a:r>
            <a:r>
              <a:rPr lang="tr-TR" b="1" dirty="0" err="1" smtClean="0"/>
              <a:t>cancer</a:t>
            </a:r>
            <a:r>
              <a:rPr lang="tr-TR" b="1" dirty="0" smtClean="0"/>
              <a:t> </a:t>
            </a:r>
            <a:r>
              <a:rPr lang="tr-TR" b="1" dirty="0" err="1" smtClean="0"/>
              <a:t>cases</a:t>
            </a:r>
            <a:r>
              <a:rPr lang="tr-TR" b="1" dirty="0" smtClean="0"/>
              <a:t>.</a:t>
            </a:r>
            <a:endParaRPr lang="tr-TR" b="1" dirty="0" smtClean="0"/>
          </a:p>
          <a:p>
            <a:r>
              <a:rPr lang="tr-TR" b="1" dirty="0" err="1" smtClean="0"/>
              <a:t>If</a:t>
            </a:r>
            <a:r>
              <a:rPr lang="tr-TR" b="1" dirty="0" smtClean="0"/>
              <a:t> </a:t>
            </a:r>
            <a:r>
              <a:rPr lang="tr-TR" b="1" dirty="0" err="1" smtClean="0"/>
              <a:t>hormonal</a:t>
            </a:r>
            <a:r>
              <a:rPr lang="tr-TR" b="1" dirty="0" smtClean="0"/>
              <a:t> </a:t>
            </a:r>
            <a:r>
              <a:rPr lang="tr-TR" b="1" dirty="0" err="1" smtClean="0"/>
              <a:t>therapy</a:t>
            </a:r>
            <a:r>
              <a:rPr lang="tr-TR" b="1" dirty="0" smtClean="0"/>
              <a:t> </a:t>
            </a:r>
            <a:r>
              <a:rPr lang="tr-TR" b="1" dirty="0" err="1" smtClean="0"/>
              <a:t>works</a:t>
            </a:r>
            <a:r>
              <a:rPr lang="tr-TR" b="1" dirty="0" smtClean="0"/>
              <a:t>, in </a:t>
            </a:r>
            <a:r>
              <a:rPr lang="tr-TR" b="1" dirty="0" err="1" smtClean="0"/>
              <a:t>addition</a:t>
            </a:r>
            <a:r>
              <a:rPr lang="tr-TR" b="1" dirty="0" smtClean="0"/>
              <a:t> </a:t>
            </a:r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cytotoxic</a:t>
            </a:r>
            <a:r>
              <a:rPr lang="tr-TR" b="1" dirty="0" smtClean="0"/>
              <a:t> </a:t>
            </a:r>
            <a:r>
              <a:rPr lang="tr-TR" b="1" dirty="0" err="1" smtClean="0"/>
              <a:t>treatment</a:t>
            </a:r>
            <a:r>
              <a:rPr lang="tr-TR" b="1" dirty="0" smtClean="0"/>
              <a:t> </a:t>
            </a:r>
            <a:r>
              <a:rPr lang="tr-TR" b="1" dirty="0" err="1" smtClean="0"/>
              <a:t>trastuzumab</a:t>
            </a:r>
            <a:r>
              <a:rPr lang="tr-TR" b="1" dirty="0" smtClean="0"/>
              <a:t> </a:t>
            </a:r>
            <a:r>
              <a:rPr lang="tr-TR" b="1" dirty="0" err="1" smtClean="0"/>
              <a:t>should</a:t>
            </a:r>
            <a:r>
              <a:rPr lang="tr-TR" b="1" dirty="0" smtClean="0"/>
              <a:t> be in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protocol</a:t>
            </a:r>
            <a:r>
              <a:rPr lang="tr-TR" b="1" dirty="0" smtClean="0"/>
              <a:t>. </a:t>
            </a:r>
            <a:endParaRPr lang="tr-TR" b="1" dirty="0" smtClean="0"/>
          </a:p>
          <a:p>
            <a:endParaRPr lang="tr-TR" b="1" dirty="0"/>
          </a:p>
          <a:p>
            <a:r>
              <a:rPr lang="tr-TR" b="1" dirty="0" err="1" smtClean="0"/>
              <a:t>Antracyclins</a:t>
            </a:r>
            <a:r>
              <a:rPr lang="tr-TR" b="1" dirty="0" smtClean="0"/>
              <a:t> </a:t>
            </a:r>
            <a:r>
              <a:rPr lang="tr-TR" b="1" dirty="0" smtClean="0"/>
              <a:t>(</a:t>
            </a:r>
            <a:r>
              <a:rPr lang="tr-TR" b="1" dirty="0" err="1" smtClean="0"/>
              <a:t>doxorubicin</a:t>
            </a:r>
            <a:r>
              <a:rPr lang="tr-TR" b="1" dirty="0" smtClean="0"/>
              <a:t>, </a:t>
            </a:r>
            <a:r>
              <a:rPr lang="tr-TR" b="1" dirty="0" err="1" smtClean="0"/>
              <a:t>epirubisin</a:t>
            </a:r>
            <a:r>
              <a:rPr lang="tr-TR" b="1" dirty="0" smtClean="0"/>
              <a:t>), </a:t>
            </a:r>
            <a:r>
              <a:rPr lang="tr-TR" b="1" dirty="0" err="1" smtClean="0"/>
              <a:t>taxans</a:t>
            </a:r>
            <a:r>
              <a:rPr lang="tr-TR" b="1" dirty="0" smtClean="0"/>
              <a:t> </a:t>
            </a:r>
            <a:r>
              <a:rPr lang="tr-TR" b="1" dirty="0" smtClean="0"/>
              <a:t>(</a:t>
            </a:r>
            <a:r>
              <a:rPr lang="tr-TR" b="1" dirty="0" err="1" smtClean="0"/>
              <a:t>paclitaxel</a:t>
            </a:r>
            <a:r>
              <a:rPr lang="tr-TR" b="1" dirty="0" smtClean="0"/>
              <a:t>, </a:t>
            </a:r>
            <a:r>
              <a:rPr lang="tr-TR" b="1" dirty="0" err="1" smtClean="0"/>
              <a:t>dosetaxel</a:t>
            </a:r>
            <a:r>
              <a:rPr lang="tr-TR" b="1" dirty="0" smtClean="0"/>
              <a:t>), </a:t>
            </a:r>
            <a:r>
              <a:rPr lang="tr-TR" b="1" dirty="0" err="1" smtClean="0"/>
              <a:t>microtubule</a:t>
            </a:r>
            <a:r>
              <a:rPr lang="tr-TR" b="1" dirty="0" smtClean="0"/>
              <a:t> </a:t>
            </a:r>
            <a:r>
              <a:rPr lang="tr-TR" b="1" dirty="0" err="1" smtClean="0"/>
              <a:t>inhibitors</a:t>
            </a:r>
            <a:r>
              <a:rPr lang="tr-TR" b="1" dirty="0" smtClean="0"/>
              <a:t>, </a:t>
            </a:r>
            <a:r>
              <a:rPr lang="tr-TR" b="1" dirty="0" err="1" smtClean="0"/>
              <a:t>cyclophophamide</a:t>
            </a:r>
            <a:r>
              <a:rPr lang="tr-TR" b="1" dirty="0" smtClean="0"/>
              <a:t>, </a:t>
            </a:r>
            <a:r>
              <a:rPr lang="tr-TR" b="1" dirty="0" err="1" smtClean="0"/>
              <a:t>methotrexate</a:t>
            </a:r>
            <a:r>
              <a:rPr lang="tr-TR" b="1" dirty="0" smtClean="0"/>
              <a:t>, </a:t>
            </a:r>
            <a:r>
              <a:rPr lang="tr-TR" b="1" dirty="0" err="1" smtClean="0"/>
              <a:t>c</a:t>
            </a:r>
            <a:r>
              <a:rPr lang="tr-TR" b="1" dirty="0" err="1" smtClean="0"/>
              <a:t>isplatine</a:t>
            </a:r>
            <a:r>
              <a:rPr lang="tr-TR" b="1" dirty="0" smtClean="0"/>
              <a:t>. </a:t>
            </a:r>
            <a:endParaRPr lang="tr-TR" b="1" dirty="0" smtClean="0"/>
          </a:p>
          <a:p>
            <a:endParaRPr lang="tr-TR" b="1" dirty="0"/>
          </a:p>
          <a:p>
            <a:r>
              <a:rPr lang="tr-TR" b="1" dirty="0" smtClean="0"/>
              <a:t>At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end</a:t>
            </a:r>
            <a:r>
              <a:rPr lang="tr-TR" b="1" dirty="0" smtClean="0"/>
              <a:t> of 10 </a:t>
            </a:r>
            <a:r>
              <a:rPr lang="tr-TR" b="1" dirty="0" err="1" smtClean="0"/>
              <a:t>months</a:t>
            </a:r>
            <a:r>
              <a:rPr lang="tr-TR" b="1" dirty="0" smtClean="0"/>
              <a:t> </a:t>
            </a:r>
            <a:r>
              <a:rPr lang="tr-TR" b="1" dirty="0" err="1" smtClean="0"/>
              <a:t>partial</a:t>
            </a:r>
            <a:r>
              <a:rPr lang="tr-TR" b="1" dirty="0" smtClean="0"/>
              <a:t> </a:t>
            </a:r>
            <a:r>
              <a:rPr lang="tr-TR" b="1" dirty="0" err="1" smtClean="0"/>
              <a:t>remission</a:t>
            </a:r>
            <a:r>
              <a:rPr lang="tr-TR" b="1" dirty="0" smtClean="0"/>
              <a:t>, at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end</a:t>
            </a:r>
            <a:r>
              <a:rPr lang="tr-TR" b="1" dirty="0" smtClean="0"/>
              <a:t> of 15 </a:t>
            </a:r>
            <a:r>
              <a:rPr lang="tr-TR" b="1" dirty="0" err="1" smtClean="0"/>
              <a:t>months</a:t>
            </a:r>
            <a:r>
              <a:rPr lang="tr-TR" b="1" dirty="0" smtClean="0"/>
              <a:t> </a:t>
            </a:r>
            <a:r>
              <a:rPr lang="tr-TR" b="1" dirty="0" err="1" smtClean="0"/>
              <a:t>complete</a:t>
            </a:r>
            <a:r>
              <a:rPr lang="tr-TR" b="1" dirty="0" smtClean="0"/>
              <a:t> </a:t>
            </a:r>
            <a:r>
              <a:rPr lang="tr-TR" b="1" dirty="0" err="1" smtClean="0"/>
              <a:t>remission</a:t>
            </a:r>
            <a:r>
              <a:rPr lang="tr-TR" b="1" dirty="0" smtClean="0"/>
              <a:t> can be </a:t>
            </a:r>
            <a:r>
              <a:rPr lang="tr-TR" b="1" dirty="0" err="1" smtClean="0"/>
              <a:t>reached</a:t>
            </a:r>
            <a:r>
              <a:rPr lang="tr-TR" b="1" dirty="0" smtClean="0"/>
              <a:t>.</a:t>
            </a:r>
            <a:endParaRPr lang="tr-TR" b="1" dirty="0"/>
          </a:p>
        </p:txBody>
      </p:sp>
      <p:sp>
        <p:nvSpPr>
          <p:cNvPr id="7" name="Metin kutusu 6"/>
          <p:cNvSpPr txBox="1"/>
          <p:nvPr/>
        </p:nvSpPr>
        <p:spPr>
          <a:xfrm>
            <a:off x="421105" y="374939"/>
            <a:ext cx="6990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FF0000"/>
                </a:solidFill>
              </a:rPr>
              <a:t>Breast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cancer</a:t>
            </a:r>
            <a:r>
              <a:rPr lang="tr-TR" sz="2400" b="1" dirty="0" smtClean="0">
                <a:solidFill>
                  <a:srgbClr val="FF0000"/>
                </a:solidFill>
              </a:rPr>
              <a:t>:</a:t>
            </a:r>
            <a:endParaRPr lang="tr-T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187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173080" y="3426393"/>
            <a:ext cx="1020277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0070C0"/>
                </a:solidFill>
              </a:rPr>
              <a:t>Tamoxifen</a:t>
            </a:r>
            <a:r>
              <a:rPr lang="tr-TR" b="1" dirty="0" smtClean="0">
                <a:solidFill>
                  <a:srgbClr val="0070C0"/>
                </a:solidFill>
              </a:rPr>
              <a:t>: </a:t>
            </a:r>
            <a:r>
              <a:rPr lang="tr-TR" b="1" dirty="0" err="1" smtClean="0">
                <a:solidFill>
                  <a:srgbClr val="0070C0"/>
                </a:solidFill>
              </a:rPr>
              <a:t>Selective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estrogen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receptor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modulator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smtClean="0">
                <a:solidFill>
                  <a:srgbClr val="0070C0"/>
                </a:solidFill>
              </a:rPr>
              <a:t>(SERM). </a:t>
            </a:r>
            <a:r>
              <a:rPr lang="tr-TR" b="1" dirty="0" smtClean="0">
                <a:solidFill>
                  <a:srgbClr val="0070C0"/>
                </a:solidFill>
              </a:rPr>
              <a:t>Works as an </a:t>
            </a:r>
            <a:r>
              <a:rPr lang="tr-TR" b="1" dirty="0" err="1" smtClean="0">
                <a:solidFill>
                  <a:srgbClr val="0070C0"/>
                </a:solidFill>
              </a:rPr>
              <a:t>estrogen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receptor</a:t>
            </a:r>
            <a:r>
              <a:rPr lang="tr-TR" b="1" dirty="0" smtClean="0">
                <a:solidFill>
                  <a:srgbClr val="0070C0"/>
                </a:solidFill>
              </a:rPr>
              <a:t> antagonist </a:t>
            </a:r>
            <a:r>
              <a:rPr lang="tr-TR" b="1" dirty="0" err="1" smtClean="0">
                <a:solidFill>
                  <a:srgbClr val="0070C0"/>
                </a:solidFill>
              </a:rPr>
              <a:t>with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estrogenic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activity</a:t>
            </a:r>
            <a:r>
              <a:rPr lang="tr-TR" b="1" dirty="0" smtClean="0">
                <a:solidFill>
                  <a:srgbClr val="0070C0"/>
                </a:solidFill>
              </a:rPr>
              <a:t>. Has </a:t>
            </a:r>
            <a:r>
              <a:rPr lang="tr-TR" b="1" dirty="0" err="1" smtClean="0">
                <a:solidFill>
                  <a:srgbClr val="0070C0"/>
                </a:solidFill>
              </a:rPr>
              <a:t>indication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for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pre</a:t>
            </a:r>
            <a:r>
              <a:rPr lang="tr-TR" b="1" dirty="0" smtClean="0">
                <a:solidFill>
                  <a:srgbClr val="0070C0"/>
                </a:solidFill>
              </a:rPr>
              <a:t>- </a:t>
            </a:r>
            <a:r>
              <a:rPr lang="tr-TR" b="1" dirty="0" err="1" smtClean="0">
                <a:solidFill>
                  <a:srgbClr val="0070C0"/>
                </a:solidFill>
              </a:rPr>
              <a:t>and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postmenopausal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women</a:t>
            </a:r>
            <a:r>
              <a:rPr lang="tr-TR" b="1" dirty="0" smtClean="0">
                <a:solidFill>
                  <a:srgbClr val="0070C0"/>
                </a:solidFill>
              </a:rPr>
              <a:t>. </a:t>
            </a:r>
            <a:r>
              <a:rPr lang="tr-TR" b="1" dirty="0" err="1" smtClean="0">
                <a:solidFill>
                  <a:srgbClr val="0070C0"/>
                </a:solidFill>
              </a:rPr>
              <a:t>Endometrial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cancer</a:t>
            </a:r>
            <a:r>
              <a:rPr lang="tr-TR" b="1" dirty="0" smtClean="0">
                <a:solidFill>
                  <a:srgbClr val="0070C0"/>
                </a:solidFill>
              </a:rPr>
              <a:t>, risk of </a:t>
            </a:r>
            <a:r>
              <a:rPr lang="tr-TR" b="1" dirty="0" err="1" smtClean="0">
                <a:solidFill>
                  <a:srgbClr val="0070C0"/>
                </a:solidFill>
              </a:rPr>
              <a:t>thromboembolic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complications</a:t>
            </a:r>
            <a:r>
              <a:rPr lang="tr-TR" b="1" dirty="0" smtClean="0">
                <a:solidFill>
                  <a:srgbClr val="0070C0"/>
                </a:solidFill>
              </a:rPr>
              <a:t>, </a:t>
            </a:r>
            <a:r>
              <a:rPr lang="tr-TR" b="1" dirty="0" err="1" smtClean="0">
                <a:solidFill>
                  <a:srgbClr val="0070C0"/>
                </a:solidFill>
              </a:rPr>
              <a:t>hypercalcemia</a:t>
            </a:r>
            <a:r>
              <a:rPr lang="tr-TR" b="1" dirty="0" smtClean="0">
                <a:solidFill>
                  <a:srgbClr val="0070C0"/>
                </a:solidFill>
              </a:rPr>
              <a:t>, bone </a:t>
            </a:r>
            <a:r>
              <a:rPr lang="tr-TR" b="1" dirty="0" err="1" smtClean="0">
                <a:solidFill>
                  <a:srgbClr val="0070C0"/>
                </a:solidFill>
              </a:rPr>
              <a:t>pain</a:t>
            </a:r>
            <a:r>
              <a:rPr lang="tr-TR" b="1" dirty="0" smtClean="0">
                <a:solidFill>
                  <a:srgbClr val="0070C0"/>
                </a:solidFill>
              </a:rPr>
              <a:t>.</a:t>
            </a:r>
            <a:endParaRPr lang="tr-TR" b="1" dirty="0" smtClean="0">
              <a:solidFill>
                <a:srgbClr val="0070C0"/>
              </a:solidFill>
            </a:endParaRPr>
          </a:p>
          <a:p>
            <a:r>
              <a:rPr lang="tr-TR" b="1" dirty="0" smtClean="0">
                <a:solidFill>
                  <a:srgbClr val="0070C0"/>
                </a:solidFill>
              </a:rPr>
              <a:t>Can be </a:t>
            </a:r>
            <a:r>
              <a:rPr lang="tr-TR" b="1" dirty="0" err="1" smtClean="0">
                <a:solidFill>
                  <a:srgbClr val="0070C0"/>
                </a:solidFill>
              </a:rPr>
              <a:t>used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for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prophylaxis</a:t>
            </a:r>
            <a:r>
              <a:rPr lang="tr-TR" b="1" dirty="0" smtClean="0">
                <a:solidFill>
                  <a:srgbClr val="0070C0"/>
                </a:solidFill>
              </a:rPr>
              <a:t> in </a:t>
            </a:r>
            <a:r>
              <a:rPr lang="tr-TR" b="1" dirty="0" err="1" smtClean="0">
                <a:solidFill>
                  <a:srgbClr val="0070C0"/>
                </a:solidFill>
              </a:rPr>
              <a:t>the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women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with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high</a:t>
            </a:r>
            <a:r>
              <a:rPr lang="tr-TR" b="1" dirty="0" smtClean="0">
                <a:solidFill>
                  <a:srgbClr val="0070C0"/>
                </a:solidFill>
              </a:rPr>
              <a:t> risk</a:t>
            </a:r>
            <a:r>
              <a:rPr lang="tr-TR" b="1" dirty="0" smtClean="0">
                <a:solidFill>
                  <a:srgbClr val="0070C0"/>
                </a:solidFill>
              </a:rPr>
              <a:t>.</a:t>
            </a:r>
            <a:endParaRPr lang="tr-TR" b="1" dirty="0" smtClean="0">
              <a:solidFill>
                <a:srgbClr val="0070C0"/>
              </a:solidFill>
            </a:endParaRPr>
          </a:p>
          <a:p>
            <a:endParaRPr lang="tr-TR" b="1" dirty="0" smtClean="0">
              <a:solidFill>
                <a:srgbClr val="0070C0"/>
              </a:solidFill>
            </a:endParaRPr>
          </a:p>
          <a:p>
            <a:r>
              <a:rPr lang="tr-TR" b="1" dirty="0" err="1" smtClean="0">
                <a:solidFill>
                  <a:srgbClr val="0070C0"/>
                </a:solidFill>
              </a:rPr>
              <a:t>Raloxifen</a:t>
            </a:r>
            <a:r>
              <a:rPr lang="tr-TR" b="1" dirty="0" smtClean="0">
                <a:solidFill>
                  <a:srgbClr val="0070C0"/>
                </a:solidFill>
              </a:rPr>
              <a:t>: SERM. </a:t>
            </a:r>
            <a:r>
              <a:rPr lang="tr-TR" b="1" dirty="0" smtClean="0">
                <a:solidFill>
                  <a:srgbClr val="0070C0"/>
                </a:solidFill>
              </a:rPr>
              <a:t>Has </a:t>
            </a:r>
            <a:r>
              <a:rPr lang="tr-TR" b="1" dirty="0" err="1" smtClean="0">
                <a:solidFill>
                  <a:srgbClr val="0070C0"/>
                </a:solidFill>
              </a:rPr>
              <a:t>indication</a:t>
            </a:r>
            <a:r>
              <a:rPr lang="tr-TR" b="1" dirty="0" smtClean="0">
                <a:solidFill>
                  <a:srgbClr val="0070C0"/>
                </a:solidFill>
              </a:rPr>
              <a:t> at </a:t>
            </a:r>
            <a:r>
              <a:rPr lang="tr-TR" b="1" dirty="0" err="1" smtClean="0">
                <a:solidFill>
                  <a:srgbClr val="0070C0"/>
                </a:solidFill>
              </a:rPr>
              <a:t>the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treatment</a:t>
            </a:r>
            <a:r>
              <a:rPr lang="tr-TR" b="1" dirty="0" smtClean="0">
                <a:solidFill>
                  <a:srgbClr val="0070C0"/>
                </a:solidFill>
              </a:rPr>
              <a:t> of </a:t>
            </a:r>
            <a:r>
              <a:rPr lang="tr-TR" b="1" dirty="0" err="1" smtClean="0">
                <a:solidFill>
                  <a:srgbClr val="0070C0"/>
                </a:solidFill>
              </a:rPr>
              <a:t>invasive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breast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cancer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seen</a:t>
            </a:r>
            <a:r>
              <a:rPr lang="tr-TR" b="1" dirty="0" smtClean="0">
                <a:solidFill>
                  <a:srgbClr val="0070C0"/>
                </a:solidFill>
              </a:rPr>
              <a:t> in </a:t>
            </a:r>
            <a:r>
              <a:rPr lang="tr-TR" b="1" dirty="0" err="1" smtClean="0">
                <a:solidFill>
                  <a:srgbClr val="0070C0"/>
                </a:solidFill>
              </a:rPr>
              <a:t>postmenopausal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women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and</a:t>
            </a:r>
            <a:r>
              <a:rPr lang="tr-TR" b="1" dirty="0" smtClean="0">
                <a:solidFill>
                  <a:srgbClr val="0070C0"/>
                </a:solidFill>
              </a:rPr>
              <a:t> at </a:t>
            </a:r>
            <a:r>
              <a:rPr lang="tr-TR" b="1" dirty="0" err="1" smtClean="0">
                <a:solidFill>
                  <a:srgbClr val="0070C0"/>
                </a:solidFill>
              </a:rPr>
              <a:t>the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treatment</a:t>
            </a:r>
            <a:r>
              <a:rPr lang="tr-TR" b="1" dirty="0" smtClean="0">
                <a:solidFill>
                  <a:srgbClr val="0070C0"/>
                </a:solidFill>
              </a:rPr>
              <a:t> of </a:t>
            </a:r>
            <a:r>
              <a:rPr lang="tr-TR" b="1" dirty="0" err="1" smtClean="0">
                <a:solidFill>
                  <a:srgbClr val="0070C0"/>
                </a:solidFill>
              </a:rPr>
              <a:t>postmenopausal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osteoporosis</a:t>
            </a:r>
            <a:r>
              <a:rPr lang="tr-TR" b="1" dirty="0" smtClean="0">
                <a:solidFill>
                  <a:srgbClr val="0070C0"/>
                </a:solidFill>
              </a:rPr>
              <a:t>. </a:t>
            </a:r>
            <a:r>
              <a:rPr lang="tr-TR" b="1" dirty="0" err="1" smtClean="0">
                <a:solidFill>
                  <a:srgbClr val="0070C0"/>
                </a:solidFill>
              </a:rPr>
              <a:t>Arthralgia</a:t>
            </a:r>
            <a:r>
              <a:rPr lang="tr-TR" b="1" dirty="0" smtClean="0">
                <a:solidFill>
                  <a:srgbClr val="0070C0"/>
                </a:solidFill>
              </a:rPr>
              <a:t>, </a:t>
            </a:r>
            <a:r>
              <a:rPr lang="tr-TR" b="1" dirty="0" err="1" smtClean="0">
                <a:solidFill>
                  <a:srgbClr val="0070C0"/>
                </a:solidFill>
              </a:rPr>
              <a:t>myalgia</a:t>
            </a:r>
            <a:r>
              <a:rPr lang="tr-TR" b="1" dirty="0" smtClean="0">
                <a:solidFill>
                  <a:srgbClr val="0070C0"/>
                </a:solidFill>
              </a:rPr>
              <a:t>. </a:t>
            </a:r>
            <a:endParaRPr lang="tr-TR" b="1" dirty="0" smtClean="0">
              <a:solidFill>
                <a:srgbClr val="0070C0"/>
              </a:solidFill>
            </a:endParaRPr>
          </a:p>
          <a:p>
            <a:endParaRPr lang="tr-TR" b="1" dirty="0" smtClean="0">
              <a:solidFill>
                <a:srgbClr val="0070C0"/>
              </a:solidFill>
            </a:endParaRPr>
          </a:p>
          <a:p>
            <a:r>
              <a:rPr lang="tr-TR" b="1" dirty="0" err="1" smtClean="0">
                <a:solidFill>
                  <a:srgbClr val="0070C0"/>
                </a:solidFill>
              </a:rPr>
              <a:t>Fulvestrant</a:t>
            </a:r>
            <a:r>
              <a:rPr lang="tr-TR" b="1" dirty="0" smtClean="0">
                <a:solidFill>
                  <a:srgbClr val="0070C0"/>
                </a:solidFill>
              </a:rPr>
              <a:t>: </a:t>
            </a:r>
            <a:r>
              <a:rPr lang="tr-TR" b="1" dirty="0" err="1" smtClean="0">
                <a:solidFill>
                  <a:srgbClr val="0070C0"/>
                </a:solidFill>
              </a:rPr>
              <a:t>Estrogen</a:t>
            </a:r>
            <a:r>
              <a:rPr lang="tr-TR" b="1" dirty="0" smtClean="0">
                <a:solidFill>
                  <a:srgbClr val="0070C0"/>
                </a:solidFill>
              </a:rPr>
              <a:t> antagonist. </a:t>
            </a:r>
            <a:r>
              <a:rPr lang="tr-TR" b="1" dirty="0" err="1" smtClean="0">
                <a:solidFill>
                  <a:srgbClr val="0070C0"/>
                </a:solidFill>
              </a:rPr>
              <a:t>Applied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i.m</a:t>
            </a:r>
            <a:r>
              <a:rPr lang="tr-TR" b="1" dirty="0" smtClean="0">
                <a:solidFill>
                  <a:srgbClr val="0070C0"/>
                </a:solidFill>
              </a:rPr>
              <a:t>. in </a:t>
            </a:r>
            <a:r>
              <a:rPr lang="tr-TR" b="1" dirty="0" err="1" smtClean="0">
                <a:solidFill>
                  <a:srgbClr val="0070C0"/>
                </a:solidFill>
              </a:rPr>
              <a:t>the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treatment</a:t>
            </a:r>
            <a:r>
              <a:rPr lang="tr-TR" b="1" dirty="0" smtClean="0">
                <a:solidFill>
                  <a:srgbClr val="0070C0"/>
                </a:solidFill>
              </a:rPr>
              <a:t> of </a:t>
            </a:r>
            <a:r>
              <a:rPr lang="tr-TR" b="1" dirty="0" err="1" smtClean="0">
                <a:solidFill>
                  <a:srgbClr val="0070C0"/>
                </a:solidFill>
              </a:rPr>
              <a:t>hormone-positive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metastatic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breast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cancer</a:t>
            </a:r>
            <a:r>
              <a:rPr lang="tr-TR" b="1" dirty="0" smtClean="0">
                <a:solidFill>
                  <a:srgbClr val="0070C0"/>
                </a:solidFill>
              </a:rPr>
              <a:t>. Has </a:t>
            </a:r>
            <a:r>
              <a:rPr lang="tr-TR" b="1" dirty="0" err="1" smtClean="0">
                <a:solidFill>
                  <a:srgbClr val="0070C0"/>
                </a:solidFill>
              </a:rPr>
              <a:t>indication</a:t>
            </a:r>
            <a:r>
              <a:rPr lang="tr-TR" b="1" dirty="0" smtClean="0">
                <a:solidFill>
                  <a:srgbClr val="0070C0"/>
                </a:solidFill>
              </a:rPr>
              <a:t> in </a:t>
            </a:r>
            <a:r>
              <a:rPr lang="tr-TR" b="1" dirty="0" err="1" smtClean="0">
                <a:solidFill>
                  <a:srgbClr val="0070C0"/>
                </a:solidFill>
              </a:rPr>
              <a:t>the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patients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with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tamoxifen-resistant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breast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cancer</a:t>
            </a:r>
            <a:r>
              <a:rPr lang="tr-TR" b="1" dirty="0" smtClean="0">
                <a:solidFill>
                  <a:srgbClr val="0070C0"/>
                </a:solidFill>
              </a:rPr>
              <a:t>.</a:t>
            </a:r>
            <a:endParaRPr lang="tr-TR" b="1" dirty="0" smtClean="0">
              <a:solidFill>
                <a:srgbClr val="0070C0"/>
              </a:solidFill>
            </a:endParaRPr>
          </a:p>
          <a:p>
            <a:endParaRPr lang="tr-TR" b="1" dirty="0">
              <a:solidFill>
                <a:srgbClr val="0070C0"/>
              </a:solidFill>
            </a:endParaRPr>
          </a:p>
        </p:txBody>
      </p:sp>
      <p:pic>
        <p:nvPicPr>
          <p:cNvPr id="19458" name="Picture 2" descr="tamoxifen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16"/>
          <a:stretch/>
        </p:blipFill>
        <p:spPr bwMode="auto">
          <a:xfrm>
            <a:off x="3450057" y="114300"/>
            <a:ext cx="4403557" cy="3209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5046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nastrozol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7363" y="0"/>
            <a:ext cx="4860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13604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20210" t="15029" r="51678" b="72212"/>
          <a:stretch/>
        </p:blipFill>
        <p:spPr>
          <a:xfrm>
            <a:off x="3055356" y="129738"/>
            <a:ext cx="5860341" cy="1496291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/>
          <a:srcRect l="23625" t="23666" r="20875" b="15500"/>
          <a:stretch/>
        </p:blipFill>
        <p:spPr>
          <a:xfrm>
            <a:off x="502920" y="1985228"/>
            <a:ext cx="5326380" cy="3284001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4"/>
          <a:srcRect l="23813" t="16166" r="20781" b="22833"/>
          <a:stretch/>
        </p:blipFill>
        <p:spPr>
          <a:xfrm>
            <a:off x="6456342" y="1962584"/>
            <a:ext cx="5339418" cy="3306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83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730" y="1190770"/>
            <a:ext cx="3938220" cy="38844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4958815" y="870812"/>
            <a:ext cx="6928385" cy="4524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err="1" smtClean="0">
                <a:solidFill>
                  <a:srgbClr val="0070C0"/>
                </a:solidFill>
              </a:rPr>
              <a:t>Aromatase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inhibitors</a:t>
            </a:r>
            <a:r>
              <a:rPr lang="tr-TR" b="1" dirty="0" smtClean="0">
                <a:solidFill>
                  <a:srgbClr val="0070C0"/>
                </a:solidFill>
              </a:rPr>
              <a:t>: </a:t>
            </a:r>
            <a:r>
              <a:rPr lang="tr-TR" b="1" dirty="0" err="1" smtClean="0">
                <a:solidFill>
                  <a:srgbClr val="0070C0"/>
                </a:solidFill>
              </a:rPr>
              <a:t>Aromatase</a:t>
            </a:r>
            <a:r>
              <a:rPr lang="tr-TR" b="1" dirty="0" smtClean="0">
                <a:solidFill>
                  <a:srgbClr val="0070C0"/>
                </a:solidFill>
              </a:rPr>
              <a:t> is </a:t>
            </a:r>
            <a:r>
              <a:rPr lang="tr-TR" b="1" dirty="0" err="1" smtClean="0">
                <a:solidFill>
                  <a:srgbClr val="0070C0"/>
                </a:solidFill>
              </a:rPr>
              <a:t>responsible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from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the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synthesis</a:t>
            </a:r>
            <a:r>
              <a:rPr lang="tr-TR" b="1" dirty="0" smtClean="0">
                <a:solidFill>
                  <a:srgbClr val="0070C0"/>
                </a:solidFill>
              </a:rPr>
              <a:t> of </a:t>
            </a:r>
            <a:r>
              <a:rPr lang="tr-TR" b="1" dirty="0" err="1" smtClean="0">
                <a:solidFill>
                  <a:srgbClr val="0070C0"/>
                </a:solidFill>
              </a:rPr>
              <a:t>estrogen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especially</a:t>
            </a:r>
            <a:r>
              <a:rPr lang="tr-TR" b="1" dirty="0" smtClean="0">
                <a:solidFill>
                  <a:srgbClr val="0070C0"/>
                </a:solidFill>
              </a:rPr>
              <a:t> in </a:t>
            </a:r>
            <a:r>
              <a:rPr lang="tr-TR" b="1" dirty="0" err="1" smtClean="0">
                <a:solidFill>
                  <a:srgbClr val="0070C0"/>
                </a:solidFill>
              </a:rPr>
              <a:t>liver</a:t>
            </a:r>
            <a:r>
              <a:rPr lang="tr-TR" b="1" dirty="0" smtClean="0">
                <a:solidFill>
                  <a:srgbClr val="0070C0"/>
                </a:solidFill>
              </a:rPr>
              <a:t>, </a:t>
            </a:r>
            <a:r>
              <a:rPr lang="tr-TR" b="1" dirty="0" err="1" smtClean="0">
                <a:solidFill>
                  <a:srgbClr val="0070C0"/>
                </a:solidFill>
              </a:rPr>
              <a:t>adipose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tissue</a:t>
            </a:r>
            <a:r>
              <a:rPr lang="tr-TR" b="1" dirty="0" smtClean="0">
                <a:solidFill>
                  <a:srgbClr val="0070C0"/>
                </a:solidFill>
              </a:rPr>
              <a:t>, skin </a:t>
            </a:r>
            <a:r>
              <a:rPr lang="tr-TR" b="1" dirty="0" err="1" smtClean="0">
                <a:solidFill>
                  <a:srgbClr val="0070C0"/>
                </a:solidFill>
              </a:rPr>
              <a:t>and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breast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tissue</a:t>
            </a:r>
            <a:r>
              <a:rPr lang="tr-TR" b="1" dirty="0" smtClean="0">
                <a:solidFill>
                  <a:srgbClr val="0070C0"/>
                </a:solidFill>
              </a:rPr>
              <a:t>. </a:t>
            </a:r>
            <a:r>
              <a:rPr lang="tr-TR" b="1" dirty="0" err="1" smtClean="0">
                <a:solidFill>
                  <a:srgbClr val="0070C0"/>
                </a:solidFill>
              </a:rPr>
              <a:t>Peripheral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aromatization</a:t>
            </a:r>
            <a:r>
              <a:rPr lang="tr-TR" b="1" dirty="0" smtClean="0">
                <a:solidFill>
                  <a:srgbClr val="0070C0"/>
                </a:solidFill>
              </a:rPr>
              <a:t> is </a:t>
            </a:r>
            <a:r>
              <a:rPr lang="tr-TR" b="1" dirty="0" err="1" smtClean="0">
                <a:solidFill>
                  <a:srgbClr val="0070C0"/>
                </a:solidFill>
              </a:rPr>
              <a:t>important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especially</a:t>
            </a:r>
            <a:r>
              <a:rPr lang="tr-TR" b="1" dirty="0" smtClean="0">
                <a:solidFill>
                  <a:srgbClr val="0070C0"/>
                </a:solidFill>
              </a:rPr>
              <a:t> in </a:t>
            </a:r>
            <a:r>
              <a:rPr lang="tr-TR" b="1" dirty="0" err="1" smtClean="0">
                <a:solidFill>
                  <a:srgbClr val="0070C0"/>
                </a:solidFill>
              </a:rPr>
              <a:t>postmenapausal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women</a:t>
            </a:r>
            <a:r>
              <a:rPr lang="tr-TR" b="1" dirty="0" smtClean="0">
                <a:solidFill>
                  <a:srgbClr val="0070C0"/>
                </a:solidFill>
              </a:rPr>
              <a:t>, </a:t>
            </a:r>
            <a:r>
              <a:rPr lang="tr-TR" b="1" dirty="0" err="1" smtClean="0">
                <a:solidFill>
                  <a:srgbClr val="0070C0"/>
                </a:solidFill>
              </a:rPr>
              <a:t>so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aromatase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inhibitors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are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more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effective</a:t>
            </a:r>
            <a:r>
              <a:rPr lang="tr-TR" b="1" dirty="0" smtClean="0">
                <a:solidFill>
                  <a:srgbClr val="0070C0"/>
                </a:solidFill>
              </a:rPr>
              <a:t> in </a:t>
            </a:r>
            <a:r>
              <a:rPr lang="tr-TR" b="1" dirty="0" err="1" smtClean="0">
                <a:solidFill>
                  <a:srgbClr val="0070C0"/>
                </a:solidFill>
              </a:rPr>
              <a:t>these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cases</a:t>
            </a:r>
            <a:r>
              <a:rPr lang="tr-TR" b="1" dirty="0" smtClean="0">
                <a:solidFill>
                  <a:srgbClr val="0070C0"/>
                </a:solidFill>
              </a:rPr>
              <a:t>.</a:t>
            </a:r>
            <a:endParaRPr lang="tr-TR" b="1" dirty="0">
              <a:solidFill>
                <a:srgbClr val="0070C0"/>
              </a:solidFill>
            </a:endParaRPr>
          </a:p>
          <a:p>
            <a:endParaRPr lang="tr-TR" b="1" dirty="0" smtClean="0">
              <a:solidFill>
                <a:srgbClr val="0070C0"/>
              </a:solidFill>
            </a:endParaRPr>
          </a:p>
          <a:p>
            <a:endParaRPr lang="tr-TR" b="1" dirty="0" smtClean="0">
              <a:solidFill>
                <a:srgbClr val="0070C0"/>
              </a:solidFill>
            </a:endParaRPr>
          </a:p>
          <a:p>
            <a:r>
              <a:rPr lang="tr-TR" b="1" dirty="0" err="1" smtClean="0">
                <a:solidFill>
                  <a:srgbClr val="0070C0"/>
                </a:solidFill>
              </a:rPr>
              <a:t>Anastrozole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and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letrozole</a:t>
            </a:r>
            <a:r>
              <a:rPr lang="tr-TR" b="1" dirty="0" smtClean="0">
                <a:solidFill>
                  <a:srgbClr val="0070C0"/>
                </a:solidFill>
              </a:rPr>
              <a:t>: </a:t>
            </a:r>
            <a:r>
              <a:rPr lang="tr-TR" b="1" dirty="0" err="1" smtClean="0">
                <a:solidFill>
                  <a:srgbClr val="0070C0"/>
                </a:solidFill>
              </a:rPr>
              <a:t>They</a:t>
            </a:r>
            <a:r>
              <a:rPr lang="tr-TR" b="1" dirty="0" smtClean="0">
                <a:solidFill>
                  <a:srgbClr val="0070C0"/>
                </a:solidFill>
              </a:rPr>
              <a:t> do not </a:t>
            </a:r>
            <a:r>
              <a:rPr lang="tr-TR" b="1" dirty="0" err="1" smtClean="0">
                <a:solidFill>
                  <a:srgbClr val="0070C0"/>
                </a:solidFill>
              </a:rPr>
              <a:t>induce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any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predisposition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to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endometrial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cancer</a:t>
            </a:r>
            <a:r>
              <a:rPr lang="tr-TR" b="1" dirty="0" smtClean="0">
                <a:solidFill>
                  <a:srgbClr val="0070C0"/>
                </a:solidFill>
              </a:rPr>
              <a:t>. First-</a:t>
            </a:r>
            <a:r>
              <a:rPr lang="tr-TR" b="1" dirty="0" err="1" smtClean="0">
                <a:solidFill>
                  <a:srgbClr val="0070C0"/>
                </a:solidFill>
              </a:rPr>
              <a:t>line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drugs</a:t>
            </a:r>
            <a:r>
              <a:rPr lang="tr-TR" b="1" dirty="0" smtClean="0">
                <a:solidFill>
                  <a:srgbClr val="0070C0"/>
                </a:solidFill>
              </a:rPr>
              <a:t> in </a:t>
            </a:r>
            <a:r>
              <a:rPr lang="tr-TR" b="1" dirty="0" err="1" smtClean="0">
                <a:solidFill>
                  <a:srgbClr val="0070C0"/>
                </a:solidFill>
              </a:rPr>
              <a:t>the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treatment</a:t>
            </a:r>
            <a:r>
              <a:rPr lang="tr-TR" b="1" dirty="0" smtClean="0">
                <a:solidFill>
                  <a:srgbClr val="0070C0"/>
                </a:solidFill>
              </a:rPr>
              <a:t> of </a:t>
            </a:r>
            <a:r>
              <a:rPr lang="tr-TR" b="1" dirty="0" err="1" smtClean="0">
                <a:solidFill>
                  <a:srgbClr val="0070C0"/>
                </a:solidFill>
              </a:rPr>
              <a:t>postmenapausal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women</a:t>
            </a:r>
            <a:r>
              <a:rPr lang="tr-TR" b="1" dirty="0" smtClean="0">
                <a:solidFill>
                  <a:srgbClr val="0070C0"/>
                </a:solidFill>
              </a:rPr>
              <a:t>. </a:t>
            </a:r>
            <a:r>
              <a:rPr lang="tr-TR" b="1" dirty="0" err="1" smtClean="0">
                <a:solidFill>
                  <a:srgbClr val="0070C0"/>
                </a:solidFill>
              </a:rPr>
              <a:t>Totally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block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the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estrojen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synthesis</a:t>
            </a:r>
            <a:r>
              <a:rPr lang="tr-TR" b="1" dirty="0" smtClean="0">
                <a:solidFill>
                  <a:srgbClr val="0070C0"/>
                </a:solidFill>
              </a:rPr>
              <a:t>. </a:t>
            </a:r>
            <a:r>
              <a:rPr lang="tr-TR" b="1" dirty="0" err="1" smtClean="0">
                <a:solidFill>
                  <a:srgbClr val="0070C0"/>
                </a:solidFill>
              </a:rPr>
              <a:t>Activation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when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orally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taken</a:t>
            </a:r>
            <a:r>
              <a:rPr lang="tr-TR" b="1" dirty="0" smtClean="0">
                <a:solidFill>
                  <a:srgbClr val="0070C0"/>
                </a:solidFill>
              </a:rPr>
              <a:t>. </a:t>
            </a:r>
            <a:r>
              <a:rPr lang="tr-TR" b="1" dirty="0" err="1" smtClean="0">
                <a:solidFill>
                  <a:srgbClr val="0070C0"/>
                </a:solidFill>
              </a:rPr>
              <a:t>Metabolized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by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liver</a:t>
            </a:r>
            <a:r>
              <a:rPr lang="tr-TR" b="1" dirty="0" smtClean="0">
                <a:solidFill>
                  <a:srgbClr val="0070C0"/>
                </a:solidFill>
              </a:rPr>
              <a:t>.</a:t>
            </a:r>
            <a:endParaRPr lang="tr-TR" b="1" dirty="0">
              <a:solidFill>
                <a:srgbClr val="0070C0"/>
              </a:solidFill>
            </a:endParaRPr>
          </a:p>
          <a:p>
            <a:endParaRPr lang="tr-TR" b="1" dirty="0" smtClean="0">
              <a:solidFill>
                <a:srgbClr val="0070C0"/>
              </a:solidFill>
            </a:endParaRPr>
          </a:p>
          <a:p>
            <a:endParaRPr lang="tr-TR" b="1" dirty="0" smtClean="0">
              <a:solidFill>
                <a:srgbClr val="0070C0"/>
              </a:solidFill>
            </a:endParaRPr>
          </a:p>
          <a:p>
            <a:r>
              <a:rPr lang="tr-TR" b="1" dirty="0" err="1" smtClean="0">
                <a:solidFill>
                  <a:srgbClr val="0070C0"/>
                </a:solidFill>
              </a:rPr>
              <a:t>Exemestane</a:t>
            </a:r>
            <a:r>
              <a:rPr lang="tr-TR" b="1" dirty="0" smtClean="0">
                <a:solidFill>
                  <a:srgbClr val="0070C0"/>
                </a:solidFill>
              </a:rPr>
              <a:t>: </a:t>
            </a:r>
            <a:r>
              <a:rPr lang="tr-TR" b="1" dirty="0" err="1" smtClean="0">
                <a:solidFill>
                  <a:srgbClr val="0070C0"/>
                </a:solidFill>
              </a:rPr>
              <a:t>Irreversible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aromatase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inhibitor</a:t>
            </a:r>
            <a:r>
              <a:rPr lang="tr-TR" b="1" dirty="0" smtClean="0">
                <a:solidFill>
                  <a:srgbClr val="0070C0"/>
                </a:solidFill>
              </a:rPr>
              <a:t>. </a:t>
            </a:r>
            <a:r>
              <a:rPr lang="tr-TR" b="1" dirty="0" err="1" smtClean="0">
                <a:solidFill>
                  <a:srgbClr val="0070C0"/>
                </a:solidFill>
              </a:rPr>
              <a:t>Approved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for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the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treatment</a:t>
            </a:r>
            <a:r>
              <a:rPr lang="tr-TR" b="1" dirty="0" smtClean="0">
                <a:solidFill>
                  <a:srgbClr val="0070C0"/>
                </a:solidFill>
              </a:rPr>
              <a:t> of </a:t>
            </a:r>
            <a:r>
              <a:rPr lang="tr-TR" b="1" dirty="0" err="1" smtClean="0">
                <a:solidFill>
                  <a:srgbClr val="0070C0"/>
                </a:solidFill>
              </a:rPr>
              <a:t>advanced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breast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cancer</a:t>
            </a:r>
            <a:r>
              <a:rPr lang="tr-TR" b="1" dirty="0" smtClean="0">
                <a:solidFill>
                  <a:srgbClr val="0070C0"/>
                </a:solidFill>
              </a:rPr>
              <a:t> in </a:t>
            </a:r>
            <a:r>
              <a:rPr lang="tr-TR" b="1" dirty="0" err="1" smtClean="0">
                <a:solidFill>
                  <a:srgbClr val="0070C0"/>
                </a:solidFill>
              </a:rPr>
              <a:t>postmenapausal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women</a:t>
            </a:r>
            <a:r>
              <a:rPr lang="tr-TR" b="1" dirty="0" smtClean="0">
                <a:solidFill>
                  <a:srgbClr val="0070C0"/>
                </a:solidFill>
              </a:rPr>
              <a:t>. </a:t>
            </a:r>
            <a:r>
              <a:rPr lang="tr-TR" b="1" dirty="0" err="1" smtClean="0">
                <a:solidFill>
                  <a:srgbClr val="0070C0"/>
                </a:solidFill>
              </a:rPr>
              <a:t>Dose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adjustment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should</a:t>
            </a:r>
            <a:r>
              <a:rPr lang="tr-TR" b="1" dirty="0" smtClean="0">
                <a:solidFill>
                  <a:srgbClr val="0070C0"/>
                </a:solidFill>
              </a:rPr>
              <a:t> be done in </a:t>
            </a:r>
            <a:r>
              <a:rPr lang="tr-TR" b="1" dirty="0" err="1" smtClean="0">
                <a:solidFill>
                  <a:srgbClr val="0070C0"/>
                </a:solidFill>
              </a:rPr>
              <a:t>patients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with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renal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failure</a:t>
            </a:r>
            <a:r>
              <a:rPr lang="tr-TR" b="1" dirty="0" smtClean="0">
                <a:solidFill>
                  <a:srgbClr val="0070C0"/>
                </a:solidFill>
              </a:rPr>
              <a:t>. </a:t>
            </a:r>
            <a:r>
              <a:rPr lang="tr-TR" b="1" dirty="0" err="1" smtClean="0">
                <a:solidFill>
                  <a:srgbClr val="0070C0"/>
                </a:solidFill>
              </a:rPr>
              <a:t>Nausea</a:t>
            </a:r>
            <a:r>
              <a:rPr lang="tr-TR" b="1" dirty="0" smtClean="0">
                <a:solidFill>
                  <a:srgbClr val="0070C0"/>
                </a:solidFill>
              </a:rPr>
              <a:t>, </a:t>
            </a:r>
            <a:r>
              <a:rPr lang="tr-TR" b="1" dirty="0" err="1" smtClean="0">
                <a:solidFill>
                  <a:srgbClr val="0070C0"/>
                </a:solidFill>
              </a:rPr>
              <a:t>fatigue</a:t>
            </a:r>
            <a:r>
              <a:rPr lang="tr-TR" b="1" dirty="0" smtClean="0">
                <a:solidFill>
                  <a:srgbClr val="0070C0"/>
                </a:solidFill>
              </a:rPr>
              <a:t>, hot </a:t>
            </a:r>
            <a:r>
              <a:rPr lang="tr-TR" b="1" dirty="0" err="1" smtClean="0">
                <a:solidFill>
                  <a:srgbClr val="0070C0"/>
                </a:solidFill>
              </a:rPr>
              <a:t>flush</a:t>
            </a:r>
            <a:r>
              <a:rPr lang="tr-TR" b="1" dirty="0" smtClean="0">
                <a:solidFill>
                  <a:srgbClr val="0070C0"/>
                </a:solidFill>
              </a:rPr>
              <a:t>, </a:t>
            </a:r>
            <a:r>
              <a:rPr lang="tr-TR" b="1" dirty="0" err="1" smtClean="0">
                <a:solidFill>
                  <a:srgbClr val="0070C0"/>
                </a:solidFill>
              </a:rPr>
              <a:t>alopecia</a:t>
            </a:r>
            <a:r>
              <a:rPr lang="tr-TR" b="1" dirty="0" smtClean="0">
                <a:solidFill>
                  <a:srgbClr val="0070C0"/>
                </a:solidFill>
              </a:rPr>
              <a:t>, </a:t>
            </a:r>
            <a:r>
              <a:rPr lang="tr-TR" b="1" dirty="0" err="1" smtClean="0">
                <a:solidFill>
                  <a:srgbClr val="0070C0"/>
                </a:solidFill>
              </a:rPr>
              <a:t>dermatitis</a:t>
            </a:r>
            <a:r>
              <a:rPr lang="tr-TR" b="1" dirty="0" smtClean="0">
                <a:solidFill>
                  <a:srgbClr val="0070C0"/>
                </a:solidFill>
              </a:rPr>
              <a:t> can be </a:t>
            </a:r>
            <a:r>
              <a:rPr lang="tr-TR" b="1" dirty="0" err="1" smtClean="0">
                <a:solidFill>
                  <a:srgbClr val="0070C0"/>
                </a:solidFill>
              </a:rPr>
              <a:t>seen</a:t>
            </a:r>
            <a:r>
              <a:rPr lang="tr-TR" b="1" dirty="0" smtClean="0">
                <a:solidFill>
                  <a:srgbClr val="0070C0"/>
                </a:solidFill>
              </a:rPr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8944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 1"/>
          <p:cNvGrpSpPr/>
          <p:nvPr/>
        </p:nvGrpSpPr>
        <p:grpSpPr>
          <a:xfrm>
            <a:off x="522276" y="2108134"/>
            <a:ext cx="11239194" cy="1979247"/>
            <a:chOff x="407976" y="1605214"/>
            <a:chExt cx="11239194" cy="1979247"/>
          </a:xfrm>
        </p:grpSpPr>
        <p:pic>
          <p:nvPicPr>
            <p:cNvPr id="3" name="Resim 2"/>
            <p:cNvPicPr>
              <a:picLocks noChangeAspect="1"/>
            </p:cNvPicPr>
            <p:nvPr/>
          </p:nvPicPr>
          <p:blipFill rotWithShape="1">
            <a:blip r:embed="rId2"/>
            <a:srcRect l="-403" t="27988" r="403" b="40954"/>
            <a:stretch/>
          </p:blipFill>
          <p:spPr>
            <a:xfrm>
              <a:off x="407976" y="2125980"/>
              <a:ext cx="11239194" cy="1458481"/>
            </a:xfrm>
            <a:prstGeom prst="rect">
              <a:avLst/>
            </a:prstGeom>
          </p:spPr>
        </p:pic>
        <p:pic>
          <p:nvPicPr>
            <p:cNvPr id="4" name="Resim 3"/>
            <p:cNvPicPr>
              <a:picLocks noChangeAspect="1"/>
            </p:cNvPicPr>
            <p:nvPr/>
          </p:nvPicPr>
          <p:blipFill rotWithShape="1">
            <a:blip r:embed="rId2"/>
            <a:srcRect l="-403" t="1239" r="403" b="87671"/>
            <a:stretch/>
          </p:blipFill>
          <p:spPr>
            <a:xfrm>
              <a:off x="407976" y="1605214"/>
              <a:ext cx="11239194" cy="5207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79648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21105" y="374939"/>
            <a:ext cx="6990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FF0000"/>
                </a:solidFill>
              </a:rPr>
              <a:t>Prostate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cancer</a:t>
            </a:r>
            <a:r>
              <a:rPr lang="tr-TR" sz="2400" b="1" dirty="0" smtClean="0">
                <a:solidFill>
                  <a:srgbClr val="FF0000"/>
                </a:solidFill>
              </a:rPr>
              <a:t>: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421105" y="858434"/>
            <a:ext cx="113578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Second </a:t>
            </a:r>
            <a:r>
              <a:rPr lang="tr-TR" b="1" dirty="0" err="1" smtClean="0"/>
              <a:t>type</a:t>
            </a:r>
            <a:r>
              <a:rPr lang="tr-TR" b="1" dirty="0" smtClean="0"/>
              <a:t> of </a:t>
            </a:r>
            <a:r>
              <a:rPr lang="tr-TR" b="1" dirty="0" err="1" smtClean="0"/>
              <a:t>cancer</a:t>
            </a:r>
            <a:r>
              <a:rPr lang="tr-TR" b="1" dirty="0" smtClean="0"/>
              <a:t> </a:t>
            </a:r>
            <a:r>
              <a:rPr lang="tr-TR" b="1" dirty="0" err="1" smtClean="0"/>
              <a:t>giving</a:t>
            </a:r>
            <a:r>
              <a:rPr lang="tr-TR" b="1" dirty="0" smtClean="0"/>
              <a:t> </a:t>
            </a:r>
            <a:r>
              <a:rPr lang="tr-TR" b="1" dirty="0" err="1" smtClean="0"/>
              <a:t>response</a:t>
            </a:r>
            <a:r>
              <a:rPr lang="tr-TR" b="1" dirty="0" smtClean="0"/>
              <a:t> </a:t>
            </a:r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hormonal</a:t>
            </a:r>
            <a:r>
              <a:rPr lang="tr-TR" b="1" dirty="0" smtClean="0"/>
              <a:t> </a:t>
            </a:r>
            <a:r>
              <a:rPr lang="tr-TR" b="1" dirty="0" err="1" smtClean="0"/>
              <a:t>manipulations</a:t>
            </a:r>
            <a:r>
              <a:rPr lang="tr-TR" b="1" dirty="0" smtClean="0"/>
              <a:t>.</a:t>
            </a:r>
            <a:endParaRPr lang="tr-TR" b="1" dirty="0" smtClean="0"/>
          </a:p>
          <a:p>
            <a:r>
              <a:rPr lang="tr-TR" b="1" dirty="0" err="1" smtClean="0"/>
              <a:t>Therapeutic</a:t>
            </a:r>
            <a:r>
              <a:rPr lang="tr-TR" b="1" dirty="0" smtClean="0"/>
              <a:t> </a:t>
            </a:r>
            <a:r>
              <a:rPr lang="tr-TR" b="1" dirty="0" err="1" smtClean="0"/>
              <a:t>approach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metastatic</a:t>
            </a:r>
            <a:r>
              <a:rPr lang="tr-TR" b="1" dirty="0" smtClean="0"/>
              <a:t> </a:t>
            </a:r>
            <a:r>
              <a:rPr lang="tr-TR" b="1" dirty="0" err="1" smtClean="0"/>
              <a:t>prostate</a:t>
            </a:r>
            <a:r>
              <a:rPr lang="tr-TR" b="1" dirty="0" smtClean="0"/>
              <a:t> </a:t>
            </a:r>
            <a:r>
              <a:rPr lang="tr-TR" b="1" dirty="0" err="1" smtClean="0"/>
              <a:t>cancer</a:t>
            </a:r>
            <a:r>
              <a:rPr lang="tr-TR" b="1" dirty="0" smtClean="0"/>
              <a:t> is </a:t>
            </a:r>
            <a:r>
              <a:rPr lang="tr-TR" b="1" dirty="0" err="1" smtClean="0"/>
              <a:t>prevention</a:t>
            </a:r>
            <a:r>
              <a:rPr lang="tr-TR" b="1" dirty="0" smtClean="0"/>
              <a:t> of </a:t>
            </a:r>
            <a:r>
              <a:rPr lang="tr-TR" b="1" dirty="0" err="1" smtClean="0"/>
              <a:t>testosterone</a:t>
            </a:r>
            <a:r>
              <a:rPr lang="tr-TR" b="1" dirty="0" smtClean="0"/>
              <a:t> </a:t>
            </a:r>
            <a:r>
              <a:rPr lang="tr-TR" b="1" dirty="0" err="1" smtClean="0"/>
              <a:t>synthesis</a:t>
            </a:r>
            <a:r>
              <a:rPr lang="tr-TR" b="1" dirty="0" smtClean="0"/>
              <a:t> </a:t>
            </a:r>
            <a:r>
              <a:rPr lang="tr-TR" b="1" dirty="0" err="1" smtClean="0"/>
              <a:t>by</a:t>
            </a:r>
            <a:r>
              <a:rPr lang="tr-TR" b="1" dirty="0" smtClean="0"/>
              <a:t> </a:t>
            </a:r>
            <a:r>
              <a:rPr lang="tr-TR" b="1" dirty="0" err="1" smtClean="0"/>
              <a:t>surgical</a:t>
            </a:r>
            <a:r>
              <a:rPr lang="tr-TR" b="1" dirty="0" smtClean="0"/>
              <a:t> </a:t>
            </a:r>
            <a:r>
              <a:rPr lang="tr-TR" b="1" dirty="0" err="1" smtClean="0"/>
              <a:t>or</a:t>
            </a:r>
            <a:r>
              <a:rPr lang="tr-TR" b="1" dirty="0" smtClean="0"/>
              <a:t> </a:t>
            </a:r>
            <a:r>
              <a:rPr lang="tr-TR" b="1" dirty="0" err="1" smtClean="0"/>
              <a:t>chemical</a:t>
            </a:r>
            <a:r>
              <a:rPr lang="tr-TR" b="1" dirty="0" smtClean="0"/>
              <a:t> </a:t>
            </a:r>
            <a:r>
              <a:rPr lang="tr-TR" b="1" dirty="0" err="1" smtClean="0"/>
              <a:t>ways</a:t>
            </a:r>
            <a:r>
              <a:rPr lang="tr-TR" b="1" dirty="0" smtClean="0"/>
              <a:t>.</a:t>
            </a:r>
            <a:endParaRPr lang="tr-TR" b="1" dirty="0"/>
          </a:p>
          <a:p>
            <a:r>
              <a:rPr lang="tr-TR" b="1" dirty="0" err="1" smtClean="0"/>
              <a:t>Previously</a:t>
            </a:r>
            <a:r>
              <a:rPr lang="tr-TR" b="1" dirty="0" smtClean="0"/>
              <a:t> </a:t>
            </a:r>
            <a:r>
              <a:rPr lang="tr-TR" b="1" dirty="0" err="1" smtClean="0"/>
              <a:t>bilateral</a:t>
            </a:r>
            <a:r>
              <a:rPr lang="tr-TR" b="1" dirty="0" smtClean="0"/>
              <a:t> </a:t>
            </a:r>
            <a:r>
              <a:rPr lang="tr-TR" b="1" dirty="0" err="1" smtClean="0"/>
              <a:t>orchiectomy</a:t>
            </a:r>
            <a:r>
              <a:rPr lang="tr-TR" b="1" dirty="0" smtClean="0"/>
              <a:t> </a:t>
            </a:r>
            <a:r>
              <a:rPr lang="tr-TR" b="1" dirty="0" err="1" smtClean="0"/>
              <a:t>or</a:t>
            </a:r>
            <a:r>
              <a:rPr lang="tr-TR" b="1" dirty="0" smtClean="0"/>
              <a:t> </a:t>
            </a:r>
            <a:r>
              <a:rPr lang="tr-TR" b="1" dirty="0" err="1" smtClean="0"/>
              <a:t>estrogen</a:t>
            </a:r>
            <a:r>
              <a:rPr lang="tr-TR" b="1" dirty="0" smtClean="0"/>
              <a:t> </a:t>
            </a:r>
            <a:r>
              <a:rPr lang="tr-TR" b="1" dirty="0" err="1" smtClean="0"/>
              <a:t>treatment</a:t>
            </a:r>
            <a:r>
              <a:rPr lang="tr-TR" b="1" dirty="0" smtClean="0"/>
              <a:t> </a:t>
            </a:r>
            <a:r>
              <a:rPr lang="tr-TR" b="1" dirty="0" err="1" smtClean="0"/>
              <a:t>were</a:t>
            </a:r>
            <a:r>
              <a:rPr lang="tr-TR" b="1" dirty="0" smtClean="0"/>
              <a:t> </a:t>
            </a:r>
            <a:r>
              <a:rPr lang="tr-TR" b="1" dirty="0" err="1" smtClean="0"/>
              <a:t>preferred</a:t>
            </a:r>
            <a:r>
              <a:rPr lang="tr-TR" b="1" dirty="0" smtClean="0"/>
              <a:t> as a </a:t>
            </a:r>
            <a:r>
              <a:rPr lang="tr-TR" b="1" dirty="0" err="1" smtClean="0"/>
              <a:t>treatment</a:t>
            </a:r>
            <a:r>
              <a:rPr lang="tr-TR" b="1" dirty="0" smtClean="0"/>
              <a:t> </a:t>
            </a:r>
            <a:r>
              <a:rPr lang="tr-TR" b="1" dirty="0" err="1" smtClean="0"/>
              <a:t>option</a:t>
            </a:r>
            <a:r>
              <a:rPr lang="tr-TR" b="1" dirty="0" smtClean="0"/>
              <a:t>, but </a:t>
            </a:r>
            <a:r>
              <a:rPr lang="tr-TR" b="1" dirty="0" err="1" smtClean="0"/>
              <a:t>today</a:t>
            </a:r>
            <a:r>
              <a:rPr lang="tr-TR" b="1" dirty="0" smtClean="0"/>
              <a:t> </a:t>
            </a:r>
            <a:r>
              <a:rPr lang="tr-TR" b="1" dirty="0" err="1" smtClean="0"/>
              <a:t>luteinizing</a:t>
            </a:r>
            <a:r>
              <a:rPr lang="tr-TR" b="1" dirty="0" smtClean="0"/>
              <a:t> </a:t>
            </a:r>
            <a:r>
              <a:rPr lang="tr-TR" b="1" dirty="0" err="1" smtClean="0"/>
              <a:t>hormone-released</a:t>
            </a:r>
            <a:r>
              <a:rPr lang="tr-TR" b="1" dirty="0" smtClean="0"/>
              <a:t> </a:t>
            </a:r>
            <a:r>
              <a:rPr lang="tr-TR" b="1" dirty="0" err="1" smtClean="0"/>
              <a:t>hormone</a:t>
            </a:r>
            <a:r>
              <a:rPr lang="tr-TR" b="1" dirty="0" smtClean="0"/>
              <a:t>/</a:t>
            </a:r>
            <a:r>
              <a:rPr lang="tr-TR" b="1" dirty="0" err="1"/>
              <a:t>g</a:t>
            </a:r>
            <a:r>
              <a:rPr lang="tr-TR" b="1" dirty="0" err="1" smtClean="0"/>
              <a:t>onadotropin-releasing</a:t>
            </a:r>
            <a:r>
              <a:rPr lang="tr-TR" b="1" dirty="0" smtClean="0"/>
              <a:t> </a:t>
            </a:r>
            <a:r>
              <a:rPr lang="tr-TR" b="1" dirty="0" err="1" smtClean="0"/>
              <a:t>hormone</a:t>
            </a:r>
            <a:r>
              <a:rPr lang="tr-TR" b="1" dirty="0" smtClean="0"/>
              <a:t> </a:t>
            </a:r>
            <a:r>
              <a:rPr lang="tr-TR" b="1" dirty="0" smtClean="0"/>
              <a:t>(LHRH/</a:t>
            </a:r>
            <a:r>
              <a:rPr lang="tr-TR" b="1" dirty="0" err="1" smtClean="0"/>
              <a:t>GnRH</a:t>
            </a:r>
            <a:r>
              <a:rPr lang="tr-TR" b="1" dirty="0" smtClean="0"/>
              <a:t>) </a:t>
            </a:r>
            <a:r>
              <a:rPr lang="tr-TR" b="1" dirty="0" err="1" smtClean="0"/>
              <a:t>analogs</a:t>
            </a:r>
            <a:r>
              <a:rPr lang="tr-TR" b="1" dirty="0" smtClean="0"/>
              <a:t>/</a:t>
            </a:r>
            <a:r>
              <a:rPr lang="tr-TR" b="1" dirty="0" smtClean="0"/>
              <a:t>+ </a:t>
            </a:r>
            <a:r>
              <a:rPr lang="tr-TR" b="1" dirty="0" err="1" smtClean="0"/>
              <a:t>antiandrogens</a:t>
            </a:r>
            <a:r>
              <a:rPr lang="tr-TR" b="1" dirty="0" smtClean="0"/>
              <a:t> </a:t>
            </a:r>
            <a:r>
              <a:rPr lang="tr-TR" b="1" dirty="0" err="1" smtClean="0"/>
              <a:t>are</a:t>
            </a:r>
            <a:r>
              <a:rPr lang="tr-TR" b="1" dirty="0" smtClean="0"/>
              <a:t> </a:t>
            </a:r>
            <a:r>
              <a:rPr lang="tr-TR" b="1" dirty="0" err="1" smtClean="0"/>
              <a:t>used</a:t>
            </a:r>
            <a:r>
              <a:rPr lang="tr-TR" b="1" dirty="0" smtClean="0"/>
              <a:t>. </a:t>
            </a:r>
            <a:endParaRPr lang="tr-TR" b="1" dirty="0"/>
          </a:p>
        </p:txBody>
      </p:sp>
      <p:sp>
        <p:nvSpPr>
          <p:cNvPr id="4" name="Metin kutusu 3"/>
          <p:cNvSpPr txBox="1"/>
          <p:nvPr/>
        </p:nvSpPr>
        <p:spPr>
          <a:xfrm>
            <a:off x="324852" y="2613730"/>
            <a:ext cx="802506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7030A0"/>
                </a:solidFill>
              </a:rPr>
              <a:t>LHRH/</a:t>
            </a:r>
            <a:r>
              <a:rPr lang="tr-TR" b="1" dirty="0" err="1" smtClean="0">
                <a:solidFill>
                  <a:srgbClr val="7030A0"/>
                </a:solidFill>
              </a:rPr>
              <a:t>GnRH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analogs</a:t>
            </a:r>
            <a:r>
              <a:rPr lang="tr-TR" b="1" dirty="0" smtClean="0">
                <a:solidFill>
                  <a:srgbClr val="7030A0"/>
                </a:solidFill>
              </a:rPr>
              <a:t>: </a:t>
            </a:r>
            <a:endParaRPr lang="tr-TR" b="1" dirty="0" smtClean="0">
              <a:solidFill>
                <a:srgbClr val="7030A0"/>
              </a:solidFill>
            </a:endParaRPr>
          </a:p>
          <a:p>
            <a:r>
              <a:rPr lang="tr-TR" dirty="0" err="1" smtClean="0">
                <a:solidFill>
                  <a:srgbClr val="7030A0"/>
                </a:solidFill>
              </a:rPr>
              <a:t>Leuprolide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  <a:r>
              <a:rPr lang="tr-TR" dirty="0" err="1" smtClean="0">
                <a:solidFill>
                  <a:srgbClr val="7030A0"/>
                </a:solidFill>
              </a:rPr>
              <a:t>goserelin</a:t>
            </a:r>
            <a:r>
              <a:rPr lang="tr-TR" dirty="0" smtClean="0">
                <a:solidFill>
                  <a:srgbClr val="7030A0"/>
                </a:solidFill>
              </a:rPr>
              <a:t>: </a:t>
            </a:r>
            <a:r>
              <a:rPr lang="tr-TR" dirty="0" err="1" smtClean="0">
                <a:solidFill>
                  <a:srgbClr val="7030A0"/>
                </a:solidFill>
              </a:rPr>
              <a:t>Mediate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desensitizasyon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by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stimulating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GnRH</a:t>
            </a:r>
            <a:r>
              <a:rPr lang="tr-TR" dirty="0" smtClean="0">
                <a:solidFill>
                  <a:srgbClr val="7030A0"/>
                </a:solidFill>
              </a:rPr>
              <a:t> in </a:t>
            </a:r>
            <a:r>
              <a:rPr lang="tr-TR" dirty="0" err="1" smtClean="0">
                <a:solidFill>
                  <a:srgbClr val="7030A0"/>
                </a:solidFill>
              </a:rPr>
              <a:t>hypothalamus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and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inhibit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the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release</a:t>
            </a:r>
            <a:r>
              <a:rPr lang="tr-TR" dirty="0" smtClean="0">
                <a:solidFill>
                  <a:srgbClr val="7030A0"/>
                </a:solidFill>
              </a:rPr>
              <a:t> of FSH </a:t>
            </a:r>
            <a:r>
              <a:rPr lang="tr-TR" dirty="0" err="1" smtClean="0">
                <a:solidFill>
                  <a:srgbClr val="7030A0"/>
                </a:solidFill>
              </a:rPr>
              <a:t>and</a:t>
            </a:r>
            <a:r>
              <a:rPr lang="tr-TR" dirty="0" smtClean="0">
                <a:solidFill>
                  <a:srgbClr val="7030A0"/>
                </a:solidFill>
              </a:rPr>
              <a:t> LH. </a:t>
            </a:r>
            <a:r>
              <a:rPr lang="tr-TR" dirty="0" err="1" smtClean="0">
                <a:solidFill>
                  <a:srgbClr val="7030A0"/>
                </a:solidFill>
              </a:rPr>
              <a:t>The</a:t>
            </a:r>
            <a:r>
              <a:rPr lang="tr-TR" dirty="0" err="1" smtClean="0">
                <a:solidFill>
                  <a:srgbClr val="7030A0"/>
                </a:solidFill>
              </a:rPr>
              <a:t>y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reduce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the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synthesis</a:t>
            </a:r>
            <a:r>
              <a:rPr lang="tr-TR" dirty="0" smtClean="0">
                <a:solidFill>
                  <a:srgbClr val="7030A0"/>
                </a:solidFill>
              </a:rPr>
              <a:t> of </a:t>
            </a:r>
            <a:r>
              <a:rPr lang="tr-TR" dirty="0" err="1" smtClean="0">
                <a:solidFill>
                  <a:srgbClr val="7030A0"/>
                </a:solidFill>
              </a:rPr>
              <a:t>both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estrogen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and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androgen</a:t>
            </a:r>
            <a:r>
              <a:rPr lang="tr-TR" dirty="0" smtClean="0">
                <a:solidFill>
                  <a:srgbClr val="7030A0"/>
                </a:solidFill>
              </a:rPr>
              <a:t>.</a:t>
            </a:r>
            <a:endParaRPr lang="tr-TR" dirty="0" smtClean="0">
              <a:solidFill>
                <a:srgbClr val="7030A0"/>
              </a:solidFill>
            </a:endParaRPr>
          </a:p>
          <a:p>
            <a:endParaRPr lang="tr-TR" dirty="0">
              <a:solidFill>
                <a:srgbClr val="7030A0"/>
              </a:solidFill>
            </a:endParaRPr>
          </a:p>
          <a:p>
            <a:r>
              <a:rPr lang="tr-TR" dirty="0" err="1" smtClean="0">
                <a:solidFill>
                  <a:srgbClr val="7030A0"/>
                </a:solidFill>
              </a:rPr>
              <a:t>Effective</a:t>
            </a:r>
            <a:r>
              <a:rPr lang="tr-TR" dirty="0" smtClean="0">
                <a:solidFill>
                  <a:srgbClr val="7030A0"/>
                </a:solidFill>
              </a:rPr>
              <a:t> as </a:t>
            </a:r>
            <a:r>
              <a:rPr lang="tr-TR" dirty="0" err="1" smtClean="0">
                <a:solidFill>
                  <a:srgbClr val="7030A0"/>
                </a:solidFill>
              </a:rPr>
              <a:t>orchiectomy</a:t>
            </a:r>
            <a:r>
              <a:rPr lang="tr-TR" dirty="0" smtClean="0">
                <a:solidFill>
                  <a:srgbClr val="7030A0"/>
                </a:solidFill>
              </a:rPr>
              <a:t> in </a:t>
            </a:r>
            <a:r>
              <a:rPr lang="tr-TR" dirty="0" err="1" smtClean="0">
                <a:solidFill>
                  <a:srgbClr val="7030A0"/>
                </a:solidFill>
              </a:rPr>
              <a:t>the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treatment</a:t>
            </a:r>
            <a:r>
              <a:rPr lang="tr-TR" dirty="0" smtClean="0">
                <a:solidFill>
                  <a:srgbClr val="7030A0"/>
                </a:solidFill>
              </a:rPr>
              <a:t> of </a:t>
            </a:r>
            <a:r>
              <a:rPr lang="tr-TR" dirty="0" err="1" smtClean="0">
                <a:solidFill>
                  <a:srgbClr val="7030A0"/>
                </a:solidFill>
              </a:rPr>
              <a:t>prostate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cancer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treatment</a:t>
            </a:r>
            <a:r>
              <a:rPr lang="tr-TR" dirty="0" smtClean="0">
                <a:solidFill>
                  <a:srgbClr val="7030A0"/>
                </a:solidFill>
              </a:rPr>
              <a:t>. </a:t>
            </a:r>
            <a:r>
              <a:rPr lang="tr-TR" dirty="0" err="1" smtClean="0">
                <a:solidFill>
                  <a:srgbClr val="7030A0"/>
                </a:solidFill>
              </a:rPr>
              <a:t>Also</a:t>
            </a:r>
            <a:r>
              <a:rPr lang="tr-TR" dirty="0" smtClean="0">
                <a:solidFill>
                  <a:srgbClr val="7030A0"/>
                </a:solidFill>
              </a:rPr>
              <a:t> can be </a:t>
            </a:r>
            <a:r>
              <a:rPr lang="tr-TR" dirty="0" err="1" smtClean="0">
                <a:solidFill>
                  <a:srgbClr val="7030A0"/>
                </a:solidFill>
              </a:rPr>
              <a:t>used</a:t>
            </a:r>
            <a:r>
              <a:rPr lang="tr-TR" dirty="0" smtClean="0">
                <a:solidFill>
                  <a:srgbClr val="7030A0"/>
                </a:solidFill>
              </a:rPr>
              <a:t> in </a:t>
            </a:r>
            <a:r>
              <a:rPr lang="tr-TR" dirty="0" err="1" smtClean="0">
                <a:solidFill>
                  <a:srgbClr val="7030A0"/>
                </a:solidFill>
              </a:rPr>
              <a:t>advanced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breast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cancer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treatment</a:t>
            </a:r>
            <a:r>
              <a:rPr lang="tr-TR" dirty="0" smtClean="0">
                <a:solidFill>
                  <a:srgbClr val="7030A0"/>
                </a:solidFill>
              </a:rPr>
              <a:t> in </a:t>
            </a:r>
            <a:r>
              <a:rPr lang="tr-TR" dirty="0" err="1" smtClean="0">
                <a:solidFill>
                  <a:srgbClr val="7030A0"/>
                </a:solidFill>
              </a:rPr>
              <a:t>premenapausal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women</a:t>
            </a:r>
            <a:r>
              <a:rPr lang="tr-TR" dirty="0" smtClean="0">
                <a:solidFill>
                  <a:srgbClr val="7030A0"/>
                </a:solidFill>
              </a:rPr>
              <a:t>.</a:t>
            </a:r>
            <a:endParaRPr lang="tr-TR" dirty="0" smtClean="0">
              <a:solidFill>
                <a:srgbClr val="7030A0"/>
              </a:solidFill>
            </a:endParaRPr>
          </a:p>
          <a:p>
            <a:endParaRPr lang="tr-TR" dirty="0">
              <a:solidFill>
                <a:srgbClr val="7030A0"/>
              </a:solidFill>
            </a:endParaRPr>
          </a:p>
          <a:p>
            <a:r>
              <a:rPr lang="tr-TR" dirty="0" err="1" smtClean="0">
                <a:solidFill>
                  <a:srgbClr val="7030A0"/>
                </a:solidFill>
              </a:rPr>
              <a:t>Leuprolide</a:t>
            </a:r>
            <a:r>
              <a:rPr lang="tr-TR" dirty="0" smtClean="0">
                <a:solidFill>
                  <a:srgbClr val="7030A0"/>
                </a:solidFill>
              </a:rPr>
              <a:t>: SR, </a:t>
            </a:r>
            <a:r>
              <a:rPr lang="tr-TR" dirty="0" err="1" smtClean="0">
                <a:solidFill>
                  <a:srgbClr val="7030A0"/>
                </a:solidFill>
              </a:rPr>
              <a:t>sc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e</a:t>
            </a:r>
            <a:r>
              <a:rPr lang="tr-TR" dirty="0" err="1" smtClean="0">
                <a:solidFill>
                  <a:srgbClr val="7030A0"/>
                </a:solidFill>
              </a:rPr>
              <a:t>njection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smtClean="0">
                <a:solidFill>
                  <a:srgbClr val="7030A0"/>
                </a:solidFill>
              </a:rPr>
              <a:t>ve </a:t>
            </a:r>
            <a:r>
              <a:rPr lang="tr-TR" dirty="0" smtClean="0">
                <a:solidFill>
                  <a:srgbClr val="7030A0"/>
                </a:solidFill>
              </a:rPr>
              <a:t>im </a:t>
            </a:r>
            <a:r>
              <a:rPr lang="tr-TR" dirty="0" err="1" smtClean="0">
                <a:solidFill>
                  <a:srgbClr val="7030A0"/>
                </a:solidFill>
              </a:rPr>
              <a:t>injection</a:t>
            </a:r>
            <a:r>
              <a:rPr lang="tr-TR" dirty="0" smtClean="0">
                <a:solidFill>
                  <a:srgbClr val="7030A0"/>
                </a:solidFill>
              </a:rPr>
              <a:t>.</a:t>
            </a:r>
            <a:endParaRPr lang="tr-TR" dirty="0" smtClean="0">
              <a:solidFill>
                <a:srgbClr val="7030A0"/>
              </a:solidFill>
            </a:endParaRPr>
          </a:p>
          <a:p>
            <a:r>
              <a:rPr lang="tr-TR" dirty="0" err="1" smtClean="0">
                <a:solidFill>
                  <a:srgbClr val="7030A0"/>
                </a:solidFill>
              </a:rPr>
              <a:t>Goserelin</a:t>
            </a:r>
            <a:r>
              <a:rPr lang="tr-TR" dirty="0" smtClean="0">
                <a:solidFill>
                  <a:srgbClr val="7030A0"/>
                </a:solidFill>
              </a:rPr>
              <a:t>: </a:t>
            </a:r>
            <a:r>
              <a:rPr lang="tr-TR" dirty="0" err="1" smtClean="0">
                <a:solidFill>
                  <a:srgbClr val="7030A0"/>
                </a:solidFill>
              </a:rPr>
              <a:t>only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smtClean="0">
                <a:solidFill>
                  <a:srgbClr val="7030A0"/>
                </a:solidFill>
              </a:rPr>
              <a:t>im </a:t>
            </a:r>
            <a:r>
              <a:rPr lang="tr-TR" dirty="0" err="1" smtClean="0">
                <a:solidFill>
                  <a:srgbClr val="7030A0"/>
                </a:solidFill>
              </a:rPr>
              <a:t>injection</a:t>
            </a:r>
            <a:r>
              <a:rPr lang="tr-TR" dirty="0" smtClean="0">
                <a:solidFill>
                  <a:srgbClr val="7030A0"/>
                </a:solidFill>
              </a:rPr>
              <a:t>.</a:t>
            </a:r>
            <a:endParaRPr lang="tr-TR" dirty="0" smtClean="0">
              <a:solidFill>
                <a:srgbClr val="7030A0"/>
              </a:solidFill>
            </a:endParaRPr>
          </a:p>
          <a:p>
            <a:endParaRPr lang="tr-TR" dirty="0">
              <a:solidFill>
                <a:srgbClr val="7030A0"/>
              </a:solidFill>
            </a:endParaRPr>
          </a:p>
          <a:p>
            <a:r>
              <a:rPr lang="tr-TR" dirty="0" err="1" smtClean="0">
                <a:solidFill>
                  <a:srgbClr val="7030A0"/>
                </a:solidFill>
              </a:rPr>
              <a:t>Impotency</a:t>
            </a:r>
            <a:r>
              <a:rPr lang="tr-TR" dirty="0" smtClean="0">
                <a:solidFill>
                  <a:srgbClr val="7030A0"/>
                </a:solidFill>
              </a:rPr>
              <a:t>, hot </a:t>
            </a:r>
            <a:r>
              <a:rPr lang="tr-TR" dirty="0" err="1" smtClean="0">
                <a:solidFill>
                  <a:srgbClr val="7030A0"/>
                </a:solidFill>
              </a:rPr>
              <a:t>flush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and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exacerbation</a:t>
            </a:r>
            <a:r>
              <a:rPr lang="tr-TR" dirty="0" smtClean="0">
                <a:solidFill>
                  <a:srgbClr val="7030A0"/>
                </a:solidFill>
              </a:rPr>
              <a:t> of </a:t>
            </a:r>
            <a:r>
              <a:rPr lang="tr-TR" dirty="0" err="1" smtClean="0">
                <a:solidFill>
                  <a:srgbClr val="7030A0"/>
                </a:solidFill>
              </a:rPr>
              <a:t>tumor</a:t>
            </a:r>
            <a:r>
              <a:rPr lang="tr-TR" dirty="0" smtClean="0">
                <a:solidFill>
                  <a:srgbClr val="7030A0"/>
                </a:solidFill>
              </a:rPr>
              <a:t> can be </a:t>
            </a:r>
            <a:r>
              <a:rPr lang="tr-TR" dirty="0" err="1" smtClean="0">
                <a:solidFill>
                  <a:srgbClr val="7030A0"/>
                </a:solidFill>
              </a:rPr>
              <a:t>seen</a:t>
            </a:r>
            <a:r>
              <a:rPr lang="tr-TR" dirty="0" smtClean="0">
                <a:solidFill>
                  <a:srgbClr val="7030A0"/>
                </a:solidFill>
              </a:rPr>
              <a:t> as </a:t>
            </a:r>
            <a:r>
              <a:rPr lang="tr-TR" dirty="0" err="1" smtClean="0">
                <a:solidFill>
                  <a:srgbClr val="7030A0"/>
                </a:solidFill>
              </a:rPr>
              <a:t>adverse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effects</a:t>
            </a:r>
            <a:r>
              <a:rPr lang="tr-TR" dirty="0" smtClean="0">
                <a:solidFill>
                  <a:srgbClr val="7030A0"/>
                </a:solidFill>
              </a:rPr>
              <a:t>. But </a:t>
            </a:r>
            <a:r>
              <a:rPr lang="tr-TR" dirty="0" err="1" smtClean="0">
                <a:solidFill>
                  <a:srgbClr val="7030A0"/>
                </a:solidFill>
              </a:rPr>
              <a:t>the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incidence</a:t>
            </a:r>
            <a:r>
              <a:rPr lang="tr-TR" dirty="0" smtClean="0">
                <a:solidFill>
                  <a:srgbClr val="7030A0"/>
                </a:solidFill>
              </a:rPr>
              <a:t> of </a:t>
            </a:r>
            <a:r>
              <a:rPr lang="tr-TR" dirty="0" err="1" smtClean="0">
                <a:solidFill>
                  <a:srgbClr val="7030A0"/>
                </a:solidFill>
              </a:rPr>
              <a:t>these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effects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are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rare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compared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to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estrogen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treatment</a:t>
            </a:r>
            <a:r>
              <a:rPr lang="tr-TR" dirty="0" smtClean="0">
                <a:solidFill>
                  <a:srgbClr val="7030A0"/>
                </a:solidFill>
              </a:rPr>
              <a:t>.</a:t>
            </a:r>
            <a:endParaRPr lang="tr-TR" dirty="0" smtClean="0">
              <a:solidFill>
                <a:srgbClr val="7030A0"/>
              </a:solidFill>
            </a:endParaRPr>
          </a:p>
          <a:p>
            <a:endParaRPr lang="tr-TR" dirty="0">
              <a:solidFill>
                <a:srgbClr val="7030A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l="4260" t="929" r="4143" b="1582"/>
          <a:stretch/>
        </p:blipFill>
        <p:spPr>
          <a:xfrm>
            <a:off x="9107904" y="2415069"/>
            <a:ext cx="2069431" cy="436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39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56272" y="1149951"/>
            <a:ext cx="802506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7030A0"/>
                </a:solidFill>
              </a:rPr>
              <a:t>Antiandrogens</a:t>
            </a:r>
            <a:r>
              <a:rPr lang="tr-TR" b="1" dirty="0" smtClean="0">
                <a:solidFill>
                  <a:srgbClr val="7030A0"/>
                </a:solidFill>
              </a:rPr>
              <a:t>:</a:t>
            </a:r>
            <a:endParaRPr lang="tr-TR" b="1" dirty="0" smtClean="0">
              <a:solidFill>
                <a:srgbClr val="7030A0"/>
              </a:solidFill>
            </a:endParaRPr>
          </a:p>
          <a:p>
            <a:r>
              <a:rPr lang="tr-TR" dirty="0" err="1" smtClean="0">
                <a:solidFill>
                  <a:srgbClr val="7030A0"/>
                </a:solidFill>
              </a:rPr>
              <a:t>Flutamide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  <a:r>
              <a:rPr lang="tr-TR" dirty="0" err="1" smtClean="0">
                <a:solidFill>
                  <a:srgbClr val="7030A0"/>
                </a:solidFill>
              </a:rPr>
              <a:t>bicalutamide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  <a:r>
              <a:rPr lang="tr-TR" dirty="0" err="1" smtClean="0">
                <a:solidFill>
                  <a:srgbClr val="7030A0"/>
                </a:solidFill>
              </a:rPr>
              <a:t>nilutamide</a:t>
            </a:r>
            <a:r>
              <a:rPr lang="tr-TR" dirty="0" smtClean="0">
                <a:solidFill>
                  <a:srgbClr val="7030A0"/>
                </a:solidFill>
              </a:rPr>
              <a:t>: </a:t>
            </a:r>
            <a:r>
              <a:rPr lang="tr-TR" dirty="0" err="1" smtClean="0">
                <a:solidFill>
                  <a:srgbClr val="7030A0"/>
                </a:solidFill>
              </a:rPr>
              <a:t>Synthetic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antiandrogens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used</a:t>
            </a:r>
            <a:r>
              <a:rPr lang="tr-TR" dirty="0" smtClean="0">
                <a:solidFill>
                  <a:srgbClr val="7030A0"/>
                </a:solidFill>
              </a:rPr>
              <a:t> in </a:t>
            </a:r>
            <a:r>
              <a:rPr lang="tr-TR" dirty="0" err="1" smtClean="0">
                <a:solidFill>
                  <a:srgbClr val="7030A0"/>
                </a:solidFill>
              </a:rPr>
              <a:t>the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treatment</a:t>
            </a:r>
            <a:r>
              <a:rPr lang="tr-TR" dirty="0" smtClean="0">
                <a:solidFill>
                  <a:srgbClr val="7030A0"/>
                </a:solidFill>
              </a:rPr>
              <a:t> of </a:t>
            </a:r>
            <a:r>
              <a:rPr lang="tr-TR" dirty="0" err="1" smtClean="0">
                <a:solidFill>
                  <a:srgbClr val="7030A0"/>
                </a:solidFill>
              </a:rPr>
              <a:t>prostate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cancer</a:t>
            </a:r>
            <a:r>
              <a:rPr lang="tr-TR" dirty="0" smtClean="0">
                <a:solidFill>
                  <a:srgbClr val="7030A0"/>
                </a:solidFill>
              </a:rPr>
              <a:t>. </a:t>
            </a:r>
            <a:r>
              <a:rPr lang="tr-TR" dirty="0" err="1" smtClean="0">
                <a:solidFill>
                  <a:srgbClr val="7030A0"/>
                </a:solidFill>
              </a:rPr>
              <a:t>They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compete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with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androgen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and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prevent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the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translocation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to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the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nucleus</a:t>
            </a:r>
            <a:r>
              <a:rPr lang="tr-TR" dirty="0" smtClean="0">
                <a:solidFill>
                  <a:srgbClr val="7030A0"/>
                </a:solidFill>
              </a:rPr>
              <a:t>.</a:t>
            </a:r>
            <a:endParaRPr lang="tr-TR" dirty="0" smtClean="0">
              <a:solidFill>
                <a:srgbClr val="7030A0"/>
              </a:solidFill>
            </a:endParaRPr>
          </a:p>
          <a:p>
            <a:endParaRPr lang="tr-TR" dirty="0">
              <a:solidFill>
                <a:srgbClr val="7030A0"/>
              </a:solidFill>
            </a:endParaRPr>
          </a:p>
          <a:p>
            <a:r>
              <a:rPr lang="tr-TR" dirty="0" err="1" smtClean="0">
                <a:solidFill>
                  <a:srgbClr val="7030A0"/>
                </a:solidFill>
              </a:rPr>
              <a:t>They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remove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the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inhibitor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effect</a:t>
            </a:r>
            <a:r>
              <a:rPr lang="tr-TR" dirty="0" smtClean="0">
                <a:solidFill>
                  <a:srgbClr val="7030A0"/>
                </a:solidFill>
              </a:rPr>
              <a:t> of </a:t>
            </a:r>
            <a:r>
              <a:rPr lang="tr-TR" dirty="0" err="1" smtClean="0">
                <a:solidFill>
                  <a:srgbClr val="7030A0"/>
                </a:solidFill>
              </a:rPr>
              <a:t>testosterone</a:t>
            </a:r>
            <a:r>
              <a:rPr lang="tr-TR" dirty="0" smtClean="0">
                <a:solidFill>
                  <a:srgbClr val="7030A0"/>
                </a:solidFill>
              </a:rPr>
              <a:t> on </a:t>
            </a:r>
            <a:r>
              <a:rPr lang="tr-TR" dirty="0" err="1" smtClean="0">
                <a:solidFill>
                  <a:srgbClr val="7030A0"/>
                </a:solidFill>
              </a:rPr>
              <a:t>gonadotropine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secretion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and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lead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to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increase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the</a:t>
            </a:r>
            <a:r>
              <a:rPr lang="tr-TR" dirty="0" smtClean="0">
                <a:solidFill>
                  <a:srgbClr val="7030A0"/>
                </a:solidFill>
              </a:rPr>
              <a:t> serum LH </a:t>
            </a:r>
            <a:r>
              <a:rPr lang="tr-TR" dirty="0" err="1" smtClean="0">
                <a:solidFill>
                  <a:srgbClr val="7030A0"/>
                </a:solidFill>
              </a:rPr>
              <a:t>and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testosterone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levels</a:t>
            </a:r>
            <a:r>
              <a:rPr lang="tr-TR" dirty="0" smtClean="0">
                <a:solidFill>
                  <a:srgbClr val="7030A0"/>
                </a:solidFill>
              </a:rPr>
              <a:t>. </a:t>
            </a:r>
            <a:r>
              <a:rPr lang="tr-TR" dirty="0" err="1" smtClean="0">
                <a:solidFill>
                  <a:srgbClr val="7030A0"/>
                </a:solidFill>
              </a:rPr>
              <a:t>Because</a:t>
            </a:r>
            <a:r>
              <a:rPr lang="tr-TR" dirty="0" smtClean="0">
                <a:solidFill>
                  <a:srgbClr val="7030A0"/>
                </a:solidFill>
              </a:rPr>
              <a:t> of </a:t>
            </a:r>
            <a:r>
              <a:rPr lang="tr-TR" dirty="0" err="1" smtClean="0">
                <a:solidFill>
                  <a:srgbClr val="7030A0"/>
                </a:solidFill>
              </a:rPr>
              <a:t>their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stimulator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effect</a:t>
            </a:r>
            <a:r>
              <a:rPr lang="tr-TR" dirty="0" smtClean="0">
                <a:solidFill>
                  <a:srgbClr val="7030A0"/>
                </a:solidFill>
              </a:rPr>
              <a:t> on LH </a:t>
            </a:r>
            <a:r>
              <a:rPr lang="tr-TR" dirty="0" err="1" smtClean="0">
                <a:solidFill>
                  <a:srgbClr val="7030A0"/>
                </a:solidFill>
              </a:rPr>
              <a:t>and</a:t>
            </a:r>
            <a:r>
              <a:rPr lang="tr-TR" dirty="0" smtClean="0">
                <a:solidFill>
                  <a:srgbClr val="7030A0"/>
                </a:solidFill>
              </a:rPr>
              <a:t> testosteron, </a:t>
            </a:r>
            <a:r>
              <a:rPr lang="tr-TR" dirty="0" err="1" smtClean="0">
                <a:solidFill>
                  <a:srgbClr val="7030A0"/>
                </a:solidFill>
              </a:rPr>
              <a:t>antiandrogens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should</a:t>
            </a:r>
            <a:r>
              <a:rPr lang="tr-TR" dirty="0" smtClean="0">
                <a:solidFill>
                  <a:srgbClr val="7030A0"/>
                </a:solidFill>
              </a:rPr>
              <a:t> be </a:t>
            </a:r>
            <a:r>
              <a:rPr lang="tr-TR" dirty="0" err="1" smtClean="0">
                <a:solidFill>
                  <a:srgbClr val="7030A0"/>
                </a:solidFill>
              </a:rPr>
              <a:t>applied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combined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with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leuprolide</a:t>
            </a:r>
            <a:r>
              <a:rPr lang="tr-TR" dirty="0" smtClean="0">
                <a:solidFill>
                  <a:srgbClr val="7030A0"/>
                </a:solidFill>
              </a:rPr>
              <a:t>/</a:t>
            </a:r>
            <a:r>
              <a:rPr lang="tr-TR" dirty="0" err="1" smtClean="0">
                <a:solidFill>
                  <a:srgbClr val="7030A0"/>
                </a:solidFill>
              </a:rPr>
              <a:t>goserelin</a:t>
            </a:r>
            <a:r>
              <a:rPr lang="tr-TR" dirty="0" smtClean="0">
                <a:solidFill>
                  <a:srgbClr val="7030A0"/>
                </a:solidFill>
              </a:rPr>
              <a:t>.</a:t>
            </a:r>
            <a:endParaRPr lang="tr-TR" dirty="0" smtClean="0">
              <a:solidFill>
                <a:srgbClr val="7030A0"/>
              </a:solidFill>
            </a:endParaRPr>
          </a:p>
          <a:p>
            <a:endParaRPr lang="tr-TR" dirty="0">
              <a:solidFill>
                <a:srgbClr val="7030A0"/>
              </a:solidFill>
            </a:endParaRPr>
          </a:p>
          <a:p>
            <a:r>
              <a:rPr lang="tr-TR" dirty="0" err="1" smtClean="0">
                <a:solidFill>
                  <a:srgbClr val="7030A0"/>
                </a:solidFill>
              </a:rPr>
              <a:t>Taken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by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orally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  <a:r>
              <a:rPr lang="tr-TR" dirty="0" err="1" smtClean="0">
                <a:solidFill>
                  <a:srgbClr val="7030A0"/>
                </a:solidFill>
              </a:rPr>
              <a:t>excreted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by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kidneys</a:t>
            </a:r>
            <a:r>
              <a:rPr lang="tr-TR" dirty="0" smtClean="0">
                <a:solidFill>
                  <a:srgbClr val="7030A0"/>
                </a:solidFill>
              </a:rPr>
              <a:t>.</a:t>
            </a:r>
            <a:endParaRPr lang="tr-TR" dirty="0" smtClean="0">
              <a:solidFill>
                <a:srgbClr val="7030A0"/>
              </a:solidFill>
            </a:endParaRPr>
          </a:p>
          <a:p>
            <a:endParaRPr lang="tr-TR" dirty="0">
              <a:solidFill>
                <a:srgbClr val="7030A0"/>
              </a:solidFill>
            </a:endParaRPr>
          </a:p>
          <a:p>
            <a:r>
              <a:rPr lang="tr-TR" dirty="0" err="1" smtClean="0">
                <a:solidFill>
                  <a:srgbClr val="7030A0"/>
                </a:solidFill>
              </a:rPr>
              <a:t>Gynecomastia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and</a:t>
            </a:r>
            <a:r>
              <a:rPr lang="tr-TR" dirty="0" smtClean="0">
                <a:solidFill>
                  <a:srgbClr val="7030A0"/>
                </a:solidFill>
              </a:rPr>
              <a:t> GI </a:t>
            </a:r>
            <a:r>
              <a:rPr lang="tr-TR" dirty="0" err="1" smtClean="0">
                <a:solidFill>
                  <a:srgbClr val="7030A0"/>
                </a:solidFill>
              </a:rPr>
              <a:t>disturbances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are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adverse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effects</a:t>
            </a:r>
            <a:r>
              <a:rPr lang="tr-TR" dirty="0" smtClean="0">
                <a:solidFill>
                  <a:srgbClr val="7030A0"/>
                </a:solidFill>
              </a:rPr>
              <a:t>. </a:t>
            </a:r>
            <a:r>
              <a:rPr lang="tr-TR" dirty="0" err="1" smtClean="0">
                <a:solidFill>
                  <a:srgbClr val="7030A0"/>
                </a:solidFill>
              </a:rPr>
              <a:t>Also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with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flutamide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hepatic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insufficiency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and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with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nilutamide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ocular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problems</a:t>
            </a:r>
            <a:r>
              <a:rPr lang="tr-TR" dirty="0" smtClean="0">
                <a:solidFill>
                  <a:srgbClr val="7030A0"/>
                </a:solidFill>
              </a:rPr>
              <a:t> can be </a:t>
            </a:r>
            <a:r>
              <a:rPr lang="tr-TR" dirty="0" err="1" smtClean="0">
                <a:solidFill>
                  <a:srgbClr val="7030A0"/>
                </a:solidFill>
              </a:rPr>
              <a:t>seen</a:t>
            </a:r>
            <a:r>
              <a:rPr lang="tr-TR" dirty="0" smtClean="0">
                <a:solidFill>
                  <a:srgbClr val="7030A0"/>
                </a:solidFill>
              </a:rPr>
              <a:t>.</a:t>
            </a:r>
            <a:endParaRPr lang="tr-TR" dirty="0">
              <a:solidFill>
                <a:srgbClr val="7030A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l="4260" t="929" r="4143" b="1582"/>
          <a:stretch/>
        </p:blipFill>
        <p:spPr>
          <a:xfrm>
            <a:off x="8532793" y="137824"/>
            <a:ext cx="3143249" cy="663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481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19162" y="738471"/>
            <a:ext cx="11299458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7030A0"/>
                </a:solidFill>
              </a:rPr>
              <a:t>Abiraterone</a:t>
            </a:r>
            <a:r>
              <a:rPr lang="tr-TR" b="1" dirty="0" smtClean="0">
                <a:solidFill>
                  <a:srgbClr val="7030A0"/>
                </a:solidFill>
              </a:rPr>
              <a:t>, </a:t>
            </a:r>
            <a:r>
              <a:rPr lang="tr-TR" b="1" dirty="0" err="1" smtClean="0">
                <a:solidFill>
                  <a:srgbClr val="7030A0"/>
                </a:solidFill>
              </a:rPr>
              <a:t>Enzalutamide</a:t>
            </a:r>
            <a:r>
              <a:rPr lang="tr-TR" b="1" dirty="0" smtClean="0">
                <a:solidFill>
                  <a:srgbClr val="7030A0"/>
                </a:solidFill>
              </a:rPr>
              <a:t>:</a:t>
            </a:r>
            <a:endParaRPr lang="tr-TR" b="1" dirty="0" smtClean="0">
              <a:solidFill>
                <a:srgbClr val="7030A0"/>
              </a:solidFill>
            </a:endParaRPr>
          </a:p>
          <a:p>
            <a:r>
              <a:rPr lang="tr-TR" dirty="0" err="1" smtClean="0">
                <a:solidFill>
                  <a:srgbClr val="7030A0"/>
                </a:solidFill>
              </a:rPr>
              <a:t>Orally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used</a:t>
            </a:r>
            <a:r>
              <a:rPr lang="tr-TR" dirty="0" smtClean="0">
                <a:solidFill>
                  <a:srgbClr val="7030A0"/>
                </a:solidFill>
              </a:rPr>
              <a:t> in </a:t>
            </a:r>
            <a:r>
              <a:rPr lang="tr-TR" dirty="0" err="1" smtClean="0">
                <a:solidFill>
                  <a:srgbClr val="7030A0"/>
                </a:solidFill>
              </a:rPr>
              <a:t>the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treatment</a:t>
            </a:r>
            <a:r>
              <a:rPr lang="tr-TR" dirty="0" smtClean="0">
                <a:solidFill>
                  <a:srgbClr val="7030A0"/>
                </a:solidFill>
              </a:rPr>
              <a:t> of </a:t>
            </a:r>
            <a:r>
              <a:rPr lang="tr-TR" dirty="0" err="1" smtClean="0">
                <a:solidFill>
                  <a:srgbClr val="7030A0"/>
                </a:solidFill>
              </a:rPr>
              <a:t>metastatic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castration-resistant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prostate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cancer</a:t>
            </a:r>
            <a:r>
              <a:rPr lang="tr-TR" dirty="0" smtClean="0">
                <a:solidFill>
                  <a:srgbClr val="7030A0"/>
                </a:solidFill>
              </a:rPr>
              <a:t>.</a:t>
            </a:r>
            <a:endParaRPr lang="tr-TR" dirty="0" smtClean="0">
              <a:solidFill>
                <a:srgbClr val="7030A0"/>
              </a:solidFill>
            </a:endParaRPr>
          </a:p>
          <a:p>
            <a:endParaRPr lang="tr-TR" dirty="0">
              <a:solidFill>
                <a:srgbClr val="7030A0"/>
              </a:solidFill>
            </a:endParaRPr>
          </a:p>
          <a:p>
            <a:r>
              <a:rPr lang="tr-TR" dirty="0" err="1" smtClean="0">
                <a:solidFill>
                  <a:srgbClr val="7030A0"/>
                </a:solidFill>
              </a:rPr>
              <a:t>Abiraterone</a:t>
            </a:r>
            <a:r>
              <a:rPr lang="tr-TR" dirty="0" smtClean="0">
                <a:solidFill>
                  <a:srgbClr val="7030A0"/>
                </a:solidFill>
              </a:rPr>
              <a:t> is </a:t>
            </a:r>
            <a:r>
              <a:rPr lang="tr-TR" dirty="0" err="1" smtClean="0">
                <a:solidFill>
                  <a:srgbClr val="7030A0"/>
                </a:solidFill>
              </a:rPr>
              <a:t>generally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applied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with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prednisolone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to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suppress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the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testosterone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synthesis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by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inhibiting</a:t>
            </a:r>
            <a:r>
              <a:rPr lang="tr-TR" dirty="0" smtClean="0">
                <a:solidFill>
                  <a:srgbClr val="7030A0"/>
                </a:solidFill>
              </a:rPr>
              <a:t> CYP17 </a:t>
            </a:r>
            <a:r>
              <a:rPr lang="tr-TR" dirty="0" err="1" smtClean="0">
                <a:solidFill>
                  <a:srgbClr val="7030A0"/>
                </a:solidFill>
              </a:rPr>
              <a:t>enzyme</a:t>
            </a:r>
            <a:r>
              <a:rPr lang="tr-TR" dirty="0" smtClean="0">
                <a:solidFill>
                  <a:srgbClr val="7030A0"/>
                </a:solidFill>
              </a:rPr>
              <a:t>. </a:t>
            </a:r>
            <a:r>
              <a:rPr lang="tr-TR" dirty="0" err="1" smtClean="0">
                <a:solidFill>
                  <a:srgbClr val="7030A0"/>
                </a:solidFill>
              </a:rPr>
              <a:t>Hepatotoxicity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  <a:r>
              <a:rPr lang="tr-TR" dirty="0" err="1" smtClean="0">
                <a:solidFill>
                  <a:srgbClr val="7030A0"/>
                </a:solidFill>
              </a:rPr>
              <a:t>hypertension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  <a:r>
              <a:rPr lang="tr-TR" dirty="0" err="1" smtClean="0">
                <a:solidFill>
                  <a:srgbClr val="7030A0"/>
                </a:solidFill>
              </a:rPr>
              <a:t>hypokalemia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  <a:r>
              <a:rPr lang="tr-TR" dirty="0" err="1" smtClean="0">
                <a:solidFill>
                  <a:srgbClr val="7030A0"/>
                </a:solidFill>
              </a:rPr>
              <a:t>fluid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retantion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  <a:r>
              <a:rPr lang="tr-TR" dirty="0" err="1" smtClean="0">
                <a:solidFill>
                  <a:srgbClr val="7030A0"/>
                </a:solidFill>
              </a:rPr>
              <a:t>artralgia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  <a:r>
              <a:rPr lang="tr-TR" dirty="0" err="1" smtClean="0">
                <a:solidFill>
                  <a:srgbClr val="7030A0"/>
                </a:solidFill>
              </a:rPr>
              <a:t>myalgia</a:t>
            </a:r>
            <a:r>
              <a:rPr lang="tr-TR" dirty="0" smtClean="0">
                <a:solidFill>
                  <a:srgbClr val="7030A0"/>
                </a:solidFill>
              </a:rPr>
              <a:t>, hot </a:t>
            </a:r>
            <a:r>
              <a:rPr lang="tr-TR" dirty="0" err="1" smtClean="0">
                <a:solidFill>
                  <a:srgbClr val="7030A0"/>
                </a:solidFill>
              </a:rPr>
              <a:t>flush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and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diarrhea</a:t>
            </a:r>
            <a:r>
              <a:rPr lang="tr-TR" dirty="0" smtClean="0">
                <a:solidFill>
                  <a:srgbClr val="7030A0"/>
                </a:solidFill>
              </a:rPr>
              <a:t> can be </a:t>
            </a:r>
            <a:r>
              <a:rPr lang="tr-TR" dirty="0" err="1" smtClean="0">
                <a:solidFill>
                  <a:srgbClr val="7030A0"/>
                </a:solidFill>
              </a:rPr>
              <a:t>seen</a:t>
            </a:r>
            <a:r>
              <a:rPr lang="tr-TR" dirty="0" smtClean="0">
                <a:solidFill>
                  <a:srgbClr val="7030A0"/>
                </a:solidFill>
              </a:rPr>
              <a:t>.</a:t>
            </a:r>
            <a:endParaRPr lang="tr-TR" dirty="0" smtClean="0">
              <a:solidFill>
                <a:srgbClr val="7030A0"/>
              </a:solidFill>
            </a:endParaRPr>
          </a:p>
          <a:p>
            <a:endParaRPr lang="tr-TR" dirty="0">
              <a:solidFill>
                <a:srgbClr val="7030A0"/>
              </a:solidFill>
            </a:endParaRPr>
          </a:p>
          <a:p>
            <a:r>
              <a:rPr lang="tr-TR" dirty="0" err="1" smtClean="0">
                <a:solidFill>
                  <a:srgbClr val="7030A0"/>
                </a:solidFill>
              </a:rPr>
              <a:t>Enzalutamide</a:t>
            </a:r>
            <a:r>
              <a:rPr lang="tr-TR" dirty="0" smtClean="0">
                <a:solidFill>
                  <a:srgbClr val="7030A0"/>
                </a:solidFill>
              </a:rPr>
              <a:t> is </a:t>
            </a:r>
            <a:r>
              <a:rPr lang="tr-TR" dirty="0" err="1" smtClean="0">
                <a:solidFill>
                  <a:srgbClr val="7030A0"/>
                </a:solidFill>
              </a:rPr>
              <a:t>indicated</a:t>
            </a:r>
            <a:r>
              <a:rPr lang="tr-TR" dirty="0" smtClean="0">
                <a:solidFill>
                  <a:srgbClr val="7030A0"/>
                </a:solidFill>
              </a:rPr>
              <a:t> in </a:t>
            </a:r>
            <a:r>
              <a:rPr lang="tr-TR" dirty="0" err="1" smtClean="0">
                <a:solidFill>
                  <a:srgbClr val="7030A0"/>
                </a:solidFill>
              </a:rPr>
              <a:t>metastatic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prostate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cancer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patients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who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was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taken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docetaxel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previously</a:t>
            </a:r>
            <a:r>
              <a:rPr lang="tr-TR" dirty="0" smtClean="0">
                <a:solidFill>
                  <a:srgbClr val="7030A0"/>
                </a:solidFill>
              </a:rPr>
              <a:t>. </a:t>
            </a:r>
            <a:r>
              <a:rPr lang="tr-TR" dirty="0" err="1" smtClean="0">
                <a:solidFill>
                  <a:srgbClr val="7030A0"/>
                </a:solidFill>
              </a:rPr>
              <a:t>Inhibit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the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coupling</a:t>
            </a:r>
            <a:r>
              <a:rPr lang="tr-TR" dirty="0" smtClean="0">
                <a:solidFill>
                  <a:srgbClr val="7030A0"/>
                </a:solidFill>
              </a:rPr>
              <a:t> of </a:t>
            </a:r>
            <a:r>
              <a:rPr lang="tr-TR" dirty="0" err="1" smtClean="0">
                <a:solidFill>
                  <a:srgbClr val="7030A0"/>
                </a:solidFill>
              </a:rPr>
              <a:t>androgen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to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its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own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receptor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and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nuclear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translocation</a:t>
            </a:r>
            <a:r>
              <a:rPr lang="tr-TR" dirty="0" smtClean="0">
                <a:solidFill>
                  <a:srgbClr val="7030A0"/>
                </a:solidFill>
              </a:rPr>
              <a:t>. </a:t>
            </a:r>
            <a:r>
              <a:rPr lang="tr-TR" dirty="0" err="1" smtClean="0">
                <a:solidFill>
                  <a:srgbClr val="7030A0"/>
                </a:solidFill>
              </a:rPr>
              <a:t>Fatigue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  <a:r>
              <a:rPr lang="tr-TR" dirty="0" err="1" smtClean="0">
                <a:solidFill>
                  <a:srgbClr val="7030A0"/>
                </a:solidFill>
              </a:rPr>
              <a:t>back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aches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and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fluid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retention</a:t>
            </a:r>
            <a:r>
              <a:rPr lang="tr-TR" dirty="0" smtClean="0">
                <a:solidFill>
                  <a:srgbClr val="7030A0"/>
                </a:solidFill>
              </a:rPr>
              <a:t>. </a:t>
            </a:r>
            <a:r>
              <a:rPr lang="tr-TR" dirty="0" err="1" smtClean="0">
                <a:solidFill>
                  <a:srgbClr val="7030A0"/>
                </a:solidFill>
              </a:rPr>
              <a:t>Drug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interactions</a:t>
            </a:r>
            <a:r>
              <a:rPr lang="tr-TR" dirty="0" smtClean="0">
                <a:solidFill>
                  <a:srgbClr val="7030A0"/>
                </a:solidFill>
              </a:rPr>
              <a:t>!! CYP3A4</a:t>
            </a:r>
            <a:r>
              <a:rPr lang="tr-TR" dirty="0" smtClean="0">
                <a:solidFill>
                  <a:srgbClr val="7030A0"/>
                </a:solidFill>
              </a:rPr>
              <a:t>, 2C9, 2C19!!</a:t>
            </a:r>
          </a:p>
          <a:p>
            <a:endParaRPr lang="tr-TR" dirty="0">
              <a:solidFill>
                <a:srgbClr val="7030A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470" y="4009578"/>
            <a:ext cx="12014530" cy="22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143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pv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450" y="159323"/>
            <a:ext cx="7282480" cy="475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697303" y="5295501"/>
            <a:ext cx="868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7030A0"/>
                </a:solidFill>
              </a:rPr>
              <a:t>&gt;100 </a:t>
            </a:r>
            <a:r>
              <a:rPr lang="tr-TR" b="1" dirty="0" err="1" smtClean="0">
                <a:solidFill>
                  <a:srgbClr val="7030A0"/>
                </a:solidFill>
              </a:rPr>
              <a:t>type</a:t>
            </a:r>
            <a:r>
              <a:rPr lang="tr-TR" b="1" dirty="0" smtClean="0">
                <a:solidFill>
                  <a:srgbClr val="7030A0"/>
                </a:solidFill>
              </a:rPr>
              <a:t> has </a:t>
            </a:r>
            <a:r>
              <a:rPr lang="tr-TR" b="1" dirty="0" err="1" smtClean="0">
                <a:solidFill>
                  <a:srgbClr val="7030A0"/>
                </a:solidFill>
              </a:rPr>
              <a:t>been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identified</a:t>
            </a:r>
            <a:endParaRPr lang="tr-TR" b="1" dirty="0" smtClean="0">
              <a:solidFill>
                <a:srgbClr val="7030A0"/>
              </a:solidFill>
            </a:endParaRPr>
          </a:p>
          <a:p>
            <a:r>
              <a:rPr lang="tr-TR" b="1" dirty="0" smtClean="0">
                <a:solidFill>
                  <a:srgbClr val="7030A0"/>
                </a:solidFill>
              </a:rPr>
              <a:t>30-40 </a:t>
            </a:r>
            <a:r>
              <a:rPr lang="tr-TR" b="1" dirty="0" err="1" smtClean="0">
                <a:solidFill>
                  <a:srgbClr val="7030A0"/>
                </a:solidFill>
              </a:rPr>
              <a:t>anogenital</a:t>
            </a:r>
            <a:endParaRPr lang="tr-TR" b="1" dirty="0" smtClean="0">
              <a:solidFill>
                <a:srgbClr val="7030A0"/>
              </a:solidFill>
            </a:endParaRPr>
          </a:p>
          <a:p>
            <a:r>
              <a:rPr lang="tr-TR" b="1" dirty="0" smtClean="0">
                <a:solidFill>
                  <a:srgbClr val="7030A0"/>
                </a:solidFill>
              </a:rPr>
              <a:t>15-20 </a:t>
            </a:r>
            <a:r>
              <a:rPr lang="tr-TR" b="1" dirty="0" err="1" smtClean="0">
                <a:solidFill>
                  <a:srgbClr val="7030A0"/>
                </a:solidFill>
              </a:rPr>
              <a:t>oncogenic</a:t>
            </a:r>
            <a:r>
              <a:rPr lang="tr-TR" b="1" dirty="0" smtClean="0">
                <a:solidFill>
                  <a:srgbClr val="7030A0"/>
                </a:solidFill>
              </a:rPr>
              <a:t>: </a:t>
            </a:r>
            <a:r>
              <a:rPr lang="tr-TR" b="1" dirty="0" smtClean="0">
                <a:solidFill>
                  <a:srgbClr val="00B0F0"/>
                </a:solidFill>
              </a:rPr>
              <a:t>HPV 16 </a:t>
            </a:r>
            <a:r>
              <a:rPr lang="tr-TR" b="1" dirty="0" err="1" smtClean="0">
                <a:solidFill>
                  <a:srgbClr val="00B0F0"/>
                </a:solidFill>
              </a:rPr>
              <a:t>and</a:t>
            </a:r>
            <a:r>
              <a:rPr lang="tr-TR" b="1" dirty="0" smtClean="0">
                <a:solidFill>
                  <a:srgbClr val="00B0F0"/>
                </a:solidFill>
              </a:rPr>
              <a:t> </a:t>
            </a:r>
            <a:r>
              <a:rPr lang="tr-TR" b="1" dirty="0" smtClean="0">
                <a:solidFill>
                  <a:srgbClr val="00B0F0"/>
                </a:solidFill>
              </a:rPr>
              <a:t>HPV 18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smtClean="0">
                <a:solidFill>
                  <a:srgbClr val="7030A0"/>
                </a:solidFill>
              </a:rPr>
              <a:t>(</a:t>
            </a:r>
            <a:r>
              <a:rPr lang="tr-TR" b="1" dirty="0" err="1" smtClean="0">
                <a:solidFill>
                  <a:srgbClr val="7030A0"/>
                </a:solidFill>
              </a:rPr>
              <a:t>Cervical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cancer</a:t>
            </a:r>
            <a:r>
              <a:rPr lang="tr-TR" b="1" dirty="0" smtClean="0">
                <a:solidFill>
                  <a:srgbClr val="7030A0"/>
                </a:solidFill>
              </a:rPr>
              <a:t>)</a:t>
            </a:r>
            <a:endParaRPr lang="tr-TR" b="1" dirty="0" smtClean="0">
              <a:solidFill>
                <a:srgbClr val="7030A0"/>
              </a:solidFill>
            </a:endParaRPr>
          </a:p>
          <a:p>
            <a:r>
              <a:rPr lang="tr-TR" b="1" dirty="0" err="1" smtClean="0">
                <a:solidFill>
                  <a:srgbClr val="7030A0"/>
                </a:solidFill>
              </a:rPr>
              <a:t>Nononcogenic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types</a:t>
            </a:r>
            <a:r>
              <a:rPr lang="tr-TR" b="1" dirty="0" smtClean="0">
                <a:solidFill>
                  <a:srgbClr val="7030A0"/>
                </a:solidFill>
              </a:rPr>
              <a:t>: </a:t>
            </a:r>
            <a:r>
              <a:rPr lang="tr-TR" b="1" dirty="0" smtClean="0">
                <a:solidFill>
                  <a:srgbClr val="7030A0"/>
                </a:solidFill>
              </a:rPr>
              <a:t>HPV 6 </a:t>
            </a:r>
            <a:r>
              <a:rPr lang="tr-TR" b="1" dirty="0" err="1" smtClean="0">
                <a:solidFill>
                  <a:srgbClr val="7030A0"/>
                </a:solidFill>
              </a:rPr>
              <a:t>and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smtClean="0">
                <a:solidFill>
                  <a:srgbClr val="7030A0"/>
                </a:solidFill>
              </a:rPr>
              <a:t>HPV 11 </a:t>
            </a:r>
            <a:r>
              <a:rPr lang="tr-TR" b="1" dirty="0" smtClean="0">
                <a:solidFill>
                  <a:srgbClr val="7030A0"/>
                </a:solidFill>
              </a:rPr>
              <a:t>(</a:t>
            </a:r>
            <a:r>
              <a:rPr lang="tr-TR" b="1" dirty="0" err="1" smtClean="0">
                <a:solidFill>
                  <a:srgbClr val="7030A0"/>
                </a:solidFill>
              </a:rPr>
              <a:t>Wart</a:t>
            </a:r>
            <a:r>
              <a:rPr lang="tr-TR" b="1" dirty="0" smtClean="0">
                <a:solidFill>
                  <a:srgbClr val="7030A0"/>
                </a:solidFill>
              </a:rPr>
              <a:t>)</a:t>
            </a:r>
            <a:endParaRPr lang="tr-TR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717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9760" y="884124"/>
            <a:ext cx="115750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6600"/>
                </a:solidFill>
              </a:rPr>
              <a:t>Cancer types caused by HPV:</a:t>
            </a:r>
            <a:endParaRPr lang="en-US" sz="2400" b="1" dirty="0" smtClean="0">
              <a:solidFill>
                <a:srgbClr val="FF6600"/>
              </a:solidFill>
            </a:endParaRPr>
          </a:p>
          <a:p>
            <a:r>
              <a:rPr lang="en-US" sz="2400" dirty="0" smtClean="0"/>
              <a:t>HPV types which are classified as “high risk” can induce cancer.</a:t>
            </a:r>
            <a:endParaRPr lang="en-US" sz="2400" dirty="0" smtClean="0"/>
          </a:p>
          <a:p>
            <a:pPr marL="285750" indent="-285750">
              <a:buFont typeface="Arial"/>
              <a:buChar char="•"/>
            </a:pPr>
            <a:r>
              <a:rPr lang="en-US" sz="2400" b="1" dirty="0" smtClean="0"/>
              <a:t>Cervical </a:t>
            </a:r>
            <a:r>
              <a:rPr lang="en-US" sz="2400" b="1" dirty="0" smtClean="0"/>
              <a:t>c</a:t>
            </a:r>
            <a:r>
              <a:rPr lang="en-US" sz="2400" b="1" dirty="0" smtClean="0"/>
              <a:t>ancer</a:t>
            </a:r>
            <a:r>
              <a:rPr lang="en-US" sz="2400" dirty="0" smtClean="0"/>
              <a:t>: </a:t>
            </a:r>
            <a:r>
              <a:rPr lang="en-US" sz="2400" dirty="0" smtClean="0"/>
              <a:t>Especially HPV16 and 18 are responsible from the 70% of all cases.</a:t>
            </a:r>
            <a:endParaRPr lang="en-US" sz="2400" dirty="0" smtClean="0"/>
          </a:p>
          <a:p>
            <a:pPr marL="285750" indent="-285750">
              <a:buFont typeface="Arial"/>
              <a:buChar char="•"/>
            </a:pPr>
            <a:r>
              <a:rPr lang="en-US" sz="2400" b="1" dirty="0" smtClean="0"/>
              <a:t>Anal </a:t>
            </a:r>
            <a:r>
              <a:rPr lang="en-US" sz="2400" b="1" dirty="0" smtClean="0"/>
              <a:t>c</a:t>
            </a:r>
            <a:r>
              <a:rPr lang="en-US" sz="2400" b="1" dirty="0" smtClean="0"/>
              <a:t>ancer</a:t>
            </a:r>
            <a:r>
              <a:rPr lang="en-US" sz="2400" dirty="0" smtClean="0"/>
              <a:t>: </a:t>
            </a:r>
            <a:r>
              <a:rPr lang="en-US" sz="2400" dirty="0"/>
              <a:t>E</a:t>
            </a:r>
            <a:r>
              <a:rPr lang="en-US" sz="2400" dirty="0" smtClean="0"/>
              <a:t>specially HPV16. </a:t>
            </a:r>
            <a:r>
              <a:rPr lang="en-US" sz="2400" dirty="0" smtClean="0"/>
              <a:t>95% of all cases are HPV-originated</a:t>
            </a:r>
            <a:r>
              <a:rPr lang="en-US" sz="2400" dirty="0" smtClean="0"/>
              <a:t>.</a:t>
            </a:r>
            <a:endParaRPr lang="en-US" sz="2400" dirty="0" smtClean="0"/>
          </a:p>
          <a:p>
            <a:pPr marL="285750" indent="-285750">
              <a:buFont typeface="Arial"/>
              <a:buChar char="•"/>
            </a:pPr>
            <a:r>
              <a:rPr lang="en-US" sz="2400" b="1" dirty="0" smtClean="0"/>
              <a:t>Oropharynx cancers (</a:t>
            </a:r>
            <a:r>
              <a:rPr lang="en-US" sz="2400" b="1" dirty="0" err="1" smtClean="0"/>
              <a:t>pharinx</a:t>
            </a:r>
            <a:r>
              <a:rPr lang="en-US" sz="2400" b="1" dirty="0" smtClean="0"/>
              <a:t>, palate, base of the tongue and tonsils)</a:t>
            </a:r>
            <a:r>
              <a:rPr lang="en-US" sz="2400" dirty="0" smtClean="0"/>
              <a:t>: </a:t>
            </a:r>
            <a:r>
              <a:rPr lang="en-US" sz="2400" dirty="0" smtClean="0"/>
              <a:t>70% of the cases are HPV-related. According to the records in USA, more than half of the diagnosed cases are associated with HPV16.</a:t>
            </a:r>
            <a:endParaRPr lang="en-US" sz="2400" dirty="0" smtClean="0"/>
          </a:p>
          <a:p>
            <a:pPr marL="285750" indent="-285750">
              <a:buFont typeface="Arial"/>
              <a:buChar char="•"/>
            </a:pPr>
            <a:r>
              <a:rPr lang="en-US" sz="2400" b="1" dirty="0" smtClean="0"/>
              <a:t>Rare cancers</a:t>
            </a:r>
            <a:r>
              <a:rPr lang="en-US" sz="2400" dirty="0" smtClean="0"/>
              <a:t>: 65% of vaginal cancers, 50% of vulvar cancers and 35% of </a:t>
            </a:r>
            <a:r>
              <a:rPr lang="en-US" sz="2400" dirty="0" err="1" smtClean="0"/>
              <a:t>penil</a:t>
            </a:r>
            <a:r>
              <a:rPr lang="en-US" sz="2400" dirty="0" smtClean="0"/>
              <a:t> cancers are associated with HPV (esp. HPV16).</a:t>
            </a:r>
            <a:endParaRPr lang="en-US" sz="2400" dirty="0" smtClean="0"/>
          </a:p>
          <a:p>
            <a:endParaRPr lang="en-US" sz="2400" dirty="0"/>
          </a:p>
          <a:p>
            <a:pPr algn="ctr"/>
            <a:r>
              <a:rPr lang="en-US" sz="2400" u="sng" dirty="0" smtClean="0">
                <a:solidFill>
                  <a:srgbClr val="FF0000"/>
                </a:solidFill>
              </a:rPr>
              <a:t>High risk HPV types are </a:t>
            </a:r>
            <a:r>
              <a:rPr lang="en-US" sz="2400" u="sng" dirty="0" smtClean="0">
                <a:solidFill>
                  <a:srgbClr val="FF0000"/>
                </a:solidFill>
              </a:rPr>
              <a:t>responsible from the 5% of the whole cancer cases seen in the world</a:t>
            </a:r>
            <a:r>
              <a:rPr lang="en-US" sz="2400" u="sng" dirty="0" smtClean="0">
                <a:solidFill>
                  <a:srgbClr val="FF0000"/>
                </a:solidFill>
              </a:rPr>
              <a:t>. </a:t>
            </a:r>
            <a:endParaRPr lang="en-US" sz="24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478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hpv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853" y="404812"/>
            <a:ext cx="6053137" cy="6053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2751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kran Resmi 2018-12-16 22.08.59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73"/>
          <a:stretch/>
        </p:blipFill>
        <p:spPr>
          <a:xfrm>
            <a:off x="1590561" y="80917"/>
            <a:ext cx="8994975" cy="1193043"/>
          </a:xfrm>
          <a:prstGeom prst="rect">
            <a:avLst/>
          </a:prstGeom>
        </p:spPr>
      </p:pic>
      <p:pic>
        <p:nvPicPr>
          <p:cNvPr id="3" name="Picture 2" descr="Ekran Resmi 2018-12-16 22.15.3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635" y="1335591"/>
            <a:ext cx="6697755" cy="526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1538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gardasil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03" y="2587532"/>
            <a:ext cx="2536259" cy="1694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gardasil 9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575" y="530132"/>
            <a:ext cx="7312474" cy="524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gardasil 9 ile ilgili görsel sonucu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28" t="23821" r="9623" b="34885"/>
          <a:stretch/>
        </p:blipFill>
        <p:spPr bwMode="auto">
          <a:xfrm>
            <a:off x="286603" y="4729844"/>
            <a:ext cx="3387686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0" descr="cervarix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03" y="491848"/>
            <a:ext cx="2771775" cy="164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028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20210" t="15029" r="51678" b="72212"/>
          <a:stretch/>
        </p:blipFill>
        <p:spPr>
          <a:xfrm>
            <a:off x="3055356" y="129738"/>
            <a:ext cx="5860341" cy="149629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3719" t="24167" r="20781" b="14834"/>
          <a:stretch/>
        </p:blipFill>
        <p:spPr>
          <a:xfrm>
            <a:off x="693436" y="1935068"/>
            <a:ext cx="5577840" cy="344846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4"/>
          <a:srcRect l="23532" t="16500" r="20781" b="22667"/>
          <a:stretch/>
        </p:blipFill>
        <p:spPr>
          <a:xfrm>
            <a:off x="6499973" y="1935068"/>
            <a:ext cx="5612017" cy="344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444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b="46790"/>
          <a:stretch/>
        </p:blipFill>
        <p:spPr>
          <a:xfrm>
            <a:off x="172977" y="-1"/>
            <a:ext cx="4482520" cy="620829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l="1876" t="53460" r="2124" b="1262"/>
          <a:stretch/>
        </p:blipFill>
        <p:spPr>
          <a:xfrm>
            <a:off x="1667428" y="788125"/>
            <a:ext cx="4455921" cy="5470358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l="2339" r="3646" b="47258"/>
          <a:stretch/>
        </p:blipFill>
        <p:spPr>
          <a:xfrm>
            <a:off x="5075475" y="157152"/>
            <a:ext cx="3779768" cy="6211564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/>
          <a:srcRect l="2479" t="52486" r="3187" b="1899"/>
          <a:stretch/>
        </p:blipFill>
        <p:spPr>
          <a:xfrm>
            <a:off x="7617800" y="210154"/>
            <a:ext cx="4310293" cy="610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733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49" y="1197960"/>
            <a:ext cx="11735101" cy="446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216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3086" t="2108" r="3086" b="1928"/>
          <a:stretch/>
        </p:blipFill>
        <p:spPr>
          <a:xfrm>
            <a:off x="434340" y="417195"/>
            <a:ext cx="3474720" cy="600075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/>
          <a:srcRect l="6023" t="3435" r="1985" b="3039"/>
          <a:stretch/>
        </p:blipFill>
        <p:spPr>
          <a:xfrm>
            <a:off x="4217670" y="1743075"/>
            <a:ext cx="3840480" cy="316611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4"/>
          <a:srcRect l="4741" t="3264" r="3593" b="2734"/>
          <a:stretch/>
        </p:blipFill>
        <p:spPr>
          <a:xfrm>
            <a:off x="8366760" y="1544703"/>
            <a:ext cx="3669030" cy="374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8737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l="691" r="2591" b="1681"/>
          <a:stretch/>
        </p:blipFill>
        <p:spPr>
          <a:xfrm>
            <a:off x="1684422" y="0"/>
            <a:ext cx="8983579" cy="6681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9739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2638</TotalTime>
  <Words>2278</Words>
  <Application>Microsoft Macintosh PowerPoint</Application>
  <PresentationFormat>Custom</PresentationFormat>
  <Paragraphs>189</Paragraphs>
  <Slides>49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Office Teması</vt:lpstr>
      <vt:lpstr>Cancer Chemotherapy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Cancer treatment:</vt:lpstr>
      <vt:lpstr>Chemotherapy vs Targeted therapy?</vt:lpstr>
      <vt:lpstr>PowerPoint Presentation</vt:lpstr>
      <vt:lpstr>PowerPoint Presentation</vt:lpstr>
      <vt:lpstr>PowerPoint Presentation</vt:lpstr>
      <vt:lpstr>PowerPoint Presentation</vt:lpstr>
      <vt:lpstr>Philadelphia chromosome: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Işıl Özakca</dc:creator>
  <cp:lastModifiedBy>Isil Ozakca</cp:lastModifiedBy>
  <cp:revision>125</cp:revision>
  <dcterms:created xsi:type="dcterms:W3CDTF">2017-04-27T11:00:53Z</dcterms:created>
  <dcterms:modified xsi:type="dcterms:W3CDTF">2019-09-15T10:47:43Z</dcterms:modified>
</cp:coreProperties>
</file>