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2" r:id="rId17"/>
    <p:sldId id="271"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93" r:id="rId32"/>
    <p:sldId id="286" r:id="rId33"/>
    <p:sldId id="287" r:id="rId34"/>
    <p:sldId id="288" r:id="rId35"/>
    <p:sldId id="289" r:id="rId36"/>
    <p:sldId id="290" r:id="rId37"/>
    <p:sldId id="291" r:id="rId38"/>
    <p:sldId id="292" r:id="rId3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65" d="100"/>
          <a:sy n="65" d="100"/>
        </p:scale>
        <p:origin x="912" y="-1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2FE04854-6BC5-4DE0-A86A-096734965E9F}" type="datetimeFigureOut">
              <a:rPr lang="tr-TR" smtClean="0"/>
              <a:t>7.10.2024</a:t>
            </a:fld>
            <a:endParaRPr lang="tr-TR" dirty="0"/>
          </a:p>
        </p:txBody>
      </p:sp>
      <p:sp>
        <p:nvSpPr>
          <p:cNvPr id="5" name="Altbilgi Yer Tutucusu 4"/>
          <p:cNvSpPr>
            <a:spLocks noGrp="1"/>
          </p:cNvSpPr>
          <p:nvPr>
            <p:ph type="ftr" sz="quarter" idx="11"/>
          </p:nvPr>
        </p:nvSpPr>
        <p:spPr/>
        <p:txBody>
          <a:bodyPr/>
          <a:lstStyle/>
          <a:p>
            <a:endParaRPr lang="tr-TR" dirty="0"/>
          </a:p>
        </p:txBody>
      </p:sp>
      <p:sp>
        <p:nvSpPr>
          <p:cNvPr id="6" name="Slayt Numarası Yer Tutucusu 5"/>
          <p:cNvSpPr>
            <a:spLocks noGrp="1"/>
          </p:cNvSpPr>
          <p:nvPr>
            <p:ph type="sldNum" sz="quarter" idx="12"/>
          </p:nvPr>
        </p:nvSpPr>
        <p:spPr/>
        <p:txBody>
          <a:bodyPr/>
          <a:lstStyle/>
          <a:p>
            <a:fld id="{CDCF5992-73FE-42FD-A009-0803137B6C25}" type="slidenum">
              <a:rPr lang="tr-TR" smtClean="0"/>
              <a:t>‹#›</a:t>
            </a:fld>
            <a:endParaRPr lang="tr-TR" dirty="0"/>
          </a:p>
        </p:txBody>
      </p:sp>
    </p:spTree>
    <p:extLst>
      <p:ext uri="{BB962C8B-B14F-4D97-AF65-F5344CB8AC3E}">
        <p14:creationId xmlns:p14="http://schemas.microsoft.com/office/powerpoint/2010/main" val="28469317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FE04854-6BC5-4DE0-A86A-096734965E9F}" type="datetimeFigureOut">
              <a:rPr lang="tr-TR" smtClean="0"/>
              <a:t>7.10.2024</a:t>
            </a:fld>
            <a:endParaRPr lang="tr-TR" dirty="0"/>
          </a:p>
        </p:txBody>
      </p:sp>
      <p:sp>
        <p:nvSpPr>
          <p:cNvPr id="5" name="Altbilgi Yer Tutucusu 4"/>
          <p:cNvSpPr>
            <a:spLocks noGrp="1"/>
          </p:cNvSpPr>
          <p:nvPr>
            <p:ph type="ftr" sz="quarter" idx="11"/>
          </p:nvPr>
        </p:nvSpPr>
        <p:spPr/>
        <p:txBody>
          <a:bodyPr/>
          <a:lstStyle/>
          <a:p>
            <a:endParaRPr lang="tr-TR" dirty="0"/>
          </a:p>
        </p:txBody>
      </p:sp>
      <p:sp>
        <p:nvSpPr>
          <p:cNvPr id="6" name="Slayt Numarası Yer Tutucusu 5"/>
          <p:cNvSpPr>
            <a:spLocks noGrp="1"/>
          </p:cNvSpPr>
          <p:nvPr>
            <p:ph type="sldNum" sz="quarter" idx="12"/>
          </p:nvPr>
        </p:nvSpPr>
        <p:spPr/>
        <p:txBody>
          <a:bodyPr/>
          <a:lstStyle/>
          <a:p>
            <a:fld id="{CDCF5992-73FE-42FD-A009-0803137B6C25}" type="slidenum">
              <a:rPr lang="tr-TR" smtClean="0"/>
              <a:t>‹#›</a:t>
            </a:fld>
            <a:endParaRPr lang="tr-TR" dirty="0"/>
          </a:p>
        </p:txBody>
      </p:sp>
    </p:spTree>
    <p:extLst>
      <p:ext uri="{BB962C8B-B14F-4D97-AF65-F5344CB8AC3E}">
        <p14:creationId xmlns:p14="http://schemas.microsoft.com/office/powerpoint/2010/main" val="30972748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FE04854-6BC5-4DE0-A86A-096734965E9F}" type="datetimeFigureOut">
              <a:rPr lang="tr-TR" smtClean="0"/>
              <a:t>7.10.2024</a:t>
            </a:fld>
            <a:endParaRPr lang="tr-TR" dirty="0"/>
          </a:p>
        </p:txBody>
      </p:sp>
      <p:sp>
        <p:nvSpPr>
          <p:cNvPr id="5" name="Altbilgi Yer Tutucusu 4"/>
          <p:cNvSpPr>
            <a:spLocks noGrp="1"/>
          </p:cNvSpPr>
          <p:nvPr>
            <p:ph type="ftr" sz="quarter" idx="11"/>
          </p:nvPr>
        </p:nvSpPr>
        <p:spPr/>
        <p:txBody>
          <a:bodyPr/>
          <a:lstStyle/>
          <a:p>
            <a:endParaRPr lang="tr-TR" dirty="0"/>
          </a:p>
        </p:txBody>
      </p:sp>
      <p:sp>
        <p:nvSpPr>
          <p:cNvPr id="6" name="Slayt Numarası Yer Tutucusu 5"/>
          <p:cNvSpPr>
            <a:spLocks noGrp="1"/>
          </p:cNvSpPr>
          <p:nvPr>
            <p:ph type="sldNum" sz="quarter" idx="12"/>
          </p:nvPr>
        </p:nvSpPr>
        <p:spPr/>
        <p:txBody>
          <a:bodyPr/>
          <a:lstStyle/>
          <a:p>
            <a:fld id="{CDCF5992-73FE-42FD-A009-0803137B6C25}" type="slidenum">
              <a:rPr lang="tr-TR" smtClean="0"/>
              <a:t>‹#›</a:t>
            </a:fld>
            <a:endParaRPr lang="tr-TR" dirty="0"/>
          </a:p>
        </p:txBody>
      </p:sp>
    </p:spTree>
    <p:extLst>
      <p:ext uri="{BB962C8B-B14F-4D97-AF65-F5344CB8AC3E}">
        <p14:creationId xmlns:p14="http://schemas.microsoft.com/office/powerpoint/2010/main" val="38488501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FE04854-6BC5-4DE0-A86A-096734965E9F}" type="datetimeFigureOut">
              <a:rPr lang="tr-TR" smtClean="0"/>
              <a:t>7.10.2024</a:t>
            </a:fld>
            <a:endParaRPr lang="tr-TR" dirty="0"/>
          </a:p>
        </p:txBody>
      </p:sp>
      <p:sp>
        <p:nvSpPr>
          <p:cNvPr id="5" name="Altbilgi Yer Tutucusu 4"/>
          <p:cNvSpPr>
            <a:spLocks noGrp="1"/>
          </p:cNvSpPr>
          <p:nvPr>
            <p:ph type="ftr" sz="quarter" idx="11"/>
          </p:nvPr>
        </p:nvSpPr>
        <p:spPr/>
        <p:txBody>
          <a:bodyPr/>
          <a:lstStyle/>
          <a:p>
            <a:endParaRPr lang="tr-TR" dirty="0"/>
          </a:p>
        </p:txBody>
      </p:sp>
      <p:sp>
        <p:nvSpPr>
          <p:cNvPr id="6" name="Slayt Numarası Yer Tutucusu 5"/>
          <p:cNvSpPr>
            <a:spLocks noGrp="1"/>
          </p:cNvSpPr>
          <p:nvPr>
            <p:ph type="sldNum" sz="quarter" idx="12"/>
          </p:nvPr>
        </p:nvSpPr>
        <p:spPr/>
        <p:txBody>
          <a:bodyPr/>
          <a:lstStyle/>
          <a:p>
            <a:fld id="{CDCF5992-73FE-42FD-A009-0803137B6C25}" type="slidenum">
              <a:rPr lang="tr-TR" smtClean="0"/>
              <a:t>‹#›</a:t>
            </a:fld>
            <a:endParaRPr lang="tr-TR" dirty="0"/>
          </a:p>
        </p:txBody>
      </p:sp>
    </p:spTree>
    <p:extLst>
      <p:ext uri="{BB962C8B-B14F-4D97-AF65-F5344CB8AC3E}">
        <p14:creationId xmlns:p14="http://schemas.microsoft.com/office/powerpoint/2010/main" val="37205329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2FE04854-6BC5-4DE0-A86A-096734965E9F}" type="datetimeFigureOut">
              <a:rPr lang="tr-TR" smtClean="0"/>
              <a:t>7.10.2024</a:t>
            </a:fld>
            <a:endParaRPr lang="tr-TR" dirty="0"/>
          </a:p>
        </p:txBody>
      </p:sp>
      <p:sp>
        <p:nvSpPr>
          <p:cNvPr id="5" name="Altbilgi Yer Tutucusu 4"/>
          <p:cNvSpPr>
            <a:spLocks noGrp="1"/>
          </p:cNvSpPr>
          <p:nvPr>
            <p:ph type="ftr" sz="quarter" idx="11"/>
          </p:nvPr>
        </p:nvSpPr>
        <p:spPr/>
        <p:txBody>
          <a:bodyPr/>
          <a:lstStyle/>
          <a:p>
            <a:endParaRPr lang="tr-TR" dirty="0"/>
          </a:p>
        </p:txBody>
      </p:sp>
      <p:sp>
        <p:nvSpPr>
          <p:cNvPr id="6" name="Slayt Numarası Yer Tutucusu 5"/>
          <p:cNvSpPr>
            <a:spLocks noGrp="1"/>
          </p:cNvSpPr>
          <p:nvPr>
            <p:ph type="sldNum" sz="quarter" idx="12"/>
          </p:nvPr>
        </p:nvSpPr>
        <p:spPr/>
        <p:txBody>
          <a:bodyPr/>
          <a:lstStyle/>
          <a:p>
            <a:fld id="{CDCF5992-73FE-42FD-A009-0803137B6C25}" type="slidenum">
              <a:rPr lang="tr-TR" smtClean="0"/>
              <a:t>‹#›</a:t>
            </a:fld>
            <a:endParaRPr lang="tr-TR" dirty="0"/>
          </a:p>
        </p:txBody>
      </p:sp>
    </p:spTree>
    <p:extLst>
      <p:ext uri="{BB962C8B-B14F-4D97-AF65-F5344CB8AC3E}">
        <p14:creationId xmlns:p14="http://schemas.microsoft.com/office/powerpoint/2010/main" val="1549153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2FE04854-6BC5-4DE0-A86A-096734965E9F}" type="datetimeFigureOut">
              <a:rPr lang="tr-TR" smtClean="0"/>
              <a:t>7.10.2024</a:t>
            </a:fld>
            <a:endParaRPr lang="tr-TR" dirty="0"/>
          </a:p>
        </p:txBody>
      </p:sp>
      <p:sp>
        <p:nvSpPr>
          <p:cNvPr id="6" name="Altbilgi Yer Tutucusu 5"/>
          <p:cNvSpPr>
            <a:spLocks noGrp="1"/>
          </p:cNvSpPr>
          <p:nvPr>
            <p:ph type="ftr" sz="quarter" idx="11"/>
          </p:nvPr>
        </p:nvSpPr>
        <p:spPr/>
        <p:txBody>
          <a:bodyPr/>
          <a:lstStyle/>
          <a:p>
            <a:endParaRPr lang="tr-TR" dirty="0"/>
          </a:p>
        </p:txBody>
      </p:sp>
      <p:sp>
        <p:nvSpPr>
          <p:cNvPr id="7" name="Slayt Numarası Yer Tutucusu 6"/>
          <p:cNvSpPr>
            <a:spLocks noGrp="1"/>
          </p:cNvSpPr>
          <p:nvPr>
            <p:ph type="sldNum" sz="quarter" idx="12"/>
          </p:nvPr>
        </p:nvSpPr>
        <p:spPr/>
        <p:txBody>
          <a:bodyPr/>
          <a:lstStyle/>
          <a:p>
            <a:fld id="{CDCF5992-73FE-42FD-A009-0803137B6C25}" type="slidenum">
              <a:rPr lang="tr-TR" smtClean="0"/>
              <a:t>‹#›</a:t>
            </a:fld>
            <a:endParaRPr lang="tr-TR" dirty="0"/>
          </a:p>
        </p:txBody>
      </p:sp>
    </p:spTree>
    <p:extLst>
      <p:ext uri="{BB962C8B-B14F-4D97-AF65-F5344CB8AC3E}">
        <p14:creationId xmlns:p14="http://schemas.microsoft.com/office/powerpoint/2010/main" val="3674064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2FE04854-6BC5-4DE0-A86A-096734965E9F}" type="datetimeFigureOut">
              <a:rPr lang="tr-TR" smtClean="0"/>
              <a:t>7.10.2024</a:t>
            </a:fld>
            <a:endParaRPr lang="tr-TR" dirty="0"/>
          </a:p>
        </p:txBody>
      </p:sp>
      <p:sp>
        <p:nvSpPr>
          <p:cNvPr id="8" name="Altbilgi Yer Tutucusu 7"/>
          <p:cNvSpPr>
            <a:spLocks noGrp="1"/>
          </p:cNvSpPr>
          <p:nvPr>
            <p:ph type="ftr" sz="quarter" idx="11"/>
          </p:nvPr>
        </p:nvSpPr>
        <p:spPr/>
        <p:txBody>
          <a:bodyPr/>
          <a:lstStyle/>
          <a:p>
            <a:endParaRPr lang="tr-TR" dirty="0"/>
          </a:p>
        </p:txBody>
      </p:sp>
      <p:sp>
        <p:nvSpPr>
          <p:cNvPr id="9" name="Slayt Numarası Yer Tutucusu 8"/>
          <p:cNvSpPr>
            <a:spLocks noGrp="1"/>
          </p:cNvSpPr>
          <p:nvPr>
            <p:ph type="sldNum" sz="quarter" idx="12"/>
          </p:nvPr>
        </p:nvSpPr>
        <p:spPr/>
        <p:txBody>
          <a:bodyPr/>
          <a:lstStyle/>
          <a:p>
            <a:fld id="{CDCF5992-73FE-42FD-A009-0803137B6C25}" type="slidenum">
              <a:rPr lang="tr-TR" smtClean="0"/>
              <a:t>‹#›</a:t>
            </a:fld>
            <a:endParaRPr lang="tr-TR" dirty="0"/>
          </a:p>
        </p:txBody>
      </p:sp>
    </p:spTree>
    <p:extLst>
      <p:ext uri="{BB962C8B-B14F-4D97-AF65-F5344CB8AC3E}">
        <p14:creationId xmlns:p14="http://schemas.microsoft.com/office/powerpoint/2010/main" val="27709846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2FE04854-6BC5-4DE0-A86A-096734965E9F}" type="datetimeFigureOut">
              <a:rPr lang="tr-TR" smtClean="0"/>
              <a:t>7.10.2024</a:t>
            </a:fld>
            <a:endParaRPr lang="tr-TR" dirty="0"/>
          </a:p>
        </p:txBody>
      </p:sp>
      <p:sp>
        <p:nvSpPr>
          <p:cNvPr id="4" name="Altbilgi Yer Tutucusu 3"/>
          <p:cNvSpPr>
            <a:spLocks noGrp="1"/>
          </p:cNvSpPr>
          <p:nvPr>
            <p:ph type="ftr" sz="quarter" idx="11"/>
          </p:nvPr>
        </p:nvSpPr>
        <p:spPr/>
        <p:txBody>
          <a:bodyPr/>
          <a:lstStyle/>
          <a:p>
            <a:endParaRPr lang="tr-TR" dirty="0"/>
          </a:p>
        </p:txBody>
      </p:sp>
      <p:sp>
        <p:nvSpPr>
          <p:cNvPr id="5" name="Slayt Numarası Yer Tutucusu 4"/>
          <p:cNvSpPr>
            <a:spLocks noGrp="1"/>
          </p:cNvSpPr>
          <p:nvPr>
            <p:ph type="sldNum" sz="quarter" idx="12"/>
          </p:nvPr>
        </p:nvSpPr>
        <p:spPr/>
        <p:txBody>
          <a:bodyPr/>
          <a:lstStyle/>
          <a:p>
            <a:fld id="{CDCF5992-73FE-42FD-A009-0803137B6C25}" type="slidenum">
              <a:rPr lang="tr-TR" smtClean="0"/>
              <a:t>‹#›</a:t>
            </a:fld>
            <a:endParaRPr lang="tr-TR" dirty="0"/>
          </a:p>
        </p:txBody>
      </p:sp>
    </p:spTree>
    <p:extLst>
      <p:ext uri="{BB962C8B-B14F-4D97-AF65-F5344CB8AC3E}">
        <p14:creationId xmlns:p14="http://schemas.microsoft.com/office/powerpoint/2010/main" val="26044740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FE04854-6BC5-4DE0-A86A-096734965E9F}" type="datetimeFigureOut">
              <a:rPr lang="tr-TR" smtClean="0"/>
              <a:t>7.10.2024</a:t>
            </a:fld>
            <a:endParaRPr lang="tr-TR" dirty="0"/>
          </a:p>
        </p:txBody>
      </p:sp>
      <p:sp>
        <p:nvSpPr>
          <p:cNvPr id="3" name="Altbilgi Yer Tutucusu 2"/>
          <p:cNvSpPr>
            <a:spLocks noGrp="1"/>
          </p:cNvSpPr>
          <p:nvPr>
            <p:ph type="ftr" sz="quarter" idx="11"/>
          </p:nvPr>
        </p:nvSpPr>
        <p:spPr/>
        <p:txBody>
          <a:bodyPr/>
          <a:lstStyle/>
          <a:p>
            <a:endParaRPr lang="tr-TR" dirty="0"/>
          </a:p>
        </p:txBody>
      </p:sp>
      <p:sp>
        <p:nvSpPr>
          <p:cNvPr id="4" name="Slayt Numarası Yer Tutucusu 3"/>
          <p:cNvSpPr>
            <a:spLocks noGrp="1"/>
          </p:cNvSpPr>
          <p:nvPr>
            <p:ph type="sldNum" sz="quarter" idx="12"/>
          </p:nvPr>
        </p:nvSpPr>
        <p:spPr/>
        <p:txBody>
          <a:bodyPr/>
          <a:lstStyle/>
          <a:p>
            <a:fld id="{CDCF5992-73FE-42FD-A009-0803137B6C25}" type="slidenum">
              <a:rPr lang="tr-TR" smtClean="0"/>
              <a:t>‹#›</a:t>
            </a:fld>
            <a:endParaRPr lang="tr-TR" dirty="0"/>
          </a:p>
        </p:txBody>
      </p:sp>
    </p:spTree>
    <p:extLst>
      <p:ext uri="{BB962C8B-B14F-4D97-AF65-F5344CB8AC3E}">
        <p14:creationId xmlns:p14="http://schemas.microsoft.com/office/powerpoint/2010/main" val="19617064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2FE04854-6BC5-4DE0-A86A-096734965E9F}" type="datetimeFigureOut">
              <a:rPr lang="tr-TR" smtClean="0"/>
              <a:t>7.10.2024</a:t>
            </a:fld>
            <a:endParaRPr lang="tr-TR" dirty="0"/>
          </a:p>
        </p:txBody>
      </p:sp>
      <p:sp>
        <p:nvSpPr>
          <p:cNvPr id="6" name="Altbilgi Yer Tutucusu 5"/>
          <p:cNvSpPr>
            <a:spLocks noGrp="1"/>
          </p:cNvSpPr>
          <p:nvPr>
            <p:ph type="ftr" sz="quarter" idx="11"/>
          </p:nvPr>
        </p:nvSpPr>
        <p:spPr/>
        <p:txBody>
          <a:bodyPr/>
          <a:lstStyle/>
          <a:p>
            <a:endParaRPr lang="tr-TR" dirty="0"/>
          </a:p>
        </p:txBody>
      </p:sp>
      <p:sp>
        <p:nvSpPr>
          <p:cNvPr id="7" name="Slayt Numarası Yer Tutucusu 6"/>
          <p:cNvSpPr>
            <a:spLocks noGrp="1"/>
          </p:cNvSpPr>
          <p:nvPr>
            <p:ph type="sldNum" sz="quarter" idx="12"/>
          </p:nvPr>
        </p:nvSpPr>
        <p:spPr/>
        <p:txBody>
          <a:bodyPr/>
          <a:lstStyle/>
          <a:p>
            <a:fld id="{CDCF5992-73FE-42FD-A009-0803137B6C25}" type="slidenum">
              <a:rPr lang="tr-TR" smtClean="0"/>
              <a:t>‹#›</a:t>
            </a:fld>
            <a:endParaRPr lang="tr-TR" dirty="0"/>
          </a:p>
        </p:txBody>
      </p:sp>
    </p:spTree>
    <p:extLst>
      <p:ext uri="{BB962C8B-B14F-4D97-AF65-F5344CB8AC3E}">
        <p14:creationId xmlns:p14="http://schemas.microsoft.com/office/powerpoint/2010/main" val="15120098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dirty="0"/>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2FE04854-6BC5-4DE0-A86A-096734965E9F}" type="datetimeFigureOut">
              <a:rPr lang="tr-TR" smtClean="0"/>
              <a:t>7.10.2024</a:t>
            </a:fld>
            <a:endParaRPr lang="tr-TR" dirty="0"/>
          </a:p>
        </p:txBody>
      </p:sp>
      <p:sp>
        <p:nvSpPr>
          <p:cNvPr id="6" name="Altbilgi Yer Tutucusu 5"/>
          <p:cNvSpPr>
            <a:spLocks noGrp="1"/>
          </p:cNvSpPr>
          <p:nvPr>
            <p:ph type="ftr" sz="quarter" idx="11"/>
          </p:nvPr>
        </p:nvSpPr>
        <p:spPr/>
        <p:txBody>
          <a:bodyPr/>
          <a:lstStyle/>
          <a:p>
            <a:endParaRPr lang="tr-TR" dirty="0"/>
          </a:p>
        </p:txBody>
      </p:sp>
      <p:sp>
        <p:nvSpPr>
          <p:cNvPr id="7" name="Slayt Numarası Yer Tutucusu 6"/>
          <p:cNvSpPr>
            <a:spLocks noGrp="1"/>
          </p:cNvSpPr>
          <p:nvPr>
            <p:ph type="sldNum" sz="quarter" idx="12"/>
          </p:nvPr>
        </p:nvSpPr>
        <p:spPr/>
        <p:txBody>
          <a:bodyPr/>
          <a:lstStyle/>
          <a:p>
            <a:fld id="{CDCF5992-73FE-42FD-A009-0803137B6C25}" type="slidenum">
              <a:rPr lang="tr-TR" smtClean="0"/>
              <a:t>‹#›</a:t>
            </a:fld>
            <a:endParaRPr lang="tr-TR" dirty="0"/>
          </a:p>
        </p:txBody>
      </p:sp>
    </p:spTree>
    <p:extLst>
      <p:ext uri="{BB962C8B-B14F-4D97-AF65-F5344CB8AC3E}">
        <p14:creationId xmlns:p14="http://schemas.microsoft.com/office/powerpoint/2010/main" val="18628046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E04854-6BC5-4DE0-A86A-096734965E9F}" type="datetimeFigureOut">
              <a:rPr lang="tr-TR" smtClean="0"/>
              <a:t>7.10.2024</a:t>
            </a:fld>
            <a:endParaRPr lang="tr-TR" dirty="0"/>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dirty="0"/>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CF5992-73FE-42FD-A009-0803137B6C25}" type="slidenum">
              <a:rPr lang="tr-TR" smtClean="0"/>
              <a:t>‹#›</a:t>
            </a:fld>
            <a:endParaRPr lang="tr-TR" dirty="0"/>
          </a:p>
        </p:txBody>
      </p:sp>
    </p:spTree>
    <p:extLst>
      <p:ext uri="{BB962C8B-B14F-4D97-AF65-F5344CB8AC3E}">
        <p14:creationId xmlns:p14="http://schemas.microsoft.com/office/powerpoint/2010/main" val="7734416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6600" b="1" dirty="0" smtClean="0"/>
              <a:t>İsimler</a:t>
            </a:r>
            <a:endParaRPr lang="tr-TR" sz="6600" b="1" dirty="0"/>
          </a:p>
        </p:txBody>
      </p:sp>
      <p:sp>
        <p:nvSpPr>
          <p:cNvPr id="3" name="Alt Başlık 2"/>
          <p:cNvSpPr>
            <a:spLocks noGrp="1"/>
          </p:cNvSpPr>
          <p:nvPr>
            <p:ph type="subTitle" idx="1"/>
          </p:nvPr>
        </p:nvSpPr>
        <p:spPr/>
        <p:txBody>
          <a:bodyPr>
            <a:normAutofit/>
          </a:bodyPr>
          <a:lstStyle/>
          <a:p>
            <a:r>
              <a:rPr lang="tr-TR" sz="4400" b="1" dirty="0" smtClean="0"/>
              <a:t>Cinsiyet Kategorisi</a:t>
            </a:r>
          </a:p>
          <a:p>
            <a:r>
              <a:rPr lang="tr-TR" sz="4400" b="1" dirty="0" smtClean="0"/>
              <a:t>(</a:t>
            </a:r>
            <a:r>
              <a:rPr lang="ru-RU" sz="4400" b="1" dirty="0" smtClean="0"/>
              <a:t>Категория рода</a:t>
            </a:r>
            <a:r>
              <a:rPr lang="tr-TR" sz="4400" b="1" dirty="0" smtClean="0"/>
              <a:t>)</a:t>
            </a:r>
            <a:endParaRPr lang="tr-TR" sz="4400" b="1" dirty="0"/>
          </a:p>
        </p:txBody>
      </p:sp>
    </p:spTree>
    <p:extLst>
      <p:ext uri="{BB962C8B-B14F-4D97-AF65-F5344CB8AC3E}">
        <p14:creationId xmlns:p14="http://schemas.microsoft.com/office/powerpoint/2010/main" val="39603819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806244" y="460787"/>
            <a:ext cx="11007214" cy="6001643"/>
          </a:xfrm>
          <a:prstGeom prst="rect">
            <a:avLst/>
          </a:prstGeom>
        </p:spPr>
        <p:txBody>
          <a:bodyPr wrap="square">
            <a:spAutoFit/>
          </a:bodyPr>
          <a:lstStyle/>
          <a:p>
            <a:pPr algn="just"/>
            <a:r>
              <a:rPr lang="tr-TR" sz="2400" dirty="0" smtClean="0"/>
              <a:t>Örneğin, tropik bir meyveye işarete eden ve Rusçaya yabancı kökenli bir sözcük olarak giren </a:t>
            </a:r>
            <a:r>
              <a:rPr lang="ru-RU" sz="2400" dirty="0" smtClean="0"/>
              <a:t>манго (</a:t>
            </a:r>
            <a:r>
              <a:rPr lang="tr-TR" sz="2400" dirty="0" smtClean="0"/>
              <a:t>mango) kelimesinin cinsi dilde iki şekilde belirlenebilmektedir:</a:t>
            </a:r>
          </a:p>
          <a:p>
            <a:pPr algn="just"/>
            <a:r>
              <a:rPr lang="tr-TR" sz="2400" dirty="0" smtClean="0"/>
              <a:t>1)	 Yabancı kökenli olduğu için nötr cins olarak mango: </a:t>
            </a:r>
            <a:r>
              <a:rPr lang="ru-RU" sz="2400" dirty="0" smtClean="0">
                <a:solidFill>
                  <a:srgbClr val="FF0000"/>
                </a:solidFill>
              </a:rPr>
              <a:t>Вкусное</a:t>
            </a:r>
            <a:r>
              <a:rPr lang="ru-RU" sz="2400" dirty="0" smtClean="0"/>
              <a:t> </a:t>
            </a:r>
            <a:r>
              <a:rPr lang="ru-RU" sz="2400" dirty="0" smtClean="0">
                <a:solidFill>
                  <a:srgbClr val="FF0000"/>
                </a:solidFill>
              </a:rPr>
              <a:t>манго</a:t>
            </a:r>
            <a:r>
              <a:rPr lang="ru-RU" sz="2400" dirty="0" smtClean="0"/>
              <a:t> (</a:t>
            </a:r>
            <a:r>
              <a:rPr lang="tr-TR" sz="2400" dirty="0" smtClean="0"/>
              <a:t>lezzetli mango) ya da;</a:t>
            </a:r>
          </a:p>
          <a:p>
            <a:pPr marL="457200" indent="-457200" algn="just">
              <a:buAutoNum type="arabicParenR" startAt="2"/>
            </a:pPr>
            <a:r>
              <a:rPr lang="tr-TR" sz="2400" dirty="0" smtClean="0"/>
              <a:t>Meyve olduğu ve meyve “</a:t>
            </a:r>
            <a:r>
              <a:rPr lang="ru-RU" sz="2400" dirty="0" smtClean="0">
                <a:solidFill>
                  <a:srgbClr val="FF0000"/>
                </a:solidFill>
              </a:rPr>
              <a:t>фрукт</a:t>
            </a:r>
            <a:r>
              <a:rPr lang="ru-RU" sz="2400" dirty="0" smtClean="0"/>
              <a:t>” </a:t>
            </a:r>
            <a:r>
              <a:rPr lang="tr-TR" sz="2400" dirty="0" smtClean="0"/>
              <a:t>sözcüğü dilde eril cins olarak kabul edildiği için kelime eril cinse aitmiş gibi belirlenebilir: </a:t>
            </a:r>
            <a:r>
              <a:rPr lang="ru-RU" sz="2400" dirty="0" smtClean="0">
                <a:solidFill>
                  <a:srgbClr val="FF0000"/>
                </a:solidFill>
              </a:rPr>
              <a:t>вкусный манго </a:t>
            </a:r>
            <a:endParaRPr lang="tr-TR" sz="2400" dirty="0" smtClean="0">
              <a:solidFill>
                <a:srgbClr val="FF0000"/>
              </a:solidFill>
            </a:endParaRPr>
          </a:p>
          <a:p>
            <a:pPr algn="just"/>
            <a:endParaRPr lang="tr-TR" sz="2400" dirty="0" smtClean="0"/>
          </a:p>
          <a:p>
            <a:pPr algn="just"/>
            <a:endParaRPr lang="tr-TR" sz="2400" dirty="0"/>
          </a:p>
          <a:p>
            <a:pPr algn="just"/>
            <a:r>
              <a:rPr lang="tr-TR" sz="2400" dirty="0" smtClean="0"/>
              <a:t>Yine aynı şekilde </a:t>
            </a:r>
            <a:r>
              <a:rPr lang="ru-RU" sz="2400" dirty="0" smtClean="0">
                <a:solidFill>
                  <a:srgbClr val="FF0000"/>
                </a:solidFill>
              </a:rPr>
              <a:t>цунами </a:t>
            </a:r>
            <a:r>
              <a:rPr lang="ru-RU" sz="2400" dirty="0" smtClean="0"/>
              <a:t>(</a:t>
            </a:r>
            <a:r>
              <a:rPr lang="tr-TR" sz="2400" dirty="0" smtClean="0"/>
              <a:t>tsunami) kelimesi yabancı dillerden Rusçaya girdiği için nötr cins olarak belirlenebilir ya da bir deniz dalgası olarak dilde dişi cinse ait olan </a:t>
            </a:r>
            <a:r>
              <a:rPr lang="ru-RU" sz="2400" dirty="0" smtClean="0"/>
              <a:t>волна </a:t>
            </a:r>
            <a:r>
              <a:rPr lang="tr-TR" sz="2400" dirty="0" smtClean="0"/>
              <a:t>kelimesi ile eşleştirilerek dişi cinste kullanılabilir:</a:t>
            </a:r>
          </a:p>
          <a:p>
            <a:pPr algn="just"/>
            <a:endParaRPr lang="tr-TR" sz="2400" dirty="0"/>
          </a:p>
          <a:p>
            <a:pPr algn="just"/>
            <a:r>
              <a:rPr lang="tr-TR" sz="2400" dirty="0" smtClean="0"/>
              <a:t>1)	Yabancı kökenli ve nötr cins olarak: </a:t>
            </a:r>
            <a:r>
              <a:rPr lang="ru-RU" sz="2400" dirty="0" smtClean="0"/>
              <a:t>Цунами возникло;</a:t>
            </a:r>
          </a:p>
          <a:p>
            <a:pPr marL="457200" indent="-457200" algn="just">
              <a:buAutoNum type="arabicParenR" startAt="2"/>
            </a:pPr>
            <a:r>
              <a:rPr lang="tr-TR" sz="2400" dirty="0"/>
              <a:t> </a:t>
            </a:r>
            <a:r>
              <a:rPr lang="tr-TR" sz="2400" dirty="0" smtClean="0"/>
              <a:t>      </a:t>
            </a:r>
            <a:r>
              <a:rPr lang="ru-RU" sz="2400" dirty="0" smtClean="0">
                <a:solidFill>
                  <a:srgbClr val="FF0000"/>
                </a:solidFill>
              </a:rPr>
              <a:t>Волна</a:t>
            </a:r>
            <a:r>
              <a:rPr lang="ru-RU" sz="2400" dirty="0" smtClean="0"/>
              <a:t>  “</a:t>
            </a:r>
            <a:r>
              <a:rPr lang="tr-TR" sz="2400" dirty="0" smtClean="0"/>
              <a:t>dalga” kelimesinden dişi cins olarak: </a:t>
            </a:r>
            <a:r>
              <a:rPr lang="ru-RU" sz="2400" dirty="0" smtClean="0"/>
              <a:t>Цунами возникла (</a:t>
            </a:r>
            <a:r>
              <a:rPr lang="tr-TR" sz="2400" dirty="0" smtClean="0"/>
              <a:t>Tsunami meydana geldi).</a:t>
            </a:r>
          </a:p>
          <a:p>
            <a:pPr marL="457200" indent="-457200" algn="just">
              <a:buAutoNum type="arabicParenR" startAt="2"/>
            </a:pPr>
            <a:endParaRPr lang="ru-RU" sz="2400" dirty="0"/>
          </a:p>
        </p:txBody>
      </p:sp>
    </p:spTree>
    <p:extLst>
      <p:ext uri="{BB962C8B-B14F-4D97-AF65-F5344CB8AC3E}">
        <p14:creationId xmlns:p14="http://schemas.microsoft.com/office/powerpoint/2010/main" val="8248170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840658" y="1816961"/>
            <a:ext cx="10633587" cy="2308324"/>
          </a:xfrm>
          <a:prstGeom prst="rect">
            <a:avLst/>
          </a:prstGeom>
        </p:spPr>
        <p:txBody>
          <a:bodyPr wrap="square">
            <a:spAutoFit/>
          </a:bodyPr>
          <a:lstStyle/>
          <a:p>
            <a:pPr algn="just"/>
            <a:r>
              <a:rPr lang="ru-RU" sz="2400" dirty="0" smtClean="0"/>
              <a:t>широкое авеню / широкая авеню (</a:t>
            </a:r>
            <a:r>
              <a:rPr lang="tr-TR" sz="2400" dirty="0" smtClean="0"/>
              <a:t>geniş sokak: nötr cinste ifadesi/ ya da geniş sokak: dişi cinse ait olan “</a:t>
            </a:r>
            <a:r>
              <a:rPr lang="ru-RU" sz="2400" dirty="0" smtClean="0">
                <a:solidFill>
                  <a:srgbClr val="FF0000"/>
                </a:solidFill>
              </a:rPr>
              <a:t>улица</a:t>
            </a:r>
            <a:r>
              <a:rPr lang="ru-RU" sz="2400" dirty="0" smtClean="0"/>
              <a:t>” “</a:t>
            </a:r>
            <a:r>
              <a:rPr lang="tr-TR" sz="2400" dirty="0" smtClean="0"/>
              <a:t>sokak” kelimesinden ötürü dişi cinste ifadesi). </a:t>
            </a:r>
          </a:p>
          <a:p>
            <a:pPr algn="just"/>
            <a:endParaRPr lang="tr-TR" sz="2400" dirty="0"/>
          </a:p>
          <a:p>
            <a:pPr algn="just"/>
            <a:r>
              <a:rPr lang="ru-RU" sz="2400" dirty="0" smtClean="0"/>
              <a:t>вкусное </a:t>
            </a:r>
            <a:r>
              <a:rPr lang="tr-TR" sz="2400" dirty="0" smtClean="0"/>
              <a:t>yerine </a:t>
            </a:r>
            <a:r>
              <a:rPr lang="ru-RU" sz="2400" dirty="0" smtClean="0"/>
              <a:t>вкусные </a:t>
            </a:r>
            <a:r>
              <a:rPr lang="ru-RU" sz="2400" dirty="0" smtClean="0">
                <a:solidFill>
                  <a:srgbClr val="FF0000"/>
                </a:solidFill>
              </a:rPr>
              <a:t>суши</a:t>
            </a:r>
            <a:r>
              <a:rPr lang="ru-RU" sz="2400" dirty="0" smtClean="0"/>
              <a:t> (</a:t>
            </a:r>
            <a:r>
              <a:rPr lang="tr-TR" sz="2400" dirty="0" smtClean="0"/>
              <a:t>lezzetli suşiler), </a:t>
            </a:r>
            <a:r>
              <a:rPr lang="ru-RU" sz="2400" dirty="0" smtClean="0"/>
              <a:t>очередное </a:t>
            </a:r>
            <a:r>
              <a:rPr lang="tr-TR" sz="2400" dirty="0" smtClean="0"/>
              <a:t>yerine </a:t>
            </a:r>
            <a:r>
              <a:rPr lang="ru-RU" sz="2400" dirty="0" smtClean="0"/>
              <a:t>очередные </a:t>
            </a:r>
            <a:r>
              <a:rPr lang="ru-RU" sz="2400" dirty="0" smtClean="0">
                <a:solidFill>
                  <a:srgbClr val="FF0000"/>
                </a:solidFill>
              </a:rPr>
              <a:t>ралли</a:t>
            </a:r>
            <a:r>
              <a:rPr lang="ru-RU" sz="2400" dirty="0" smtClean="0"/>
              <a:t> (</a:t>
            </a:r>
            <a:r>
              <a:rPr lang="tr-TR" sz="2400" dirty="0" smtClean="0"/>
              <a:t>bir sonraki ralli yarışları), </a:t>
            </a:r>
            <a:r>
              <a:rPr lang="ru-RU" sz="2400" dirty="0" smtClean="0"/>
              <a:t>опущенное </a:t>
            </a:r>
            <a:r>
              <a:rPr lang="tr-TR" sz="2400" dirty="0" smtClean="0"/>
              <a:t>yerine </a:t>
            </a:r>
            <a:r>
              <a:rPr lang="ru-RU" sz="2400" dirty="0" smtClean="0"/>
              <a:t>опущенные </a:t>
            </a:r>
            <a:r>
              <a:rPr lang="ru-RU" sz="2400" dirty="0" smtClean="0">
                <a:solidFill>
                  <a:srgbClr val="FF0000"/>
                </a:solidFill>
              </a:rPr>
              <a:t>жалюзи</a:t>
            </a:r>
            <a:r>
              <a:rPr lang="ru-RU" sz="2400" dirty="0" smtClean="0"/>
              <a:t> (</a:t>
            </a:r>
            <a:r>
              <a:rPr lang="tr-TR" sz="2400" dirty="0" smtClean="0"/>
              <a:t>indirilmiş perdeler) gibi. </a:t>
            </a:r>
            <a:endParaRPr lang="tr-TR" sz="2400" dirty="0"/>
          </a:p>
        </p:txBody>
      </p:sp>
    </p:spTree>
    <p:extLst>
      <p:ext uri="{BB962C8B-B14F-4D97-AF65-F5344CB8AC3E}">
        <p14:creationId xmlns:p14="http://schemas.microsoft.com/office/powerpoint/2010/main" val="9060378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1381433" y="1259743"/>
            <a:ext cx="9561870" cy="3693319"/>
          </a:xfrm>
          <a:prstGeom prst="rect">
            <a:avLst/>
          </a:prstGeom>
        </p:spPr>
        <p:txBody>
          <a:bodyPr wrap="square">
            <a:spAutoFit/>
          </a:bodyPr>
          <a:lstStyle/>
          <a:p>
            <a:pPr algn="ctr"/>
            <a:r>
              <a:rPr lang="tr-TR" sz="2400" b="1" dirty="0" smtClean="0"/>
              <a:t>Sözdizimsel Araçlar</a:t>
            </a:r>
            <a:endParaRPr lang="ru-RU" sz="2400" b="1" dirty="0" smtClean="0"/>
          </a:p>
          <a:p>
            <a:pPr algn="ctr"/>
            <a:endParaRPr lang="tr-TR" sz="2400" b="1" dirty="0" smtClean="0"/>
          </a:p>
          <a:p>
            <a:pPr algn="just"/>
            <a:r>
              <a:rPr lang="tr-TR" sz="2400" dirty="0" smtClean="0"/>
              <a:t>Dilde sözcükler arasındaki cinsiyet özelliklerini belirlemede kullanılan bir diğer araç ise sözdizimsel araçlardır. Cinsiyet kavramının dilde sözdizimsel araçlarla ifadesi, sözcüğe bağlı olarak metin içerisindeki diğer yapıları da etkilemektedir. </a:t>
            </a:r>
            <a:endParaRPr lang="ru-RU" sz="2400" dirty="0" smtClean="0"/>
          </a:p>
          <a:p>
            <a:pPr algn="just"/>
            <a:endParaRPr lang="ru-RU" sz="2400" dirty="0"/>
          </a:p>
          <a:p>
            <a:pPr algn="just"/>
            <a:r>
              <a:rPr lang="tr-TR" sz="2400" i="1" dirty="0"/>
              <a:t>Наш</a:t>
            </a:r>
            <a:r>
              <a:rPr lang="tr-TR" sz="2400" b="1" i="1" dirty="0"/>
              <a:t>а</a:t>
            </a:r>
            <a:r>
              <a:rPr lang="tr-TR" sz="2400" i="1" dirty="0"/>
              <a:t> (zamir) / маленьк</a:t>
            </a:r>
            <a:r>
              <a:rPr lang="tr-TR" sz="2400" b="1" i="1" dirty="0"/>
              <a:t>ая</a:t>
            </a:r>
            <a:r>
              <a:rPr lang="tr-TR" sz="2400" i="1" dirty="0"/>
              <a:t> (sıfat) / </a:t>
            </a:r>
            <a:r>
              <a:rPr lang="tr-TR" sz="2400" i="1" dirty="0">
                <a:solidFill>
                  <a:srgbClr val="FF0000"/>
                </a:solidFill>
              </a:rPr>
              <a:t>собак</a:t>
            </a:r>
            <a:r>
              <a:rPr lang="tr-TR" sz="2400" b="1" i="1" dirty="0">
                <a:solidFill>
                  <a:srgbClr val="FF0000"/>
                </a:solidFill>
              </a:rPr>
              <a:t>а</a:t>
            </a:r>
            <a:r>
              <a:rPr lang="tr-TR" sz="2400" i="1" dirty="0"/>
              <a:t> (isim)/ </a:t>
            </a:r>
            <a:r>
              <a:rPr lang="tr-TR" sz="2400" i="1" dirty="0" err="1"/>
              <a:t>играл</a:t>
            </a:r>
            <a:r>
              <a:rPr lang="tr-TR" sz="2400" b="1" i="1" dirty="0" err="1"/>
              <a:t>а</a:t>
            </a:r>
            <a:r>
              <a:rPr lang="tr-TR" sz="2400" i="1" dirty="0"/>
              <a:t> (yüklem)/ с </a:t>
            </a:r>
            <a:r>
              <a:rPr lang="tr-TR" sz="2400" i="1" dirty="0" err="1"/>
              <a:t>соседск</a:t>
            </a:r>
            <a:r>
              <a:rPr lang="tr-TR" sz="2400" b="1" i="1" dirty="0" err="1"/>
              <a:t>ой</a:t>
            </a:r>
            <a:r>
              <a:rPr lang="tr-TR" sz="2400" i="1" dirty="0"/>
              <a:t> </a:t>
            </a:r>
            <a:r>
              <a:rPr lang="tr-TR" sz="2400" i="1" dirty="0" err="1"/>
              <a:t>собак</a:t>
            </a:r>
            <a:r>
              <a:rPr lang="tr-TR" sz="2400" b="1" i="1" dirty="0" err="1"/>
              <a:t>ой</a:t>
            </a:r>
            <a:r>
              <a:rPr lang="tr-TR" sz="2400" i="1" dirty="0"/>
              <a:t> (belirleyici).</a:t>
            </a:r>
            <a:r>
              <a:rPr lang="tr-TR" sz="2400" dirty="0"/>
              <a:t> </a:t>
            </a:r>
          </a:p>
          <a:p>
            <a:endParaRPr lang="tr-TR" dirty="0"/>
          </a:p>
        </p:txBody>
      </p:sp>
    </p:spTree>
    <p:extLst>
      <p:ext uri="{BB962C8B-B14F-4D97-AF65-F5344CB8AC3E}">
        <p14:creationId xmlns:p14="http://schemas.microsoft.com/office/powerpoint/2010/main" val="31652165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511278" y="985288"/>
            <a:ext cx="10604090" cy="4524315"/>
          </a:xfrm>
          <a:prstGeom prst="rect">
            <a:avLst/>
          </a:prstGeom>
        </p:spPr>
        <p:txBody>
          <a:bodyPr wrap="square">
            <a:spAutoFit/>
          </a:bodyPr>
          <a:lstStyle/>
          <a:p>
            <a:pPr algn="just"/>
            <a:r>
              <a:rPr lang="tr-TR" sz="2400" dirty="0">
                <a:ea typeface="Calibri" panose="020F0502020204030204" pitchFamily="34" charset="0"/>
              </a:rPr>
              <a:t>Sözdizimsel araçların kullanımı özellikle de </a:t>
            </a:r>
            <a:r>
              <a:rPr lang="tr-TR" sz="2400" dirty="0">
                <a:solidFill>
                  <a:srgbClr val="FF0000"/>
                </a:solidFill>
                <a:ea typeface="Calibri" panose="020F0502020204030204" pitchFamily="34" charset="0"/>
              </a:rPr>
              <a:t>ortak cins </a:t>
            </a:r>
            <a:r>
              <a:rPr lang="tr-TR" sz="2400" dirty="0">
                <a:ea typeface="Calibri" panose="020F0502020204030204" pitchFamily="34" charset="0"/>
              </a:rPr>
              <a:t>veya biyolojik özelliklerinden, sözcük anlamından yola çıkarak cinsini belirlediğimiz kelimelerin ifadesinde önemli bir rol oynamaktadır</a:t>
            </a:r>
            <a:r>
              <a:rPr lang="tr-TR" sz="2400" dirty="0" smtClean="0">
                <a:ea typeface="Calibri" panose="020F0502020204030204" pitchFamily="34" charset="0"/>
              </a:rPr>
              <a:t>.</a:t>
            </a:r>
            <a:endParaRPr lang="ru-RU" sz="2400" dirty="0" smtClean="0">
              <a:ea typeface="Calibri" panose="020F0502020204030204" pitchFamily="34" charset="0"/>
            </a:endParaRPr>
          </a:p>
          <a:p>
            <a:pPr algn="just"/>
            <a:endParaRPr lang="ru-RU" sz="2400" dirty="0"/>
          </a:p>
          <a:p>
            <a:pPr algn="just"/>
            <a:endParaRPr lang="ru-RU" sz="2400" dirty="0" smtClean="0"/>
          </a:p>
          <a:p>
            <a:pPr algn="just"/>
            <a:r>
              <a:rPr lang="tr-TR" sz="2400" dirty="0"/>
              <a:t>. Yukarıda sıraladığımız eril-dişi-nötr cinslerinin dışında dilde bir de ortak cins olarak adlandırılan ve hem eril hem de dişi cinse ait varlıklar için kullanılabilen sözcükler bulunmaktadır: </a:t>
            </a:r>
            <a:r>
              <a:rPr lang="ru-RU" sz="2400" dirty="0"/>
              <a:t>калека (</a:t>
            </a:r>
            <a:r>
              <a:rPr lang="tr-TR" sz="2400" dirty="0"/>
              <a:t>sakat), </a:t>
            </a:r>
            <a:r>
              <a:rPr lang="ru-RU" sz="2400" dirty="0"/>
              <a:t>обжора (</a:t>
            </a:r>
            <a:r>
              <a:rPr lang="tr-TR" sz="2400" dirty="0"/>
              <a:t>obur),</a:t>
            </a:r>
            <a:r>
              <a:rPr lang="ru-RU" sz="2400" dirty="0"/>
              <a:t>сирота (</a:t>
            </a:r>
            <a:r>
              <a:rPr lang="tr-TR" sz="2400" dirty="0"/>
              <a:t>öksüz) vb. </a:t>
            </a:r>
            <a:endParaRPr lang="ru-RU" sz="2400" dirty="0" smtClean="0"/>
          </a:p>
          <a:p>
            <a:pPr algn="just"/>
            <a:r>
              <a:rPr lang="ru-RU" sz="2400" dirty="0" smtClean="0"/>
              <a:t>Какой/ какая Умница!, плакса, забияка, </a:t>
            </a:r>
            <a:r>
              <a:rPr lang="ru-RU" sz="2400" dirty="0" smtClean="0">
                <a:solidFill>
                  <a:srgbClr val="FF0000"/>
                </a:solidFill>
              </a:rPr>
              <a:t>ябед</a:t>
            </a:r>
            <a:r>
              <a:rPr lang="ru-RU" sz="2400" dirty="0" smtClean="0">
                <a:solidFill>
                  <a:schemeClr val="accent5"/>
                </a:solidFill>
              </a:rPr>
              <a:t>а</a:t>
            </a:r>
          </a:p>
          <a:p>
            <a:pPr algn="just"/>
            <a:endParaRPr lang="ru-RU" sz="2400" dirty="0"/>
          </a:p>
          <a:p>
            <a:pPr algn="just"/>
            <a:endParaRPr lang="ru-RU" sz="2400" dirty="0" smtClean="0"/>
          </a:p>
          <a:p>
            <a:pPr algn="just"/>
            <a:r>
              <a:rPr lang="tr-TR" sz="2400" dirty="0"/>
              <a:t>Öyle pisboğaz ki! = </a:t>
            </a:r>
            <a:r>
              <a:rPr lang="ru-RU" sz="2400" dirty="0">
                <a:solidFill>
                  <a:srgbClr val="FF0000"/>
                </a:solidFill>
              </a:rPr>
              <a:t>так</a:t>
            </a:r>
            <a:r>
              <a:rPr lang="ru-RU" sz="2400" u="sng" dirty="0">
                <a:solidFill>
                  <a:srgbClr val="FF0000"/>
                </a:solidFill>
              </a:rPr>
              <a:t>ой</a:t>
            </a:r>
            <a:r>
              <a:rPr lang="ru-RU" sz="2400" dirty="0"/>
              <a:t> обжора! (</a:t>
            </a:r>
            <a:r>
              <a:rPr lang="tr-TR" sz="2400" dirty="0"/>
              <a:t>eril cins için) / </a:t>
            </a:r>
            <a:r>
              <a:rPr lang="ru-RU" sz="2400" dirty="0"/>
              <a:t>так</a:t>
            </a:r>
            <a:r>
              <a:rPr lang="ru-RU" sz="2400" dirty="0">
                <a:solidFill>
                  <a:srgbClr val="FF0000"/>
                </a:solidFill>
              </a:rPr>
              <a:t>ая</a:t>
            </a:r>
            <a:r>
              <a:rPr lang="ru-RU" sz="2400" dirty="0"/>
              <a:t> обжора! (</a:t>
            </a:r>
            <a:r>
              <a:rPr lang="tr-TR" sz="2400" dirty="0"/>
              <a:t>dişi cins için). </a:t>
            </a:r>
          </a:p>
        </p:txBody>
      </p:sp>
    </p:spTree>
    <p:extLst>
      <p:ext uri="{BB962C8B-B14F-4D97-AF65-F5344CB8AC3E}">
        <p14:creationId xmlns:p14="http://schemas.microsoft.com/office/powerpoint/2010/main" val="6513409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602658" y="1610484"/>
            <a:ext cx="8824451" cy="3785652"/>
          </a:xfrm>
          <a:prstGeom prst="rect">
            <a:avLst/>
          </a:prstGeom>
        </p:spPr>
        <p:txBody>
          <a:bodyPr wrap="square">
            <a:spAutoFit/>
          </a:bodyPr>
          <a:lstStyle/>
          <a:p>
            <a:pPr algn="just"/>
            <a:r>
              <a:rPr lang="tr-TR" sz="2400" dirty="0"/>
              <a:t>D</a:t>
            </a:r>
            <a:r>
              <a:rPr lang="tr-TR" sz="2400" dirty="0" smtClean="0"/>
              <a:t>ilde </a:t>
            </a:r>
            <a:r>
              <a:rPr lang="tr-TR" sz="2400" dirty="0"/>
              <a:t>dişi cinse ait kelimelerin bir morfolojik aracı olarak karşımıza çıkan, sonu – a ya da – </a:t>
            </a:r>
            <a:r>
              <a:rPr lang="ru-RU" sz="2400" dirty="0"/>
              <a:t>я  </a:t>
            </a:r>
            <a:r>
              <a:rPr lang="tr-TR" sz="2400" dirty="0"/>
              <a:t>harfi ile biten dildeki </a:t>
            </a:r>
            <a:r>
              <a:rPr lang="ru-RU" sz="2400" dirty="0"/>
              <a:t>дедушка (</a:t>
            </a:r>
            <a:r>
              <a:rPr lang="tr-TR" sz="2400" dirty="0"/>
              <a:t>dede), </a:t>
            </a:r>
            <a:r>
              <a:rPr lang="ru-RU" sz="2400" dirty="0"/>
              <a:t>дядя (</a:t>
            </a:r>
            <a:r>
              <a:rPr lang="tr-TR" sz="2400" dirty="0"/>
              <a:t>amca/dayı), </a:t>
            </a:r>
            <a:r>
              <a:rPr lang="ru-RU" sz="2400" dirty="0"/>
              <a:t>юноша (</a:t>
            </a:r>
            <a:r>
              <a:rPr lang="tr-TR" sz="2400" dirty="0"/>
              <a:t>genç), </a:t>
            </a:r>
            <a:r>
              <a:rPr lang="ru-RU" sz="2400" dirty="0">
                <a:solidFill>
                  <a:srgbClr val="FF0000"/>
                </a:solidFill>
              </a:rPr>
              <a:t>папа</a:t>
            </a:r>
            <a:r>
              <a:rPr lang="ru-RU" sz="2400" dirty="0"/>
              <a:t> (</a:t>
            </a:r>
            <a:r>
              <a:rPr lang="tr-TR" sz="2400" dirty="0"/>
              <a:t>baba</a:t>
            </a:r>
            <a:r>
              <a:rPr lang="tr-TR" sz="2400" dirty="0" smtClean="0"/>
              <a:t>)</a:t>
            </a:r>
            <a:r>
              <a:rPr lang="ru-RU" sz="2400" dirty="0" smtClean="0"/>
              <a:t>.</a:t>
            </a:r>
          </a:p>
          <a:p>
            <a:pPr algn="just"/>
            <a:endParaRPr lang="ru-RU" sz="2400" dirty="0"/>
          </a:p>
          <a:p>
            <a:pPr algn="just"/>
            <a:endParaRPr lang="ru-RU" sz="2400" dirty="0" smtClean="0"/>
          </a:p>
          <a:p>
            <a:pPr algn="just"/>
            <a:r>
              <a:rPr lang="tr-TR" sz="2400" dirty="0" smtClean="0"/>
              <a:t>	</a:t>
            </a:r>
            <a:r>
              <a:rPr lang="ru-RU" sz="2400" strike="sngStrike" dirty="0" smtClean="0"/>
              <a:t>Моя</a:t>
            </a:r>
            <a:r>
              <a:rPr lang="ru-RU" sz="2400" dirty="0" smtClean="0"/>
              <a:t> </a:t>
            </a:r>
            <a:r>
              <a:rPr lang="ru-RU" sz="2400" dirty="0"/>
              <a:t>папа</a:t>
            </a:r>
            <a:r>
              <a:rPr lang="ru-RU" sz="2400" strike="sngStrike" dirty="0"/>
              <a:t> пришла </a:t>
            </a:r>
            <a:r>
              <a:rPr lang="ru-RU" sz="2400" dirty="0"/>
              <a:t>с работы </a:t>
            </a:r>
          </a:p>
          <a:p>
            <a:pPr algn="just"/>
            <a:r>
              <a:rPr lang="tr-TR" sz="2400" dirty="0" smtClean="0"/>
              <a:t>	</a:t>
            </a:r>
            <a:r>
              <a:rPr lang="ru-RU" sz="2400" dirty="0" smtClean="0"/>
              <a:t>(</a:t>
            </a:r>
            <a:r>
              <a:rPr lang="ru-RU" sz="2400" dirty="0"/>
              <a:t>Babam işten geldi) - olması gereken:</a:t>
            </a:r>
          </a:p>
          <a:p>
            <a:pPr algn="just"/>
            <a:r>
              <a:rPr lang="tr-TR" sz="2400" dirty="0" smtClean="0"/>
              <a:t>	</a:t>
            </a:r>
          </a:p>
          <a:p>
            <a:pPr algn="just"/>
            <a:r>
              <a:rPr lang="tr-TR" sz="2400" dirty="0"/>
              <a:t> </a:t>
            </a:r>
            <a:r>
              <a:rPr lang="tr-TR" sz="2400" dirty="0" smtClean="0"/>
              <a:t>            </a:t>
            </a:r>
            <a:r>
              <a:rPr lang="ru-RU" sz="2400" dirty="0" smtClean="0"/>
              <a:t>Мой </a:t>
            </a:r>
            <a:r>
              <a:rPr lang="ru-RU" sz="2400" dirty="0">
                <a:solidFill>
                  <a:srgbClr val="FF0000"/>
                </a:solidFill>
              </a:rPr>
              <a:t>папа</a:t>
            </a:r>
            <a:r>
              <a:rPr lang="ru-RU" sz="2400" dirty="0"/>
              <a:t> пришёл с работы </a:t>
            </a:r>
          </a:p>
          <a:p>
            <a:pPr algn="just"/>
            <a:endParaRPr lang="tr-TR" sz="2400" dirty="0"/>
          </a:p>
        </p:txBody>
      </p:sp>
    </p:spTree>
    <p:extLst>
      <p:ext uri="{BB962C8B-B14F-4D97-AF65-F5344CB8AC3E}">
        <p14:creationId xmlns:p14="http://schemas.microsoft.com/office/powerpoint/2010/main" val="33687462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997974" y="1009697"/>
            <a:ext cx="10269794" cy="4154984"/>
          </a:xfrm>
          <a:prstGeom prst="rect">
            <a:avLst/>
          </a:prstGeom>
        </p:spPr>
        <p:txBody>
          <a:bodyPr wrap="square">
            <a:spAutoFit/>
          </a:bodyPr>
          <a:lstStyle/>
          <a:p>
            <a:pPr algn="ctr"/>
            <a:r>
              <a:rPr lang="tr-TR" sz="2400" b="1" dirty="0" err="1"/>
              <a:t>Sözcüksel</a:t>
            </a:r>
            <a:r>
              <a:rPr lang="tr-TR" sz="2400" b="1" dirty="0"/>
              <a:t>-Anlamsal </a:t>
            </a:r>
            <a:r>
              <a:rPr lang="tr-TR" sz="2400" b="1" dirty="0" smtClean="0"/>
              <a:t>Araçlar</a:t>
            </a:r>
          </a:p>
          <a:p>
            <a:pPr algn="ctr"/>
            <a:endParaRPr lang="tr-TR" sz="2400" b="1" dirty="0"/>
          </a:p>
          <a:p>
            <a:pPr algn="just"/>
            <a:r>
              <a:rPr lang="hy-AM" sz="2400" dirty="0" smtClean="0">
                <a:latin typeface="Calibri" panose="020F0502020204030204" pitchFamily="34" charset="0"/>
                <a:cs typeface="Calibri" panose="020F0502020204030204" pitchFamily="34" charset="0"/>
              </a:rPr>
              <a:t>֍</a:t>
            </a:r>
            <a:r>
              <a:rPr lang="tr-TR" sz="2400" dirty="0" smtClean="0"/>
              <a:t>Dildeki </a:t>
            </a:r>
            <a:r>
              <a:rPr lang="tr-TR" sz="2400" dirty="0"/>
              <a:t>sözcüklerin cinslerinin morfolojik ve sözdizimsel araçlarla belirlenebilmesinin yanı sıra kelimeler, dilde sözcüksel-anlamsal olarak yani sözcük anlamlarından yola çıkılarak da belirlenebilmektedir. </a:t>
            </a:r>
            <a:endParaRPr lang="tr-TR" sz="2400" dirty="0" smtClean="0"/>
          </a:p>
          <a:p>
            <a:pPr algn="just"/>
            <a:endParaRPr lang="tr-TR" sz="2400" dirty="0"/>
          </a:p>
          <a:p>
            <a:pPr algn="just"/>
            <a:r>
              <a:rPr lang="hy-AM" sz="2400" dirty="0" smtClean="0">
                <a:latin typeface="Calibri" panose="020F0502020204030204" pitchFamily="34" charset="0"/>
                <a:cs typeface="Calibri" panose="020F0502020204030204" pitchFamily="34" charset="0"/>
              </a:rPr>
              <a:t>֍</a:t>
            </a:r>
            <a:r>
              <a:rPr lang="tr-TR" sz="2400" dirty="0" smtClean="0"/>
              <a:t>Örneğin</a:t>
            </a:r>
            <a:r>
              <a:rPr lang="tr-TR" sz="2400" dirty="0"/>
              <a:t>, </a:t>
            </a:r>
            <a:r>
              <a:rPr lang="ru-RU" sz="2400" dirty="0">
                <a:solidFill>
                  <a:srgbClr val="FF0000"/>
                </a:solidFill>
              </a:rPr>
              <a:t>мать (</a:t>
            </a:r>
            <a:r>
              <a:rPr lang="tr-TR" sz="2400" dirty="0">
                <a:solidFill>
                  <a:srgbClr val="FF0000"/>
                </a:solidFill>
              </a:rPr>
              <a:t>anne) – </a:t>
            </a:r>
            <a:r>
              <a:rPr lang="ru-RU" sz="2400" dirty="0">
                <a:solidFill>
                  <a:srgbClr val="FF0000"/>
                </a:solidFill>
              </a:rPr>
              <a:t>отец (</a:t>
            </a:r>
            <a:r>
              <a:rPr lang="tr-TR" sz="2400" dirty="0">
                <a:solidFill>
                  <a:srgbClr val="FF0000"/>
                </a:solidFill>
              </a:rPr>
              <a:t>baba), </a:t>
            </a:r>
            <a:r>
              <a:rPr lang="ru-RU" sz="2400" dirty="0">
                <a:solidFill>
                  <a:srgbClr val="FF0000"/>
                </a:solidFill>
              </a:rPr>
              <a:t>брат (</a:t>
            </a:r>
            <a:r>
              <a:rPr lang="tr-TR" sz="2400" dirty="0">
                <a:solidFill>
                  <a:srgbClr val="FF0000"/>
                </a:solidFill>
              </a:rPr>
              <a:t>erkek kardeş) – </a:t>
            </a:r>
            <a:r>
              <a:rPr lang="ru-RU" sz="2400" dirty="0">
                <a:solidFill>
                  <a:srgbClr val="FF0000"/>
                </a:solidFill>
              </a:rPr>
              <a:t>сестра (</a:t>
            </a:r>
            <a:r>
              <a:rPr lang="tr-TR" sz="2400" dirty="0">
                <a:solidFill>
                  <a:srgbClr val="FF0000"/>
                </a:solidFill>
              </a:rPr>
              <a:t>kız kardeş), </a:t>
            </a:r>
            <a:r>
              <a:rPr lang="ru-RU" sz="2400" dirty="0"/>
              <a:t>петух (</a:t>
            </a:r>
            <a:r>
              <a:rPr lang="tr-TR" sz="2400" dirty="0"/>
              <a:t>horoz) – </a:t>
            </a:r>
            <a:r>
              <a:rPr lang="ru-RU" sz="2400" dirty="0"/>
              <a:t>курица (</a:t>
            </a:r>
            <a:r>
              <a:rPr lang="tr-TR" sz="2400" dirty="0"/>
              <a:t>tavuk), </a:t>
            </a:r>
            <a:r>
              <a:rPr lang="ru-RU" sz="2400" dirty="0"/>
              <a:t>бык (</a:t>
            </a:r>
            <a:r>
              <a:rPr lang="tr-TR" sz="2400" dirty="0"/>
              <a:t>boğa) – </a:t>
            </a:r>
            <a:r>
              <a:rPr lang="ru-RU" sz="2400" dirty="0"/>
              <a:t>корова (</a:t>
            </a:r>
            <a:r>
              <a:rPr lang="tr-TR" sz="2400" dirty="0"/>
              <a:t>inek) gibi kelimelerin sözcük anlamlarından yola çıkarak cinsiyet belirlemesi yapılabileceği gibi burada verilen örnekler morfolojik biçim açısından da kelimelerin cinslerinin belirlenmesinde kolaylık sağlamaktadır. </a:t>
            </a:r>
          </a:p>
        </p:txBody>
      </p:sp>
    </p:spTree>
    <p:extLst>
      <p:ext uri="{BB962C8B-B14F-4D97-AF65-F5344CB8AC3E}">
        <p14:creationId xmlns:p14="http://schemas.microsoft.com/office/powerpoint/2010/main" val="21830399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632155" y="1988178"/>
            <a:ext cx="9016180" cy="2308324"/>
          </a:xfrm>
          <a:prstGeom prst="rect">
            <a:avLst/>
          </a:prstGeom>
        </p:spPr>
        <p:txBody>
          <a:bodyPr wrap="square">
            <a:spAutoFit/>
          </a:bodyPr>
          <a:lstStyle/>
          <a:p>
            <a:pPr algn="just">
              <a:lnSpc>
                <a:spcPct val="150000"/>
              </a:lnSpc>
            </a:pPr>
            <a:r>
              <a:rPr lang="tr-TR" sz="2400" dirty="0"/>
              <a:t>evlatlık (</a:t>
            </a:r>
            <a:r>
              <a:rPr lang="ru-RU" sz="2400" dirty="0"/>
              <a:t>приёмыш), </a:t>
            </a:r>
            <a:r>
              <a:rPr lang="tr-TR" sz="2400" dirty="0"/>
              <a:t>ikiz (</a:t>
            </a:r>
            <a:r>
              <a:rPr lang="ru-RU" sz="2400" dirty="0"/>
              <a:t>близнец), </a:t>
            </a:r>
            <a:r>
              <a:rPr lang="tr-TR" sz="2400" dirty="0"/>
              <a:t>pedagog (</a:t>
            </a:r>
            <a:r>
              <a:rPr lang="ru-RU" sz="2400" dirty="0"/>
              <a:t>педагог), </a:t>
            </a:r>
            <a:r>
              <a:rPr lang="tr-TR" sz="2400" dirty="0"/>
              <a:t>arkeolog (</a:t>
            </a:r>
            <a:r>
              <a:rPr lang="ru-RU" sz="2400" dirty="0"/>
              <a:t>археолог), </a:t>
            </a:r>
            <a:r>
              <a:rPr lang="tr-TR" sz="2400" dirty="0"/>
              <a:t>filolog (</a:t>
            </a:r>
            <a:r>
              <a:rPr lang="ru-RU" sz="2400" dirty="0"/>
              <a:t>филолог), </a:t>
            </a:r>
            <a:r>
              <a:rPr lang="tr-TR" sz="2400" dirty="0"/>
              <a:t>yazar (</a:t>
            </a:r>
            <a:r>
              <a:rPr lang="ru-RU" sz="2400" dirty="0"/>
              <a:t>автор), </a:t>
            </a:r>
            <a:r>
              <a:rPr lang="tr-TR" sz="2400" dirty="0"/>
              <a:t>boksör (</a:t>
            </a:r>
            <a:r>
              <a:rPr lang="ru-RU" sz="2400" dirty="0"/>
              <a:t>боксёр), </a:t>
            </a:r>
            <a:r>
              <a:rPr lang="tr-TR" sz="2400" dirty="0"/>
              <a:t>hokey oyuncusu (</a:t>
            </a:r>
            <a:r>
              <a:rPr lang="ru-RU" sz="2400" dirty="0" smtClean="0"/>
              <a:t>хоккеист-</a:t>
            </a:r>
            <a:r>
              <a:rPr lang="ru-RU" sz="2400" dirty="0" smtClean="0">
                <a:solidFill>
                  <a:srgbClr val="FF0000"/>
                </a:solidFill>
              </a:rPr>
              <a:t>ка</a:t>
            </a:r>
            <a:r>
              <a:rPr lang="ru-RU" sz="2400" dirty="0" smtClean="0"/>
              <a:t>), </a:t>
            </a:r>
            <a:r>
              <a:rPr lang="tr-TR" sz="2400" dirty="0"/>
              <a:t>antrenör (</a:t>
            </a:r>
            <a:r>
              <a:rPr lang="ru-RU" sz="2400" dirty="0"/>
              <a:t>тренер), </a:t>
            </a:r>
            <a:r>
              <a:rPr lang="tr-TR" sz="2400" dirty="0"/>
              <a:t>halterci (</a:t>
            </a:r>
            <a:r>
              <a:rPr lang="ru-RU" sz="2400" dirty="0"/>
              <a:t>штангист), </a:t>
            </a:r>
            <a:r>
              <a:rPr lang="tr-TR" sz="2400" dirty="0"/>
              <a:t>çaylak (</a:t>
            </a:r>
            <a:r>
              <a:rPr lang="ru-RU" sz="2400" dirty="0"/>
              <a:t>новичок), </a:t>
            </a:r>
            <a:r>
              <a:rPr lang="tr-TR" sz="2400" dirty="0"/>
              <a:t>yaya (</a:t>
            </a:r>
            <a:r>
              <a:rPr lang="ru-RU" sz="2400" dirty="0" smtClean="0"/>
              <a:t>пешеход</a:t>
            </a:r>
            <a:r>
              <a:rPr lang="ru-RU" sz="2400" dirty="0"/>
              <a:t>) </a:t>
            </a:r>
            <a:r>
              <a:rPr lang="tr-TR" sz="2400" dirty="0"/>
              <a:t>vs. </a:t>
            </a:r>
          </a:p>
        </p:txBody>
      </p:sp>
    </p:spTree>
    <p:extLst>
      <p:ext uri="{BB962C8B-B14F-4D97-AF65-F5344CB8AC3E}">
        <p14:creationId xmlns:p14="http://schemas.microsoft.com/office/powerpoint/2010/main" val="26987820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540774" y="932057"/>
            <a:ext cx="10962967" cy="4801314"/>
          </a:xfrm>
          <a:prstGeom prst="rect">
            <a:avLst/>
          </a:prstGeom>
        </p:spPr>
        <p:txBody>
          <a:bodyPr wrap="square">
            <a:spAutoFit/>
          </a:bodyPr>
          <a:lstStyle/>
          <a:p>
            <a:pPr algn="just"/>
            <a:r>
              <a:rPr lang="tr-TR" sz="2400" dirty="0"/>
              <a:t>Meslek adları çoğunlukla dilde eril cinse ait olmalarına rağmen hem kadın hem de erkekler için ifade edilebilir: </a:t>
            </a:r>
            <a:r>
              <a:rPr lang="ru-RU" sz="2400" dirty="0"/>
              <a:t>он – хороший </a:t>
            </a:r>
            <a:r>
              <a:rPr lang="ru-RU" sz="2400" dirty="0">
                <a:solidFill>
                  <a:srgbClr val="FF0000"/>
                </a:solidFill>
              </a:rPr>
              <a:t>врач</a:t>
            </a:r>
            <a:r>
              <a:rPr lang="ru-RU" sz="2400" dirty="0"/>
              <a:t> / она – хорош</a:t>
            </a:r>
            <a:r>
              <a:rPr lang="ru-RU" sz="2400" dirty="0">
                <a:solidFill>
                  <a:srgbClr val="FF0000"/>
                </a:solidFill>
              </a:rPr>
              <a:t>ий </a:t>
            </a:r>
            <a:r>
              <a:rPr lang="ru-RU" sz="2400" dirty="0"/>
              <a:t>врач (</a:t>
            </a:r>
            <a:r>
              <a:rPr lang="tr-TR" sz="2400" dirty="0"/>
              <a:t>o kadın/erkek iyi bir doktordur). </a:t>
            </a:r>
            <a:endParaRPr lang="tr-TR" sz="2400" dirty="0" smtClean="0"/>
          </a:p>
          <a:p>
            <a:pPr algn="just"/>
            <a:endParaRPr lang="tr-TR" sz="2400" dirty="0"/>
          </a:p>
          <a:p>
            <a:pPr algn="just"/>
            <a:endParaRPr lang="tr-TR" sz="2400" dirty="0" smtClean="0"/>
          </a:p>
          <a:p>
            <a:pPr algn="just"/>
            <a:r>
              <a:rPr lang="tr-TR" sz="2400" dirty="0"/>
              <a:t>Çoğunlukla eril cinse ait bazı meslek adları da dişi cinse ait çekim eklerine sahip olmalarına rağmen ortak cinse ait kabul edilirler: </a:t>
            </a:r>
            <a:r>
              <a:rPr lang="ru-RU" sz="2400" dirty="0">
                <a:solidFill>
                  <a:srgbClr val="FF0000"/>
                </a:solidFill>
              </a:rPr>
              <a:t>коллега</a:t>
            </a:r>
            <a:r>
              <a:rPr lang="ru-RU" sz="2400" dirty="0"/>
              <a:t> (</a:t>
            </a:r>
            <a:r>
              <a:rPr lang="tr-TR" sz="2400" dirty="0"/>
              <a:t>iş arkadaşı), </a:t>
            </a:r>
            <a:r>
              <a:rPr lang="ru-RU" sz="2400" dirty="0"/>
              <a:t>судья (</a:t>
            </a:r>
            <a:r>
              <a:rPr lang="tr-TR" sz="2400" dirty="0"/>
              <a:t>hakim/ hakem), </a:t>
            </a:r>
            <a:r>
              <a:rPr lang="ru-RU" sz="2400" dirty="0"/>
              <a:t>глава (</a:t>
            </a:r>
            <a:r>
              <a:rPr lang="tr-TR" sz="2400" dirty="0"/>
              <a:t>başkan, müdür, yönetici, baştaki kişi anlamlarında) gibi. </a:t>
            </a:r>
            <a:endParaRPr lang="tr-TR" sz="2400" dirty="0" smtClean="0"/>
          </a:p>
          <a:p>
            <a:pPr algn="just"/>
            <a:endParaRPr lang="tr-TR" sz="2400" dirty="0"/>
          </a:p>
          <a:p>
            <a:pPr algn="just"/>
            <a:endParaRPr lang="tr-TR" sz="2400" dirty="0" smtClean="0"/>
          </a:p>
          <a:p>
            <a:pPr algn="just"/>
            <a:r>
              <a:rPr lang="ru-RU" sz="2400" dirty="0"/>
              <a:t>Вчера он видел </a:t>
            </a:r>
            <a:r>
              <a:rPr lang="ru-RU" sz="2400" dirty="0">
                <a:solidFill>
                  <a:srgbClr val="FF0000"/>
                </a:solidFill>
              </a:rPr>
              <a:t>своего</a:t>
            </a:r>
            <a:r>
              <a:rPr lang="ru-RU" sz="2400" dirty="0"/>
              <a:t> коллег</a:t>
            </a:r>
            <a:r>
              <a:rPr lang="ru-RU" sz="2400" dirty="0">
                <a:solidFill>
                  <a:srgbClr val="FF0000"/>
                </a:solidFill>
              </a:rPr>
              <a:t>у</a:t>
            </a:r>
            <a:r>
              <a:rPr lang="ru-RU" sz="2400" dirty="0"/>
              <a:t> (</a:t>
            </a:r>
            <a:r>
              <a:rPr lang="tr-TR" sz="2400" dirty="0"/>
              <a:t>Dün [erkek] iş arkadaşını gördü)</a:t>
            </a:r>
          </a:p>
          <a:p>
            <a:pPr algn="just"/>
            <a:r>
              <a:rPr lang="ru-RU" sz="2400" dirty="0"/>
              <a:t>Вчера он видел </a:t>
            </a:r>
            <a:r>
              <a:rPr lang="ru-RU" sz="2400" dirty="0">
                <a:solidFill>
                  <a:srgbClr val="FF0000"/>
                </a:solidFill>
              </a:rPr>
              <a:t>свою</a:t>
            </a:r>
            <a:r>
              <a:rPr lang="ru-RU" sz="2400" dirty="0"/>
              <a:t> коллегу (</a:t>
            </a:r>
            <a:r>
              <a:rPr lang="tr-TR" sz="2400" dirty="0"/>
              <a:t>Dün [kadın] iş arkadaşını gördü)</a:t>
            </a:r>
          </a:p>
          <a:p>
            <a:endParaRPr lang="tr-TR" dirty="0"/>
          </a:p>
        </p:txBody>
      </p:sp>
    </p:spTree>
    <p:extLst>
      <p:ext uri="{BB962C8B-B14F-4D97-AF65-F5344CB8AC3E}">
        <p14:creationId xmlns:p14="http://schemas.microsoft.com/office/powerpoint/2010/main" val="40594718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663678" y="322288"/>
            <a:ext cx="11341509" cy="6186309"/>
          </a:xfrm>
          <a:prstGeom prst="rect">
            <a:avLst/>
          </a:prstGeom>
        </p:spPr>
        <p:txBody>
          <a:bodyPr wrap="square">
            <a:spAutoFit/>
          </a:bodyPr>
          <a:lstStyle/>
          <a:p>
            <a:pPr algn="just">
              <a:lnSpc>
                <a:spcPct val="150000"/>
              </a:lnSpc>
            </a:pPr>
            <a:r>
              <a:rPr lang="tr-TR" sz="2400" dirty="0" smtClean="0"/>
              <a:t>Hayvan </a:t>
            </a:r>
            <a:r>
              <a:rPr lang="tr-TR" sz="2400" dirty="0"/>
              <a:t>adlarından bazıları varlıkları hem eril hem de dişi cinste ifade edilebilme özelliğine sahip olabildikleri gibi </a:t>
            </a:r>
            <a:endParaRPr lang="ru-RU" sz="2400" dirty="0" smtClean="0"/>
          </a:p>
          <a:p>
            <a:pPr algn="just">
              <a:lnSpc>
                <a:spcPct val="150000"/>
              </a:lnSpc>
            </a:pPr>
            <a:r>
              <a:rPr lang="tr-TR" sz="2400" dirty="0" smtClean="0"/>
              <a:t>(</a:t>
            </a:r>
            <a:r>
              <a:rPr lang="ru-RU" sz="2400" dirty="0"/>
              <a:t>кот-кошка/ </a:t>
            </a:r>
            <a:r>
              <a:rPr lang="tr-TR" sz="2400" dirty="0"/>
              <a:t>kedi; </a:t>
            </a:r>
            <a:endParaRPr lang="ru-RU" sz="2400" dirty="0" smtClean="0"/>
          </a:p>
          <a:p>
            <a:pPr algn="just">
              <a:lnSpc>
                <a:spcPct val="150000"/>
              </a:lnSpc>
            </a:pPr>
            <a:r>
              <a:rPr lang="ru-RU" sz="2400" dirty="0" smtClean="0"/>
              <a:t>конь </a:t>
            </a:r>
            <a:r>
              <a:rPr lang="ru-RU" sz="2400" dirty="0"/>
              <a:t>– лошадь/</a:t>
            </a:r>
            <a:r>
              <a:rPr lang="tr-TR" sz="2400" dirty="0"/>
              <a:t>at; </a:t>
            </a:r>
            <a:endParaRPr lang="ru-RU" sz="2400" dirty="0" smtClean="0"/>
          </a:p>
          <a:p>
            <a:pPr algn="just">
              <a:lnSpc>
                <a:spcPct val="150000"/>
              </a:lnSpc>
            </a:pPr>
            <a:r>
              <a:rPr lang="ru-RU" sz="2400" dirty="0" smtClean="0"/>
              <a:t>козёл </a:t>
            </a:r>
            <a:r>
              <a:rPr lang="ru-RU" sz="2400" dirty="0"/>
              <a:t>– коза / </a:t>
            </a:r>
            <a:r>
              <a:rPr lang="tr-TR" sz="2400" dirty="0"/>
              <a:t>teke ve keçi; </a:t>
            </a:r>
            <a:endParaRPr lang="ru-RU" sz="2400" dirty="0" smtClean="0"/>
          </a:p>
          <a:p>
            <a:pPr algn="just">
              <a:lnSpc>
                <a:spcPct val="150000"/>
              </a:lnSpc>
            </a:pPr>
            <a:r>
              <a:rPr lang="ru-RU" sz="2400" dirty="0" smtClean="0"/>
              <a:t>пёс-собака</a:t>
            </a:r>
            <a:r>
              <a:rPr lang="ru-RU" sz="2400" dirty="0"/>
              <a:t>/ </a:t>
            </a:r>
            <a:r>
              <a:rPr lang="tr-TR" sz="2400" dirty="0"/>
              <a:t>köpek; </a:t>
            </a:r>
            <a:endParaRPr lang="ru-RU" sz="2400" dirty="0" smtClean="0"/>
          </a:p>
          <a:p>
            <a:pPr algn="just">
              <a:lnSpc>
                <a:spcPct val="150000"/>
              </a:lnSpc>
            </a:pPr>
            <a:r>
              <a:rPr lang="ru-RU" sz="2400" dirty="0" smtClean="0"/>
              <a:t>волк </a:t>
            </a:r>
            <a:r>
              <a:rPr lang="ru-RU" sz="2400" dirty="0"/>
              <a:t>– </a:t>
            </a:r>
            <a:r>
              <a:rPr lang="ru-RU" sz="2400" dirty="0" smtClean="0"/>
              <a:t>волчица (волчиха)/ </a:t>
            </a:r>
            <a:r>
              <a:rPr lang="tr-TR" sz="2400" dirty="0"/>
              <a:t>kurt; </a:t>
            </a:r>
            <a:endParaRPr lang="ru-RU" sz="2400" dirty="0" smtClean="0"/>
          </a:p>
          <a:p>
            <a:pPr algn="just">
              <a:lnSpc>
                <a:spcPct val="150000"/>
              </a:lnSpc>
            </a:pPr>
            <a:r>
              <a:rPr lang="ru-RU" sz="2400" dirty="0" smtClean="0"/>
              <a:t>лев </a:t>
            </a:r>
            <a:r>
              <a:rPr lang="ru-RU" sz="2400" dirty="0"/>
              <a:t>– лвица/</a:t>
            </a:r>
            <a:r>
              <a:rPr lang="tr-TR" sz="2400" dirty="0"/>
              <a:t>aslan; </a:t>
            </a:r>
            <a:r>
              <a:rPr lang="ru-RU" sz="2400" dirty="0"/>
              <a:t>заяц зайчиха/</a:t>
            </a:r>
            <a:r>
              <a:rPr lang="tr-TR" sz="2400" dirty="0"/>
              <a:t>tavşan; </a:t>
            </a:r>
            <a:r>
              <a:rPr lang="ru-RU" sz="2400" dirty="0"/>
              <a:t>медведь медведица/ </a:t>
            </a:r>
            <a:r>
              <a:rPr lang="tr-TR" sz="2400" dirty="0"/>
              <a:t>ayı vb.), bazıları da sadece eril cinste (</a:t>
            </a:r>
            <a:r>
              <a:rPr lang="ru-RU" sz="2400" dirty="0">
                <a:solidFill>
                  <a:srgbClr val="7030A0"/>
                </a:solidFill>
              </a:rPr>
              <a:t>барс, бурсук, кит, носорог, тюлень, морж</a:t>
            </a:r>
            <a:r>
              <a:rPr lang="ru-RU" sz="2400" dirty="0"/>
              <a:t>) </a:t>
            </a:r>
            <a:r>
              <a:rPr lang="tr-TR" sz="2400" dirty="0"/>
              <a:t>ifade edilebilme özelliğine sahiptir. Eğer canlının dişi mi erkek mi olduğu belirtilmek isteniyorsa tıpkı Türkçede olduğu gibi dişi (</a:t>
            </a:r>
            <a:r>
              <a:rPr lang="ru-RU" sz="2400" dirty="0">
                <a:solidFill>
                  <a:srgbClr val="7030A0"/>
                </a:solidFill>
              </a:rPr>
              <a:t>самка</a:t>
            </a:r>
            <a:r>
              <a:rPr lang="ru-RU" sz="2400" dirty="0"/>
              <a:t>) </a:t>
            </a:r>
            <a:r>
              <a:rPr lang="tr-TR" sz="2400" dirty="0"/>
              <a:t>ve erkek (</a:t>
            </a:r>
            <a:r>
              <a:rPr lang="ru-RU" sz="2400" dirty="0">
                <a:solidFill>
                  <a:srgbClr val="7030A0"/>
                </a:solidFill>
              </a:rPr>
              <a:t>самец</a:t>
            </a:r>
            <a:r>
              <a:rPr lang="ru-RU" sz="2400" dirty="0"/>
              <a:t>) </a:t>
            </a:r>
            <a:r>
              <a:rPr lang="tr-TR" sz="2400" dirty="0"/>
              <a:t>ifadeleri ismin başına getirilmektedir. </a:t>
            </a:r>
          </a:p>
        </p:txBody>
      </p:sp>
    </p:spTree>
    <p:extLst>
      <p:ext uri="{BB962C8B-B14F-4D97-AF65-F5344CB8AC3E}">
        <p14:creationId xmlns:p14="http://schemas.microsoft.com/office/powerpoint/2010/main" val="42907878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997974" y="817968"/>
            <a:ext cx="10417278" cy="4893647"/>
          </a:xfrm>
          <a:prstGeom prst="rect">
            <a:avLst/>
          </a:prstGeom>
        </p:spPr>
        <p:txBody>
          <a:bodyPr wrap="square">
            <a:spAutoFit/>
          </a:bodyPr>
          <a:lstStyle/>
          <a:p>
            <a:pPr algn="ctr"/>
            <a:r>
              <a:rPr lang="tr-TR" sz="2400" b="1" dirty="0" err="1"/>
              <a:t>Sözcüksel</a:t>
            </a:r>
            <a:r>
              <a:rPr lang="tr-TR" sz="2400" b="1" dirty="0"/>
              <a:t>-Türevsel Araçlar</a:t>
            </a:r>
          </a:p>
          <a:p>
            <a:pPr algn="just"/>
            <a:endParaRPr lang="tr-TR" sz="2400" dirty="0"/>
          </a:p>
          <a:p>
            <a:pPr algn="just"/>
            <a:r>
              <a:rPr lang="hy-AM" sz="2400" dirty="0" smtClean="0">
                <a:latin typeface="Calibri" panose="020F0502020204030204" pitchFamily="34" charset="0"/>
                <a:cs typeface="Calibri" panose="020F0502020204030204" pitchFamily="34" charset="0"/>
              </a:rPr>
              <a:t>֍</a:t>
            </a:r>
            <a:r>
              <a:rPr lang="ru-RU" sz="2400" dirty="0" smtClean="0">
                <a:latin typeface="Calibri" panose="020F0502020204030204" pitchFamily="34" charset="0"/>
                <a:cs typeface="Calibri" panose="020F0502020204030204" pitchFamily="34" charset="0"/>
              </a:rPr>
              <a:t> </a:t>
            </a:r>
            <a:r>
              <a:rPr lang="tr-TR" sz="2400" dirty="0" smtClean="0"/>
              <a:t>Rus </a:t>
            </a:r>
            <a:r>
              <a:rPr lang="tr-TR" sz="2400" dirty="0"/>
              <a:t>dilinde kelimelerin cinsleri </a:t>
            </a:r>
            <a:r>
              <a:rPr lang="tr-TR" sz="2400" dirty="0" err="1"/>
              <a:t>sözcüksel</a:t>
            </a:r>
            <a:r>
              <a:rPr lang="tr-TR" sz="2400" dirty="0"/>
              <a:t>-türevsel araçlarla ortaya konabilmektedir. </a:t>
            </a:r>
            <a:endParaRPr lang="ru-RU" sz="2400" dirty="0" smtClean="0"/>
          </a:p>
          <a:p>
            <a:pPr algn="just"/>
            <a:endParaRPr lang="ru-RU" sz="2400" dirty="0"/>
          </a:p>
          <a:p>
            <a:pPr algn="just"/>
            <a:r>
              <a:rPr lang="tr-TR" sz="2400" dirty="0" smtClean="0">
                <a:latin typeface="Calibri" panose="020F0502020204030204" pitchFamily="34" charset="0"/>
                <a:cs typeface="Calibri" panose="020F0502020204030204" pitchFamily="34" charset="0"/>
              </a:rPr>
              <a:t>֍</a:t>
            </a:r>
            <a:r>
              <a:rPr lang="ru-RU" sz="2400" dirty="0" smtClean="0">
                <a:latin typeface="Calibri" panose="020F0502020204030204" pitchFamily="34" charset="0"/>
                <a:cs typeface="Calibri" panose="020F0502020204030204" pitchFamily="34" charset="0"/>
              </a:rPr>
              <a:t> </a:t>
            </a:r>
            <a:r>
              <a:rPr lang="tr-TR" sz="2400" dirty="0" smtClean="0"/>
              <a:t>Bunda </a:t>
            </a:r>
            <a:r>
              <a:rPr lang="tr-TR" sz="2400" dirty="0"/>
              <a:t>kelime yapımında kullanılan yapım eklerinin büyük bir rolü vardır. Dildeki belirli yapım eklerine bakarak sözcüğün cinsi belirlenebilmektedir. </a:t>
            </a:r>
            <a:endParaRPr lang="ru-RU" sz="2400" dirty="0" smtClean="0"/>
          </a:p>
          <a:p>
            <a:pPr algn="just"/>
            <a:endParaRPr lang="ru-RU" sz="2400" dirty="0"/>
          </a:p>
          <a:p>
            <a:pPr algn="just"/>
            <a:r>
              <a:rPr lang="hy-AM" sz="2400" dirty="0" smtClean="0">
                <a:latin typeface="Calibri" panose="020F0502020204030204" pitchFamily="34" charset="0"/>
                <a:cs typeface="Calibri" panose="020F0502020204030204" pitchFamily="34" charset="0"/>
              </a:rPr>
              <a:t>֍</a:t>
            </a:r>
            <a:r>
              <a:rPr lang="tr-TR" sz="2400" dirty="0" smtClean="0"/>
              <a:t>Eril </a:t>
            </a:r>
            <a:r>
              <a:rPr lang="tr-TR" sz="2400" dirty="0"/>
              <a:t>haldeki kelimeye yeni son ekler eklenerek kelimenin eş değerdeki anlamının dişi cinsteki karşılığı oluşturulmaktadır. </a:t>
            </a:r>
            <a:endParaRPr lang="ru-RU" sz="2400" dirty="0" smtClean="0"/>
          </a:p>
          <a:p>
            <a:pPr algn="just"/>
            <a:endParaRPr lang="ru-RU" sz="2400" dirty="0"/>
          </a:p>
          <a:p>
            <a:pPr algn="just"/>
            <a:r>
              <a:rPr lang="hy-AM" sz="2400" dirty="0" smtClean="0">
                <a:latin typeface="Calibri" panose="020F0502020204030204" pitchFamily="34" charset="0"/>
                <a:cs typeface="Calibri" panose="020F0502020204030204" pitchFamily="34" charset="0"/>
              </a:rPr>
              <a:t>֍</a:t>
            </a:r>
            <a:r>
              <a:rPr lang="tr-TR" sz="2400" dirty="0" smtClean="0"/>
              <a:t>Eril </a:t>
            </a:r>
            <a:r>
              <a:rPr lang="tr-TR" sz="2400" dirty="0"/>
              <a:t>cinsteki kelimelere -</a:t>
            </a:r>
            <a:r>
              <a:rPr lang="ru-RU" sz="2400" dirty="0"/>
              <a:t>ка, -ница, -ица, -ша </a:t>
            </a:r>
            <a:r>
              <a:rPr lang="tr-TR" sz="2400" dirty="0"/>
              <a:t>gibi dişi cins ekleri getirilerek dişi cinse ait kelimeler oluşturulmaktadır.</a:t>
            </a:r>
          </a:p>
        </p:txBody>
      </p:sp>
    </p:spTree>
    <p:extLst>
      <p:ext uri="{BB962C8B-B14F-4D97-AF65-F5344CB8AC3E}">
        <p14:creationId xmlns:p14="http://schemas.microsoft.com/office/powerpoint/2010/main" val="6482771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027470" y="575553"/>
            <a:ext cx="9827342" cy="6001643"/>
          </a:xfrm>
          <a:prstGeom prst="rect">
            <a:avLst/>
          </a:prstGeom>
        </p:spPr>
        <p:txBody>
          <a:bodyPr wrap="square">
            <a:spAutoFit/>
          </a:bodyPr>
          <a:lstStyle/>
          <a:p>
            <a:pPr algn="just"/>
            <a:r>
              <a:rPr lang="hy-AM" sz="2400" dirty="0" smtClean="0">
                <a:latin typeface="Calibri" panose="020F0502020204030204" pitchFamily="34" charset="0"/>
                <a:cs typeface="Calibri" panose="020F0502020204030204" pitchFamily="34" charset="0"/>
              </a:rPr>
              <a:t>֎</a:t>
            </a:r>
            <a:r>
              <a:rPr lang="tr-TR" sz="2400" dirty="0" smtClean="0"/>
              <a:t>Batı dillerindeki karşılığının kaynağı Latincedeki ‘genus’ kelimesinden gelen cinsiyet kavramı, bugün algılandığından farklı olarak gerçek cinsiyetten çok, ‘tür’ anlamına sahiptir. Birçok dilde görülebilen dil bilgisel bir kategori olan cinsiyet adlarla ilgilidir ve varlıklara ad olan sözcüklerin ayrı ya da aynı biçim sınıflarına ait olduklarını gösterir</a:t>
            </a:r>
            <a:r>
              <a:rPr lang="ru-RU" sz="2400" dirty="0" smtClean="0"/>
              <a:t>.</a:t>
            </a:r>
          </a:p>
          <a:p>
            <a:pPr algn="just"/>
            <a:endParaRPr lang="ru-RU" sz="2400" dirty="0"/>
          </a:p>
          <a:p>
            <a:pPr algn="just"/>
            <a:endParaRPr lang="ru-RU" sz="2400" dirty="0" smtClean="0"/>
          </a:p>
          <a:p>
            <a:pPr algn="just"/>
            <a:r>
              <a:rPr lang="hy-AM" sz="2400" dirty="0" smtClean="0">
                <a:latin typeface="Calibri" panose="020F0502020204030204" pitchFamily="34" charset="0"/>
                <a:cs typeface="Calibri" panose="020F0502020204030204" pitchFamily="34" charset="0"/>
              </a:rPr>
              <a:t>֎</a:t>
            </a:r>
            <a:r>
              <a:rPr lang="ru-RU" sz="2400" dirty="0" smtClean="0">
                <a:latin typeface="Calibri" panose="020F0502020204030204" pitchFamily="34" charset="0"/>
                <a:cs typeface="Calibri" panose="020F0502020204030204" pitchFamily="34" charset="0"/>
              </a:rPr>
              <a:t> </a:t>
            </a:r>
            <a:r>
              <a:rPr lang="tr-TR" sz="2400" dirty="0"/>
              <a:t>C</a:t>
            </a:r>
            <a:r>
              <a:rPr lang="tr-TR" sz="2400" dirty="0" smtClean="0"/>
              <a:t>insiyet kavramı, adları sınıflara ayıran ve birlikte kullanıldıkları sözcüklerle uyum ilişkisi gerektiren bir ulam olarak tanımlanmaktadır.</a:t>
            </a:r>
          </a:p>
          <a:p>
            <a:pPr algn="just"/>
            <a:endParaRPr lang="ru-RU" sz="2400" dirty="0" smtClean="0"/>
          </a:p>
          <a:p>
            <a:pPr algn="just"/>
            <a:endParaRPr lang="ru-RU" sz="2400" dirty="0"/>
          </a:p>
          <a:p>
            <a:pPr algn="just"/>
            <a:r>
              <a:rPr lang="hy-AM" sz="2400" dirty="0" smtClean="0">
                <a:latin typeface="Calibri" panose="020F0502020204030204" pitchFamily="34" charset="0"/>
                <a:cs typeface="Calibri" panose="020F0502020204030204" pitchFamily="34" charset="0"/>
              </a:rPr>
              <a:t>֎</a:t>
            </a:r>
            <a:r>
              <a:rPr lang="ru-RU" sz="2400" dirty="0" smtClean="0">
                <a:latin typeface="Calibri" panose="020F0502020204030204" pitchFamily="34" charset="0"/>
                <a:cs typeface="Calibri" panose="020F0502020204030204" pitchFamily="34" charset="0"/>
              </a:rPr>
              <a:t> </a:t>
            </a:r>
            <a:r>
              <a:rPr lang="tr-TR" sz="2400" dirty="0" smtClean="0"/>
              <a:t>Sözcükler genel olarak eril-dişil-yansız cinsiyet türleri olan, canlı olup olmamalarına bağlı olarak canlı-cansız şeklinde ayrılan ve insan-hayvan-nesne karşıtlıklarını kodlayan sistemler olarak ele alınmaktadır</a:t>
            </a:r>
            <a:endParaRPr lang="ru-RU" sz="2400" dirty="0" smtClean="0"/>
          </a:p>
          <a:p>
            <a:pPr algn="just"/>
            <a:endParaRPr lang="ru-RU" sz="2400" dirty="0"/>
          </a:p>
          <a:p>
            <a:pPr algn="just"/>
            <a:endParaRPr lang="tr-TR" sz="2400" dirty="0"/>
          </a:p>
        </p:txBody>
      </p:sp>
    </p:spTree>
    <p:extLst>
      <p:ext uri="{BB962C8B-B14F-4D97-AF65-F5344CB8AC3E}">
        <p14:creationId xmlns:p14="http://schemas.microsoft.com/office/powerpoint/2010/main" val="29092440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Resim 5"/>
          <p:cNvPicPr>
            <a:picLocks noChangeAspect="1"/>
          </p:cNvPicPr>
          <p:nvPr/>
        </p:nvPicPr>
        <p:blipFill>
          <a:blip r:embed="rId2"/>
          <a:stretch>
            <a:fillRect/>
          </a:stretch>
        </p:blipFill>
        <p:spPr>
          <a:xfrm>
            <a:off x="1441343" y="201478"/>
            <a:ext cx="10368366" cy="6865749"/>
          </a:xfrm>
          <a:prstGeom prst="rect">
            <a:avLst/>
          </a:prstGeom>
        </p:spPr>
      </p:pic>
    </p:spTree>
    <p:extLst>
      <p:ext uri="{BB962C8B-B14F-4D97-AF65-F5344CB8AC3E}">
        <p14:creationId xmlns:p14="http://schemas.microsoft.com/office/powerpoint/2010/main" val="849422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p:cNvPicPr>
            <a:picLocks noChangeAspect="1"/>
          </p:cNvPicPr>
          <p:nvPr/>
        </p:nvPicPr>
        <p:blipFill>
          <a:blip r:embed="rId2"/>
          <a:stretch>
            <a:fillRect/>
          </a:stretch>
        </p:blipFill>
        <p:spPr>
          <a:xfrm>
            <a:off x="1653153" y="503695"/>
            <a:ext cx="10538847" cy="6354305"/>
          </a:xfrm>
          <a:prstGeom prst="rect">
            <a:avLst/>
          </a:prstGeom>
        </p:spPr>
      </p:pic>
    </p:spTree>
    <p:extLst>
      <p:ext uri="{BB962C8B-B14F-4D97-AF65-F5344CB8AC3E}">
        <p14:creationId xmlns:p14="http://schemas.microsoft.com/office/powerpoint/2010/main" val="22610989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1172706" y="586509"/>
            <a:ext cx="10063566" cy="5078313"/>
          </a:xfrm>
          <a:prstGeom prst="rect">
            <a:avLst/>
          </a:prstGeom>
        </p:spPr>
        <p:txBody>
          <a:bodyPr wrap="square">
            <a:spAutoFit/>
          </a:bodyPr>
          <a:lstStyle/>
          <a:p>
            <a:pPr algn="just">
              <a:lnSpc>
                <a:spcPct val="150000"/>
              </a:lnSpc>
            </a:pPr>
            <a:r>
              <a:rPr lang="tr-TR" sz="2400" dirty="0">
                <a:ea typeface="Calibri" panose="020F0502020204030204" pitchFamily="34" charset="0"/>
              </a:rPr>
              <a:t>Sözcük türetme yoluyla dildeki kelimelerin cinslerini belirlemek için bazı belli başlı son ekler de önemli rol oynamaktadır. Örneğin, dilde </a:t>
            </a:r>
            <a:r>
              <a:rPr lang="tr-TR" sz="2400" dirty="0" smtClean="0">
                <a:ea typeface="Calibri" panose="020F0502020204030204" pitchFamily="34" charset="0"/>
              </a:rPr>
              <a:t>sonu</a:t>
            </a:r>
            <a:endParaRPr lang="ru-RU" sz="2400" dirty="0" smtClean="0">
              <a:ea typeface="Calibri" panose="020F0502020204030204" pitchFamily="34" charset="0"/>
            </a:endParaRPr>
          </a:p>
          <a:p>
            <a:pPr algn="just">
              <a:lnSpc>
                <a:spcPct val="150000"/>
              </a:lnSpc>
            </a:pPr>
            <a:endParaRPr lang="ru-RU" sz="2400" dirty="0">
              <a:ea typeface="Calibri" panose="020F0502020204030204" pitchFamily="34" charset="0"/>
            </a:endParaRPr>
          </a:p>
          <a:p>
            <a:pPr marL="342900" indent="-342900" algn="just">
              <a:lnSpc>
                <a:spcPct val="150000"/>
              </a:lnSpc>
              <a:buFont typeface="Arial" panose="020B0604020202020204" pitchFamily="34" charset="0"/>
              <a:buChar char="•"/>
            </a:pPr>
            <a:r>
              <a:rPr lang="tr-TR" sz="2400" b="1" i="1" dirty="0" smtClean="0">
                <a:ea typeface="Calibri" panose="020F0502020204030204" pitchFamily="34" charset="0"/>
              </a:rPr>
              <a:t>-</a:t>
            </a:r>
            <a:r>
              <a:rPr lang="tr-TR" sz="2400" b="1" i="1" dirty="0">
                <a:ea typeface="Calibri" panose="020F0502020204030204" pitchFamily="34" charset="0"/>
              </a:rPr>
              <a:t>тель</a:t>
            </a:r>
            <a:r>
              <a:rPr lang="tr-TR" sz="2400" dirty="0">
                <a:ea typeface="Calibri" panose="020F0502020204030204" pitchFamily="34" charset="0"/>
              </a:rPr>
              <a:t> ve -</a:t>
            </a:r>
            <a:r>
              <a:rPr lang="tr-TR" sz="2400" b="1" i="1" dirty="0">
                <a:ea typeface="Calibri" panose="020F0502020204030204" pitchFamily="34" charset="0"/>
              </a:rPr>
              <a:t>арь</a:t>
            </a:r>
            <a:r>
              <a:rPr lang="tr-TR" sz="2400" dirty="0">
                <a:ea typeface="Calibri" panose="020F0502020204030204" pitchFamily="34" charset="0"/>
              </a:rPr>
              <a:t> eki ile biten bütün kelimeler (</a:t>
            </a:r>
            <a:r>
              <a:rPr lang="tr-TR" sz="2400" i="1" dirty="0" err="1">
                <a:ea typeface="Calibri" panose="020F0502020204030204" pitchFamily="34" charset="0"/>
              </a:rPr>
              <a:t>учи</a:t>
            </a:r>
            <a:r>
              <a:rPr lang="tr-TR" sz="2400" i="1" dirty="0">
                <a:ea typeface="Calibri" panose="020F0502020204030204" pitchFamily="34" charset="0"/>
              </a:rPr>
              <a:t>-тель, </a:t>
            </a:r>
            <a:r>
              <a:rPr lang="tr-TR" sz="2400" i="1" dirty="0" err="1">
                <a:ea typeface="Calibri" panose="020F0502020204030204" pitchFamily="34" charset="0"/>
              </a:rPr>
              <a:t>выключа</a:t>
            </a:r>
            <a:r>
              <a:rPr lang="tr-TR" sz="2400" i="1" dirty="0">
                <a:ea typeface="Calibri" panose="020F0502020204030204" pitchFamily="34" charset="0"/>
              </a:rPr>
              <a:t>-тель, </a:t>
            </a:r>
            <a:r>
              <a:rPr lang="tr-TR" sz="2400" i="1" dirty="0" err="1">
                <a:ea typeface="Calibri" panose="020F0502020204030204" pitchFamily="34" charset="0"/>
              </a:rPr>
              <a:t>воспита</a:t>
            </a:r>
            <a:r>
              <a:rPr lang="tr-TR" sz="2400" i="1" dirty="0">
                <a:ea typeface="Calibri" panose="020F0502020204030204" pitchFamily="34" charset="0"/>
              </a:rPr>
              <a:t>-тель, слов-арь, </a:t>
            </a:r>
            <a:r>
              <a:rPr lang="tr-TR" sz="2400" i="1" dirty="0" err="1">
                <a:ea typeface="Calibri" panose="020F0502020204030204" pitchFamily="34" charset="0"/>
              </a:rPr>
              <a:t>календ</a:t>
            </a:r>
            <a:r>
              <a:rPr lang="tr-TR" sz="2400" i="1" dirty="0">
                <a:ea typeface="Calibri" panose="020F0502020204030204" pitchFamily="34" charset="0"/>
              </a:rPr>
              <a:t>-арь</a:t>
            </a:r>
            <a:r>
              <a:rPr lang="tr-TR" sz="2400" dirty="0">
                <a:ea typeface="Calibri" panose="020F0502020204030204" pitchFamily="34" charset="0"/>
              </a:rPr>
              <a:t> vb.) eril; </a:t>
            </a:r>
            <a:endParaRPr lang="ru-RU" sz="2400" dirty="0" smtClean="0">
              <a:ea typeface="Calibri" panose="020F0502020204030204" pitchFamily="34" charset="0"/>
            </a:endParaRPr>
          </a:p>
          <a:p>
            <a:pPr marL="342900" indent="-342900" algn="just">
              <a:lnSpc>
                <a:spcPct val="150000"/>
              </a:lnSpc>
              <a:buFont typeface="Arial" panose="020B0604020202020204" pitchFamily="34" charset="0"/>
              <a:buChar char="•"/>
            </a:pPr>
            <a:r>
              <a:rPr lang="tr-TR" sz="2400" dirty="0" smtClean="0">
                <a:ea typeface="Calibri" panose="020F0502020204030204" pitchFamily="34" charset="0"/>
              </a:rPr>
              <a:t>dilde </a:t>
            </a:r>
            <a:r>
              <a:rPr lang="tr-TR" sz="2400" dirty="0">
                <a:ea typeface="Calibri" panose="020F0502020204030204" pitchFamily="34" charset="0"/>
              </a:rPr>
              <a:t>sonu </a:t>
            </a:r>
            <a:r>
              <a:rPr lang="tr-TR" sz="2400" b="1" i="1" dirty="0">
                <a:ea typeface="Calibri" panose="020F0502020204030204" pitchFamily="34" charset="0"/>
              </a:rPr>
              <a:t>-</a:t>
            </a:r>
            <a:r>
              <a:rPr lang="tr-TR" sz="2400" b="1" i="1" dirty="0" err="1">
                <a:solidFill>
                  <a:srgbClr val="7030A0"/>
                </a:solidFill>
                <a:ea typeface="Calibri" panose="020F0502020204030204" pitchFamily="34" charset="0"/>
              </a:rPr>
              <a:t>ость</a:t>
            </a:r>
            <a:r>
              <a:rPr lang="tr-TR" sz="2400" dirty="0">
                <a:ea typeface="Calibri" panose="020F0502020204030204" pitchFamily="34" charset="0"/>
              </a:rPr>
              <a:t> ve </a:t>
            </a:r>
            <a:r>
              <a:rPr lang="tr-TR" sz="2400" b="1" i="1" dirty="0">
                <a:ea typeface="Calibri" panose="020F0502020204030204" pitchFamily="34" charset="0"/>
              </a:rPr>
              <a:t>-</a:t>
            </a:r>
            <a:r>
              <a:rPr lang="tr-TR" sz="2400" b="1" i="1" dirty="0">
                <a:solidFill>
                  <a:srgbClr val="7030A0"/>
                </a:solidFill>
                <a:ea typeface="Calibri" panose="020F0502020204030204" pitchFamily="34" charset="0"/>
              </a:rPr>
              <a:t>есть</a:t>
            </a:r>
            <a:r>
              <a:rPr lang="tr-TR" sz="2400" dirty="0">
                <a:ea typeface="Calibri" panose="020F0502020204030204" pitchFamily="34" charset="0"/>
              </a:rPr>
              <a:t> eki ile biten tüm kelimeler dişi cinse (</a:t>
            </a:r>
            <a:r>
              <a:rPr lang="tr-TR" sz="2400" i="1" dirty="0" err="1">
                <a:ea typeface="Calibri" panose="020F0502020204030204" pitchFamily="34" charset="0"/>
              </a:rPr>
              <a:t>свеж</a:t>
            </a:r>
            <a:r>
              <a:rPr lang="tr-TR" sz="2400" i="1" dirty="0">
                <a:ea typeface="Calibri" panose="020F0502020204030204" pitchFamily="34" charset="0"/>
              </a:rPr>
              <a:t>-есть, </a:t>
            </a:r>
            <a:r>
              <a:rPr lang="tr-TR" sz="2400" i="1" dirty="0" err="1">
                <a:ea typeface="Calibri" panose="020F0502020204030204" pitchFamily="34" charset="0"/>
              </a:rPr>
              <a:t>тяж</a:t>
            </a:r>
            <a:r>
              <a:rPr lang="tr-TR" sz="2400" i="1" dirty="0">
                <a:ea typeface="Calibri" panose="020F0502020204030204" pitchFamily="34" charset="0"/>
              </a:rPr>
              <a:t>-есть, </a:t>
            </a:r>
            <a:r>
              <a:rPr lang="tr-TR" sz="2400" i="1" dirty="0" err="1">
                <a:ea typeface="Calibri" panose="020F0502020204030204" pitchFamily="34" charset="0"/>
              </a:rPr>
              <a:t>нов-ость</a:t>
            </a:r>
            <a:r>
              <a:rPr lang="tr-TR" sz="2400" i="1" dirty="0">
                <a:ea typeface="Calibri" panose="020F0502020204030204" pitchFamily="34" charset="0"/>
              </a:rPr>
              <a:t>, </a:t>
            </a:r>
            <a:r>
              <a:rPr lang="tr-TR" sz="2400" i="1" dirty="0" err="1">
                <a:ea typeface="Calibri" panose="020F0502020204030204" pitchFamily="34" charset="0"/>
              </a:rPr>
              <a:t>смел-ость</a:t>
            </a:r>
            <a:r>
              <a:rPr lang="tr-TR" sz="2400" i="1" dirty="0">
                <a:ea typeface="Calibri" panose="020F0502020204030204" pitchFamily="34" charset="0"/>
              </a:rPr>
              <a:t>)</a:t>
            </a:r>
            <a:r>
              <a:rPr lang="tr-TR" sz="2400" dirty="0">
                <a:ea typeface="Calibri" panose="020F0502020204030204" pitchFamily="34" charset="0"/>
              </a:rPr>
              <a:t> vs.; </a:t>
            </a:r>
            <a:endParaRPr lang="ru-RU" sz="2400" dirty="0" smtClean="0">
              <a:ea typeface="Calibri" panose="020F0502020204030204" pitchFamily="34" charset="0"/>
            </a:endParaRPr>
          </a:p>
          <a:p>
            <a:pPr marL="342900" indent="-342900" algn="just">
              <a:lnSpc>
                <a:spcPct val="150000"/>
              </a:lnSpc>
              <a:buFont typeface="Arial" panose="020B0604020202020204" pitchFamily="34" charset="0"/>
              <a:buChar char="•"/>
            </a:pPr>
            <a:r>
              <a:rPr lang="tr-TR" sz="2400" dirty="0" smtClean="0">
                <a:ea typeface="Calibri" panose="020F0502020204030204" pitchFamily="34" charset="0"/>
              </a:rPr>
              <a:t>sonu </a:t>
            </a:r>
            <a:r>
              <a:rPr lang="tr-TR" sz="2400" b="1" i="1" dirty="0">
                <a:ea typeface="Calibri" panose="020F0502020204030204" pitchFamily="34" charset="0"/>
              </a:rPr>
              <a:t>-</a:t>
            </a:r>
            <a:r>
              <a:rPr lang="tr-TR" sz="2400" b="1" i="1" dirty="0" err="1">
                <a:ea typeface="Calibri" panose="020F0502020204030204" pitchFamily="34" charset="0"/>
              </a:rPr>
              <a:t>ство</a:t>
            </a:r>
            <a:r>
              <a:rPr lang="tr-TR" sz="2400" b="1" i="1" dirty="0">
                <a:ea typeface="Calibri" panose="020F0502020204030204" pitchFamily="34" charset="0"/>
              </a:rPr>
              <a:t>, -</a:t>
            </a:r>
            <a:r>
              <a:rPr lang="tr-TR" sz="2400" b="1" i="1" dirty="0" err="1">
                <a:ea typeface="Calibri" panose="020F0502020204030204" pitchFamily="34" charset="0"/>
              </a:rPr>
              <a:t>ище</a:t>
            </a:r>
            <a:r>
              <a:rPr lang="tr-TR" sz="2400" dirty="0">
                <a:ea typeface="Calibri" panose="020F0502020204030204" pitchFamily="34" charset="0"/>
              </a:rPr>
              <a:t> ekleriyle biten tüm kelimeler de nötr cinse aittir (</a:t>
            </a:r>
            <a:r>
              <a:rPr lang="tr-TR" sz="2400" i="1" dirty="0" err="1">
                <a:ea typeface="Calibri" panose="020F0502020204030204" pitchFamily="34" charset="0"/>
              </a:rPr>
              <a:t>строитель-ство</a:t>
            </a:r>
            <a:r>
              <a:rPr lang="tr-TR" sz="2400" i="1" dirty="0">
                <a:ea typeface="Calibri" panose="020F0502020204030204" pitchFamily="34" charset="0"/>
              </a:rPr>
              <a:t>, </a:t>
            </a:r>
            <a:r>
              <a:rPr lang="tr-TR" sz="2400" i="1" dirty="0" err="1">
                <a:ea typeface="Calibri" panose="020F0502020204030204" pitchFamily="34" charset="0"/>
              </a:rPr>
              <a:t>производ-ство</a:t>
            </a:r>
            <a:r>
              <a:rPr lang="tr-TR" sz="2400" i="1" dirty="0">
                <a:ea typeface="Calibri" panose="020F0502020204030204" pitchFamily="34" charset="0"/>
              </a:rPr>
              <a:t>, </a:t>
            </a:r>
            <a:r>
              <a:rPr lang="tr-TR" sz="2400" i="1" dirty="0" err="1">
                <a:ea typeface="Calibri" panose="020F0502020204030204" pitchFamily="34" charset="0"/>
              </a:rPr>
              <a:t>чудов-ище</a:t>
            </a:r>
            <a:r>
              <a:rPr lang="tr-TR" sz="2400" i="1" dirty="0">
                <a:ea typeface="Calibri" panose="020F0502020204030204" pitchFamily="34" charset="0"/>
              </a:rPr>
              <a:t> vb.</a:t>
            </a:r>
            <a:r>
              <a:rPr lang="tr-TR" sz="2400" dirty="0">
                <a:ea typeface="Calibri" panose="020F0502020204030204" pitchFamily="34" charset="0"/>
              </a:rPr>
              <a:t>). </a:t>
            </a:r>
            <a:endParaRPr lang="tr-TR" sz="2400" dirty="0"/>
          </a:p>
        </p:txBody>
      </p:sp>
    </p:spTree>
    <p:extLst>
      <p:ext uri="{BB962C8B-B14F-4D97-AF65-F5344CB8AC3E}">
        <p14:creationId xmlns:p14="http://schemas.microsoft.com/office/powerpoint/2010/main" val="294338890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691147" y="850008"/>
            <a:ext cx="8499989" cy="4893647"/>
          </a:xfrm>
          <a:prstGeom prst="rect">
            <a:avLst/>
          </a:prstGeom>
        </p:spPr>
        <p:txBody>
          <a:bodyPr wrap="square">
            <a:spAutoFit/>
          </a:bodyPr>
          <a:lstStyle/>
          <a:p>
            <a:pPr algn="just"/>
            <a:r>
              <a:rPr lang="tr-TR" sz="2400" dirty="0">
                <a:ea typeface="Calibri" panose="020F0502020204030204" pitchFamily="34" charset="0"/>
              </a:rPr>
              <a:t>Dilde dişil ekler olarak adlandırılan ve dişi cinse ait diğer son ekler ise şu şekildedir: </a:t>
            </a:r>
            <a:endParaRPr lang="ru-RU" sz="2400" dirty="0" smtClean="0">
              <a:ea typeface="Calibri" panose="020F0502020204030204" pitchFamily="34" charset="0"/>
            </a:endParaRPr>
          </a:p>
          <a:p>
            <a:pPr algn="just"/>
            <a:endParaRPr lang="ru-RU" sz="2400" b="1" i="1" dirty="0">
              <a:ea typeface="Calibri" panose="020F0502020204030204" pitchFamily="34" charset="0"/>
            </a:endParaRPr>
          </a:p>
          <a:p>
            <a:pPr marL="342900" indent="-342900" algn="just">
              <a:buFont typeface="Arial" panose="020B0604020202020204" pitchFamily="34" charset="0"/>
              <a:buChar char="•"/>
            </a:pPr>
            <a:r>
              <a:rPr lang="tr-TR" sz="2400" b="1" i="1" dirty="0" smtClean="0">
                <a:ea typeface="Calibri" panose="020F0502020204030204" pitchFamily="34" charset="0"/>
              </a:rPr>
              <a:t>-</a:t>
            </a:r>
            <a:r>
              <a:rPr lang="tr-TR" sz="2400" b="1" i="1" dirty="0">
                <a:ea typeface="Calibri" panose="020F0502020204030204" pitchFamily="34" charset="0"/>
              </a:rPr>
              <a:t>к(а), -</a:t>
            </a:r>
            <a:r>
              <a:rPr lang="tr-TR" sz="2400" b="1" i="1" dirty="0" err="1">
                <a:ea typeface="Calibri" panose="020F0502020204030204" pitchFamily="34" charset="0"/>
              </a:rPr>
              <a:t>овк</a:t>
            </a:r>
            <a:r>
              <a:rPr lang="tr-TR" sz="2400" b="1" i="1" dirty="0">
                <a:ea typeface="Calibri" panose="020F0502020204030204" pitchFamily="34" charset="0"/>
              </a:rPr>
              <a:t>(а), -</a:t>
            </a:r>
            <a:r>
              <a:rPr lang="tr-TR" sz="2400" b="1" i="1" dirty="0" err="1">
                <a:ea typeface="Calibri" panose="020F0502020204030204" pitchFamily="34" charset="0"/>
              </a:rPr>
              <a:t>анк</a:t>
            </a:r>
            <a:r>
              <a:rPr lang="tr-TR" sz="2400" b="1" i="1" dirty="0">
                <a:ea typeface="Calibri" panose="020F0502020204030204" pitchFamily="34" charset="0"/>
              </a:rPr>
              <a:t>(а), -</a:t>
            </a:r>
            <a:r>
              <a:rPr lang="tr-TR" sz="2400" b="1" i="1" dirty="0" err="1">
                <a:ea typeface="Calibri" panose="020F0502020204030204" pitchFamily="34" charset="0"/>
              </a:rPr>
              <a:t>ичк</a:t>
            </a:r>
            <a:r>
              <a:rPr lang="tr-TR" sz="2400" b="1" i="1" dirty="0">
                <a:ea typeface="Calibri" panose="020F0502020204030204" pitchFamily="34" charset="0"/>
              </a:rPr>
              <a:t>(а)</a:t>
            </a:r>
            <a:r>
              <a:rPr lang="tr-TR" sz="2400" dirty="0">
                <a:ea typeface="Calibri" panose="020F0502020204030204" pitchFamily="34" charset="0"/>
              </a:rPr>
              <a:t> (</a:t>
            </a:r>
            <a:r>
              <a:rPr lang="tr-TR" sz="2400" i="1" dirty="0" err="1">
                <a:ea typeface="Calibri" panose="020F0502020204030204" pitchFamily="34" charset="0"/>
              </a:rPr>
              <a:t>сосед-ка</a:t>
            </a:r>
            <a:r>
              <a:rPr lang="tr-TR" sz="2400" i="1" dirty="0">
                <a:ea typeface="Calibri" panose="020F0502020204030204" pitchFamily="34" charset="0"/>
              </a:rPr>
              <a:t>, </a:t>
            </a:r>
            <a:r>
              <a:rPr lang="tr-TR" sz="2400" i="1" dirty="0" err="1">
                <a:ea typeface="Calibri" panose="020F0502020204030204" pitchFamily="34" charset="0"/>
              </a:rPr>
              <a:t>англичан-ка</a:t>
            </a:r>
            <a:r>
              <a:rPr lang="tr-TR" sz="2400" i="1" dirty="0">
                <a:ea typeface="Calibri" panose="020F0502020204030204" pitchFamily="34" charset="0"/>
              </a:rPr>
              <a:t>, </a:t>
            </a:r>
            <a:r>
              <a:rPr lang="tr-TR" sz="2400" i="1" dirty="0" err="1">
                <a:ea typeface="Calibri" panose="020F0502020204030204" pitchFamily="34" charset="0"/>
              </a:rPr>
              <a:t>москвич-ка</a:t>
            </a:r>
            <a:r>
              <a:rPr lang="tr-TR" sz="2400" dirty="0">
                <a:ea typeface="Calibri" panose="020F0502020204030204" pitchFamily="34" charset="0"/>
              </a:rPr>
              <a:t>); </a:t>
            </a:r>
            <a:endParaRPr lang="ru-RU" sz="2400" dirty="0" smtClean="0">
              <a:ea typeface="Calibri" panose="020F0502020204030204" pitchFamily="34" charset="0"/>
            </a:endParaRPr>
          </a:p>
          <a:p>
            <a:pPr marL="342900" indent="-342900" algn="just">
              <a:buFont typeface="Arial" panose="020B0604020202020204" pitchFamily="34" charset="0"/>
              <a:buChar char="•"/>
            </a:pPr>
            <a:endParaRPr lang="ru-RU" sz="2400" b="1" i="1" dirty="0">
              <a:ea typeface="Calibri" panose="020F0502020204030204" pitchFamily="34" charset="0"/>
            </a:endParaRPr>
          </a:p>
          <a:p>
            <a:pPr marL="342900" indent="-342900" algn="just">
              <a:buFont typeface="Arial" panose="020B0604020202020204" pitchFamily="34" charset="0"/>
              <a:buChar char="•"/>
            </a:pPr>
            <a:r>
              <a:rPr lang="tr-TR" sz="2400" b="1" i="1" dirty="0" smtClean="0">
                <a:ea typeface="Calibri" panose="020F0502020204030204" pitchFamily="34" charset="0"/>
              </a:rPr>
              <a:t>-</a:t>
            </a:r>
            <a:r>
              <a:rPr lang="tr-TR" sz="2400" b="1" i="1" dirty="0" err="1">
                <a:ea typeface="Calibri" panose="020F0502020204030204" pitchFamily="34" charset="0"/>
              </a:rPr>
              <a:t>иц</a:t>
            </a:r>
            <a:r>
              <a:rPr lang="tr-TR" sz="2400" b="1" i="1" dirty="0">
                <a:ea typeface="Calibri" panose="020F0502020204030204" pitchFamily="34" charset="0"/>
              </a:rPr>
              <a:t>(а), -</a:t>
            </a:r>
            <a:r>
              <a:rPr lang="tr-TR" sz="2400" b="1" i="1" dirty="0" err="1">
                <a:ea typeface="Calibri" panose="020F0502020204030204" pitchFamily="34" charset="0"/>
              </a:rPr>
              <a:t>ниц</a:t>
            </a:r>
            <a:r>
              <a:rPr lang="tr-TR" sz="2400" b="1" i="1" dirty="0">
                <a:ea typeface="Calibri" panose="020F0502020204030204" pitchFamily="34" charset="0"/>
              </a:rPr>
              <a:t>(а)</a:t>
            </a:r>
            <a:r>
              <a:rPr lang="tr-TR" sz="2400" dirty="0">
                <a:ea typeface="Calibri" panose="020F0502020204030204" pitchFamily="34" charset="0"/>
              </a:rPr>
              <a:t> (</a:t>
            </a:r>
            <a:r>
              <a:rPr lang="tr-TR" sz="2400" i="1" dirty="0" err="1">
                <a:ea typeface="Calibri" panose="020F0502020204030204" pitchFamily="34" charset="0"/>
              </a:rPr>
              <a:t>цар-ица</a:t>
            </a:r>
            <a:r>
              <a:rPr lang="tr-TR" sz="2400" i="1" dirty="0">
                <a:ea typeface="Calibri" panose="020F0502020204030204" pitchFamily="34" charset="0"/>
              </a:rPr>
              <a:t>, </a:t>
            </a:r>
            <a:r>
              <a:rPr lang="tr-TR" sz="2400" i="1" dirty="0" err="1">
                <a:ea typeface="Calibri" panose="020F0502020204030204" pitchFamily="34" charset="0"/>
              </a:rPr>
              <a:t>учитель-ница</a:t>
            </a:r>
            <a:r>
              <a:rPr lang="tr-TR" sz="2400" dirty="0">
                <a:ea typeface="Calibri" panose="020F0502020204030204" pitchFamily="34" charset="0"/>
              </a:rPr>
              <a:t>); </a:t>
            </a:r>
            <a:r>
              <a:rPr lang="tr-TR" sz="2400" b="1" i="1" dirty="0">
                <a:ea typeface="Calibri" panose="020F0502020204030204" pitchFamily="34" charset="0"/>
              </a:rPr>
              <a:t>-их(а), -ш(а)</a:t>
            </a:r>
            <a:r>
              <a:rPr lang="tr-TR" sz="2400" dirty="0">
                <a:ea typeface="Calibri" panose="020F0502020204030204" pitchFamily="34" charset="0"/>
              </a:rPr>
              <a:t> (</a:t>
            </a:r>
            <a:r>
              <a:rPr lang="tr-TR" sz="2400" i="1" dirty="0" err="1">
                <a:ea typeface="Calibri" panose="020F0502020204030204" pitchFamily="34" charset="0"/>
              </a:rPr>
              <a:t>повар-</a:t>
            </a:r>
            <a:r>
              <a:rPr lang="tr-TR" sz="2400" i="1" dirty="0" err="1">
                <a:solidFill>
                  <a:srgbClr val="7030A0"/>
                </a:solidFill>
                <a:ea typeface="Calibri" panose="020F0502020204030204" pitchFamily="34" charset="0"/>
              </a:rPr>
              <a:t>иха</a:t>
            </a:r>
            <a:r>
              <a:rPr lang="tr-TR" sz="2400" i="1" dirty="0">
                <a:ea typeface="Calibri" panose="020F0502020204030204" pitchFamily="34" charset="0"/>
              </a:rPr>
              <a:t>, </a:t>
            </a:r>
            <a:r>
              <a:rPr lang="tr-TR" sz="2400" i="1" dirty="0" err="1">
                <a:ea typeface="Calibri" panose="020F0502020204030204" pitchFamily="34" charset="0"/>
              </a:rPr>
              <a:t>курьер-</a:t>
            </a:r>
            <a:r>
              <a:rPr lang="tr-TR" sz="2400" i="1" dirty="0" err="1">
                <a:solidFill>
                  <a:srgbClr val="7030A0"/>
                </a:solidFill>
                <a:ea typeface="Calibri" panose="020F0502020204030204" pitchFamily="34" charset="0"/>
              </a:rPr>
              <a:t>ша</a:t>
            </a:r>
            <a:r>
              <a:rPr lang="tr-TR" sz="2400" dirty="0" smtClean="0">
                <a:ea typeface="Calibri" panose="020F0502020204030204" pitchFamily="34" charset="0"/>
              </a:rPr>
              <a:t>);</a:t>
            </a:r>
            <a:r>
              <a:rPr lang="ru-RU" sz="2400" dirty="0" smtClean="0">
                <a:ea typeface="Calibri" panose="020F0502020204030204" pitchFamily="34" charset="0"/>
              </a:rPr>
              <a:t> врач – </a:t>
            </a:r>
            <a:r>
              <a:rPr lang="ru-RU" sz="2400" dirty="0" smtClean="0">
                <a:solidFill>
                  <a:srgbClr val="FF0000"/>
                </a:solidFill>
                <a:ea typeface="Calibri" panose="020F0502020204030204" pitchFamily="34" charset="0"/>
              </a:rPr>
              <a:t>врачиха</a:t>
            </a:r>
            <a:r>
              <a:rPr lang="ru-RU" sz="2400" dirty="0" smtClean="0">
                <a:solidFill>
                  <a:srgbClr val="7030A0"/>
                </a:solidFill>
                <a:ea typeface="Calibri" panose="020F0502020204030204" pitchFamily="34" charset="0"/>
              </a:rPr>
              <a:t> </a:t>
            </a:r>
          </a:p>
          <a:p>
            <a:pPr marL="342900" indent="-342900" algn="just">
              <a:buFont typeface="Arial" panose="020B0604020202020204" pitchFamily="34" charset="0"/>
              <a:buChar char="•"/>
            </a:pPr>
            <a:endParaRPr lang="ru-RU" sz="2400" dirty="0">
              <a:ea typeface="Calibri" panose="020F0502020204030204" pitchFamily="34" charset="0"/>
            </a:endParaRPr>
          </a:p>
          <a:p>
            <a:pPr marL="342900" indent="-342900" algn="just">
              <a:buFont typeface="Arial" panose="020B0604020202020204" pitchFamily="34" charset="0"/>
              <a:buChar char="•"/>
            </a:pPr>
            <a:r>
              <a:rPr lang="tr-TR" sz="2400" dirty="0" smtClean="0">
                <a:ea typeface="Calibri" panose="020F0502020204030204" pitchFamily="34" charset="0"/>
              </a:rPr>
              <a:t> </a:t>
            </a:r>
            <a:r>
              <a:rPr lang="tr-TR" sz="2400" b="1" i="1" dirty="0">
                <a:ea typeface="Calibri" panose="020F0502020204030204" pitchFamily="34" charset="0"/>
              </a:rPr>
              <a:t>-н(а), -</a:t>
            </a:r>
            <a:r>
              <a:rPr lang="tr-TR" sz="2400" b="1" i="1" dirty="0" err="1">
                <a:ea typeface="Calibri" panose="020F0502020204030204" pitchFamily="34" charset="0"/>
              </a:rPr>
              <a:t>ин</a:t>
            </a:r>
            <a:r>
              <a:rPr lang="tr-TR" sz="2400" b="1" i="1" dirty="0">
                <a:ea typeface="Calibri" panose="020F0502020204030204" pitchFamily="34" charset="0"/>
              </a:rPr>
              <a:t>(я)</a:t>
            </a:r>
            <a:r>
              <a:rPr lang="tr-TR" sz="2400" dirty="0">
                <a:ea typeface="Calibri" panose="020F0502020204030204" pitchFamily="34" charset="0"/>
              </a:rPr>
              <a:t> (</a:t>
            </a:r>
            <a:r>
              <a:rPr lang="tr-TR" sz="2400" i="1" dirty="0" err="1">
                <a:ea typeface="Calibri" panose="020F0502020204030204" pitchFamily="34" charset="0"/>
              </a:rPr>
              <a:t>Петров</a:t>
            </a:r>
            <a:r>
              <a:rPr lang="tr-TR" sz="2400" i="1" dirty="0">
                <a:ea typeface="Calibri" panose="020F0502020204030204" pitchFamily="34" charset="0"/>
              </a:rPr>
              <a:t>-на, </a:t>
            </a:r>
            <a:r>
              <a:rPr lang="tr-TR" sz="2400" i="1" dirty="0" err="1">
                <a:ea typeface="Calibri" panose="020F0502020204030204" pitchFamily="34" charset="0"/>
              </a:rPr>
              <a:t>царев</a:t>
            </a:r>
            <a:r>
              <a:rPr lang="tr-TR" sz="2400" i="1" dirty="0">
                <a:ea typeface="Calibri" panose="020F0502020204030204" pitchFamily="34" charset="0"/>
              </a:rPr>
              <a:t>-на, </a:t>
            </a:r>
            <a:r>
              <a:rPr lang="tr-TR" sz="2400" i="1" dirty="0" err="1">
                <a:ea typeface="Calibri" panose="020F0502020204030204" pitchFamily="34" charset="0"/>
              </a:rPr>
              <a:t>героиня</a:t>
            </a:r>
            <a:r>
              <a:rPr lang="tr-TR" sz="2400" dirty="0">
                <a:ea typeface="Calibri" panose="020F0502020204030204" pitchFamily="34" charset="0"/>
              </a:rPr>
              <a:t>); -</a:t>
            </a:r>
            <a:r>
              <a:rPr lang="tr-TR" sz="2400" b="1" i="1" dirty="0" err="1">
                <a:ea typeface="Calibri" panose="020F0502020204030204" pitchFamily="34" charset="0"/>
              </a:rPr>
              <a:t>есс</a:t>
            </a:r>
            <a:r>
              <a:rPr lang="tr-TR" sz="2400" b="1" i="1" dirty="0">
                <a:ea typeface="Calibri" panose="020F0502020204030204" pitchFamily="34" charset="0"/>
              </a:rPr>
              <a:t>(а), -</a:t>
            </a:r>
            <a:r>
              <a:rPr lang="tr-TR" sz="2400" b="1" i="1" dirty="0" err="1">
                <a:ea typeface="Calibri" panose="020F0502020204030204" pitchFamily="34" charset="0"/>
              </a:rPr>
              <a:t>ис</a:t>
            </a:r>
            <a:r>
              <a:rPr lang="tr-TR" sz="2400" b="1" i="1" dirty="0">
                <a:ea typeface="Calibri" panose="020F0502020204030204" pitchFamily="34" charset="0"/>
              </a:rPr>
              <a:t>(а)</a:t>
            </a:r>
            <a:r>
              <a:rPr lang="tr-TR" sz="2400" dirty="0">
                <a:ea typeface="Calibri" panose="020F0502020204030204" pitchFamily="34" charset="0"/>
              </a:rPr>
              <a:t> (</a:t>
            </a:r>
            <a:r>
              <a:rPr lang="tr-TR" sz="2400" dirty="0" err="1">
                <a:ea typeface="Calibri" panose="020F0502020204030204" pitchFamily="34" charset="0"/>
              </a:rPr>
              <a:t>поэт-есса</a:t>
            </a:r>
            <a:r>
              <a:rPr lang="tr-TR" sz="2400" dirty="0">
                <a:ea typeface="Calibri" panose="020F0502020204030204" pitchFamily="34" charset="0"/>
              </a:rPr>
              <a:t>, </a:t>
            </a:r>
            <a:r>
              <a:rPr lang="tr-TR" sz="2400" dirty="0" err="1">
                <a:ea typeface="Calibri" panose="020F0502020204030204" pitchFamily="34" charset="0"/>
              </a:rPr>
              <a:t>принц-есса</a:t>
            </a:r>
            <a:r>
              <a:rPr lang="tr-TR" sz="2400" dirty="0">
                <a:ea typeface="Calibri" panose="020F0502020204030204" pitchFamily="34" charset="0"/>
              </a:rPr>
              <a:t>, </a:t>
            </a:r>
            <a:r>
              <a:rPr lang="tr-TR" sz="2400" dirty="0" err="1">
                <a:ea typeface="Calibri" panose="020F0502020204030204" pitchFamily="34" charset="0"/>
              </a:rPr>
              <a:t>актр-иса</a:t>
            </a:r>
            <a:r>
              <a:rPr lang="tr-TR" sz="2400" dirty="0">
                <a:ea typeface="Calibri" panose="020F0502020204030204" pitchFamily="34" charset="0"/>
              </a:rPr>
              <a:t>); </a:t>
            </a:r>
            <a:endParaRPr lang="ru-RU" sz="2400" dirty="0" smtClean="0">
              <a:ea typeface="Calibri" panose="020F0502020204030204" pitchFamily="34" charset="0"/>
            </a:endParaRPr>
          </a:p>
          <a:p>
            <a:pPr marL="342900" indent="-342900" algn="just">
              <a:buFont typeface="Arial" panose="020B0604020202020204" pitchFamily="34" charset="0"/>
              <a:buChar char="•"/>
            </a:pPr>
            <a:endParaRPr lang="ru-RU" sz="2400" b="1" i="1" dirty="0">
              <a:ea typeface="Calibri" panose="020F0502020204030204" pitchFamily="34" charset="0"/>
            </a:endParaRPr>
          </a:p>
          <a:p>
            <a:pPr marL="342900" indent="-342900" algn="just">
              <a:buFont typeface="Arial" panose="020B0604020202020204" pitchFamily="34" charset="0"/>
              <a:buChar char="•"/>
            </a:pPr>
            <a:r>
              <a:rPr lang="tr-TR" sz="2400" b="1" i="1" dirty="0" smtClean="0">
                <a:ea typeface="Calibri" panose="020F0502020204030204" pitchFamily="34" charset="0"/>
              </a:rPr>
              <a:t>-</a:t>
            </a:r>
            <a:r>
              <a:rPr lang="tr-TR" sz="2400" b="1" i="1" dirty="0" err="1">
                <a:ea typeface="Calibri" panose="020F0502020204030204" pitchFamily="34" charset="0"/>
              </a:rPr>
              <a:t>ин</a:t>
            </a:r>
            <a:r>
              <a:rPr lang="tr-TR" sz="2400" b="1" i="1" dirty="0">
                <a:ea typeface="Calibri" panose="020F0502020204030204" pitchFamily="34" charset="0"/>
              </a:rPr>
              <a:t>(а), -</a:t>
            </a:r>
            <a:r>
              <a:rPr lang="tr-TR" sz="2400" b="1" i="1" dirty="0" err="1">
                <a:ea typeface="Calibri" panose="020F0502020204030204" pitchFamily="34" charset="0"/>
              </a:rPr>
              <a:t>ит</a:t>
            </a:r>
            <a:r>
              <a:rPr lang="tr-TR" sz="2400" b="1" i="1" dirty="0">
                <a:ea typeface="Calibri" panose="020F0502020204030204" pitchFamily="34" charset="0"/>
              </a:rPr>
              <a:t>(а)</a:t>
            </a:r>
            <a:r>
              <a:rPr lang="tr-TR" sz="2400" dirty="0">
                <a:ea typeface="Calibri" panose="020F0502020204030204" pitchFamily="34" charset="0"/>
              </a:rPr>
              <a:t> (</a:t>
            </a:r>
            <a:r>
              <a:rPr lang="tr-TR" sz="2400" i="1" dirty="0" err="1">
                <a:ea typeface="Calibri" panose="020F0502020204030204" pitchFamily="34" charset="0"/>
              </a:rPr>
              <a:t>балер-ина</a:t>
            </a:r>
            <a:r>
              <a:rPr lang="tr-TR" sz="2400" i="1" dirty="0">
                <a:ea typeface="Calibri" panose="020F0502020204030204" pitchFamily="34" charset="0"/>
              </a:rPr>
              <a:t>, </a:t>
            </a:r>
            <a:r>
              <a:rPr lang="tr-TR" sz="2400" i="1" dirty="0" err="1">
                <a:ea typeface="Calibri" panose="020F0502020204030204" pitchFamily="34" charset="0"/>
              </a:rPr>
              <a:t>сеньор-ита</a:t>
            </a:r>
            <a:r>
              <a:rPr lang="tr-TR" sz="2400" dirty="0">
                <a:ea typeface="Calibri" panose="020F0502020204030204" pitchFamily="34" charset="0"/>
              </a:rPr>
              <a:t>); -</a:t>
            </a:r>
            <a:r>
              <a:rPr lang="tr-TR" sz="2400" b="1" i="1" dirty="0" err="1">
                <a:solidFill>
                  <a:srgbClr val="FF0000"/>
                </a:solidFill>
                <a:ea typeface="Calibri" panose="020F0502020204030204" pitchFamily="34" charset="0"/>
              </a:rPr>
              <a:t>ух</a:t>
            </a:r>
            <a:r>
              <a:rPr lang="tr-TR" sz="2400" b="1" i="1" dirty="0">
                <a:solidFill>
                  <a:srgbClr val="FF0000"/>
                </a:solidFill>
                <a:ea typeface="Calibri" panose="020F0502020204030204" pitchFamily="34" charset="0"/>
              </a:rPr>
              <a:t>(а) </a:t>
            </a:r>
            <a:r>
              <a:rPr lang="tr-TR" sz="2400" i="1" dirty="0">
                <a:ea typeface="Calibri" panose="020F0502020204030204" pitchFamily="34" charset="0"/>
              </a:rPr>
              <a:t>(</a:t>
            </a:r>
            <a:r>
              <a:rPr lang="tr-TR" sz="2400" i="1" dirty="0" err="1">
                <a:ea typeface="Calibri" panose="020F0502020204030204" pitchFamily="34" charset="0"/>
              </a:rPr>
              <a:t>толст-уха</a:t>
            </a:r>
            <a:r>
              <a:rPr lang="tr-TR" sz="2400" i="1" dirty="0">
                <a:ea typeface="Calibri" panose="020F0502020204030204" pitchFamily="34" charset="0"/>
              </a:rPr>
              <a:t>)</a:t>
            </a:r>
            <a:r>
              <a:rPr lang="tr-TR" sz="2400" dirty="0">
                <a:ea typeface="Calibri" panose="020F0502020204030204" pitchFamily="34" charset="0"/>
              </a:rPr>
              <a:t>. </a:t>
            </a:r>
            <a:endParaRPr lang="tr-TR" sz="2400" dirty="0"/>
          </a:p>
        </p:txBody>
      </p:sp>
    </p:spTree>
    <p:extLst>
      <p:ext uri="{BB962C8B-B14F-4D97-AF65-F5344CB8AC3E}">
        <p14:creationId xmlns:p14="http://schemas.microsoft.com/office/powerpoint/2010/main" val="146630318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396179" y="573010"/>
            <a:ext cx="10122311" cy="5632311"/>
          </a:xfrm>
          <a:prstGeom prst="rect">
            <a:avLst/>
          </a:prstGeom>
        </p:spPr>
        <p:txBody>
          <a:bodyPr wrap="square">
            <a:spAutoFit/>
          </a:bodyPr>
          <a:lstStyle/>
          <a:p>
            <a:pPr algn="just">
              <a:lnSpc>
                <a:spcPct val="150000"/>
              </a:lnSpc>
            </a:pPr>
            <a:r>
              <a:rPr lang="tr-TR" sz="2400" dirty="0">
                <a:ea typeface="Times New Roman" panose="02020603050405020304" pitchFamily="18" charset="0"/>
              </a:rPr>
              <a:t>Rusçada cinsiyet kategorisi Türkçeden farklı olarak dilde önemli bir yere sahiptir. Bu kategori daha çok adıllarla ilgilidir ve varlıklara ad olan sözcüklerin ayrı biçim sınıflarına ait olduğunu gösterir. </a:t>
            </a:r>
            <a:r>
              <a:rPr lang="tr-TR" sz="2400" dirty="0" smtClean="0">
                <a:ea typeface="Times New Roman" panose="02020603050405020304" pitchFamily="18" charset="0"/>
              </a:rPr>
              <a:t>Rusçada</a:t>
            </a:r>
            <a:endParaRPr lang="ru-RU" sz="2400" dirty="0" smtClean="0">
              <a:ea typeface="Times New Roman" panose="02020603050405020304" pitchFamily="18" charset="0"/>
            </a:endParaRPr>
          </a:p>
          <a:p>
            <a:pPr algn="just">
              <a:lnSpc>
                <a:spcPct val="150000"/>
              </a:lnSpc>
            </a:pPr>
            <a:endParaRPr lang="ru-RU" sz="2400" dirty="0">
              <a:ea typeface="Times New Roman" panose="02020603050405020304" pitchFamily="18" charset="0"/>
            </a:endParaRPr>
          </a:p>
          <a:p>
            <a:pPr marL="342900" indent="-342900" algn="just">
              <a:lnSpc>
                <a:spcPct val="150000"/>
              </a:lnSpc>
              <a:buFont typeface="Arial" panose="020B0604020202020204" pitchFamily="34" charset="0"/>
              <a:buChar char="•"/>
            </a:pPr>
            <a:r>
              <a:rPr lang="tr-TR" sz="2400" b="1" dirty="0" smtClean="0">
                <a:ea typeface="Times New Roman" panose="02020603050405020304" pitchFamily="18" charset="0"/>
              </a:rPr>
              <a:t>eril </a:t>
            </a:r>
            <a:r>
              <a:rPr lang="tr-TR" sz="2400" b="1" dirty="0">
                <a:ea typeface="Times New Roman" panose="02020603050405020304" pitchFamily="18" charset="0"/>
              </a:rPr>
              <a:t>(</a:t>
            </a:r>
            <a:r>
              <a:rPr lang="tr-TR" sz="2400" b="1" dirty="0" err="1">
                <a:ea typeface="Times New Roman" panose="02020603050405020304" pitchFamily="18" charset="0"/>
              </a:rPr>
              <a:t>мужской</a:t>
            </a:r>
            <a:r>
              <a:rPr lang="tr-TR" sz="2400" b="1" dirty="0">
                <a:ea typeface="Times New Roman" panose="02020603050405020304" pitchFamily="18" charset="0"/>
              </a:rPr>
              <a:t> </a:t>
            </a:r>
            <a:r>
              <a:rPr lang="tr-TR" sz="2400" b="1" dirty="0" err="1">
                <a:ea typeface="Times New Roman" panose="02020603050405020304" pitchFamily="18" charset="0"/>
              </a:rPr>
              <a:t>род</a:t>
            </a:r>
            <a:r>
              <a:rPr lang="tr-TR" sz="2400" b="1" dirty="0">
                <a:ea typeface="Times New Roman" panose="02020603050405020304" pitchFamily="18" charset="0"/>
              </a:rPr>
              <a:t> – м.р.)</a:t>
            </a:r>
            <a:r>
              <a:rPr lang="tr-TR" sz="2400" dirty="0">
                <a:ea typeface="Times New Roman" panose="02020603050405020304" pitchFamily="18" charset="0"/>
              </a:rPr>
              <a:t> </a:t>
            </a:r>
            <a:r>
              <a:rPr lang="tr-TR" sz="2400" i="1" dirty="0" err="1">
                <a:ea typeface="Times New Roman" panose="02020603050405020304" pitchFamily="18" charset="0"/>
              </a:rPr>
              <a:t>лес</a:t>
            </a:r>
            <a:r>
              <a:rPr lang="tr-TR" sz="2400" i="1" dirty="0">
                <a:ea typeface="Times New Roman" panose="02020603050405020304" pitchFamily="18" charset="0"/>
              </a:rPr>
              <a:t>, </a:t>
            </a:r>
            <a:r>
              <a:rPr lang="tr-TR" sz="2400" i="1" dirty="0" err="1">
                <a:ea typeface="Times New Roman" panose="02020603050405020304" pitchFamily="18" charset="0"/>
              </a:rPr>
              <a:t>дом</a:t>
            </a:r>
            <a:r>
              <a:rPr lang="tr-TR" sz="2400" i="1" dirty="0">
                <a:ea typeface="Times New Roman" panose="02020603050405020304" pitchFamily="18" charset="0"/>
              </a:rPr>
              <a:t>, </a:t>
            </a:r>
            <a:r>
              <a:rPr lang="tr-TR" sz="2400" i="1" dirty="0" err="1">
                <a:ea typeface="Times New Roman" panose="02020603050405020304" pitchFamily="18" charset="0"/>
              </a:rPr>
              <a:t>мальчик</a:t>
            </a:r>
            <a:r>
              <a:rPr lang="tr-TR" sz="2400" i="1" dirty="0">
                <a:ea typeface="Times New Roman" panose="02020603050405020304" pitchFamily="18" charset="0"/>
              </a:rPr>
              <a:t>, учитель</a:t>
            </a:r>
            <a:r>
              <a:rPr lang="tr-TR" sz="2400" dirty="0">
                <a:ea typeface="Times New Roman" panose="02020603050405020304" pitchFamily="18" charset="0"/>
              </a:rPr>
              <a:t>, </a:t>
            </a:r>
            <a:endParaRPr lang="ru-RU" sz="2400" dirty="0" smtClean="0">
              <a:ea typeface="Times New Roman" panose="02020603050405020304" pitchFamily="18" charset="0"/>
            </a:endParaRPr>
          </a:p>
          <a:p>
            <a:pPr marL="342900" indent="-342900" algn="just">
              <a:lnSpc>
                <a:spcPct val="150000"/>
              </a:lnSpc>
              <a:buFont typeface="Arial" panose="020B0604020202020204" pitchFamily="34" charset="0"/>
              <a:buChar char="•"/>
            </a:pPr>
            <a:r>
              <a:rPr lang="tr-TR" sz="2400" dirty="0" smtClean="0">
                <a:ea typeface="Times New Roman" panose="02020603050405020304" pitchFamily="18" charset="0"/>
              </a:rPr>
              <a:t>dişil </a:t>
            </a:r>
            <a:r>
              <a:rPr lang="tr-TR" sz="2400" b="1" dirty="0">
                <a:ea typeface="Times New Roman" panose="02020603050405020304" pitchFamily="18" charset="0"/>
              </a:rPr>
              <a:t>(</a:t>
            </a:r>
            <a:r>
              <a:rPr lang="tr-TR" sz="2400" b="1" dirty="0" err="1">
                <a:ea typeface="Times New Roman" panose="02020603050405020304" pitchFamily="18" charset="0"/>
              </a:rPr>
              <a:t>женский</a:t>
            </a:r>
            <a:r>
              <a:rPr lang="tr-TR" sz="2400" b="1" dirty="0">
                <a:ea typeface="Times New Roman" panose="02020603050405020304" pitchFamily="18" charset="0"/>
              </a:rPr>
              <a:t> </a:t>
            </a:r>
            <a:r>
              <a:rPr lang="tr-TR" sz="2400" b="1" dirty="0" err="1">
                <a:ea typeface="Times New Roman" panose="02020603050405020304" pitchFamily="18" charset="0"/>
              </a:rPr>
              <a:t>род</a:t>
            </a:r>
            <a:r>
              <a:rPr lang="tr-TR" sz="2400" b="1" dirty="0">
                <a:ea typeface="Times New Roman" panose="02020603050405020304" pitchFamily="18" charset="0"/>
              </a:rPr>
              <a:t> – ж.р.)</a:t>
            </a:r>
            <a:r>
              <a:rPr lang="tr-TR" sz="2400" dirty="0">
                <a:ea typeface="Times New Roman" panose="02020603050405020304" pitchFamily="18" charset="0"/>
              </a:rPr>
              <a:t> </a:t>
            </a:r>
            <a:r>
              <a:rPr lang="tr-TR" sz="2400" i="1" dirty="0" err="1">
                <a:ea typeface="Times New Roman" panose="02020603050405020304" pitchFamily="18" charset="0"/>
              </a:rPr>
              <a:t>книга</a:t>
            </a:r>
            <a:r>
              <a:rPr lang="tr-TR" sz="2400" i="1" dirty="0">
                <a:ea typeface="Times New Roman" panose="02020603050405020304" pitchFamily="18" charset="0"/>
              </a:rPr>
              <a:t>, </a:t>
            </a:r>
            <a:r>
              <a:rPr lang="tr-TR" sz="2400" i="1" dirty="0" err="1">
                <a:ea typeface="Times New Roman" panose="02020603050405020304" pitchFamily="18" charset="0"/>
              </a:rPr>
              <a:t>деревня</a:t>
            </a:r>
            <a:r>
              <a:rPr lang="tr-TR" sz="2400" i="1" dirty="0">
                <a:ea typeface="Times New Roman" panose="02020603050405020304" pitchFamily="18" charset="0"/>
              </a:rPr>
              <a:t>, </a:t>
            </a:r>
            <a:r>
              <a:rPr lang="tr-TR" sz="2400" i="1" dirty="0" err="1">
                <a:ea typeface="Times New Roman" panose="02020603050405020304" pitchFamily="18" charset="0"/>
              </a:rPr>
              <a:t>шапка</a:t>
            </a:r>
            <a:r>
              <a:rPr lang="tr-TR" sz="2400" i="1" dirty="0">
                <a:ea typeface="Times New Roman" panose="02020603050405020304" pitchFamily="18" charset="0"/>
              </a:rPr>
              <a:t>, </a:t>
            </a:r>
            <a:r>
              <a:rPr lang="tr-TR" sz="2400" i="1" dirty="0" err="1">
                <a:ea typeface="Times New Roman" panose="02020603050405020304" pitchFamily="18" charset="0"/>
              </a:rPr>
              <a:t>девушка</a:t>
            </a:r>
            <a:r>
              <a:rPr lang="tr-TR" sz="2400" dirty="0">
                <a:ea typeface="Times New Roman" panose="02020603050405020304" pitchFamily="18" charset="0"/>
              </a:rPr>
              <a:t> ve </a:t>
            </a:r>
            <a:endParaRPr lang="ru-RU" sz="2400" dirty="0" smtClean="0">
              <a:ea typeface="Times New Roman" panose="02020603050405020304" pitchFamily="18" charset="0"/>
            </a:endParaRPr>
          </a:p>
          <a:p>
            <a:pPr marL="342900" indent="-342900" algn="just">
              <a:lnSpc>
                <a:spcPct val="150000"/>
              </a:lnSpc>
              <a:buFont typeface="Arial" panose="020B0604020202020204" pitchFamily="34" charset="0"/>
              <a:buChar char="•"/>
            </a:pPr>
            <a:r>
              <a:rPr lang="tr-TR" sz="2400" b="1" dirty="0" smtClean="0">
                <a:ea typeface="Times New Roman" panose="02020603050405020304" pitchFamily="18" charset="0"/>
              </a:rPr>
              <a:t>nötr </a:t>
            </a:r>
            <a:r>
              <a:rPr lang="tr-TR" sz="2400" b="1" dirty="0">
                <a:ea typeface="Times New Roman" panose="02020603050405020304" pitchFamily="18" charset="0"/>
              </a:rPr>
              <a:t>(</a:t>
            </a:r>
            <a:r>
              <a:rPr lang="tr-TR" sz="2400" b="1" dirty="0" err="1">
                <a:ea typeface="Times New Roman" panose="02020603050405020304" pitchFamily="18" charset="0"/>
              </a:rPr>
              <a:t>средний</a:t>
            </a:r>
            <a:r>
              <a:rPr lang="tr-TR" sz="2400" b="1" dirty="0">
                <a:ea typeface="Times New Roman" panose="02020603050405020304" pitchFamily="18" charset="0"/>
              </a:rPr>
              <a:t> </a:t>
            </a:r>
            <a:r>
              <a:rPr lang="tr-TR" sz="2400" b="1" dirty="0" err="1">
                <a:ea typeface="Times New Roman" panose="02020603050405020304" pitchFamily="18" charset="0"/>
              </a:rPr>
              <a:t>род</a:t>
            </a:r>
            <a:r>
              <a:rPr lang="tr-TR" sz="2400" b="1" dirty="0">
                <a:ea typeface="Times New Roman" panose="02020603050405020304" pitchFamily="18" charset="0"/>
              </a:rPr>
              <a:t> – с.р.)</a:t>
            </a:r>
            <a:r>
              <a:rPr lang="tr-TR" sz="2400" dirty="0">
                <a:ea typeface="Times New Roman" panose="02020603050405020304" pitchFamily="18" charset="0"/>
              </a:rPr>
              <a:t> </a:t>
            </a:r>
            <a:r>
              <a:rPr lang="tr-TR" sz="2400" i="1" dirty="0" err="1">
                <a:ea typeface="Times New Roman" panose="02020603050405020304" pitchFamily="18" charset="0"/>
              </a:rPr>
              <a:t>письмо</a:t>
            </a:r>
            <a:r>
              <a:rPr lang="tr-TR" sz="2400" i="1" dirty="0">
                <a:ea typeface="Times New Roman" panose="02020603050405020304" pitchFamily="18" charset="0"/>
              </a:rPr>
              <a:t>, </a:t>
            </a:r>
            <a:r>
              <a:rPr lang="tr-TR" sz="2400" i="1" dirty="0" err="1">
                <a:ea typeface="Times New Roman" panose="02020603050405020304" pitchFamily="18" charset="0"/>
              </a:rPr>
              <a:t>окно</a:t>
            </a:r>
            <a:r>
              <a:rPr lang="tr-TR" sz="2400" i="1" dirty="0">
                <a:ea typeface="Times New Roman" panose="02020603050405020304" pitchFamily="18" charset="0"/>
              </a:rPr>
              <a:t>, </a:t>
            </a:r>
            <a:r>
              <a:rPr lang="tr-TR" sz="2400" i="1" dirty="0" err="1">
                <a:ea typeface="Times New Roman" panose="02020603050405020304" pitchFamily="18" charset="0"/>
              </a:rPr>
              <a:t>море</a:t>
            </a:r>
            <a:r>
              <a:rPr lang="tr-TR" sz="2400" i="1" dirty="0">
                <a:ea typeface="Times New Roman" panose="02020603050405020304" pitchFamily="18" charset="0"/>
              </a:rPr>
              <a:t>, </a:t>
            </a:r>
            <a:r>
              <a:rPr lang="tr-TR" sz="2400" i="1" dirty="0" err="1">
                <a:ea typeface="Times New Roman" panose="02020603050405020304" pitchFamily="18" charset="0"/>
              </a:rPr>
              <a:t>ружьё</a:t>
            </a:r>
            <a:r>
              <a:rPr lang="tr-TR" sz="2400" dirty="0">
                <a:ea typeface="Times New Roman" panose="02020603050405020304" pitchFamily="18" charset="0"/>
              </a:rPr>
              <a:t> olmak üzere üç cinsiyet ayrımı vardır. </a:t>
            </a:r>
            <a:endParaRPr lang="ru-RU" sz="2400" dirty="0" smtClean="0">
              <a:ea typeface="Times New Roman" panose="02020603050405020304" pitchFamily="18" charset="0"/>
            </a:endParaRPr>
          </a:p>
          <a:p>
            <a:pPr marL="342900" indent="-342900" algn="just">
              <a:lnSpc>
                <a:spcPct val="150000"/>
              </a:lnSpc>
              <a:buFont typeface="Arial" panose="020B0604020202020204" pitchFamily="34" charset="0"/>
              <a:buChar char="•"/>
            </a:pPr>
            <a:endParaRPr lang="ru-RU" sz="2400" dirty="0">
              <a:ea typeface="Times New Roman" panose="02020603050405020304" pitchFamily="18" charset="0"/>
            </a:endParaRPr>
          </a:p>
          <a:p>
            <a:pPr marL="342900" indent="-342900" algn="just">
              <a:lnSpc>
                <a:spcPct val="150000"/>
              </a:lnSpc>
              <a:buFont typeface="Arial" panose="020B0604020202020204" pitchFamily="34" charset="0"/>
              <a:buChar char="•"/>
            </a:pPr>
            <a:r>
              <a:rPr lang="tr-TR" sz="2400" dirty="0" smtClean="0">
                <a:ea typeface="Times New Roman" panose="02020603050405020304" pitchFamily="18" charset="0"/>
              </a:rPr>
              <a:t>Sözcüksel </a:t>
            </a:r>
            <a:r>
              <a:rPr lang="tr-TR" sz="2400" dirty="0">
                <a:ea typeface="Times New Roman" panose="02020603050405020304" pitchFamily="18" charset="0"/>
              </a:rPr>
              <a:t>cinsiyet canlı cansız tüm varlıklar için geçerlidir. </a:t>
            </a:r>
            <a:endParaRPr lang="tr-TR" sz="2400" dirty="0"/>
          </a:p>
        </p:txBody>
      </p:sp>
    </p:spTree>
    <p:extLst>
      <p:ext uri="{BB962C8B-B14F-4D97-AF65-F5344CB8AC3E}">
        <p14:creationId xmlns:p14="http://schemas.microsoft.com/office/powerpoint/2010/main" val="336078470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342103" y="979606"/>
            <a:ext cx="10028903" cy="4524315"/>
          </a:xfrm>
          <a:prstGeom prst="rect">
            <a:avLst/>
          </a:prstGeom>
        </p:spPr>
        <p:txBody>
          <a:bodyPr wrap="square">
            <a:spAutoFit/>
          </a:bodyPr>
          <a:lstStyle/>
          <a:p>
            <a:pPr marL="342900" lvl="0" indent="-342900" algn="just">
              <a:lnSpc>
                <a:spcPct val="150000"/>
              </a:lnSpc>
              <a:spcAft>
                <a:spcPts val="0"/>
              </a:spcAft>
              <a:buFont typeface="Times New Roman" panose="02020603050405020304" pitchFamily="18" charset="0"/>
              <a:buChar char="-"/>
            </a:pPr>
            <a:r>
              <a:rPr lang="tr-TR" sz="2400" b="1" dirty="0">
                <a:ea typeface="Times New Roman" panose="02020603050405020304" pitchFamily="18" charset="0"/>
              </a:rPr>
              <a:t>Eril cins:</a:t>
            </a:r>
            <a:r>
              <a:rPr lang="tr-TR" sz="2400" dirty="0">
                <a:ea typeface="Times New Roman" panose="02020603050405020304" pitchFamily="18" charset="0"/>
              </a:rPr>
              <a:t> dilde sıfır eke sahip sessiz harfler, </a:t>
            </a:r>
            <a:r>
              <a:rPr lang="tr-TR" sz="2400" b="1" dirty="0">
                <a:ea typeface="Times New Roman" panose="02020603050405020304" pitchFamily="18" charset="0"/>
              </a:rPr>
              <a:t>–й</a:t>
            </a:r>
            <a:r>
              <a:rPr lang="tr-TR" sz="2400" dirty="0">
                <a:ea typeface="Times New Roman" panose="02020603050405020304" pitchFamily="18" charset="0"/>
              </a:rPr>
              <a:t> harfiyle ve </a:t>
            </a:r>
            <a:r>
              <a:rPr lang="tr-TR" sz="2400" b="1" dirty="0">
                <a:ea typeface="Times New Roman" panose="02020603050405020304" pitchFamily="18" charset="0"/>
              </a:rPr>
              <a:t>–ь</a:t>
            </a:r>
            <a:r>
              <a:rPr lang="tr-TR" sz="2400" dirty="0">
                <a:ea typeface="Times New Roman" panose="02020603050405020304" pitchFamily="18" charset="0"/>
              </a:rPr>
              <a:t> yumuşatma işareti ile biten kelimeler eril cinse ait kabul edilir</a:t>
            </a:r>
            <a:r>
              <a:rPr lang="tr-TR" sz="2400" dirty="0" smtClean="0">
                <a:ea typeface="Times New Roman" panose="02020603050405020304" pitchFamily="18" charset="0"/>
              </a:rPr>
              <a:t>: </a:t>
            </a:r>
            <a:r>
              <a:rPr lang="tr-TR" sz="2400" i="1" dirty="0" err="1" smtClean="0">
                <a:ea typeface="Times New Roman" panose="02020603050405020304" pitchFamily="18" charset="0"/>
              </a:rPr>
              <a:t>лес</a:t>
            </a:r>
            <a:r>
              <a:rPr lang="tr-TR" sz="2400" i="1" dirty="0" smtClean="0">
                <a:ea typeface="Times New Roman" panose="02020603050405020304" pitchFamily="18" charset="0"/>
              </a:rPr>
              <a:t>, </a:t>
            </a:r>
            <a:r>
              <a:rPr lang="tr-TR" sz="2400" i="1" dirty="0" err="1" smtClean="0">
                <a:ea typeface="Times New Roman" panose="02020603050405020304" pitchFamily="18" charset="0"/>
              </a:rPr>
              <a:t>дом</a:t>
            </a:r>
            <a:r>
              <a:rPr lang="tr-TR" sz="2400" i="1" dirty="0" smtClean="0">
                <a:ea typeface="Times New Roman" panose="02020603050405020304" pitchFamily="18" charset="0"/>
              </a:rPr>
              <a:t>, год, </a:t>
            </a:r>
            <a:r>
              <a:rPr lang="tr-TR" sz="2400" i="1" dirty="0" err="1" smtClean="0">
                <a:ea typeface="Times New Roman" panose="02020603050405020304" pitchFamily="18" charset="0"/>
              </a:rPr>
              <a:t>глаз</a:t>
            </a:r>
            <a:r>
              <a:rPr lang="tr-TR" sz="2400" i="1" dirty="0" smtClean="0">
                <a:ea typeface="Times New Roman" panose="02020603050405020304" pitchFamily="18" charset="0"/>
              </a:rPr>
              <a:t>, </a:t>
            </a:r>
            <a:r>
              <a:rPr lang="tr-TR" sz="2400" i="1" dirty="0">
                <a:ea typeface="Times New Roman" panose="02020603050405020304" pitchFamily="18" charset="0"/>
              </a:rPr>
              <a:t>отец, </a:t>
            </a:r>
            <a:r>
              <a:rPr lang="tr-TR" sz="2400" i="1" dirty="0" err="1">
                <a:ea typeface="Times New Roman" panose="02020603050405020304" pitchFamily="18" charset="0"/>
              </a:rPr>
              <a:t>герой</a:t>
            </a:r>
            <a:r>
              <a:rPr lang="tr-TR" sz="2400" dirty="0">
                <a:ea typeface="Times New Roman" panose="02020603050405020304" pitchFamily="18" charset="0"/>
              </a:rPr>
              <a:t>, </a:t>
            </a:r>
            <a:r>
              <a:rPr lang="tr-TR" sz="2400" dirty="0" err="1">
                <a:ea typeface="Times New Roman" panose="02020603050405020304" pitchFamily="18" charset="0"/>
              </a:rPr>
              <a:t>бой</a:t>
            </a:r>
            <a:r>
              <a:rPr lang="tr-TR" sz="2400" dirty="0">
                <a:ea typeface="Times New Roman" panose="02020603050405020304" pitchFamily="18" charset="0"/>
              </a:rPr>
              <a:t>, </a:t>
            </a:r>
            <a:r>
              <a:rPr lang="tr-TR" sz="2400" i="1" dirty="0" err="1">
                <a:ea typeface="Times New Roman" panose="02020603050405020304" pitchFamily="18" charset="0"/>
              </a:rPr>
              <a:t>музей</a:t>
            </a:r>
            <a:r>
              <a:rPr lang="tr-TR" sz="2400" dirty="0">
                <a:ea typeface="Times New Roman" panose="02020603050405020304" pitchFamily="18" charset="0"/>
              </a:rPr>
              <a:t>, </a:t>
            </a:r>
            <a:r>
              <a:rPr lang="tr-TR" sz="2400" i="1" dirty="0">
                <a:ea typeface="Times New Roman" panose="02020603050405020304" pitchFamily="18" charset="0"/>
              </a:rPr>
              <a:t>корабль</a:t>
            </a:r>
            <a:r>
              <a:rPr lang="tr-TR" sz="2400" dirty="0">
                <a:ea typeface="Times New Roman" panose="02020603050405020304" pitchFamily="18" charset="0"/>
              </a:rPr>
              <a:t>, </a:t>
            </a:r>
            <a:r>
              <a:rPr lang="tr-TR" sz="2400" i="1" dirty="0" err="1">
                <a:ea typeface="Times New Roman" panose="02020603050405020304" pitchFamily="18" charset="0"/>
              </a:rPr>
              <a:t>календарь</a:t>
            </a:r>
            <a:r>
              <a:rPr lang="tr-TR" sz="2400" i="1" dirty="0">
                <a:ea typeface="Times New Roman" panose="02020603050405020304" pitchFamily="18" charset="0"/>
              </a:rPr>
              <a:t> vb</a:t>
            </a:r>
            <a:r>
              <a:rPr lang="tr-TR" sz="2400" dirty="0" smtClean="0">
                <a:ea typeface="Times New Roman" panose="02020603050405020304" pitchFamily="18" charset="0"/>
              </a:rPr>
              <a:t>.</a:t>
            </a:r>
            <a:endParaRPr lang="tr-TR" sz="2400" dirty="0">
              <a:ea typeface="Calibri" panose="020F0502020204030204" pitchFamily="34" charset="0"/>
            </a:endParaRPr>
          </a:p>
          <a:p>
            <a:pPr marL="342900" lvl="0" indent="-342900" algn="just">
              <a:lnSpc>
                <a:spcPct val="150000"/>
              </a:lnSpc>
              <a:spcAft>
                <a:spcPts val="0"/>
              </a:spcAft>
              <a:buFont typeface="Times New Roman" panose="02020603050405020304" pitchFamily="18" charset="0"/>
              <a:buChar char="-"/>
            </a:pPr>
            <a:r>
              <a:rPr lang="tr-TR" sz="2400" b="1" dirty="0">
                <a:ea typeface="Times New Roman" panose="02020603050405020304" pitchFamily="18" charset="0"/>
              </a:rPr>
              <a:t>Dişi cins:</a:t>
            </a:r>
            <a:r>
              <a:rPr lang="tr-TR" sz="2400" dirty="0">
                <a:ea typeface="Times New Roman" panose="02020603050405020304" pitchFamily="18" charset="0"/>
              </a:rPr>
              <a:t> dilde  </a:t>
            </a:r>
            <a:r>
              <a:rPr lang="tr-TR" sz="2400" b="1" dirty="0">
                <a:ea typeface="Times New Roman" panose="02020603050405020304" pitchFamily="18" charset="0"/>
              </a:rPr>
              <a:t>-а </a:t>
            </a:r>
            <a:r>
              <a:rPr lang="tr-TR" sz="2400" dirty="0">
                <a:ea typeface="Times New Roman" panose="02020603050405020304" pitchFamily="18" charset="0"/>
              </a:rPr>
              <a:t>ve </a:t>
            </a:r>
            <a:r>
              <a:rPr lang="tr-TR" sz="2400" b="1" dirty="0">
                <a:ea typeface="Times New Roman" panose="02020603050405020304" pitchFamily="18" charset="0"/>
              </a:rPr>
              <a:t>-я</a:t>
            </a:r>
            <a:r>
              <a:rPr lang="tr-TR" sz="2400" dirty="0">
                <a:ea typeface="Times New Roman" panose="02020603050405020304" pitchFamily="18" charset="0"/>
              </a:rPr>
              <a:t> sesli harfleri ile </a:t>
            </a:r>
            <a:r>
              <a:rPr lang="tr-TR" sz="2400" b="1" dirty="0">
                <a:ea typeface="Times New Roman" panose="02020603050405020304" pitchFamily="18" charset="0"/>
              </a:rPr>
              <a:t>–ь  </a:t>
            </a:r>
            <a:r>
              <a:rPr lang="tr-TR" sz="2400" dirty="0">
                <a:ea typeface="Times New Roman" panose="02020603050405020304" pitchFamily="18" charset="0"/>
              </a:rPr>
              <a:t>yumuşatma işaretiyle biten kelimeler dişi cinse ait kabul edilir: </a:t>
            </a:r>
            <a:r>
              <a:rPr lang="tr-TR" sz="2400" i="1" dirty="0" err="1">
                <a:ea typeface="Times New Roman" panose="02020603050405020304" pitchFamily="18" charset="0"/>
              </a:rPr>
              <a:t>лампа</a:t>
            </a:r>
            <a:r>
              <a:rPr lang="tr-TR" sz="2400" i="1" dirty="0">
                <a:ea typeface="Times New Roman" panose="02020603050405020304" pitchFamily="18" charset="0"/>
              </a:rPr>
              <a:t>, </a:t>
            </a:r>
            <a:r>
              <a:rPr lang="tr-TR" sz="2400" i="1" dirty="0" err="1">
                <a:ea typeface="Times New Roman" panose="02020603050405020304" pitchFamily="18" charset="0"/>
              </a:rPr>
              <a:t>книга</a:t>
            </a:r>
            <a:r>
              <a:rPr lang="tr-TR" sz="2400" i="1" dirty="0">
                <a:ea typeface="Times New Roman" panose="02020603050405020304" pitchFamily="18" charset="0"/>
              </a:rPr>
              <a:t>, </a:t>
            </a:r>
            <a:r>
              <a:rPr lang="tr-TR" sz="2400" i="1" dirty="0" err="1">
                <a:ea typeface="Times New Roman" panose="02020603050405020304" pitchFamily="18" charset="0"/>
              </a:rPr>
              <a:t>женщина</a:t>
            </a:r>
            <a:r>
              <a:rPr lang="tr-TR" sz="2400" i="1" dirty="0">
                <a:ea typeface="Times New Roman" panose="02020603050405020304" pitchFamily="18" charset="0"/>
              </a:rPr>
              <a:t>, </a:t>
            </a:r>
            <a:r>
              <a:rPr lang="tr-TR" sz="2400" i="1" dirty="0" err="1">
                <a:ea typeface="Times New Roman" panose="02020603050405020304" pitchFamily="18" charset="0"/>
              </a:rPr>
              <a:t>страна</a:t>
            </a:r>
            <a:r>
              <a:rPr lang="tr-TR" sz="2400" i="1" dirty="0">
                <a:ea typeface="Times New Roman" panose="02020603050405020304" pitchFamily="18" charset="0"/>
              </a:rPr>
              <a:t>, </a:t>
            </a:r>
            <a:r>
              <a:rPr lang="tr-TR" sz="2400" i="1" dirty="0" err="1">
                <a:ea typeface="Times New Roman" panose="02020603050405020304" pitchFamily="18" charset="0"/>
              </a:rPr>
              <a:t>тетрадь</a:t>
            </a:r>
            <a:r>
              <a:rPr lang="tr-TR" sz="2400" i="1" dirty="0">
                <a:ea typeface="Times New Roman" panose="02020603050405020304" pitchFamily="18" charset="0"/>
              </a:rPr>
              <a:t>, </a:t>
            </a:r>
            <a:r>
              <a:rPr lang="tr-TR" sz="2400" i="1" dirty="0" err="1">
                <a:ea typeface="Times New Roman" panose="02020603050405020304" pitchFamily="18" charset="0"/>
              </a:rPr>
              <a:t>лошадь</a:t>
            </a:r>
            <a:r>
              <a:rPr lang="tr-TR" sz="2400" i="1" dirty="0">
                <a:ea typeface="Times New Roman" panose="02020603050405020304" pitchFamily="18" charset="0"/>
              </a:rPr>
              <a:t>, дочь, </a:t>
            </a:r>
            <a:r>
              <a:rPr lang="tr-TR" sz="2400" i="1" dirty="0" err="1">
                <a:ea typeface="Times New Roman" panose="02020603050405020304" pitchFamily="18" charset="0"/>
              </a:rPr>
              <a:t>мать</a:t>
            </a:r>
            <a:r>
              <a:rPr lang="tr-TR" sz="2400" i="1" dirty="0">
                <a:ea typeface="Times New Roman" panose="02020603050405020304" pitchFamily="18" charset="0"/>
              </a:rPr>
              <a:t> vb</a:t>
            </a:r>
            <a:r>
              <a:rPr lang="tr-TR" sz="2400" dirty="0">
                <a:ea typeface="Times New Roman" panose="02020603050405020304" pitchFamily="18" charset="0"/>
              </a:rPr>
              <a:t>.</a:t>
            </a:r>
            <a:endParaRPr lang="tr-TR" sz="2400" dirty="0">
              <a:ea typeface="Calibri" panose="020F0502020204030204" pitchFamily="34" charset="0"/>
            </a:endParaRPr>
          </a:p>
          <a:p>
            <a:pPr marL="342900" lvl="0" indent="-342900" algn="just">
              <a:lnSpc>
                <a:spcPct val="150000"/>
              </a:lnSpc>
              <a:spcAft>
                <a:spcPts val="0"/>
              </a:spcAft>
              <a:buFont typeface="Times New Roman" panose="02020603050405020304" pitchFamily="18" charset="0"/>
              <a:buChar char="-"/>
            </a:pPr>
            <a:r>
              <a:rPr lang="tr-TR" sz="2400" b="1" dirty="0">
                <a:ea typeface="Times New Roman" panose="02020603050405020304" pitchFamily="18" charset="0"/>
              </a:rPr>
              <a:t>Nötr </a:t>
            </a:r>
            <a:r>
              <a:rPr lang="tr-TR" sz="2400" b="1" dirty="0" err="1">
                <a:ea typeface="Times New Roman" panose="02020603050405020304" pitchFamily="18" charset="0"/>
              </a:rPr>
              <a:t>cis</a:t>
            </a:r>
            <a:r>
              <a:rPr lang="tr-TR" sz="2400" b="1" dirty="0">
                <a:ea typeface="Times New Roman" panose="02020603050405020304" pitchFamily="18" charset="0"/>
              </a:rPr>
              <a:t>:</a:t>
            </a:r>
            <a:r>
              <a:rPr lang="tr-TR" sz="2400" dirty="0">
                <a:ea typeface="Times New Roman" panose="02020603050405020304" pitchFamily="18" charset="0"/>
              </a:rPr>
              <a:t> dilde </a:t>
            </a:r>
            <a:r>
              <a:rPr lang="tr-TR" sz="2400" b="1" dirty="0">
                <a:ea typeface="Times New Roman" panose="02020603050405020304" pitchFamily="18" charset="0"/>
              </a:rPr>
              <a:t>-о, -е, -ё</a:t>
            </a:r>
            <a:r>
              <a:rPr lang="tr-TR" sz="2400" dirty="0">
                <a:ea typeface="Times New Roman" panose="02020603050405020304" pitchFamily="18" charset="0"/>
              </a:rPr>
              <a:t> sesli harfleriyle biten kelimeler nötr cinse ait kabul edilir: </a:t>
            </a:r>
            <a:r>
              <a:rPr lang="tr-TR" sz="2400" i="1" dirty="0" err="1">
                <a:ea typeface="Times New Roman" panose="02020603050405020304" pitchFamily="18" charset="0"/>
              </a:rPr>
              <a:t>окно</a:t>
            </a:r>
            <a:r>
              <a:rPr lang="tr-TR" sz="2400" i="1" dirty="0">
                <a:ea typeface="Times New Roman" panose="02020603050405020304" pitchFamily="18" charset="0"/>
              </a:rPr>
              <a:t>, дело, </a:t>
            </a:r>
            <a:r>
              <a:rPr lang="tr-TR" sz="2400" i="1" dirty="0" err="1">
                <a:ea typeface="Times New Roman" panose="02020603050405020304" pitchFamily="18" charset="0"/>
              </a:rPr>
              <a:t>дерево</a:t>
            </a:r>
            <a:r>
              <a:rPr lang="tr-TR" sz="2400" i="1" dirty="0">
                <a:ea typeface="Times New Roman" panose="02020603050405020304" pitchFamily="18" charset="0"/>
              </a:rPr>
              <a:t>, </a:t>
            </a:r>
            <a:r>
              <a:rPr lang="tr-TR" sz="2400" i="1" dirty="0" err="1">
                <a:ea typeface="Times New Roman" panose="02020603050405020304" pitchFamily="18" charset="0"/>
              </a:rPr>
              <a:t>море</a:t>
            </a:r>
            <a:r>
              <a:rPr lang="tr-TR" sz="2400" i="1" dirty="0">
                <a:ea typeface="Times New Roman" panose="02020603050405020304" pitchFamily="18" charset="0"/>
              </a:rPr>
              <a:t>, </a:t>
            </a:r>
            <a:r>
              <a:rPr lang="tr-TR" sz="2400" i="1" dirty="0" err="1">
                <a:ea typeface="Times New Roman" panose="02020603050405020304" pitchFamily="18" charset="0"/>
              </a:rPr>
              <a:t>поле</a:t>
            </a:r>
            <a:r>
              <a:rPr lang="tr-TR" sz="2400" i="1" dirty="0">
                <a:ea typeface="Times New Roman" panose="02020603050405020304" pitchFamily="18" charset="0"/>
              </a:rPr>
              <a:t>, внимание, </a:t>
            </a:r>
            <a:r>
              <a:rPr lang="tr-TR" sz="2400" i="1" dirty="0" err="1">
                <a:ea typeface="Times New Roman" panose="02020603050405020304" pitchFamily="18" charset="0"/>
              </a:rPr>
              <a:t>ружьё</a:t>
            </a:r>
            <a:r>
              <a:rPr lang="tr-TR" sz="2400" i="1" dirty="0">
                <a:ea typeface="Times New Roman" panose="02020603050405020304" pitchFamily="18" charset="0"/>
              </a:rPr>
              <a:t>, </a:t>
            </a:r>
            <a:r>
              <a:rPr lang="tr-TR" sz="2400" i="1" dirty="0" err="1">
                <a:ea typeface="Times New Roman" panose="02020603050405020304" pitchFamily="18" charset="0"/>
              </a:rPr>
              <a:t>копьё</a:t>
            </a:r>
            <a:r>
              <a:rPr lang="tr-TR" sz="2400" i="1" dirty="0">
                <a:ea typeface="Times New Roman" panose="02020603050405020304" pitchFamily="18" charset="0"/>
              </a:rPr>
              <a:t> vb</a:t>
            </a:r>
            <a:r>
              <a:rPr lang="tr-TR" sz="2400" dirty="0">
                <a:ea typeface="Times New Roman" panose="02020603050405020304" pitchFamily="18" charset="0"/>
              </a:rPr>
              <a:t>.</a:t>
            </a:r>
            <a:endParaRPr lang="tr-TR" sz="2400" dirty="0">
              <a:effectLst/>
              <a:ea typeface="Calibri" panose="020F0502020204030204" pitchFamily="34" charset="0"/>
            </a:endParaRPr>
          </a:p>
        </p:txBody>
      </p:sp>
    </p:spTree>
    <p:extLst>
      <p:ext uri="{BB962C8B-B14F-4D97-AF65-F5344CB8AC3E}">
        <p14:creationId xmlns:p14="http://schemas.microsoft.com/office/powerpoint/2010/main" val="385860149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914400" y="254391"/>
            <a:ext cx="10559845" cy="6186309"/>
          </a:xfrm>
          <a:prstGeom prst="rect">
            <a:avLst/>
          </a:prstGeom>
        </p:spPr>
        <p:txBody>
          <a:bodyPr wrap="square">
            <a:spAutoFit/>
          </a:bodyPr>
          <a:lstStyle/>
          <a:p>
            <a:pPr indent="228600" algn="just">
              <a:lnSpc>
                <a:spcPct val="150000"/>
              </a:lnSpc>
              <a:spcAft>
                <a:spcPts val="0"/>
              </a:spcAft>
            </a:pPr>
            <a:r>
              <a:rPr lang="tr-TR" sz="2400" b="1" dirty="0">
                <a:ea typeface="Times New Roman" panose="02020603050405020304" pitchFamily="18" charset="0"/>
                <a:cs typeface="Times New Roman" panose="02020603050405020304" pitchFamily="18" charset="0"/>
              </a:rPr>
              <a:t>Eril Cins</a:t>
            </a:r>
            <a:endParaRPr lang="tr-TR" sz="2400" dirty="0">
              <a:ea typeface="Calibri" panose="020F0502020204030204" pitchFamily="34" charset="0"/>
              <a:cs typeface="Times New Roman" panose="02020603050405020304" pitchFamily="18" charset="0"/>
            </a:endParaRPr>
          </a:p>
          <a:p>
            <a:pPr marL="342900" lvl="0" indent="-342900" algn="just">
              <a:lnSpc>
                <a:spcPct val="150000"/>
              </a:lnSpc>
              <a:spcAft>
                <a:spcPts val="0"/>
              </a:spcAft>
              <a:buFont typeface="+mj-lt"/>
              <a:buAutoNum type="arabicParenR"/>
            </a:pPr>
            <a:r>
              <a:rPr lang="tr-TR" sz="2400" dirty="0">
                <a:ea typeface="Times New Roman" panose="02020603050405020304" pitchFamily="18" charset="0"/>
              </a:rPr>
              <a:t>Son ekine bakılmaksızın kelimenin sözcük anlamından cinsiyeti erkek olduğu </a:t>
            </a:r>
            <a:r>
              <a:rPr lang="ru-RU" sz="2400" dirty="0" smtClean="0">
                <a:ea typeface="Times New Roman" panose="02020603050405020304" pitchFamily="18" charset="0"/>
              </a:rPr>
              <a:t>anlaşılan sözcükler eril cinse aittir: </a:t>
            </a:r>
            <a:r>
              <a:rPr lang="ru-RU" sz="2400" i="1" dirty="0" smtClean="0">
                <a:ea typeface="Times New Roman" panose="02020603050405020304" pitchFamily="18" charset="0"/>
              </a:rPr>
              <a:t>пап</a:t>
            </a:r>
            <a:r>
              <a:rPr lang="ru-RU" sz="2400" b="1" i="1" dirty="0" smtClean="0">
                <a:ea typeface="Times New Roman" panose="02020603050405020304" pitchFamily="18" charset="0"/>
              </a:rPr>
              <a:t>а</a:t>
            </a:r>
            <a:r>
              <a:rPr lang="ru-RU" sz="2400" i="1" dirty="0" smtClean="0">
                <a:ea typeface="Times New Roman" panose="02020603050405020304" pitchFamily="18" charset="0"/>
              </a:rPr>
              <a:t>, дедушк</a:t>
            </a:r>
            <a:r>
              <a:rPr lang="ru-RU" sz="2400" b="1" i="1" dirty="0" smtClean="0">
                <a:ea typeface="Times New Roman" panose="02020603050405020304" pitchFamily="18" charset="0"/>
              </a:rPr>
              <a:t>а</a:t>
            </a:r>
            <a:r>
              <a:rPr lang="ru-RU" sz="2400" i="1" dirty="0" smtClean="0">
                <a:ea typeface="Times New Roman" panose="02020603050405020304" pitchFamily="18" charset="0"/>
              </a:rPr>
              <a:t>, дяд</a:t>
            </a:r>
            <a:r>
              <a:rPr lang="ru-RU" sz="2400" b="1" i="1" dirty="0" smtClean="0">
                <a:ea typeface="Times New Roman" panose="02020603050405020304" pitchFamily="18" charset="0"/>
              </a:rPr>
              <a:t>я</a:t>
            </a:r>
            <a:r>
              <a:rPr lang="ru-RU" sz="2400" i="1" dirty="0" smtClean="0">
                <a:ea typeface="Times New Roman" panose="02020603050405020304" pitchFamily="18" charset="0"/>
              </a:rPr>
              <a:t>, мальчишк</a:t>
            </a:r>
            <a:r>
              <a:rPr lang="ru-RU" sz="2400" b="1" i="1" dirty="0" smtClean="0">
                <a:ea typeface="Times New Roman" panose="02020603050405020304" pitchFamily="18" charset="0"/>
              </a:rPr>
              <a:t>а</a:t>
            </a:r>
            <a:r>
              <a:rPr lang="ru-RU" sz="2400" i="1" dirty="0" smtClean="0">
                <a:ea typeface="Times New Roman" panose="02020603050405020304" pitchFamily="18" charset="0"/>
              </a:rPr>
              <a:t>,</a:t>
            </a:r>
            <a:r>
              <a:rPr lang="ru-RU" sz="2400" b="1" i="1" dirty="0" smtClean="0">
                <a:ea typeface="Times New Roman" panose="02020603050405020304" pitchFamily="18" charset="0"/>
              </a:rPr>
              <a:t> </a:t>
            </a:r>
            <a:r>
              <a:rPr lang="ru-RU" sz="2400" i="1" dirty="0" smtClean="0">
                <a:ea typeface="Times New Roman" panose="02020603050405020304" pitchFamily="18" charset="0"/>
              </a:rPr>
              <a:t>парнишк</a:t>
            </a:r>
            <a:r>
              <a:rPr lang="ru-RU" sz="2400" b="1" i="1" dirty="0" smtClean="0">
                <a:ea typeface="Times New Roman" panose="02020603050405020304" pitchFamily="18" charset="0"/>
              </a:rPr>
              <a:t>а </a:t>
            </a:r>
            <a:r>
              <a:rPr lang="ru-RU" sz="2400" dirty="0" smtClean="0">
                <a:ea typeface="Times New Roman" panose="02020603050405020304" pitchFamily="18" charset="0"/>
              </a:rPr>
              <a:t>vs. Bu gruba ait kelimeler dilde dilbilgisel cinsiyetten ziyade biyolojik cinsiyetin öne çıktığı sözcükleri oluşturmaktadırlar;</a:t>
            </a:r>
            <a:endParaRPr lang="ru-RU" sz="2400" dirty="0" smtClean="0"/>
          </a:p>
          <a:p>
            <a:pPr marL="342900" lvl="0" indent="-342900" algn="just">
              <a:lnSpc>
                <a:spcPct val="150000"/>
              </a:lnSpc>
              <a:spcAft>
                <a:spcPts val="0"/>
              </a:spcAft>
              <a:buFont typeface="+mj-lt"/>
              <a:buAutoNum type="arabicParenR"/>
            </a:pPr>
            <a:r>
              <a:rPr lang="ru-RU" sz="2400" dirty="0" smtClean="0">
                <a:ea typeface="Times New Roman" panose="02020603050405020304" pitchFamily="18" charset="0"/>
              </a:rPr>
              <a:t>Son harfine bakılmaksınızın erkek isimlerinde yapılan kısaltma adları eril cinse aittir</a:t>
            </a:r>
            <a:r>
              <a:rPr lang="ru-RU" sz="2400" i="1" dirty="0" smtClean="0">
                <a:ea typeface="Times New Roman" panose="02020603050405020304" pitchFamily="18" charset="0"/>
              </a:rPr>
              <a:t>: </a:t>
            </a:r>
            <a:r>
              <a:rPr lang="ru-RU" sz="2400" i="1" dirty="0" smtClean="0">
                <a:solidFill>
                  <a:schemeClr val="accent5"/>
                </a:solidFill>
                <a:ea typeface="Times New Roman" panose="02020603050405020304" pitchFamily="18" charset="0"/>
              </a:rPr>
              <a:t>Саш</a:t>
            </a:r>
            <a:r>
              <a:rPr lang="ru-RU" sz="2400" b="1" i="1" dirty="0" smtClean="0">
                <a:solidFill>
                  <a:schemeClr val="accent5"/>
                </a:solidFill>
                <a:ea typeface="Times New Roman" panose="02020603050405020304" pitchFamily="18" charset="0"/>
              </a:rPr>
              <a:t>а</a:t>
            </a:r>
            <a:r>
              <a:rPr lang="ru-RU" sz="2400" i="1" dirty="0" smtClean="0">
                <a:ea typeface="Times New Roman" panose="02020603050405020304" pitchFamily="18" charset="0"/>
              </a:rPr>
              <a:t> (Александр</a:t>
            </a:r>
            <a:r>
              <a:rPr lang="ru-RU" sz="2400" i="1" smtClean="0">
                <a:ea typeface="Times New Roman" panose="02020603050405020304" pitchFamily="18" charset="0"/>
              </a:rPr>
              <a:t>), </a:t>
            </a:r>
            <a:r>
              <a:rPr lang="ru-RU" sz="2400" i="1" smtClean="0">
                <a:solidFill>
                  <a:srgbClr val="7030A0"/>
                </a:solidFill>
                <a:ea typeface="Times New Roman" panose="02020603050405020304" pitchFamily="18" charset="0"/>
              </a:rPr>
              <a:t>Никит</a:t>
            </a:r>
            <a:r>
              <a:rPr lang="ru-RU" sz="2400" b="1" i="1" smtClean="0">
                <a:solidFill>
                  <a:srgbClr val="7030A0"/>
                </a:solidFill>
                <a:ea typeface="Times New Roman" panose="02020603050405020304" pitchFamily="18" charset="0"/>
              </a:rPr>
              <a:t>а, </a:t>
            </a:r>
            <a:r>
              <a:rPr lang="ru-RU" sz="2400" i="1" smtClean="0">
                <a:ea typeface="Times New Roman" panose="02020603050405020304" pitchFamily="18" charset="0"/>
              </a:rPr>
              <a:t> </a:t>
            </a:r>
            <a:r>
              <a:rPr lang="ru-RU" sz="2400" i="1" dirty="0" smtClean="0">
                <a:solidFill>
                  <a:srgbClr val="FF0000"/>
                </a:solidFill>
                <a:ea typeface="Times New Roman" panose="02020603050405020304" pitchFamily="18" charset="0"/>
              </a:rPr>
              <a:t>Коля</a:t>
            </a:r>
            <a:r>
              <a:rPr lang="ru-RU" sz="2400" i="1" dirty="0" smtClean="0">
                <a:ea typeface="Times New Roman" panose="02020603050405020304" pitchFamily="18" charset="0"/>
              </a:rPr>
              <a:t> (Николой), Вал</a:t>
            </a:r>
            <a:r>
              <a:rPr lang="ru-RU" sz="2400" b="1" i="1" dirty="0" smtClean="0">
                <a:ea typeface="Times New Roman" panose="02020603050405020304" pitchFamily="18" charset="0"/>
              </a:rPr>
              <a:t>я</a:t>
            </a:r>
            <a:r>
              <a:rPr lang="ru-RU" sz="2400" i="1" dirty="0" smtClean="0">
                <a:ea typeface="Times New Roman" panose="02020603050405020304" pitchFamily="18" charset="0"/>
              </a:rPr>
              <a:t> (Валентин), Волод</a:t>
            </a:r>
            <a:r>
              <a:rPr lang="ru-RU" sz="2400" b="1" i="1" dirty="0" smtClean="0">
                <a:ea typeface="Times New Roman" panose="02020603050405020304" pitchFamily="18" charset="0"/>
              </a:rPr>
              <a:t>я</a:t>
            </a:r>
            <a:r>
              <a:rPr lang="ru-RU" sz="2400" i="1" dirty="0" smtClean="0">
                <a:ea typeface="Times New Roman" panose="02020603050405020304" pitchFamily="18" charset="0"/>
              </a:rPr>
              <a:t> (Владимир), Ван</a:t>
            </a:r>
            <a:r>
              <a:rPr lang="ru-RU" sz="2400" b="1" i="1" dirty="0" smtClean="0">
                <a:ea typeface="Times New Roman" panose="02020603050405020304" pitchFamily="18" charset="0"/>
              </a:rPr>
              <a:t>я </a:t>
            </a:r>
            <a:r>
              <a:rPr lang="ru-RU" sz="2400" i="1" dirty="0" smtClean="0">
                <a:ea typeface="Times New Roman" panose="02020603050405020304" pitchFamily="18" charset="0"/>
              </a:rPr>
              <a:t>(Иван), </a:t>
            </a:r>
            <a:r>
              <a:rPr lang="ru-RU" sz="2400" i="1" dirty="0" smtClean="0">
                <a:solidFill>
                  <a:schemeClr val="accent5"/>
                </a:solidFill>
                <a:ea typeface="Times New Roman" panose="02020603050405020304" pitchFamily="18" charset="0"/>
              </a:rPr>
              <a:t>Жен</a:t>
            </a:r>
            <a:r>
              <a:rPr lang="ru-RU" sz="2400" b="1" i="1" dirty="0" smtClean="0">
                <a:solidFill>
                  <a:schemeClr val="accent5"/>
                </a:solidFill>
                <a:ea typeface="Times New Roman" panose="02020603050405020304" pitchFamily="18" charset="0"/>
              </a:rPr>
              <a:t>я</a:t>
            </a:r>
            <a:r>
              <a:rPr lang="ru-RU" sz="2400" i="1" dirty="0" smtClean="0">
                <a:ea typeface="Times New Roman" panose="02020603050405020304" pitchFamily="18" charset="0"/>
              </a:rPr>
              <a:t> (Евгений);</a:t>
            </a:r>
            <a:endParaRPr lang="ru-RU" sz="2400" dirty="0" smtClean="0"/>
          </a:p>
          <a:p>
            <a:pPr marL="342900" lvl="0" indent="-342900" algn="just">
              <a:lnSpc>
                <a:spcPct val="150000"/>
              </a:lnSpc>
              <a:spcAft>
                <a:spcPts val="0"/>
              </a:spcAft>
              <a:buFont typeface="+mj-lt"/>
              <a:buAutoNum type="arabicParenR"/>
            </a:pPr>
            <a:r>
              <a:rPr lang="ru-RU" sz="2400" dirty="0" smtClean="0">
                <a:ea typeface="Times New Roman" panose="02020603050405020304" pitchFamily="18" charset="0"/>
              </a:rPr>
              <a:t>Son harfine bakılmaksızın ay adları her zaman eril cinse aittir: </a:t>
            </a:r>
            <a:r>
              <a:rPr lang="ru-RU" sz="2400" i="1" dirty="0" smtClean="0">
                <a:ea typeface="Times New Roman" panose="02020603050405020304" pitchFamily="18" charset="0"/>
              </a:rPr>
              <a:t>январь, февраль, март, апрель, май, июнь, июль, август, сентябрь, октябрь, ноябрь, декабрь</a:t>
            </a:r>
            <a:r>
              <a:rPr lang="ru-RU" sz="2400" dirty="0" smtClean="0">
                <a:ea typeface="Times New Roman" panose="02020603050405020304" pitchFamily="18" charset="0"/>
              </a:rPr>
              <a:t>;</a:t>
            </a:r>
            <a:endParaRPr lang="ru-RU" sz="2400" dirty="0">
              <a:effectLst/>
            </a:endParaRPr>
          </a:p>
        </p:txBody>
      </p:sp>
    </p:spTree>
    <p:extLst>
      <p:ext uri="{BB962C8B-B14F-4D97-AF65-F5344CB8AC3E}">
        <p14:creationId xmlns:p14="http://schemas.microsoft.com/office/powerpoint/2010/main" val="297582631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80219" y="779636"/>
            <a:ext cx="11312013" cy="5078313"/>
          </a:xfrm>
          <a:prstGeom prst="rect">
            <a:avLst/>
          </a:prstGeom>
        </p:spPr>
        <p:txBody>
          <a:bodyPr wrap="square">
            <a:spAutoFit/>
          </a:bodyPr>
          <a:lstStyle/>
          <a:p>
            <a:pPr lvl="0" algn="just">
              <a:lnSpc>
                <a:spcPct val="150000"/>
              </a:lnSpc>
              <a:spcAft>
                <a:spcPts val="0"/>
              </a:spcAft>
            </a:pPr>
            <a:r>
              <a:rPr lang="ru-RU" sz="2400" dirty="0" smtClean="0">
                <a:ea typeface="Times New Roman" panose="02020603050405020304" pitchFamily="18" charset="0"/>
              </a:rPr>
              <a:t>4) </a:t>
            </a:r>
            <a:r>
              <a:rPr lang="tr-TR" sz="2400" dirty="0" smtClean="0">
                <a:ea typeface="Times New Roman" panose="02020603050405020304" pitchFamily="18" charset="0"/>
              </a:rPr>
              <a:t>Son </a:t>
            </a:r>
            <a:r>
              <a:rPr lang="tr-TR" sz="2400" dirty="0">
                <a:ea typeface="Times New Roman" panose="02020603050405020304" pitchFamily="18" charset="0"/>
              </a:rPr>
              <a:t>harfine bakılmaksızın </a:t>
            </a:r>
            <a:r>
              <a:rPr lang="tr-TR" sz="2400" i="1" dirty="0">
                <a:ea typeface="Times New Roman" panose="02020603050405020304" pitchFamily="18" charset="0"/>
              </a:rPr>
              <a:t>автомобиль, ансамбль, бинокль, </a:t>
            </a:r>
            <a:r>
              <a:rPr lang="tr-TR" sz="2400" i="1" dirty="0" smtClean="0">
                <a:ea typeface="Times New Roman" panose="02020603050405020304" pitchFamily="18" charset="0"/>
              </a:rPr>
              <a:t>гвоздь</a:t>
            </a:r>
            <a:r>
              <a:rPr lang="tr-TR" sz="2400" i="1" dirty="0">
                <a:ea typeface="Times New Roman" panose="02020603050405020304" pitchFamily="18" charset="0"/>
              </a:rPr>
              <a:t>, </a:t>
            </a:r>
            <a:r>
              <a:rPr lang="tr-TR" sz="2400" i="1" dirty="0" smtClean="0">
                <a:ea typeface="Times New Roman" panose="02020603050405020304" pitchFamily="18" charset="0"/>
              </a:rPr>
              <a:t>день</a:t>
            </a:r>
            <a:r>
              <a:rPr lang="tr-TR" sz="2400" i="1" dirty="0">
                <a:ea typeface="Times New Roman" panose="02020603050405020304" pitchFamily="18" charset="0"/>
              </a:rPr>
              <a:t>, дождь, камень, картофель, </a:t>
            </a:r>
            <a:r>
              <a:rPr lang="tr-TR" sz="2400" i="1" dirty="0" smtClean="0">
                <a:ea typeface="Times New Roman" panose="02020603050405020304" pitchFamily="18" charset="0"/>
              </a:rPr>
              <a:t>кашель, </a:t>
            </a:r>
            <a:r>
              <a:rPr lang="tr-TR" sz="2400" i="1" dirty="0">
                <a:ea typeface="Times New Roman" panose="02020603050405020304" pitchFamily="18" charset="0"/>
              </a:rPr>
              <a:t>контроль, корень, Кремль, корабль, лагерь, ливень, локоть, монастырь, ноготь, </a:t>
            </a:r>
            <a:r>
              <a:rPr lang="tr-TR" sz="2400" i="1" dirty="0" smtClean="0">
                <a:ea typeface="Times New Roman" panose="02020603050405020304" pitchFamily="18" charset="0"/>
              </a:rPr>
              <a:t>огонь</a:t>
            </a:r>
            <a:r>
              <a:rPr lang="tr-TR" sz="2400" i="1" dirty="0">
                <a:ea typeface="Times New Roman" panose="02020603050405020304" pitchFamily="18" charset="0"/>
              </a:rPr>
              <a:t>, пароль, </a:t>
            </a:r>
            <a:r>
              <a:rPr lang="tr-TR" sz="2400" i="1" dirty="0" smtClean="0">
                <a:ea typeface="Times New Roman" panose="02020603050405020304" pitchFamily="18" charset="0"/>
              </a:rPr>
              <a:t>полдень</a:t>
            </a:r>
            <a:r>
              <a:rPr lang="tr-TR" sz="2400" i="1" dirty="0">
                <a:ea typeface="Times New Roman" panose="02020603050405020304" pitchFamily="18" charset="0"/>
              </a:rPr>
              <a:t>, портфель, пузырь, путь, ремень, рояль, рубль, руль, </a:t>
            </a:r>
            <a:r>
              <a:rPr lang="tr-TR" sz="2400" i="1" dirty="0" smtClean="0">
                <a:ea typeface="Times New Roman" panose="02020603050405020304" pitchFamily="18" charset="0"/>
              </a:rPr>
              <a:t>спекталь, стиль</a:t>
            </a:r>
            <a:r>
              <a:rPr lang="tr-TR" sz="2400" i="1" dirty="0">
                <a:ea typeface="Times New Roman" panose="02020603050405020304" pitchFamily="18" charset="0"/>
              </a:rPr>
              <a:t>, </a:t>
            </a:r>
            <a:r>
              <a:rPr lang="tr-TR" sz="2400" i="1" dirty="0" smtClean="0">
                <a:ea typeface="Times New Roman" panose="02020603050405020304" pitchFamily="18" charset="0"/>
              </a:rPr>
              <a:t>тополь</a:t>
            </a:r>
            <a:r>
              <a:rPr lang="tr-TR" sz="2400" i="1" dirty="0">
                <a:ea typeface="Times New Roman" panose="02020603050405020304" pitchFamily="18" charset="0"/>
              </a:rPr>
              <a:t>, туннель, уголь, уровень, фонарь, </a:t>
            </a:r>
            <a:r>
              <a:rPr lang="tr-TR" sz="2400" i="1" dirty="0" smtClean="0">
                <a:ea typeface="Times New Roman" panose="02020603050405020304" pitchFamily="18" charset="0"/>
              </a:rPr>
              <a:t>якорь</a:t>
            </a:r>
            <a:r>
              <a:rPr lang="tr-TR" sz="2400" i="1" dirty="0">
                <a:ea typeface="Times New Roman" panose="02020603050405020304" pitchFamily="18" charset="0"/>
              </a:rPr>
              <a:t>, ячмень </a:t>
            </a:r>
            <a:r>
              <a:rPr lang="tr-TR" sz="2400" dirty="0">
                <a:ea typeface="Times New Roman" panose="02020603050405020304" pitchFamily="18" charset="0"/>
              </a:rPr>
              <a:t>kelimeleri eril cinse aittir</a:t>
            </a:r>
            <a:r>
              <a:rPr lang="tr-TR" sz="2400" dirty="0" smtClean="0">
                <a:ea typeface="Times New Roman" panose="02020603050405020304" pitchFamily="18" charset="0"/>
              </a:rPr>
              <a:t>;</a:t>
            </a:r>
            <a:endParaRPr lang="ru-RU" sz="2400" dirty="0" smtClean="0"/>
          </a:p>
          <a:p>
            <a:pPr lvl="0" algn="just">
              <a:lnSpc>
                <a:spcPct val="150000"/>
              </a:lnSpc>
              <a:spcAft>
                <a:spcPts val="0"/>
              </a:spcAft>
            </a:pPr>
            <a:endParaRPr lang="ru-RU" sz="2400" b="1" dirty="0">
              <a:ea typeface="Times New Roman" panose="02020603050405020304" pitchFamily="18" charset="0"/>
            </a:endParaRPr>
          </a:p>
          <a:p>
            <a:pPr lvl="0" algn="just">
              <a:lnSpc>
                <a:spcPct val="150000"/>
              </a:lnSpc>
              <a:spcAft>
                <a:spcPts val="0"/>
              </a:spcAft>
            </a:pPr>
            <a:r>
              <a:rPr lang="ru-RU" sz="2400" b="1" dirty="0" smtClean="0">
                <a:ea typeface="Times New Roman" panose="02020603050405020304" pitchFamily="18" charset="0"/>
              </a:rPr>
              <a:t>5)</a:t>
            </a:r>
            <a:r>
              <a:rPr lang="tr-TR" sz="2400" b="1" dirty="0" smtClean="0">
                <a:ea typeface="Times New Roman" panose="02020603050405020304" pitchFamily="18" charset="0"/>
              </a:rPr>
              <a:t>-тель</a:t>
            </a:r>
            <a:r>
              <a:rPr lang="tr-TR" sz="2400" b="1" dirty="0">
                <a:ea typeface="Times New Roman" panose="02020603050405020304" pitchFamily="18" charset="0"/>
              </a:rPr>
              <a:t>, -арь</a:t>
            </a:r>
            <a:r>
              <a:rPr lang="tr-TR" sz="2400" dirty="0">
                <a:ea typeface="Times New Roman" panose="02020603050405020304" pitchFamily="18" charset="0"/>
              </a:rPr>
              <a:t> ekleriye yapılan isimler eril cinse aittir: </a:t>
            </a:r>
            <a:r>
              <a:rPr lang="tr-TR" sz="2400" i="1" dirty="0">
                <a:ea typeface="Times New Roman" panose="02020603050405020304" pitchFamily="18" charset="0"/>
              </a:rPr>
              <a:t>учитель, преподаватель, </a:t>
            </a:r>
            <a:r>
              <a:rPr lang="tr-TR" sz="2400" i="1" dirty="0" err="1" smtClean="0">
                <a:ea typeface="Times New Roman" panose="02020603050405020304" pitchFamily="18" charset="0"/>
              </a:rPr>
              <a:t>писател</a:t>
            </a:r>
            <a:r>
              <a:rPr lang="ru-RU" sz="2400" i="1" dirty="0" smtClean="0">
                <a:ea typeface="Times New Roman" panose="02020603050405020304" pitchFamily="18" charset="0"/>
              </a:rPr>
              <a:t>ь</a:t>
            </a:r>
            <a:r>
              <a:rPr lang="tr-TR" sz="2400" i="1" dirty="0" smtClean="0">
                <a:ea typeface="Times New Roman" panose="02020603050405020304" pitchFamily="18" charset="0"/>
              </a:rPr>
              <a:t>, </a:t>
            </a:r>
            <a:r>
              <a:rPr lang="tr-TR" sz="2400" i="1" dirty="0" err="1" smtClean="0">
                <a:ea typeface="Times New Roman" panose="02020603050405020304" pitchFamily="18" charset="0"/>
              </a:rPr>
              <a:t>громкоговоритель</a:t>
            </a:r>
            <a:r>
              <a:rPr lang="tr-TR" sz="2400" i="1" dirty="0">
                <a:ea typeface="Times New Roman" panose="02020603050405020304" pitchFamily="18" charset="0"/>
              </a:rPr>
              <a:t>, пекарь, библиотекарь, аптекарь </a:t>
            </a:r>
            <a:r>
              <a:rPr lang="tr-TR" sz="2400" i="1" dirty="0" smtClean="0">
                <a:ea typeface="Times New Roman" panose="02020603050405020304" pitchFamily="18" charset="0"/>
              </a:rPr>
              <a:t>vb</a:t>
            </a:r>
            <a:r>
              <a:rPr lang="tr-TR" sz="2400" dirty="0" smtClean="0">
                <a:ea typeface="Times New Roman" panose="02020603050405020304" pitchFamily="18" charset="0"/>
              </a:rPr>
              <a:t>;</a:t>
            </a:r>
            <a:endParaRPr lang="ru-RU" sz="2400" dirty="0" smtClean="0"/>
          </a:p>
          <a:p>
            <a:pPr lvl="0" algn="just">
              <a:lnSpc>
                <a:spcPct val="150000"/>
              </a:lnSpc>
              <a:spcAft>
                <a:spcPts val="0"/>
              </a:spcAft>
            </a:pPr>
            <a:endParaRPr lang="ru-RU" sz="2400" b="1" dirty="0">
              <a:ea typeface="Times New Roman" panose="02020603050405020304" pitchFamily="18" charset="0"/>
            </a:endParaRPr>
          </a:p>
        </p:txBody>
      </p:sp>
    </p:spTree>
    <p:extLst>
      <p:ext uri="{BB962C8B-B14F-4D97-AF65-F5344CB8AC3E}">
        <p14:creationId xmlns:p14="http://schemas.microsoft.com/office/powerpoint/2010/main" val="343658645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076632" y="626916"/>
            <a:ext cx="10235381" cy="5493812"/>
          </a:xfrm>
          <a:prstGeom prst="rect">
            <a:avLst/>
          </a:prstGeom>
        </p:spPr>
        <p:txBody>
          <a:bodyPr wrap="square">
            <a:spAutoFit/>
          </a:bodyPr>
          <a:lstStyle/>
          <a:p>
            <a:pPr lvl="0" algn="just">
              <a:lnSpc>
                <a:spcPct val="150000"/>
              </a:lnSpc>
              <a:spcAft>
                <a:spcPts val="0"/>
              </a:spcAft>
            </a:pPr>
            <a:r>
              <a:rPr lang="ru-RU" sz="2400" b="1" dirty="0" smtClean="0">
                <a:latin typeface="Times New Roman" panose="02020603050405020304" pitchFamily="18" charset="0"/>
                <a:ea typeface="Times New Roman" panose="02020603050405020304" pitchFamily="18" charset="0"/>
              </a:rPr>
              <a:t>6) </a:t>
            </a:r>
            <a:r>
              <a:rPr lang="tr-TR" sz="2400" b="1" dirty="0" smtClean="0">
                <a:latin typeface="Times New Roman" panose="02020603050405020304" pitchFamily="18" charset="0"/>
                <a:ea typeface="Times New Roman" panose="02020603050405020304" pitchFamily="18" charset="0"/>
              </a:rPr>
              <a:t>ж, ш, щ, ц</a:t>
            </a:r>
            <a:r>
              <a:rPr lang="tr-TR" sz="2400" dirty="0" smtClean="0">
                <a:latin typeface="Times New Roman" panose="02020603050405020304" pitchFamily="18" charset="0"/>
                <a:ea typeface="Times New Roman" panose="02020603050405020304" pitchFamily="18" charset="0"/>
              </a:rPr>
              <a:t> sürtüşmeli sessizlerle biten kelimeler erkek cinse aittir: </a:t>
            </a:r>
            <a:r>
              <a:rPr lang="tr-TR" sz="2400" i="1" dirty="0" smtClean="0">
                <a:latin typeface="Times New Roman" panose="02020603050405020304" pitchFamily="18" charset="0"/>
                <a:ea typeface="Times New Roman" panose="02020603050405020304" pitchFamily="18" charset="0"/>
              </a:rPr>
              <a:t>нож, плащ,</a:t>
            </a:r>
            <a:r>
              <a:rPr lang="tr-TR" sz="2400" b="1" i="1" dirty="0" smtClean="0">
                <a:latin typeface="Times New Roman" panose="02020603050405020304" pitchFamily="18" charset="0"/>
                <a:ea typeface="Times New Roman" panose="02020603050405020304" pitchFamily="18" charset="0"/>
              </a:rPr>
              <a:t> </a:t>
            </a:r>
            <a:r>
              <a:rPr lang="tr-TR" sz="2400" i="1" dirty="0" smtClean="0">
                <a:latin typeface="Times New Roman" panose="02020603050405020304" pitchFamily="18" charset="0"/>
                <a:ea typeface="Times New Roman" panose="02020603050405020304" pitchFamily="18" charset="0"/>
              </a:rPr>
              <a:t>карандаш, врач, отец, немец, луч vb</a:t>
            </a:r>
            <a:r>
              <a:rPr lang="tr-TR" sz="2400" dirty="0" smtClean="0">
                <a:latin typeface="Times New Roman" panose="02020603050405020304" pitchFamily="18" charset="0"/>
                <a:ea typeface="Times New Roman" panose="02020603050405020304" pitchFamily="18" charset="0"/>
              </a:rPr>
              <a:t>; </a:t>
            </a:r>
            <a:endParaRPr lang="ru-RU" sz="2400" dirty="0" smtClean="0"/>
          </a:p>
          <a:p>
            <a:pPr lvl="0" algn="just">
              <a:lnSpc>
                <a:spcPct val="150000"/>
              </a:lnSpc>
              <a:spcAft>
                <a:spcPts val="0"/>
              </a:spcAft>
            </a:pPr>
            <a:endParaRPr lang="ru-RU" sz="2400" dirty="0" smtClean="0">
              <a:latin typeface="Times New Roman" panose="02020603050405020304" pitchFamily="18" charset="0"/>
              <a:ea typeface="Times New Roman" panose="02020603050405020304" pitchFamily="18" charset="0"/>
            </a:endParaRPr>
          </a:p>
          <a:p>
            <a:pPr lvl="0" algn="just">
              <a:lnSpc>
                <a:spcPct val="150000"/>
              </a:lnSpc>
              <a:spcAft>
                <a:spcPts val="0"/>
              </a:spcAft>
            </a:pPr>
            <a:r>
              <a:rPr lang="ru-RU" sz="2400" dirty="0" smtClean="0">
                <a:latin typeface="Times New Roman" panose="02020603050405020304" pitchFamily="18" charset="0"/>
                <a:ea typeface="Times New Roman" panose="02020603050405020304" pitchFamily="18" charset="0"/>
              </a:rPr>
              <a:t>7) </a:t>
            </a:r>
            <a:r>
              <a:rPr lang="tr-TR" sz="2400" dirty="0" smtClean="0">
                <a:latin typeface="Times New Roman" panose="02020603050405020304" pitchFamily="18" charset="0"/>
                <a:ea typeface="Times New Roman" panose="02020603050405020304" pitchFamily="18" charset="0"/>
              </a:rPr>
              <a:t>Diğer dillerden Rusçaya girmiş ve </a:t>
            </a:r>
            <a:r>
              <a:rPr lang="tr-TR" sz="2400" b="1" u="sng" dirty="0" smtClean="0">
                <a:latin typeface="Times New Roman" panose="02020603050405020304" pitchFamily="18" charset="0"/>
                <a:ea typeface="Times New Roman" panose="02020603050405020304" pitchFamily="18" charset="0"/>
              </a:rPr>
              <a:t>canlı</a:t>
            </a:r>
            <a:r>
              <a:rPr lang="tr-TR" sz="2400" dirty="0" smtClean="0">
                <a:latin typeface="Times New Roman" panose="02020603050405020304" pitchFamily="18" charset="0"/>
                <a:ea typeface="Times New Roman" panose="02020603050405020304" pitchFamily="18" charset="0"/>
              </a:rPr>
              <a:t> varlıklara işaret eden yabancı kökenli kelimeler eril cinse aittir: </a:t>
            </a:r>
            <a:r>
              <a:rPr lang="tr-TR" sz="2400" i="1" dirty="0" smtClean="0">
                <a:latin typeface="Times New Roman" panose="02020603050405020304" pitchFamily="18" charset="0"/>
                <a:ea typeface="Times New Roman" panose="02020603050405020304" pitchFamily="18" charset="0"/>
              </a:rPr>
              <a:t>кенгуру, какаду, шимпанзе, боа, пони, фламинго, зебу, эму, </a:t>
            </a:r>
            <a:r>
              <a:rPr lang="tr-TR" sz="2400" i="1" dirty="0" err="1" smtClean="0">
                <a:latin typeface="Times New Roman" panose="02020603050405020304" pitchFamily="18" charset="0"/>
                <a:ea typeface="Times New Roman" panose="02020603050405020304" pitchFamily="18" charset="0"/>
              </a:rPr>
              <a:t>динго</a:t>
            </a:r>
            <a:r>
              <a:rPr lang="tr-TR" sz="2400" dirty="0" smtClean="0">
                <a:latin typeface="Times New Roman" panose="02020603050405020304" pitchFamily="18" charset="0"/>
                <a:ea typeface="Times New Roman" panose="02020603050405020304" pitchFamily="18" charset="0"/>
              </a:rPr>
              <a:t> vb;</a:t>
            </a:r>
            <a:endParaRPr lang="ru-RU" sz="2400" dirty="0" smtClean="0"/>
          </a:p>
          <a:p>
            <a:pPr lvl="0" algn="just">
              <a:lnSpc>
                <a:spcPct val="150000"/>
              </a:lnSpc>
              <a:spcAft>
                <a:spcPts val="0"/>
              </a:spcAft>
            </a:pPr>
            <a:endParaRPr lang="ru-RU" sz="2400" dirty="0" smtClean="0">
              <a:latin typeface="Times New Roman" panose="02020603050405020304" pitchFamily="18" charset="0"/>
              <a:ea typeface="Times New Roman" panose="02020603050405020304" pitchFamily="18" charset="0"/>
            </a:endParaRPr>
          </a:p>
          <a:p>
            <a:pPr lvl="0" algn="just">
              <a:lnSpc>
                <a:spcPct val="150000"/>
              </a:lnSpc>
              <a:spcAft>
                <a:spcPts val="0"/>
              </a:spcAft>
            </a:pPr>
            <a:r>
              <a:rPr lang="ru-RU" sz="2400" dirty="0" smtClean="0">
                <a:latin typeface="Times New Roman" panose="02020603050405020304" pitchFamily="18" charset="0"/>
                <a:ea typeface="Times New Roman" panose="02020603050405020304" pitchFamily="18" charset="0"/>
              </a:rPr>
              <a:t>8) </a:t>
            </a:r>
            <a:r>
              <a:rPr lang="tr-TR" sz="2400" dirty="0" smtClean="0">
                <a:latin typeface="Times New Roman" panose="02020603050405020304" pitchFamily="18" charset="0"/>
                <a:ea typeface="Times New Roman" panose="02020603050405020304" pitchFamily="18" charset="0"/>
              </a:rPr>
              <a:t>Diğer dillerden Rusçaya girmiş ve anlam olarak eril cinse ait olarak kullanılan yabancı kökenli kelimeler eril cinse aittir: </a:t>
            </a:r>
            <a:r>
              <a:rPr lang="tr-TR" sz="2400" i="1" dirty="0" smtClean="0">
                <a:latin typeface="Times New Roman" panose="02020603050405020304" pitchFamily="18" charset="0"/>
                <a:ea typeface="Times New Roman" panose="02020603050405020304" pitchFamily="18" charset="0"/>
              </a:rPr>
              <a:t>маэстро, портье</a:t>
            </a:r>
            <a:r>
              <a:rPr lang="tr-TR" sz="2400" dirty="0" smtClean="0">
                <a:latin typeface="Times New Roman" panose="02020603050405020304" pitchFamily="18" charset="0"/>
                <a:ea typeface="Times New Roman" panose="02020603050405020304" pitchFamily="18" charset="0"/>
              </a:rPr>
              <a:t>;  </a:t>
            </a:r>
            <a:endParaRPr lang="tr-TR" sz="2400" dirty="0" smtClean="0"/>
          </a:p>
          <a:p>
            <a:pPr indent="449580" algn="just">
              <a:lnSpc>
                <a:spcPct val="150000"/>
              </a:lnSpc>
              <a:spcAft>
                <a:spcPts val="0"/>
              </a:spcAft>
            </a:pPr>
            <a:r>
              <a:rPr lang="tr-TR" b="1" dirty="0">
                <a:latin typeface="Times New Roman" panose="02020603050405020304" pitchFamily="18" charset="0"/>
                <a:ea typeface="Times New Roman" panose="02020603050405020304" pitchFamily="18" charset="0"/>
                <a:cs typeface="Times New Roman" panose="02020603050405020304" pitchFamily="18" charset="0"/>
              </a:rPr>
              <a:t> </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1515507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224116" y="597419"/>
            <a:ext cx="10191136" cy="5632311"/>
          </a:xfrm>
          <a:prstGeom prst="rect">
            <a:avLst/>
          </a:prstGeom>
        </p:spPr>
        <p:txBody>
          <a:bodyPr wrap="square">
            <a:spAutoFit/>
          </a:bodyPr>
          <a:lstStyle/>
          <a:p>
            <a:pPr indent="449580" algn="just">
              <a:lnSpc>
                <a:spcPct val="150000"/>
              </a:lnSpc>
              <a:spcAft>
                <a:spcPts val="0"/>
              </a:spcAft>
            </a:pPr>
            <a:r>
              <a:rPr lang="tr-TR" sz="2400" b="1" dirty="0">
                <a:latin typeface="Times New Roman" panose="02020603050405020304" pitchFamily="18" charset="0"/>
                <a:ea typeface="Times New Roman" panose="02020603050405020304" pitchFamily="18" charset="0"/>
                <a:cs typeface="Times New Roman" panose="02020603050405020304" pitchFamily="18" charset="0"/>
              </a:rPr>
              <a:t>Dişi Cins</a:t>
            </a:r>
            <a:endParaRPr lang="tr-TR" sz="2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0"/>
              </a:spcAft>
              <a:buFont typeface="+mj-lt"/>
              <a:buAutoNum type="arabicParenR"/>
            </a:pPr>
            <a:r>
              <a:rPr lang="tr-TR" sz="2400" dirty="0">
                <a:latin typeface="Times New Roman" panose="02020603050405020304" pitchFamily="18" charset="0"/>
                <a:ea typeface="Times New Roman" panose="02020603050405020304" pitchFamily="18" charset="0"/>
              </a:rPr>
              <a:t>Kadın isimlerinde yapılan kısaltmalar yine dişi cinse aittir: </a:t>
            </a:r>
            <a:r>
              <a:rPr lang="tr-TR" sz="2400" b="1" i="1" dirty="0">
                <a:latin typeface="Times New Roman" panose="02020603050405020304" pitchFamily="18" charset="0"/>
                <a:ea typeface="Times New Roman" panose="02020603050405020304" pitchFamily="18" charset="0"/>
              </a:rPr>
              <a:t>Саша</a:t>
            </a:r>
            <a:r>
              <a:rPr lang="tr-TR" sz="2400" i="1" dirty="0">
                <a:latin typeface="Times New Roman" panose="02020603050405020304" pitchFamily="18" charset="0"/>
                <a:ea typeface="Times New Roman" panose="02020603050405020304" pitchFamily="18" charset="0"/>
              </a:rPr>
              <a:t> (Александра), </a:t>
            </a:r>
            <a:r>
              <a:rPr lang="tr-TR" sz="2400" b="1" i="1" dirty="0">
                <a:latin typeface="Times New Roman" panose="02020603050405020304" pitchFamily="18" charset="0"/>
                <a:ea typeface="Times New Roman" panose="02020603050405020304" pitchFamily="18" charset="0"/>
              </a:rPr>
              <a:t>Женя</a:t>
            </a:r>
            <a:r>
              <a:rPr lang="tr-TR" sz="2400" i="1" dirty="0">
                <a:latin typeface="Times New Roman" panose="02020603050405020304" pitchFamily="18" charset="0"/>
                <a:ea typeface="Times New Roman" panose="02020603050405020304" pitchFamily="18" charset="0"/>
              </a:rPr>
              <a:t> (Евгения), </a:t>
            </a:r>
            <a:r>
              <a:rPr lang="tr-TR" sz="2400" b="1" i="1" dirty="0">
                <a:latin typeface="Times New Roman" panose="02020603050405020304" pitchFamily="18" charset="0"/>
                <a:ea typeface="Times New Roman" panose="02020603050405020304" pitchFamily="18" charset="0"/>
              </a:rPr>
              <a:t>Валя</a:t>
            </a:r>
            <a:r>
              <a:rPr lang="tr-TR" sz="2400" i="1" dirty="0">
                <a:latin typeface="Times New Roman" panose="02020603050405020304" pitchFamily="18" charset="0"/>
                <a:ea typeface="Times New Roman" panose="02020603050405020304" pitchFamily="18" charset="0"/>
              </a:rPr>
              <a:t> (Валентина), </a:t>
            </a:r>
            <a:r>
              <a:rPr lang="tr-TR" sz="2400" b="1" i="1" dirty="0">
                <a:latin typeface="Times New Roman" panose="02020603050405020304" pitchFamily="18" charset="0"/>
                <a:ea typeface="Times New Roman" panose="02020603050405020304" pitchFamily="18" charset="0"/>
              </a:rPr>
              <a:t>Аня</a:t>
            </a:r>
            <a:r>
              <a:rPr lang="tr-TR" sz="2400" i="1" dirty="0">
                <a:latin typeface="Times New Roman" panose="02020603050405020304" pitchFamily="18" charset="0"/>
                <a:ea typeface="Times New Roman" panose="02020603050405020304" pitchFamily="18" charset="0"/>
              </a:rPr>
              <a:t> (Анна), </a:t>
            </a:r>
            <a:r>
              <a:rPr lang="tr-TR" sz="2400" b="1" i="1" dirty="0">
                <a:latin typeface="Times New Roman" panose="02020603050405020304" pitchFamily="18" charset="0"/>
                <a:ea typeface="Times New Roman" panose="02020603050405020304" pitchFamily="18" charset="0"/>
              </a:rPr>
              <a:t>Таня</a:t>
            </a:r>
            <a:r>
              <a:rPr lang="tr-TR" sz="2400" i="1" dirty="0">
                <a:latin typeface="Times New Roman" panose="02020603050405020304" pitchFamily="18" charset="0"/>
                <a:ea typeface="Times New Roman" panose="02020603050405020304" pitchFamily="18" charset="0"/>
              </a:rPr>
              <a:t> (Татьяна) vb</a:t>
            </a:r>
            <a:r>
              <a:rPr lang="tr-TR" sz="2400" dirty="0">
                <a:latin typeface="Times New Roman" panose="02020603050405020304" pitchFamily="18" charset="0"/>
                <a:ea typeface="Times New Roman" panose="02020603050405020304" pitchFamily="18" charset="0"/>
              </a:rPr>
              <a:t>;</a:t>
            </a:r>
            <a:endParaRPr lang="tr-TR" sz="2400" dirty="0"/>
          </a:p>
          <a:p>
            <a:pPr marL="342900" lvl="0" indent="-342900" algn="just">
              <a:lnSpc>
                <a:spcPct val="150000"/>
              </a:lnSpc>
              <a:spcAft>
                <a:spcPts val="0"/>
              </a:spcAft>
              <a:buFont typeface="+mj-lt"/>
              <a:buAutoNum type="arabicParenR"/>
            </a:pPr>
            <a:r>
              <a:rPr lang="tr-TR" sz="2400" dirty="0">
                <a:latin typeface="Times New Roman" panose="02020603050405020304" pitchFamily="18" charset="0"/>
                <a:ea typeface="Times New Roman" panose="02020603050405020304" pitchFamily="18" charset="0"/>
              </a:rPr>
              <a:t>Son eki </a:t>
            </a:r>
            <a:r>
              <a:rPr lang="tr-TR" sz="2400" b="1" dirty="0">
                <a:latin typeface="Times New Roman" panose="02020603050405020304" pitchFamily="18" charset="0"/>
                <a:ea typeface="Times New Roman" panose="02020603050405020304" pitchFamily="18" charset="0"/>
              </a:rPr>
              <a:t>– </a:t>
            </a:r>
            <a:r>
              <a:rPr lang="ru-RU" sz="2400" b="1" dirty="0">
                <a:latin typeface="Times New Roman" panose="02020603050405020304" pitchFamily="18" charset="0"/>
                <a:ea typeface="Times New Roman" panose="02020603050405020304" pitchFamily="18" charset="0"/>
              </a:rPr>
              <a:t>ость, - есть</a:t>
            </a:r>
            <a:r>
              <a:rPr lang="ru-RU" sz="2400" dirty="0">
                <a:latin typeface="Times New Roman" panose="02020603050405020304" pitchFamily="18" charset="0"/>
                <a:ea typeface="Times New Roman" panose="02020603050405020304" pitchFamily="18" charset="0"/>
              </a:rPr>
              <a:t> </a:t>
            </a:r>
            <a:r>
              <a:rPr lang="tr-TR" sz="2400" dirty="0">
                <a:latin typeface="Times New Roman" panose="02020603050405020304" pitchFamily="18" charset="0"/>
                <a:ea typeface="Times New Roman" panose="02020603050405020304" pitchFamily="18" charset="0"/>
              </a:rPr>
              <a:t>olan tüm kelimeler dişi cinse aittir: </a:t>
            </a:r>
            <a:r>
              <a:rPr lang="ru-RU" sz="2400" i="1" dirty="0">
                <a:latin typeface="Times New Roman" panose="02020603050405020304" pitchFamily="18" charset="0"/>
                <a:ea typeface="Times New Roman" panose="02020603050405020304" pitchFamily="18" charset="0"/>
              </a:rPr>
              <a:t>новость, радость, промышленность, смелость, жалость, трусость, свежесть, тяжесть, горесть</a:t>
            </a:r>
            <a:r>
              <a:rPr lang="tr-TR" sz="2400" i="1" dirty="0">
                <a:latin typeface="Times New Roman" panose="02020603050405020304" pitchFamily="18" charset="0"/>
                <a:ea typeface="Times New Roman" panose="02020603050405020304" pitchFamily="18" charset="0"/>
              </a:rPr>
              <a:t> vb.</a:t>
            </a:r>
            <a:r>
              <a:rPr lang="tr-TR" sz="2400" dirty="0">
                <a:latin typeface="Times New Roman" panose="02020603050405020304" pitchFamily="18" charset="0"/>
                <a:ea typeface="Times New Roman" panose="02020603050405020304" pitchFamily="18" charset="0"/>
              </a:rPr>
              <a:t>;</a:t>
            </a:r>
            <a:endParaRPr lang="tr-TR" sz="2400" dirty="0"/>
          </a:p>
          <a:p>
            <a:pPr marL="342900" lvl="0" indent="-342900" algn="just">
              <a:lnSpc>
                <a:spcPct val="150000"/>
              </a:lnSpc>
              <a:spcAft>
                <a:spcPts val="0"/>
              </a:spcAft>
              <a:buFont typeface="+mj-lt"/>
              <a:buAutoNum type="arabicParenR"/>
            </a:pPr>
            <a:r>
              <a:rPr lang="tr-TR" sz="2400" b="1" dirty="0">
                <a:latin typeface="Times New Roman" panose="02020603050405020304" pitchFamily="18" charset="0"/>
                <a:ea typeface="Times New Roman" panose="02020603050405020304" pitchFamily="18" charset="0"/>
              </a:rPr>
              <a:t>ж, ш, щ, ц</a:t>
            </a:r>
            <a:r>
              <a:rPr lang="tr-TR" sz="2400" dirty="0">
                <a:latin typeface="Times New Roman" panose="02020603050405020304" pitchFamily="18" charset="0"/>
                <a:ea typeface="Times New Roman" panose="02020603050405020304" pitchFamily="18" charset="0"/>
              </a:rPr>
              <a:t> sürtüşmeli sessizler sonuna yumuşatma işareti </a:t>
            </a:r>
            <a:r>
              <a:rPr lang="tr-TR" sz="2400" b="1" dirty="0">
                <a:latin typeface="Times New Roman" panose="02020603050405020304" pitchFamily="18" charset="0"/>
                <a:ea typeface="Times New Roman" panose="02020603050405020304" pitchFamily="18" charset="0"/>
              </a:rPr>
              <a:t>–ь</a:t>
            </a:r>
            <a:r>
              <a:rPr lang="tr-TR" sz="2400" dirty="0">
                <a:latin typeface="Times New Roman" panose="02020603050405020304" pitchFamily="18" charset="0"/>
                <a:ea typeface="Times New Roman" panose="02020603050405020304" pitchFamily="18" charset="0"/>
              </a:rPr>
              <a:t> alması durumunda kelimeler dişi cinse aittir: </a:t>
            </a:r>
            <a:r>
              <a:rPr lang="tr-TR" sz="2400" i="1" dirty="0">
                <a:latin typeface="Times New Roman" panose="02020603050405020304" pitchFamily="18" charset="0"/>
                <a:ea typeface="Times New Roman" panose="02020603050405020304" pitchFamily="18" charset="0"/>
              </a:rPr>
              <a:t>рожь, глушь, ночь, вещь, дочь, мышь vb.</a:t>
            </a:r>
            <a:r>
              <a:rPr lang="tr-TR" sz="2400" dirty="0">
                <a:latin typeface="Times New Roman" panose="02020603050405020304" pitchFamily="18" charset="0"/>
                <a:ea typeface="Times New Roman" panose="02020603050405020304" pitchFamily="18" charset="0"/>
              </a:rPr>
              <a:t>;</a:t>
            </a:r>
            <a:endParaRPr lang="tr-TR" sz="2400" dirty="0">
              <a:effectLst/>
            </a:endParaRPr>
          </a:p>
        </p:txBody>
      </p:sp>
    </p:spTree>
    <p:extLst>
      <p:ext uri="{BB962C8B-B14F-4D97-AF65-F5344CB8AC3E}">
        <p14:creationId xmlns:p14="http://schemas.microsoft.com/office/powerpoint/2010/main" val="19084228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938980" y="720495"/>
            <a:ext cx="9960078" cy="5262979"/>
          </a:xfrm>
          <a:prstGeom prst="rect">
            <a:avLst/>
          </a:prstGeom>
        </p:spPr>
        <p:txBody>
          <a:bodyPr wrap="square">
            <a:spAutoFit/>
          </a:bodyPr>
          <a:lstStyle/>
          <a:p>
            <a:pPr algn="just"/>
            <a:r>
              <a:rPr lang="hy-AM" sz="2400" dirty="0" smtClean="0">
                <a:latin typeface="Calibri" panose="020F0502020204030204" pitchFamily="34" charset="0"/>
                <a:cs typeface="Calibri" panose="020F0502020204030204" pitchFamily="34" charset="0"/>
              </a:rPr>
              <a:t>֍</a:t>
            </a:r>
            <a:r>
              <a:rPr lang="tr-TR" sz="2400" dirty="0" smtClean="0"/>
              <a:t>Rus dilinde yapısal bir özellik gösteren dil bilgisel cinsiyet, Rusçada önemli bir yere sahiptir.  </a:t>
            </a:r>
          </a:p>
          <a:p>
            <a:pPr algn="just"/>
            <a:endParaRPr lang="tr-TR" sz="2400" dirty="0"/>
          </a:p>
          <a:p>
            <a:pPr algn="just"/>
            <a:r>
              <a:rPr lang="hy-AM" sz="2400" dirty="0" smtClean="0">
                <a:latin typeface="Calibri" panose="020F0502020204030204" pitchFamily="34" charset="0"/>
                <a:cs typeface="Calibri" panose="020F0502020204030204" pitchFamily="34" charset="0"/>
              </a:rPr>
              <a:t>֍</a:t>
            </a:r>
            <a:r>
              <a:rPr lang="tr-TR" sz="2400" dirty="0" smtClean="0"/>
              <a:t>Dil öğelerinin diğer dil öğeleriyle uyumu ve dil bilgisel cinsiyet ile tanımları, bazı istisnai durumlar haricinde, genel olarak bu kurala bağlıdır. </a:t>
            </a:r>
          </a:p>
          <a:p>
            <a:pPr algn="just"/>
            <a:endParaRPr lang="tr-TR" sz="2400" dirty="0"/>
          </a:p>
          <a:p>
            <a:pPr algn="just"/>
            <a:endParaRPr lang="tr-TR" sz="2400" dirty="0" smtClean="0"/>
          </a:p>
          <a:p>
            <a:pPr algn="just"/>
            <a:r>
              <a:rPr lang="hy-AM" sz="2400" dirty="0" smtClean="0">
                <a:latin typeface="Calibri" panose="020F0502020204030204" pitchFamily="34" charset="0"/>
                <a:cs typeface="Calibri" panose="020F0502020204030204" pitchFamily="34" charset="0"/>
              </a:rPr>
              <a:t>֍</a:t>
            </a:r>
            <a:r>
              <a:rPr lang="tr-TR" sz="2400" dirty="0" smtClean="0"/>
              <a:t>Rusçada dil bilgisel bir kategori olarak bulunan cinsiyet kategorisi </a:t>
            </a:r>
            <a:r>
              <a:rPr lang="tr-TR" sz="2400" dirty="0" smtClean="0">
                <a:solidFill>
                  <a:srgbClr val="FF0000"/>
                </a:solidFill>
              </a:rPr>
              <a:t>sayılar,</a:t>
            </a:r>
            <a:r>
              <a:rPr lang="tr-TR" sz="2400" dirty="0" smtClean="0"/>
              <a:t> </a:t>
            </a:r>
            <a:r>
              <a:rPr lang="tr-TR" sz="2400" dirty="0" smtClean="0">
                <a:solidFill>
                  <a:srgbClr val="FF0000"/>
                </a:solidFill>
              </a:rPr>
              <a:t>sıfatlar, zamirler, ismin hal çekimleri, geçmiş zaman </a:t>
            </a:r>
            <a:r>
              <a:rPr lang="tr-TR" sz="2400" dirty="0" smtClean="0"/>
              <a:t>ekleri başta olmak üzere dilin tüm kısımlarını etkilemektedir. </a:t>
            </a:r>
          </a:p>
          <a:p>
            <a:pPr algn="just"/>
            <a:endParaRPr lang="tr-TR" sz="2400" dirty="0"/>
          </a:p>
          <a:p>
            <a:pPr algn="just"/>
            <a:endParaRPr lang="tr-TR" sz="2400" dirty="0" smtClean="0"/>
          </a:p>
          <a:p>
            <a:pPr algn="just"/>
            <a:r>
              <a:rPr lang="hy-AM" sz="2400" dirty="0" smtClean="0">
                <a:latin typeface="Calibri" panose="020F0502020204030204" pitchFamily="34" charset="0"/>
                <a:cs typeface="Calibri" panose="020F0502020204030204" pitchFamily="34" charset="0"/>
              </a:rPr>
              <a:t>֍</a:t>
            </a:r>
            <a:r>
              <a:rPr lang="tr-TR" sz="2400" dirty="0" smtClean="0"/>
              <a:t>Rus dilinde tekil haldeki tüm sözcükler eril, dişi (dişil) ve (yansız) nötr olmak üzere üç cinse aittir.</a:t>
            </a:r>
            <a:endParaRPr lang="tr-TR" sz="2400" dirty="0"/>
          </a:p>
        </p:txBody>
      </p:sp>
    </p:spTree>
    <p:extLst>
      <p:ext uri="{BB962C8B-B14F-4D97-AF65-F5344CB8AC3E}">
        <p14:creationId xmlns:p14="http://schemas.microsoft.com/office/powerpoint/2010/main" val="334010160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840658" y="487025"/>
            <a:ext cx="10899058" cy="6186309"/>
          </a:xfrm>
          <a:prstGeom prst="rect">
            <a:avLst/>
          </a:prstGeom>
        </p:spPr>
        <p:txBody>
          <a:bodyPr wrap="square">
            <a:spAutoFit/>
          </a:bodyPr>
          <a:lstStyle/>
          <a:p>
            <a:pPr lvl="0" algn="just">
              <a:lnSpc>
                <a:spcPct val="150000"/>
              </a:lnSpc>
              <a:spcAft>
                <a:spcPts val="0"/>
              </a:spcAft>
            </a:pPr>
            <a:r>
              <a:rPr lang="ru-RU" sz="2400" dirty="0" smtClean="0">
                <a:latin typeface="Times New Roman" panose="02020603050405020304" pitchFamily="18" charset="0"/>
                <a:ea typeface="Times New Roman" panose="02020603050405020304" pitchFamily="18" charset="0"/>
              </a:rPr>
              <a:t>4) </a:t>
            </a:r>
            <a:r>
              <a:rPr lang="tr-TR" sz="2400" dirty="0" smtClean="0">
                <a:latin typeface="Times New Roman" panose="02020603050405020304" pitchFamily="18" charset="0"/>
                <a:ea typeface="Times New Roman" panose="02020603050405020304" pitchFamily="18" charset="0"/>
              </a:rPr>
              <a:t>Sonu </a:t>
            </a:r>
            <a:r>
              <a:rPr lang="tr-TR" sz="2400" i="1" dirty="0">
                <a:latin typeface="Times New Roman" panose="02020603050405020304" pitchFamily="18" charset="0"/>
                <a:ea typeface="Times New Roman" panose="02020603050405020304" pitchFamily="18" charset="0"/>
              </a:rPr>
              <a:t>-знь, -сть, -сь, -вь, -бь,- пь, -дь</a:t>
            </a:r>
            <a:r>
              <a:rPr lang="tr-TR" sz="2400" dirty="0">
                <a:latin typeface="Times New Roman" panose="02020603050405020304" pitchFamily="18" charset="0"/>
                <a:ea typeface="Times New Roman" panose="02020603050405020304" pitchFamily="18" charset="0"/>
              </a:rPr>
              <a:t> ile biten ve cansız varlıklara işaret eden isimler </a:t>
            </a:r>
            <a:r>
              <a:rPr lang="tr-TR" sz="2400" dirty="0">
                <a:solidFill>
                  <a:schemeClr val="accent5"/>
                </a:solidFill>
                <a:latin typeface="Times New Roman" panose="02020603050405020304" pitchFamily="18" charset="0"/>
                <a:ea typeface="Times New Roman" panose="02020603050405020304" pitchFamily="18" charset="0"/>
              </a:rPr>
              <a:t>dişi cinse </a:t>
            </a:r>
            <a:r>
              <a:rPr lang="tr-TR" sz="2400" dirty="0">
                <a:latin typeface="Times New Roman" panose="02020603050405020304" pitchFamily="18" charset="0"/>
                <a:ea typeface="Times New Roman" panose="02020603050405020304" pitchFamily="18" charset="0"/>
              </a:rPr>
              <a:t>aittir: </a:t>
            </a:r>
            <a:endParaRPr lang="tr-TR" sz="2400" dirty="0"/>
          </a:p>
          <a:p>
            <a:pPr marL="678180" algn="just">
              <a:lnSpc>
                <a:spcPct val="150000"/>
              </a:lnSpc>
              <a:spcAft>
                <a:spcPts val="0"/>
              </a:spcAft>
            </a:pPr>
            <a:r>
              <a:rPr lang="tr-TR" sz="2400" dirty="0">
                <a:latin typeface="Times New Roman" panose="02020603050405020304" pitchFamily="18" charset="0"/>
                <a:ea typeface="Times New Roman" panose="02020603050405020304" pitchFamily="18" charset="0"/>
              </a:rPr>
              <a:t>-</a:t>
            </a:r>
            <a:r>
              <a:rPr lang="ru-RU" sz="2400" dirty="0">
                <a:solidFill>
                  <a:schemeClr val="accent2"/>
                </a:solidFill>
                <a:latin typeface="Times New Roman" panose="02020603050405020304" pitchFamily="18" charset="0"/>
                <a:ea typeface="Times New Roman" panose="02020603050405020304" pitchFamily="18" charset="0"/>
              </a:rPr>
              <a:t>знь</a:t>
            </a:r>
            <a:r>
              <a:rPr lang="ru-RU" sz="2400" dirty="0">
                <a:latin typeface="Times New Roman" panose="02020603050405020304" pitchFamily="18" charset="0"/>
                <a:ea typeface="Times New Roman" panose="02020603050405020304" pitchFamily="18" charset="0"/>
              </a:rPr>
              <a:t> = </a:t>
            </a:r>
            <a:r>
              <a:rPr lang="ru-RU" sz="2400" i="1" dirty="0">
                <a:latin typeface="Times New Roman" panose="02020603050405020304" pitchFamily="18" charset="0"/>
                <a:ea typeface="Times New Roman" panose="02020603050405020304" pitchFamily="18" charset="0"/>
              </a:rPr>
              <a:t>боле</a:t>
            </a:r>
            <a:r>
              <a:rPr lang="ru-RU" sz="2400" b="1" i="1" dirty="0">
                <a:latin typeface="Times New Roman" panose="02020603050405020304" pitchFamily="18" charset="0"/>
                <a:ea typeface="Times New Roman" panose="02020603050405020304" pitchFamily="18" charset="0"/>
              </a:rPr>
              <a:t>знь</a:t>
            </a:r>
            <a:r>
              <a:rPr lang="ru-RU" sz="2400" i="1" dirty="0">
                <a:latin typeface="Times New Roman" panose="02020603050405020304" pitchFamily="18" charset="0"/>
                <a:ea typeface="Times New Roman" panose="02020603050405020304" pitchFamily="18" charset="0"/>
              </a:rPr>
              <a:t>, жи</a:t>
            </a:r>
            <a:r>
              <a:rPr lang="ru-RU" sz="2400" b="1" i="1" dirty="0">
                <a:latin typeface="Times New Roman" panose="02020603050405020304" pitchFamily="18" charset="0"/>
                <a:ea typeface="Times New Roman" panose="02020603050405020304" pitchFamily="18" charset="0"/>
              </a:rPr>
              <a:t>знь</a:t>
            </a:r>
            <a:r>
              <a:rPr lang="ru-RU" sz="2400" i="1" dirty="0">
                <a:latin typeface="Times New Roman" panose="02020603050405020304" pitchFamily="18" charset="0"/>
                <a:ea typeface="Times New Roman" panose="02020603050405020304" pitchFamily="18" charset="0"/>
              </a:rPr>
              <a:t>, ка</a:t>
            </a:r>
            <a:r>
              <a:rPr lang="ru-RU" sz="2400" b="1" i="1" dirty="0">
                <a:latin typeface="Times New Roman" panose="02020603050405020304" pitchFamily="18" charset="0"/>
                <a:ea typeface="Times New Roman" panose="02020603050405020304" pitchFamily="18" charset="0"/>
              </a:rPr>
              <a:t>знь</a:t>
            </a:r>
            <a:r>
              <a:rPr lang="ru-RU" sz="2400" dirty="0">
                <a:latin typeface="Times New Roman" panose="02020603050405020304" pitchFamily="18" charset="0"/>
                <a:ea typeface="Times New Roman" panose="02020603050405020304" pitchFamily="18" charset="0"/>
              </a:rPr>
              <a:t>;</a:t>
            </a:r>
            <a:endParaRPr lang="tr-TR" sz="2400" dirty="0"/>
          </a:p>
          <a:p>
            <a:pPr marL="678180" algn="just">
              <a:lnSpc>
                <a:spcPct val="150000"/>
              </a:lnSpc>
              <a:spcAft>
                <a:spcPts val="0"/>
              </a:spcAft>
            </a:pPr>
            <a:r>
              <a:rPr lang="ru-RU" sz="2400" dirty="0">
                <a:latin typeface="Times New Roman" panose="02020603050405020304" pitchFamily="18" charset="0"/>
                <a:ea typeface="Times New Roman" panose="02020603050405020304" pitchFamily="18" charset="0"/>
              </a:rPr>
              <a:t>-сть = </a:t>
            </a:r>
            <a:r>
              <a:rPr lang="ru-RU" sz="2400" i="1" dirty="0">
                <a:latin typeface="Times New Roman" panose="02020603050405020304" pitchFamily="18" charset="0"/>
                <a:ea typeface="Times New Roman" panose="02020603050405020304" pitchFamily="18" charset="0"/>
              </a:rPr>
              <a:t>ве</a:t>
            </a:r>
            <a:r>
              <a:rPr lang="ru-RU" sz="2400" b="1" i="1" dirty="0">
                <a:latin typeface="Times New Roman" panose="02020603050405020304" pitchFamily="18" charset="0"/>
                <a:ea typeface="Times New Roman" panose="02020603050405020304" pitchFamily="18" charset="0"/>
              </a:rPr>
              <a:t>сть</a:t>
            </a:r>
            <a:r>
              <a:rPr lang="ru-RU" sz="2400" i="1" dirty="0">
                <a:latin typeface="Times New Roman" panose="02020603050405020304" pitchFamily="18" charset="0"/>
                <a:ea typeface="Times New Roman" panose="02020603050405020304" pitchFamily="18" charset="0"/>
              </a:rPr>
              <a:t>, вла</a:t>
            </a:r>
            <a:r>
              <a:rPr lang="ru-RU" sz="2400" b="1" i="1" dirty="0">
                <a:latin typeface="Times New Roman" panose="02020603050405020304" pitchFamily="18" charset="0"/>
                <a:ea typeface="Times New Roman" panose="02020603050405020304" pitchFamily="18" charset="0"/>
              </a:rPr>
              <a:t>сть</a:t>
            </a:r>
            <a:r>
              <a:rPr lang="ru-RU" sz="2400" i="1" dirty="0">
                <a:latin typeface="Times New Roman" panose="02020603050405020304" pitchFamily="18" charset="0"/>
                <a:ea typeface="Times New Roman" panose="02020603050405020304" pitchFamily="18" charset="0"/>
              </a:rPr>
              <a:t>, </a:t>
            </a:r>
            <a:r>
              <a:rPr lang="ru-RU" sz="2400" i="1" dirty="0" smtClean="0">
                <a:solidFill>
                  <a:schemeClr val="accent2"/>
                </a:solidFill>
                <a:latin typeface="Times New Roman" panose="02020603050405020304" pitchFamily="18" charset="0"/>
                <a:ea typeface="Times New Roman" panose="02020603050405020304" pitchFamily="18" charset="0"/>
              </a:rPr>
              <a:t>гор</a:t>
            </a:r>
            <a:r>
              <a:rPr lang="ru-RU" sz="2400" b="1" i="1" dirty="0" smtClean="0">
                <a:solidFill>
                  <a:schemeClr val="accent2"/>
                </a:solidFill>
                <a:latin typeface="Times New Roman" panose="02020603050405020304" pitchFamily="18" charset="0"/>
                <a:ea typeface="Times New Roman" panose="02020603050405020304" pitchFamily="18" charset="0"/>
              </a:rPr>
              <a:t>сть </a:t>
            </a:r>
            <a:r>
              <a:rPr lang="ru-RU" sz="2400" b="1" i="1" dirty="0" smtClean="0">
                <a:latin typeface="Times New Roman" panose="02020603050405020304" pitchFamily="18" charset="0"/>
                <a:ea typeface="Times New Roman" panose="02020603050405020304" pitchFamily="18" charset="0"/>
              </a:rPr>
              <a:t>(ладонь)</a:t>
            </a:r>
            <a:r>
              <a:rPr lang="ru-RU" sz="2400" i="1" dirty="0" smtClean="0">
                <a:latin typeface="Times New Roman" panose="02020603050405020304" pitchFamily="18" charset="0"/>
                <a:ea typeface="Times New Roman" panose="02020603050405020304" pitchFamily="18" charset="0"/>
              </a:rPr>
              <a:t>, </a:t>
            </a:r>
            <a:r>
              <a:rPr lang="ru-RU" sz="2400" i="1" dirty="0">
                <a:latin typeface="Times New Roman" panose="02020603050405020304" pitchFamily="18" charset="0"/>
                <a:ea typeface="Times New Roman" panose="02020603050405020304" pitchFamily="18" charset="0"/>
              </a:rPr>
              <a:t>гру</a:t>
            </a:r>
            <a:r>
              <a:rPr lang="ru-RU" sz="2400" b="1" i="1" dirty="0">
                <a:latin typeface="Times New Roman" panose="02020603050405020304" pitchFamily="18" charset="0"/>
                <a:ea typeface="Times New Roman" panose="02020603050405020304" pitchFamily="18" charset="0"/>
              </a:rPr>
              <a:t>сть</a:t>
            </a:r>
            <a:r>
              <a:rPr lang="ru-RU" sz="2400" i="1" dirty="0">
                <a:latin typeface="Times New Roman" panose="02020603050405020304" pitchFamily="18" charset="0"/>
                <a:ea typeface="Times New Roman" panose="02020603050405020304" pitchFamily="18" charset="0"/>
              </a:rPr>
              <a:t>, зави</a:t>
            </a:r>
            <a:r>
              <a:rPr lang="ru-RU" sz="2400" b="1" i="1" dirty="0">
                <a:latin typeface="Times New Roman" panose="02020603050405020304" pitchFamily="18" charset="0"/>
                <a:ea typeface="Times New Roman" panose="02020603050405020304" pitchFamily="18" charset="0"/>
              </a:rPr>
              <a:t>сть</a:t>
            </a:r>
            <a:r>
              <a:rPr lang="ru-RU" sz="2400" i="1" dirty="0">
                <a:latin typeface="Times New Roman" panose="02020603050405020304" pitchFamily="18" charset="0"/>
                <a:ea typeface="Times New Roman" panose="02020603050405020304" pitchFamily="18" charset="0"/>
              </a:rPr>
              <a:t>, </a:t>
            </a:r>
            <a:r>
              <a:rPr lang="ru-RU" sz="2400" i="1" dirty="0">
                <a:solidFill>
                  <a:schemeClr val="accent2"/>
                </a:solidFill>
                <a:latin typeface="Times New Roman" panose="02020603050405020304" pitchFamily="18" charset="0"/>
                <a:ea typeface="Times New Roman" panose="02020603050405020304" pitchFamily="18" charset="0"/>
              </a:rPr>
              <a:t>ки</a:t>
            </a:r>
            <a:r>
              <a:rPr lang="ru-RU" sz="2400" b="1" i="1" dirty="0">
                <a:solidFill>
                  <a:schemeClr val="accent2"/>
                </a:solidFill>
                <a:latin typeface="Times New Roman" panose="02020603050405020304" pitchFamily="18" charset="0"/>
                <a:ea typeface="Times New Roman" panose="02020603050405020304" pitchFamily="18" charset="0"/>
              </a:rPr>
              <a:t>сть</a:t>
            </a:r>
            <a:r>
              <a:rPr lang="ru-RU" sz="2400" i="1" dirty="0">
                <a:latin typeface="Times New Roman" panose="02020603050405020304" pitchFamily="18" charset="0"/>
                <a:ea typeface="Times New Roman" panose="02020603050405020304" pitchFamily="18" charset="0"/>
              </a:rPr>
              <a:t>, ко</a:t>
            </a:r>
            <a:r>
              <a:rPr lang="ru-RU" sz="2400" b="1" i="1" dirty="0">
                <a:latin typeface="Times New Roman" panose="02020603050405020304" pitchFamily="18" charset="0"/>
                <a:ea typeface="Times New Roman" panose="02020603050405020304" pitchFamily="18" charset="0"/>
              </a:rPr>
              <a:t>сть</a:t>
            </a:r>
            <a:r>
              <a:rPr lang="ru-RU" sz="2400" i="1" dirty="0">
                <a:latin typeface="Times New Roman" panose="02020603050405020304" pitchFamily="18" charset="0"/>
                <a:ea typeface="Times New Roman" panose="02020603050405020304" pitchFamily="18" charset="0"/>
              </a:rPr>
              <a:t>, ле</a:t>
            </a:r>
            <a:r>
              <a:rPr lang="ru-RU" sz="2400" b="1" i="1" dirty="0">
                <a:latin typeface="Times New Roman" panose="02020603050405020304" pitchFamily="18" charset="0"/>
                <a:ea typeface="Times New Roman" panose="02020603050405020304" pitchFamily="18" charset="0"/>
              </a:rPr>
              <a:t>сть</a:t>
            </a:r>
            <a:r>
              <a:rPr lang="ru-RU" sz="2400" i="1" dirty="0">
                <a:latin typeface="Times New Roman" panose="02020603050405020304" pitchFamily="18" charset="0"/>
                <a:ea typeface="Times New Roman" panose="02020603050405020304" pitchFamily="18" charset="0"/>
              </a:rPr>
              <a:t>, ме</a:t>
            </a:r>
            <a:r>
              <a:rPr lang="ru-RU" sz="2400" b="1" i="1" dirty="0">
                <a:latin typeface="Times New Roman" panose="02020603050405020304" pitchFamily="18" charset="0"/>
                <a:ea typeface="Times New Roman" panose="02020603050405020304" pitchFamily="18" charset="0"/>
              </a:rPr>
              <a:t>сть</a:t>
            </a:r>
            <a:r>
              <a:rPr lang="ru-RU" sz="2400" i="1" dirty="0">
                <a:latin typeface="Times New Roman" panose="02020603050405020304" pitchFamily="18" charset="0"/>
                <a:ea typeface="Times New Roman" panose="02020603050405020304" pitchFamily="18" charset="0"/>
              </a:rPr>
              <a:t>, ненави</a:t>
            </a:r>
            <a:r>
              <a:rPr lang="ru-RU" sz="2400" b="1" i="1" dirty="0">
                <a:latin typeface="Times New Roman" panose="02020603050405020304" pitchFamily="18" charset="0"/>
                <a:ea typeface="Times New Roman" panose="02020603050405020304" pitchFamily="18" charset="0"/>
              </a:rPr>
              <a:t>сть</a:t>
            </a:r>
            <a:r>
              <a:rPr lang="ru-RU" sz="2400" i="1" dirty="0">
                <a:latin typeface="Times New Roman" panose="02020603050405020304" pitchFamily="18" charset="0"/>
                <a:ea typeface="Times New Roman" panose="02020603050405020304" pitchFamily="18" charset="0"/>
              </a:rPr>
              <a:t>, пропа</a:t>
            </a:r>
            <a:r>
              <a:rPr lang="ru-RU" sz="2400" b="1" i="1" dirty="0">
                <a:latin typeface="Times New Roman" panose="02020603050405020304" pitchFamily="18" charset="0"/>
                <a:ea typeface="Times New Roman" panose="02020603050405020304" pitchFamily="18" charset="0"/>
              </a:rPr>
              <a:t>сть</a:t>
            </a:r>
            <a:r>
              <a:rPr lang="ru-RU" sz="2400" i="1" dirty="0">
                <a:latin typeface="Times New Roman" panose="02020603050405020304" pitchFamily="18" charset="0"/>
                <a:ea typeface="Times New Roman" panose="02020603050405020304" pitchFamily="18" charset="0"/>
              </a:rPr>
              <a:t>, сове</a:t>
            </a:r>
            <a:r>
              <a:rPr lang="ru-RU" sz="2400" b="1" i="1" dirty="0">
                <a:latin typeface="Times New Roman" panose="02020603050405020304" pitchFamily="18" charset="0"/>
                <a:ea typeface="Times New Roman" panose="02020603050405020304" pitchFamily="18" charset="0"/>
              </a:rPr>
              <a:t>сть</a:t>
            </a:r>
            <a:r>
              <a:rPr lang="ru-RU" sz="2400" i="1" dirty="0">
                <a:latin typeface="Times New Roman" panose="02020603050405020304" pitchFamily="18" charset="0"/>
                <a:ea typeface="Times New Roman" panose="02020603050405020304" pitchFamily="18" charset="0"/>
              </a:rPr>
              <a:t>, ча</a:t>
            </a:r>
            <a:r>
              <a:rPr lang="ru-RU" sz="2400" b="1" i="1" dirty="0">
                <a:latin typeface="Times New Roman" panose="02020603050405020304" pitchFamily="18" charset="0"/>
                <a:ea typeface="Times New Roman" panose="02020603050405020304" pitchFamily="18" charset="0"/>
              </a:rPr>
              <a:t>сть</a:t>
            </a:r>
            <a:r>
              <a:rPr lang="ru-RU" sz="2400" i="1" dirty="0">
                <a:latin typeface="Times New Roman" panose="02020603050405020304" pitchFamily="18" charset="0"/>
                <a:ea typeface="Times New Roman" panose="02020603050405020304" pitchFamily="18" charset="0"/>
              </a:rPr>
              <a:t>, че</a:t>
            </a:r>
            <a:r>
              <a:rPr lang="ru-RU" sz="2400" b="1" i="1" dirty="0">
                <a:latin typeface="Times New Roman" panose="02020603050405020304" pitchFamily="18" charset="0"/>
                <a:ea typeface="Times New Roman" panose="02020603050405020304" pitchFamily="18" charset="0"/>
              </a:rPr>
              <a:t>сть</a:t>
            </a:r>
            <a:r>
              <a:rPr lang="ru-RU" sz="2400" i="1" dirty="0">
                <a:latin typeface="Times New Roman" panose="02020603050405020304" pitchFamily="18" charset="0"/>
                <a:ea typeface="Times New Roman" panose="02020603050405020304" pitchFamily="18" charset="0"/>
              </a:rPr>
              <a:t>, шер</a:t>
            </a:r>
            <a:r>
              <a:rPr lang="ru-RU" sz="2400" b="1" i="1" dirty="0">
                <a:latin typeface="Times New Roman" panose="02020603050405020304" pitchFamily="18" charset="0"/>
                <a:ea typeface="Times New Roman" panose="02020603050405020304" pitchFamily="18" charset="0"/>
              </a:rPr>
              <a:t>сть</a:t>
            </a:r>
            <a:r>
              <a:rPr lang="tr-TR" sz="2400" dirty="0">
                <a:latin typeface="Times New Roman" panose="02020603050405020304" pitchFamily="18" charset="0"/>
                <a:ea typeface="Times New Roman" panose="02020603050405020304" pitchFamily="18" charset="0"/>
              </a:rPr>
              <a:t>;</a:t>
            </a:r>
            <a:endParaRPr lang="tr-TR" sz="2400" dirty="0"/>
          </a:p>
          <a:p>
            <a:pPr marL="1021080" indent="-342900" algn="just">
              <a:lnSpc>
                <a:spcPct val="150000"/>
              </a:lnSpc>
              <a:spcAft>
                <a:spcPts val="0"/>
              </a:spcAft>
              <a:buFontTx/>
              <a:buChar char="-"/>
            </a:pPr>
            <a:r>
              <a:rPr lang="ru-RU" sz="2400" dirty="0" smtClean="0">
                <a:latin typeface="Times New Roman" panose="02020603050405020304" pitchFamily="18" charset="0"/>
                <a:ea typeface="Times New Roman" panose="02020603050405020304" pitchFamily="18" charset="0"/>
              </a:rPr>
              <a:t>сь </a:t>
            </a:r>
            <a:r>
              <a:rPr lang="ru-RU" sz="2400" b="1" dirty="0">
                <a:latin typeface="Times New Roman" panose="02020603050405020304" pitchFamily="18" charset="0"/>
                <a:ea typeface="Times New Roman" panose="02020603050405020304" pitchFamily="18" charset="0"/>
              </a:rPr>
              <a:t>= </a:t>
            </a:r>
            <a:r>
              <a:rPr lang="ru-RU" sz="2400" i="1" dirty="0">
                <a:latin typeface="Times New Roman" panose="02020603050405020304" pitchFamily="18" charset="0"/>
                <a:ea typeface="Times New Roman" panose="02020603050405020304" pitchFamily="18" charset="0"/>
              </a:rPr>
              <a:t>выс</a:t>
            </a:r>
            <a:r>
              <a:rPr lang="ru-RU" sz="2400" b="1" i="1" dirty="0">
                <a:latin typeface="Times New Roman" panose="02020603050405020304" pitchFamily="18" charset="0"/>
                <a:ea typeface="Times New Roman" panose="02020603050405020304" pitchFamily="18" charset="0"/>
              </a:rPr>
              <a:t>ь</a:t>
            </a:r>
            <a:r>
              <a:rPr lang="ru-RU" sz="2400" b="1" dirty="0">
                <a:latin typeface="Times New Roman" panose="02020603050405020304" pitchFamily="18" charset="0"/>
                <a:ea typeface="Times New Roman" panose="02020603050405020304" pitchFamily="18" charset="0"/>
              </a:rPr>
              <a:t>, </a:t>
            </a:r>
            <a:r>
              <a:rPr lang="ru-RU" sz="2400" i="1" dirty="0">
                <a:latin typeface="Times New Roman" panose="02020603050405020304" pitchFamily="18" charset="0"/>
                <a:ea typeface="Times New Roman" panose="02020603050405020304" pitchFamily="18" charset="0"/>
              </a:rPr>
              <a:t>запи</a:t>
            </a:r>
            <a:r>
              <a:rPr lang="ru-RU" sz="2400" b="1" i="1" dirty="0">
                <a:latin typeface="Times New Roman" panose="02020603050405020304" pitchFamily="18" charset="0"/>
                <a:ea typeface="Times New Roman" panose="02020603050405020304" pitchFamily="18" charset="0"/>
              </a:rPr>
              <a:t>сь</a:t>
            </a:r>
            <a:r>
              <a:rPr lang="ru-RU" sz="2400" i="1" dirty="0">
                <a:latin typeface="Times New Roman" panose="02020603050405020304" pitchFamily="18" charset="0"/>
                <a:ea typeface="Times New Roman" panose="02020603050405020304" pitchFamily="18" charset="0"/>
              </a:rPr>
              <a:t> </a:t>
            </a:r>
            <a:r>
              <a:rPr lang="ru-RU" sz="2400" i="1" dirty="0" smtClean="0">
                <a:latin typeface="Times New Roman" panose="02020603050405020304" pitchFamily="18" charset="0"/>
                <a:ea typeface="Times New Roman" panose="02020603050405020304" pitchFamily="18" charset="0"/>
              </a:rPr>
              <a:t>–записать </a:t>
            </a:r>
          </a:p>
          <a:p>
            <a:pPr marL="678180" algn="just">
              <a:lnSpc>
                <a:spcPct val="150000"/>
              </a:lnSpc>
              <a:spcAft>
                <a:spcPts val="0"/>
              </a:spcAft>
            </a:pPr>
            <a:r>
              <a:rPr lang="ru-RU" sz="2400" i="1" dirty="0" smtClean="0">
                <a:latin typeface="Times New Roman" panose="02020603050405020304" pitchFamily="18" charset="0"/>
                <a:ea typeface="Times New Roman" panose="02020603050405020304" pitchFamily="18" charset="0"/>
              </a:rPr>
              <a:t>летопи</a:t>
            </a:r>
            <a:r>
              <a:rPr lang="ru-RU" sz="2400" b="1" i="1" dirty="0" smtClean="0">
                <a:latin typeface="Times New Roman" panose="02020603050405020304" pitchFamily="18" charset="0"/>
                <a:ea typeface="Times New Roman" panose="02020603050405020304" pitchFamily="18" charset="0"/>
              </a:rPr>
              <a:t>сь</a:t>
            </a:r>
            <a:r>
              <a:rPr lang="ru-RU" sz="2400" i="1" dirty="0">
                <a:latin typeface="Times New Roman" panose="02020603050405020304" pitchFamily="18" charset="0"/>
                <a:ea typeface="Times New Roman" panose="02020603050405020304" pitchFamily="18" charset="0"/>
              </a:rPr>
              <a:t>, </a:t>
            </a:r>
            <a:r>
              <a:rPr lang="ru-RU" sz="2400" i="1" dirty="0" smtClean="0">
                <a:latin typeface="Times New Roman" panose="02020603050405020304" pitchFamily="18" charset="0"/>
                <a:ea typeface="Times New Roman" panose="02020603050405020304" pitchFamily="18" charset="0"/>
              </a:rPr>
              <a:t>подпи</a:t>
            </a:r>
            <a:r>
              <a:rPr lang="ru-RU" sz="2400" b="1" i="1" dirty="0" smtClean="0">
                <a:latin typeface="Times New Roman" panose="02020603050405020304" pitchFamily="18" charset="0"/>
                <a:ea typeface="Times New Roman" panose="02020603050405020304" pitchFamily="18" charset="0"/>
              </a:rPr>
              <a:t>сь- подписать</a:t>
            </a:r>
            <a:r>
              <a:rPr lang="ru-RU" sz="2400" i="1" dirty="0" smtClean="0">
                <a:latin typeface="Times New Roman" panose="02020603050405020304" pitchFamily="18" charset="0"/>
                <a:ea typeface="Times New Roman" panose="02020603050405020304" pitchFamily="18" charset="0"/>
              </a:rPr>
              <a:t>, </a:t>
            </a:r>
            <a:r>
              <a:rPr lang="ru-RU" sz="2400" i="1" dirty="0">
                <a:latin typeface="Times New Roman" panose="02020603050405020304" pitchFamily="18" charset="0"/>
                <a:ea typeface="Times New Roman" panose="02020603050405020304" pitchFamily="18" charset="0"/>
              </a:rPr>
              <a:t>рукопи</a:t>
            </a:r>
            <a:r>
              <a:rPr lang="ru-RU" sz="2400" b="1" i="1" dirty="0">
                <a:latin typeface="Times New Roman" panose="02020603050405020304" pitchFamily="18" charset="0"/>
                <a:ea typeface="Times New Roman" panose="02020603050405020304" pitchFamily="18" charset="0"/>
              </a:rPr>
              <a:t>сь</a:t>
            </a:r>
            <a:r>
              <a:rPr lang="ru-RU" sz="2400" i="1" dirty="0">
                <a:latin typeface="Times New Roman" panose="02020603050405020304" pitchFamily="18" charset="0"/>
                <a:ea typeface="Times New Roman" panose="02020603050405020304" pitchFamily="18" charset="0"/>
              </a:rPr>
              <a:t>, роспи</a:t>
            </a:r>
            <a:r>
              <a:rPr lang="ru-RU" sz="2400" b="1" i="1" dirty="0">
                <a:latin typeface="Times New Roman" panose="02020603050405020304" pitchFamily="18" charset="0"/>
                <a:ea typeface="Times New Roman" panose="02020603050405020304" pitchFamily="18" charset="0"/>
              </a:rPr>
              <a:t>сь</a:t>
            </a:r>
            <a:r>
              <a:rPr lang="ru-RU" sz="2400" dirty="0" smtClean="0">
                <a:latin typeface="Times New Roman" panose="02020603050405020304" pitchFamily="18" charset="0"/>
                <a:ea typeface="Times New Roman" panose="02020603050405020304" pitchFamily="18" charset="0"/>
              </a:rPr>
              <a:t>; расписать </a:t>
            </a:r>
            <a:endParaRPr lang="tr-TR" sz="2400" dirty="0"/>
          </a:p>
          <a:p>
            <a:pPr marL="678180">
              <a:lnSpc>
                <a:spcPct val="150000"/>
              </a:lnSpc>
              <a:spcAft>
                <a:spcPts val="0"/>
              </a:spcAft>
            </a:pPr>
            <a:r>
              <a:rPr lang="ru-RU" sz="2400" b="1" dirty="0">
                <a:latin typeface="Times New Roman" panose="02020603050405020304" pitchFamily="18" charset="0"/>
                <a:ea typeface="Times New Roman" panose="02020603050405020304" pitchFamily="18" charset="0"/>
              </a:rPr>
              <a:t>-</a:t>
            </a:r>
            <a:r>
              <a:rPr lang="ru-RU" sz="2400" dirty="0">
                <a:latin typeface="Times New Roman" panose="02020603050405020304" pitchFamily="18" charset="0"/>
                <a:ea typeface="Times New Roman" panose="02020603050405020304" pitchFamily="18" charset="0"/>
              </a:rPr>
              <a:t> вь = </a:t>
            </a:r>
            <a:r>
              <a:rPr lang="ru-RU" sz="2400" i="1" dirty="0">
                <a:latin typeface="Times New Roman" panose="02020603050405020304" pitchFamily="18" charset="0"/>
                <a:ea typeface="Times New Roman" panose="02020603050405020304" pitchFamily="18" charset="0"/>
              </a:rPr>
              <a:t>бро</a:t>
            </a:r>
            <a:r>
              <a:rPr lang="ru-RU" sz="2400" b="1" i="1" dirty="0">
                <a:latin typeface="Times New Roman" panose="02020603050405020304" pitchFamily="18" charset="0"/>
                <a:ea typeface="Times New Roman" panose="02020603050405020304" pitchFamily="18" charset="0"/>
              </a:rPr>
              <a:t>вь</a:t>
            </a:r>
            <a:r>
              <a:rPr lang="ru-RU" sz="2400" i="1" dirty="0">
                <a:latin typeface="Times New Roman" panose="02020603050405020304" pitchFamily="18" charset="0"/>
                <a:ea typeface="Times New Roman" panose="02020603050405020304" pitchFamily="18" charset="0"/>
              </a:rPr>
              <a:t>, кро</a:t>
            </a:r>
            <a:r>
              <a:rPr lang="ru-RU" sz="2400" b="1" i="1" dirty="0">
                <a:latin typeface="Times New Roman" panose="02020603050405020304" pitchFamily="18" charset="0"/>
                <a:ea typeface="Times New Roman" panose="02020603050405020304" pitchFamily="18" charset="0"/>
              </a:rPr>
              <a:t>вь</a:t>
            </a:r>
            <a:r>
              <a:rPr lang="ru-RU" sz="2400" i="1" dirty="0">
                <a:latin typeface="Times New Roman" panose="02020603050405020304" pitchFamily="18" charset="0"/>
                <a:ea typeface="Times New Roman" panose="02020603050405020304" pitchFamily="18" charset="0"/>
              </a:rPr>
              <a:t>, любо</a:t>
            </a:r>
            <a:r>
              <a:rPr lang="ru-RU" sz="2400" b="1" i="1" dirty="0">
                <a:latin typeface="Times New Roman" panose="02020603050405020304" pitchFamily="18" charset="0"/>
                <a:ea typeface="Times New Roman" panose="02020603050405020304" pitchFamily="18" charset="0"/>
              </a:rPr>
              <a:t>вь</a:t>
            </a:r>
            <a:r>
              <a:rPr lang="ru-RU" sz="2400" i="1" dirty="0">
                <a:latin typeface="Times New Roman" panose="02020603050405020304" pitchFamily="18" charset="0"/>
                <a:ea typeface="Times New Roman" panose="02020603050405020304" pitchFamily="18" charset="0"/>
              </a:rPr>
              <a:t>, морко</a:t>
            </a:r>
            <a:r>
              <a:rPr lang="ru-RU" sz="2400" b="1" i="1" dirty="0">
                <a:latin typeface="Times New Roman" panose="02020603050405020304" pitchFamily="18" charset="0"/>
                <a:ea typeface="Times New Roman" panose="02020603050405020304" pitchFamily="18" charset="0"/>
              </a:rPr>
              <a:t>вь</a:t>
            </a:r>
            <a:r>
              <a:rPr lang="ru-RU" sz="2400" i="1" dirty="0">
                <a:latin typeface="Times New Roman" panose="02020603050405020304" pitchFamily="18" charset="0"/>
                <a:ea typeface="Times New Roman" panose="02020603050405020304" pitchFamily="18" charset="0"/>
              </a:rPr>
              <a:t>,обу</a:t>
            </a:r>
            <a:r>
              <a:rPr lang="ru-RU" sz="2400" b="1" i="1" dirty="0">
                <a:latin typeface="Times New Roman" panose="02020603050405020304" pitchFamily="18" charset="0"/>
                <a:ea typeface="Times New Roman" panose="02020603050405020304" pitchFamily="18" charset="0"/>
              </a:rPr>
              <a:t>вь</a:t>
            </a:r>
            <a:r>
              <a:rPr lang="ru-RU" sz="2400" dirty="0">
                <a:latin typeface="Times New Roman" panose="02020603050405020304" pitchFamily="18" charset="0"/>
                <a:ea typeface="Times New Roman" panose="02020603050405020304" pitchFamily="18" charset="0"/>
              </a:rPr>
              <a:t>;</a:t>
            </a:r>
            <a:endParaRPr lang="tr-TR" sz="2400" dirty="0"/>
          </a:p>
          <a:p>
            <a:pPr marL="678180" algn="just">
              <a:lnSpc>
                <a:spcPct val="150000"/>
              </a:lnSpc>
              <a:spcAft>
                <a:spcPts val="0"/>
              </a:spcAft>
            </a:pPr>
            <a:r>
              <a:rPr lang="ru-RU" sz="2400" b="1" dirty="0">
                <a:latin typeface="Times New Roman" panose="02020603050405020304" pitchFamily="18" charset="0"/>
                <a:ea typeface="Times New Roman" panose="02020603050405020304" pitchFamily="18" charset="0"/>
              </a:rPr>
              <a:t>-</a:t>
            </a:r>
            <a:r>
              <a:rPr lang="ru-RU" sz="2400" dirty="0">
                <a:latin typeface="Times New Roman" panose="02020603050405020304" pitchFamily="18" charset="0"/>
                <a:ea typeface="Times New Roman" panose="02020603050405020304" pitchFamily="18" charset="0"/>
              </a:rPr>
              <a:t> бь = </a:t>
            </a:r>
            <a:r>
              <a:rPr lang="ru-RU" sz="2400" i="1" dirty="0">
                <a:latin typeface="Times New Roman" panose="02020603050405020304" pitchFamily="18" charset="0"/>
                <a:ea typeface="Times New Roman" panose="02020603050405020304" pitchFamily="18" charset="0"/>
              </a:rPr>
              <a:t>прору</a:t>
            </a:r>
            <a:r>
              <a:rPr lang="ru-RU" sz="2400" b="1" i="1" dirty="0">
                <a:latin typeface="Times New Roman" panose="02020603050405020304" pitchFamily="18" charset="0"/>
                <a:ea typeface="Times New Roman" panose="02020603050405020304" pitchFamily="18" charset="0"/>
              </a:rPr>
              <a:t>бь</a:t>
            </a:r>
            <a:r>
              <a:rPr lang="ru-RU" sz="2400" i="1" dirty="0">
                <a:latin typeface="Times New Roman" panose="02020603050405020304" pitchFamily="18" charset="0"/>
                <a:ea typeface="Times New Roman" panose="02020603050405020304" pitchFamily="18" charset="0"/>
              </a:rPr>
              <a:t>,</a:t>
            </a:r>
            <a:r>
              <a:rPr lang="ru-RU" sz="2400" dirty="0">
                <a:latin typeface="Times New Roman" panose="02020603050405020304" pitchFamily="18" charset="0"/>
                <a:ea typeface="Times New Roman" panose="02020603050405020304" pitchFamily="18" charset="0"/>
              </a:rPr>
              <a:t> </a:t>
            </a:r>
            <a:r>
              <a:rPr lang="ru-RU" sz="2400" i="1" dirty="0">
                <a:solidFill>
                  <a:schemeClr val="accent2"/>
                </a:solidFill>
                <a:latin typeface="Times New Roman" panose="02020603050405020304" pitchFamily="18" charset="0"/>
                <a:ea typeface="Times New Roman" panose="02020603050405020304" pitchFamily="18" charset="0"/>
              </a:rPr>
              <a:t>скор</a:t>
            </a:r>
            <a:r>
              <a:rPr lang="ru-RU" sz="2400" b="1" i="1" dirty="0">
                <a:solidFill>
                  <a:schemeClr val="accent2"/>
                </a:solidFill>
                <a:latin typeface="Times New Roman" panose="02020603050405020304" pitchFamily="18" charset="0"/>
                <a:ea typeface="Times New Roman" panose="02020603050405020304" pitchFamily="18" charset="0"/>
              </a:rPr>
              <a:t>бь</a:t>
            </a:r>
            <a:r>
              <a:rPr lang="ru-RU" sz="2400" dirty="0" smtClean="0">
                <a:latin typeface="Times New Roman" panose="02020603050405020304" pitchFamily="18" charset="0"/>
                <a:ea typeface="Times New Roman" panose="02020603050405020304" pitchFamily="18" charset="0"/>
              </a:rPr>
              <a:t>; печаль</a:t>
            </a:r>
            <a:endParaRPr lang="tr-TR" sz="2400" dirty="0"/>
          </a:p>
          <a:p>
            <a:pPr marL="678180" algn="just">
              <a:lnSpc>
                <a:spcPct val="150000"/>
              </a:lnSpc>
              <a:spcAft>
                <a:spcPts val="0"/>
              </a:spcAft>
            </a:pPr>
            <a:r>
              <a:rPr lang="ru-RU" sz="2400" b="1" dirty="0">
                <a:latin typeface="Times New Roman" panose="02020603050405020304" pitchFamily="18" charset="0"/>
                <a:ea typeface="Times New Roman" panose="02020603050405020304" pitchFamily="18" charset="0"/>
              </a:rPr>
              <a:t>-</a:t>
            </a:r>
            <a:r>
              <a:rPr lang="ru-RU" sz="2400" dirty="0">
                <a:latin typeface="Times New Roman" panose="02020603050405020304" pitchFamily="18" charset="0"/>
                <a:ea typeface="Times New Roman" panose="02020603050405020304" pitchFamily="18" charset="0"/>
              </a:rPr>
              <a:t> пь = </a:t>
            </a:r>
            <a:r>
              <a:rPr lang="ru-RU" sz="2400" i="1" dirty="0">
                <a:latin typeface="Times New Roman" panose="02020603050405020304" pitchFamily="18" charset="0"/>
                <a:ea typeface="Times New Roman" panose="02020603050405020304" pitchFamily="18" charset="0"/>
              </a:rPr>
              <a:t>сте</a:t>
            </a:r>
            <a:r>
              <a:rPr lang="ru-RU" sz="2400" b="1" i="1" dirty="0">
                <a:latin typeface="Times New Roman" panose="02020603050405020304" pitchFamily="18" charset="0"/>
                <a:ea typeface="Times New Roman" panose="02020603050405020304" pitchFamily="18" charset="0"/>
              </a:rPr>
              <a:t>пь</a:t>
            </a:r>
            <a:r>
              <a:rPr lang="ru-RU" sz="2400" i="1" dirty="0">
                <a:latin typeface="Times New Roman" panose="02020603050405020304" pitchFamily="18" charset="0"/>
                <a:ea typeface="Times New Roman" panose="02020603050405020304" pitchFamily="18" charset="0"/>
              </a:rPr>
              <a:t>, це</a:t>
            </a:r>
            <a:r>
              <a:rPr lang="ru-RU" sz="2400" b="1" i="1" dirty="0">
                <a:latin typeface="Times New Roman" panose="02020603050405020304" pitchFamily="18" charset="0"/>
                <a:ea typeface="Times New Roman" panose="02020603050405020304" pitchFamily="18" charset="0"/>
              </a:rPr>
              <a:t>пь</a:t>
            </a:r>
            <a:r>
              <a:rPr lang="ru-RU" sz="2400" dirty="0">
                <a:latin typeface="Times New Roman" panose="02020603050405020304" pitchFamily="18" charset="0"/>
                <a:ea typeface="Times New Roman" panose="02020603050405020304" pitchFamily="18" charset="0"/>
              </a:rPr>
              <a:t>;</a:t>
            </a:r>
            <a:endParaRPr lang="tr-TR" sz="2400" dirty="0"/>
          </a:p>
          <a:p>
            <a:pPr marL="678180" algn="just">
              <a:lnSpc>
                <a:spcPct val="150000"/>
              </a:lnSpc>
              <a:spcAft>
                <a:spcPts val="0"/>
              </a:spcAft>
            </a:pPr>
            <a:r>
              <a:rPr lang="ru-RU" sz="2400" b="1" dirty="0">
                <a:latin typeface="Times New Roman" panose="02020603050405020304" pitchFamily="18" charset="0"/>
                <a:ea typeface="Times New Roman" panose="02020603050405020304" pitchFamily="18" charset="0"/>
              </a:rPr>
              <a:t>-</a:t>
            </a:r>
            <a:r>
              <a:rPr lang="ru-RU" sz="2400" dirty="0">
                <a:latin typeface="Times New Roman" panose="02020603050405020304" pitchFamily="18" charset="0"/>
                <a:ea typeface="Times New Roman" panose="02020603050405020304" pitchFamily="18" charset="0"/>
              </a:rPr>
              <a:t> дь = площа</a:t>
            </a:r>
            <a:r>
              <a:rPr lang="ru-RU" sz="2400" b="1" dirty="0">
                <a:latin typeface="Times New Roman" panose="02020603050405020304" pitchFamily="18" charset="0"/>
                <a:ea typeface="Times New Roman" panose="02020603050405020304" pitchFamily="18" charset="0"/>
              </a:rPr>
              <a:t>дь</a:t>
            </a:r>
            <a:r>
              <a:rPr lang="ru-RU" sz="2400" dirty="0">
                <a:latin typeface="Times New Roman" panose="02020603050405020304" pitchFamily="18" charset="0"/>
                <a:ea typeface="Times New Roman" panose="02020603050405020304" pitchFamily="18" charset="0"/>
              </a:rPr>
              <a:t>, лоша</a:t>
            </a:r>
            <a:r>
              <a:rPr lang="ru-RU" sz="2400" b="1" dirty="0">
                <a:latin typeface="Times New Roman" panose="02020603050405020304" pitchFamily="18" charset="0"/>
                <a:ea typeface="Times New Roman" panose="02020603050405020304" pitchFamily="18" charset="0"/>
              </a:rPr>
              <a:t>дь</a:t>
            </a:r>
            <a:r>
              <a:rPr lang="ru-RU" sz="2400" dirty="0">
                <a:latin typeface="Times New Roman" panose="02020603050405020304" pitchFamily="18" charset="0"/>
                <a:ea typeface="Times New Roman" panose="02020603050405020304" pitchFamily="18" charset="0"/>
              </a:rPr>
              <a:t>, тетра</a:t>
            </a:r>
            <a:r>
              <a:rPr lang="ru-RU" sz="2400" b="1" dirty="0">
                <a:latin typeface="Times New Roman" panose="02020603050405020304" pitchFamily="18" charset="0"/>
                <a:ea typeface="Times New Roman" panose="02020603050405020304" pitchFamily="18" charset="0"/>
              </a:rPr>
              <a:t>дь</a:t>
            </a:r>
            <a:r>
              <a:rPr lang="tr-TR" sz="2400" dirty="0">
                <a:latin typeface="Times New Roman" panose="02020603050405020304" pitchFamily="18" charset="0"/>
                <a:ea typeface="Times New Roman" panose="02020603050405020304" pitchFamily="18" charset="0"/>
              </a:rPr>
              <a:t> vb</a:t>
            </a:r>
            <a:r>
              <a:rPr lang="tr-TR" sz="2400" dirty="0" smtClean="0">
                <a:latin typeface="Times New Roman" panose="02020603050405020304" pitchFamily="18" charset="0"/>
                <a:ea typeface="Times New Roman" panose="02020603050405020304" pitchFamily="18" charset="0"/>
              </a:rPr>
              <a:t>.</a:t>
            </a:r>
            <a:endParaRPr lang="tr-TR" sz="2400" dirty="0"/>
          </a:p>
        </p:txBody>
      </p:sp>
    </p:spTree>
    <p:extLst>
      <p:ext uri="{BB962C8B-B14F-4D97-AF65-F5344CB8AC3E}">
        <p14:creationId xmlns:p14="http://schemas.microsoft.com/office/powerpoint/2010/main" val="131860416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1543665" y="1781701"/>
            <a:ext cx="8632722" cy="1938992"/>
          </a:xfrm>
          <a:prstGeom prst="rect">
            <a:avLst/>
          </a:prstGeom>
        </p:spPr>
        <p:txBody>
          <a:bodyPr wrap="square">
            <a:spAutoFit/>
          </a:bodyPr>
          <a:lstStyle/>
          <a:p>
            <a:pPr lvl="0"/>
            <a:r>
              <a:rPr lang="tr-TR" sz="2400" dirty="0">
                <a:solidFill>
                  <a:prstClr val="black"/>
                </a:solidFill>
                <a:latin typeface="Times New Roman" panose="02020603050405020304" pitchFamily="18" charset="0"/>
                <a:ea typeface="Times New Roman" panose="02020603050405020304" pitchFamily="18" charset="0"/>
              </a:rPr>
              <a:t>Bu grubun istisnasını oluşturan: </a:t>
            </a:r>
            <a:r>
              <a:rPr lang="tr-TR" sz="2400" i="1" dirty="0" err="1">
                <a:solidFill>
                  <a:prstClr val="black"/>
                </a:solidFill>
                <a:latin typeface="Times New Roman" panose="02020603050405020304" pitchFamily="18" charset="0"/>
                <a:ea typeface="Times New Roman" panose="02020603050405020304" pitchFamily="18" charset="0"/>
              </a:rPr>
              <a:t>голубь</a:t>
            </a:r>
            <a:r>
              <a:rPr lang="tr-TR" sz="2400" dirty="0">
                <a:solidFill>
                  <a:prstClr val="black"/>
                </a:solidFill>
                <a:latin typeface="Times New Roman" panose="02020603050405020304" pitchFamily="18" charset="0"/>
                <a:ea typeface="Times New Roman" panose="02020603050405020304" pitchFamily="18" charset="0"/>
              </a:rPr>
              <a:t> (</a:t>
            </a:r>
            <a:r>
              <a:rPr lang="tr-TR" sz="2400" dirty="0" err="1">
                <a:solidFill>
                  <a:prstClr val="black"/>
                </a:solidFill>
                <a:latin typeface="Times New Roman" panose="02020603050405020304" pitchFamily="18" charset="0"/>
                <a:ea typeface="Times New Roman" panose="02020603050405020304" pitchFamily="18" charset="0"/>
              </a:rPr>
              <a:t>м.р</a:t>
            </a:r>
            <a:r>
              <a:rPr lang="tr-TR" sz="2400" dirty="0">
                <a:solidFill>
                  <a:prstClr val="black"/>
                </a:solidFill>
                <a:latin typeface="Times New Roman" panose="02020603050405020304" pitchFamily="18" charset="0"/>
                <a:ea typeface="Times New Roman" panose="02020603050405020304" pitchFamily="18" charset="0"/>
              </a:rPr>
              <a:t>.)</a:t>
            </a:r>
          </a:p>
          <a:p>
            <a:pPr lvl="0"/>
            <a:endParaRPr lang="ru-RU" sz="2400" dirty="0" smtClean="0">
              <a:solidFill>
                <a:prstClr val="black"/>
              </a:solidFill>
              <a:latin typeface="Times New Roman" panose="02020603050405020304" pitchFamily="18" charset="0"/>
              <a:ea typeface="Times New Roman" panose="02020603050405020304" pitchFamily="18" charset="0"/>
            </a:endParaRPr>
          </a:p>
          <a:p>
            <a:pPr lvl="0"/>
            <a:endParaRPr lang="ru-RU" sz="2400" dirty="0">
              <a:solidFill>
                <a:prstClr val="black"/>
              </a:solidFill>
              <a:latin typeface="Times New Roman" panose="02020603050405020304" pitchFamily="18" charset="0"/>
              <a:ea typeface="Times New Roman" panose="02020603050405020304" pitchFamily="18" charset="0"/>
            </a:endParaRPr>
          </a:p>
          <a:p>
            <a:pPr lvl="0"/>
            <a:r>
              <a:rPr lang="tr-TR" sz="2400" dirty="0" smtClean="0">
                <a:solidFill>
                  <a:prstClr val="black"/>
                </a:solidFill>
                <a:latin typeface="Times New Roman" panose="02020603050405020304" pitchFamily="18" charset="0"/>
                <a:ea typeface="Times New Roman" panose="02020603050405020304" pitchFamily="18" charset="0"/>
              </a:rPr>
              <a:t>Bu </a:t>
            </a:r>
            <a:r>
              <a:rPr lang="tr-TR" sz="2400" dirty="0">
                <a:solidFill>
                  <a:prstClr val="black"/>
                </a:solidFill>
                <a:latin typeface="Times New Roman" panose="02020603050405020304" pitchFamily="18" charset="0"/>
                <a:ea typeface="Times New Roman" panose="02020603050405020304" pitchFamily="18" charset="0"/>
              </a:rPr>
              <a:t>grubun istisnasını oluşturan kelimeler: </a:t>
            </a:r>
            <a:r>
              <a:rPr lang="tr-TR" sz="2400" i="1" dirty="0" err="1">
                <a:solidFill>
                  <a:prstClr val="black"/>
                </a:solidFill>
                <a:latin typeface="Times New Roman" panose="02020603050405020304" pitchFamily="18" charset="0"/>
                <a:ea typeface="Times New Roman" panose="02020603050405020304" pitchFamily="18" charset="0"/>
              </a:rPr>
              <a:t>дождь</a:t>
            </a:r>
            <a:r>
              <a:rPr lang="tr-TR" sz="2400" i="1" dirty="0">
                <a:solidFill>
                  <a:prstClr val="black"/>
                </a:solidFill>
                <a:latin typeface="Times New Roman" panose="02020603050405020304" pitchFamily="18" charset="0"/>
                <a:ea typeface="Times New Roman" panose="02020603050405020304" pitchFamily="18" charset="0"/>
              </a:rPr>
              <a:t>, </a:t>
            </a:r>
            <a:r>
              <a:rPr lang="tr-TR" sz="2400" i="1" dirty="0" err="1">
                <a:solidFill>
                  <a:prstClr val="black"/>
                </a:solidFill>
                <a:latin typeface="Times New Roman" panose="02020603050405020304" pitchFamily="18" charset="0"/>
                <a:ea typeface="Times New Roman" panose="02020603050405020304" pitchFamily="18" charset="0"/>
              </a:rPr>
              <a:t>гвоздь</a:t>
            </a:r>
            <a:r>
              <a:rPr lang="tr-TR" sz="2400" i="1" dirty="0">
                <a:solidFill>
                  <a:prstClr val="black"/>
                </a:solidFill>
                <a:latin typeface="Times New Roman" panose="02020603050405020304" pitchFamily="18" charset="0"/>
                <a:ea typeface="Times New Roman" panose="02020603050405020304" pitchFamily="18" charset="0"/>
              </a:rPr>
              <a:t>, </a:t>
            </a:r>
            <a:r>
              <a:rPr lang="tr-TR" sz="2400" i="1" dirty="0" err="1">
                <a:solidFill>
                  <a:prstClr val="black"/>
                </a:solidFill>
                <a:latin typeface="Times New Roman" panose="02020603050405020304" pitchFamily="18" charset="0"/>
                <a:ea typeface="Times New Roman" panose="02020603050405020304" pitchFamily="18" charset="0"/>
              </a:rPr>
              <a:t>лебедь</a:t>
            </a:r>
            <a:r>
              <a:rPr lang="tr-TR" sz="2400" dirty="0">
                <a:solidFill>
                  <a:prstClr val="black"/>
                </a:solidFill>
                <a:latin typeface="Times New Roman" panose="02020603050405020304" pitchFamily="18" charset="0"/>
                <a:ea typeface="Times New Roman" panose="02020603050405020304" pitchFamily="18" charset="0"/>
              </a:rPr>
              <a:t> (</a:t>
            </a:r>
            <a:r>
              <a:rPr lang="tr-TR" sz="2400" dirty="0" err="1">
                <a:solidFill>
                  <a:prstClr val="black"/>
                </a:solidFill>
                <a:latin typeface="Times New Roman" panose="02020603050405020304" pitchFamily="18" charset="0"/>
                <a:ea typeface="Times New Roman" panose="02020603050405020304" pitchFamily="18" charset="0"/>
              </a:rPr>
              <a:t>м.р</a:t>
            </a:r>
            <a:r>
              <a:rPr lang="tr-TR" sz="2400" dirty="0">
                <a:solidFill>
                  <a:prstClr val="black"/>
                </a:solidFill>
                <a:latin typeface="Times New Roman" panose="02020603050405020304" pitchFamily="18" charset="0"/>
                <a:ea typeface="Times New Roman" panose="02020603050405020304" pitchFamily="18" charset="0"/>
              </a:rPr>
              <a:t>.)</a:t>
            </a:r>
            <a:endParaRPr lang="tr-TR" sz="2400" dirty="0">
              <a:solidFill>
                <a:prstClr val="black"/>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7843542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518615" y="0"/>
            <a:ext cx="11049622" cy="6186309"/>
          </a:xfrm>
          <a:prstGeom prst="rect">
            <a:avLst/>
          </a:prstGeom>
        </p:spPr>
        <p:txBody>
          <a:bodyPr wrap="square">
            <a:spAutoFit/>
          </a:bodyPr>
          <a:lstStyle/>
          <a:p>
            <a:pPr lvl="0" algn="just">
              <a:lnSpc>
                <a:spcPct val="150000"/>
              </a:lnSpc>
              <a:spcAft>
                <a:spcPts val="0"/>
              </a:spcAft>
            </a:pPr>
            <a:r>
              <a:rPr lang="ru-RU" sz="2400" dirty="0" smtClean="0">
                <a:latin typeface="Times New Roman" panose="02020603050405020304" pitchFamily="18" charset="0"/>
                <a:ea typeface="Times New Roman" panose="02020603050405020304" pitchFamily="18" charset="0"/>
              </a:rPr>
              <a:t>5) </a:t>
            </a:r>
            <a:r>
              <a:rPr lang="tr-TR" sz="2400" dirty="0" smtClean="0">
                <a:latin typeface="Times New Roman" panose="02020603050405020304" pitchFamily="18" charset="0"/>
                <a:ea typeface="Times New Roman" panose="02020603050405020304" pitchFamily="18" charset="0"/>
              </a:rPr>
              <a:t>Sonu </a:t>
            </a:r>
            <a:r>
              <a:rPr lang="tr-TR" sz="2400" dirty="0">
                <a:latin typeface="Times New Roman" panose="02020603050405020304" pitchFamily="18" charset="0"/>
                <a:ea typeface="Times New Roman" panose="02020603050405020304" pitchFamily="18" charset="0"/>
              </a:rPr>
              <a:t>yumuşatma işaretiyle biten dişi cinse ait kelimeler</a:t>
            </a:r>
            <a:r>
              <a:rPr lang="tr-TR" sz="2400" i="1" dirty="0">
                <a:latin typeface="Times New Roman" panose="02020603050405020304" pitchFamily="18" charset="0"/>
                <a:ea typeface="Times New Roman" panose="02020603050405020304" pitchFamily="18" charset="0"/>
              </a:rPr>
              <a:t>: </a:t>
            </a:r>
            <a:endParaRPr lang="ru-RU" sz="2400" i="1" dirty="0" smtClean="0">
              <a:latin typeface="Times New Roman" panose="02020603050405020304" pitchFamily="18" charset="0"/>
              <a:ea typeface="Times New Roman" panose="02020603050405020304" pitchFamily="18" charset="0"/>
            </a:endParaRPr>
          </a:p>
          <a:p>
            <a:pPr lvl="0" algn="just">
              <a:lnSpc>
                <a:spcPct val="150000"/>
              </a:lnSpc>
              <a:spcAft>
                <a:spcPts val="0"/>
              </a:spcAft>
            </a:pPr>
            <a:r>
              <a:rPr lang="ru-RU" sz="2400" i="1" dirty="0" smtClean="0">
                <a:latin typeface="Times New Roman" panose="02020603050405020304" pitchFamily="18" charset="0"/>
                <a:ea typeface="Times New Roman" panose="02020603050405020304" pitchFamily="18" charset="0"/>
              </a:rPr>
              <a:t>боль, </a:t>
            </a:r>
            <a:r>
              <a:rPr lang="ru-RU" sz="2400" i="1" dirty="0">
                <a:latin typeface="Times New Roman" panose="02020603050405020304" pitchFamily="18" charset="0"/>
                <a:ea typeface="Times New Roman" panose="02020603050405020304" pitchFamily="18" charset="0"/>
              </a:rPr>
              <a:t>гавань</a:t>
            </a:r>
            <a:r>
              <a:rPr lang="ru-RU" sz="2400" i="1" dirty="0" smtClean="0">
                <a:latin typeface="Times New Roman" panose="02020603050405020304" pitchFamily="18" charset="0"/>
                <a:ea typeface="Times New Roman" panose="02020603050405020304" pitchFamily="18" charset="0"/>
              </a:rPr>
              <a:t>, гармонь, </a:t>
            </a:r>
            <a:r>
              <a:rPr lang="ru-RU" sz="2400" i="1" dirty="0">
                <a:latin typeface="Times New Roman" panose="02020603050405020304" pitchFamily="18" charset="0"/>
                <a:ea typeface="Times New Roman" panose="02020603050405020304" pitchFamily="18" charset="0"/>
              </a:rPr>
              <a:t>гарь, гибель, грань, грудь, гортань, грязь</a:t>
            </a:r>
            <a:r>
              <a:rPr lang="ru-RU" sz="2400" i="1" dirty="0" smtClean="0">
                <a:latin typeface="Times New Roman" panose="02020603050405020304" pitchFamily="18" charset="0"/>
                <a:ea typeface="Times New Roman" panose="02020603050405020304" pitchFamily="18" charset="0"/>
              </a:rPr>
              <a:t>, дверь, </a:t>
            </a:r>
          </a:p>
          <a:p>
            <a:pPr lvl="0" algn="just">
              <a:lnSpc>
                <a:spcPct val="150000"/>
              </a:lnSpc>
              <a:spcAft>
                <a:spcPts val="0"/>
              </a:spcAft>
            </a:pPr>
            <a:endParaRPr lang="ru-RU" sz="2400" i="1" dirty="0">
              <a:latin typeface="Times New Roman" panose="02020603050405020304" pitchFamily="18" charset="0"/>
              <a:ea typeface="Times New Roman" panose="02020603050405020304" pitchFamily="18" charset="0"/>
            </a:endParaRPr>
          </a:p>
          <a:p>
            <a:pPr lvl="0" algn="just">
              <a:lnSpc>
                <a:spcPct val="150000"/>
              </a:lnSpc>
              <a:spcAft>
                <a:spcPts val="0"/>
              </a:spcAft>
            </a:pPr>
            <a:r>
              <a:rPr lang="ru-RU" sz="2400" i="1" dirty="0" smtClean="0">
                <a:latin typeface="Times New Roman" panose="02020603050405020304" pitchFamily="18" charset="0"/>
                <a:ea typeface="Times New Roman" panose="02020603050405020304" pitchFamily="18" charset="0"/>
              </a:rPr>
              <a:t>колыбель</a:t>
            </a:r>
            <a:r>
              <a:rPr lang="ru-RU" sz="2400" i="1" dirty="0">
                <a:latin typeface="Times New Roman" panose="02020603050405020304" pitchFamily="18" charset="0"/>
                <a:ea typeface="Times New Roman" panose="02020603050405020304" pitchFamily="18" charset="0"/>
              </a:rPr>
              <a:t>, </a:t>
            </a:r>
            <a:r>
              <a:rPr lang="ru-RU" sz="2400" i="1" dirty="0" smtClean="0">
                <a:latin typeface="Times New Roman" panose="02020603050405020304" pitchFamily="18" charset="0"/>
                <a:ea typeface="Times New Roman" panose="02020603050405020304" pitchFamily="18" charset="0"/>
              </a:rPr>
              <a:t>кровать</a:t>
            </a:r>
            <a:r>
              <a:rPr lang="ru-RU" sz="2400" i="1" dirty="0">
                <a:latin typeface="Times New Roman" panose="02020603050405020304" pitchFamily="18" charset="0"/>
                <a:ea typeface="Times New Roman" panose="02020603050405020304" pitchFamily="18" charset="0"/>
              </a:rPr>
              <a:t>, ладонь, лень, мазь, медаль, </a:t>
            </a:r>
            <a:r>
              <a:rPr lang="ru-RU" sz="2400" i="1" dirty="0" smtClean="0">
                <a:latin typeface="Times New Roman" panose="02020603050405020304" pitchFamily="18" charset="0"/>
                <a:ea typeface="Times New Roman" panose="02020603050405020304" pitchFamily="18" charset="0"/>
              </a:rPr>
              <a:t>медь, </a:t>
            </a:r>
            <a:r>
              <a:rPr lang="ru-RU" sz="2400" i="1" dirty="0">
                <a:latin typeface="Times New Roman" panose="02020603050405020304" pitchFamily="18" charset="0"/>
                <a:ea typeface="Times New Roman" panose="02020603050405020304" pitchFamily="18" charset="0"/>
              </a:rPr>
              <a:t>мысль, нефть, </a:t>
            </a:r>
            <a:endParaRPr lang="ru-RU" sz="2400" i="1" dirty="0" smtClean="0">
              <a:latin typeface="Times New Roman" panose="02020603050405020304" pitchFamily="18" charset="0"/>
              <a:ea typeface="Times New Roman" panose="02020603050405020304" pitchFamily="18" charset="0"/>
            </a:endParaRPr>
          </a:p>
          <a:p>
            <a:pPr lvl="0" algn="just">
              <a:lnSpc>
                <a:spcPct val="150000"/>
              </a:lnSpc>
              <a:spcAft>
                <a:spcPts val="0"/>
              </a:spcAft>
            </a:pPr>
            <a:endParaRPr lang="ru-RU" sz="2400" i="1" dirty="0">
              <a:latin typeface="Times New Roman" panose="02020603050405020304" pitchFamily="18" charset="0"/>
              <a:ea typeface="Times New Roman" panose="02020603050405020304" pitchFamily="18" charset="0"/>
            </a:endParaRPr>
          </a:p>
          <a:p>
            <a:pPr lvl="0" algn="just">
              <a:lnSpc>
                <a:spcPct val="150000"/>
              </a:lnSpc>
              <a:spcAft>
                <a:spcPts val="0"/>
              </a:spcAft>
            </a:pPr>
            <a:r>
              <a:rPr lang="ru-RU" sz="2400" i="1" dirty="0" smtClean="0">
                <a:latin typeface="Times New Roman" panose="02020603050405020304" pitchFamily="18" charset="0"/>
                <a:ea typeface="Times New Roman" panose="02020603050405020304" pitchFamily="18" charset="0"/>
              </a:rPr>
              <a:t>нить</a:t>
            </a:r>
            <a:r>
              <a:rPr lang="ru-RU" sz="2400" i="1" dirty="0">
                <a:latin typeface="Times New Roman" panose="02020603050405020304" pitchFamily="18" charset="0"/>
                <a:ea typeface="Times New Roman" panose="02020603050405020304" pitchFamily="18" charset="0"/>
              </a:rPr>
              <a:t>, осень, </a:t>
            </a:r>
            <a:r>
              <a:rPr lang="ru-RU" sz="2400" i="1" dirty="0" smtClean="0">
                <a:latin typeface="Times New Roman" panose="02020603050405020304" pitchFamily="18" charset="0"/>
                <a:ea typeface="Times New Roman" panose="02020603050405020304" pitchFamily="18" charset="0"/>
              </a:rPr>
              <a:t>отрасль</a:t>
            </a:r>
            <a:r>
              <a:rPr lang="ru-RU" sz="2400" i="1" dirty="0">
                <a:latin typeface="Times New Roman" panose="02020603050405020304" pitchFamily="18" charset="0"/>
                <a:ea typeface="Times New Roman" panose="02020603050405020304" pitchFamily="18" charset="0"/>
              </a:rPr>
              <a:t>, </a:t>
            </a:r>
            <a:r>
              <a:rPr lang="ru-RU" sz="2400" i="1" dirty="0" smtClean="0">
                <a:latin typeface="Times New Roman" panose="02020603050405020304" pitchFamily="18" charset="0"/>
                <a:ea typeface="Times New Roman" panose="02020603050405020304" pitchFamily="18" charset="0"/>
              </a:rPr>
              <a:t>очередь</a:t>
            </a:r>
            <a:r>
              <a:rPr lang="ru-RU" sz="2400" i="1" dirty="0">
                <a:latin typeface="Times New Roman" panose="02020603050405020304" pitchFamily="18" charset="0"/>
                <a:ea typeface="Times New Roman" panose="02020603050405020304" pitchFamily="18" charset="0"/>
              </a:rPr>
              <a:t>, память, печаль, печать, печень, </a:t>
            </a:r>
            <a:r>
              <a:rPr lang="ru-RU" sz="2400" i="1" dirty="0" smtClean="0">
                <a:latin typeface="Times New Roman" panose="02020603050405020304" pitchFamily="18" charset="0"/>
                <a:ea typeface="Times New Roman" panose="02020603050405020304" pitchFamily="18" charset="0"/>
              </a:rPr>
              <a:t>площадь</a:t>
            </a:r>
            <a:r>
              <a:rPr lang="ru-RU" sz="2400" i="1" dirty="0">
                <a:latin typeface="Times New Roman" panose="02020603050405020304" pitchFamily="18" charset="0"/>
                <a:ea typeface="Times New Roman" panose="02020603050405020304" pitchFamily="18" charset="0"/>
              </a:rPr>
              <a:t>, </a:t>
            </a:r>
            <a:endParaRPr lang="ru-RU" sz="2400" i="1" dirty="0" smtClean="0">
              <a:latin typeface="Times New Roman" panose="02020603050405020304" pitchFamily="18" charset="0"/>
              <a:ea typeface="Times New Roman" panose="02020603050405020304" pitchFamily="18" charset="0"/>
            </a:endParaRPr>
          </a:p>
          <a:p>
            <a:pPr lvl="0" algn="just">
              <a:lnSpc>
                <a:spcPct val="150000"/>
              </a:lnSpc>
              <a:spcAft>
                <a:spcPts val="0"/>
              </a:spcAft>
            </a:pPr>
            <a:endParaRPr lang="ru-RU" sz="2400" i="1" dirty="0">
              <a:latin typeface="Times New Roman" panose="02020603050405020304" pitchFamily="18" charset="0"/>
              <a:ea typeface="Times New Roman" panose="02020603050405020304" pitchFamily="18" charset="0"/>
            </a:endParaRPr>
          </a:p>
          <a:p>
            <a:pPr lvl="0" algn="just">
              <a:lnSpc>
                <a:spcPct val="150000"/>
              </a:lnSpc>
              <a:spcAft>
                <a:spcPts val="0"/>
              </a:spcAft>
            </a:pPr>
            <a:r>
              <a:rPr lang="ru-RU" sz="2400" i="1" dirty="0" smtClean="0">
                <a:latin typeface="Times New Roman" panose="02020603050405020304" pitchFamily="18" charset="0"/>
                <a:ea typeface="Times New Roman" panose="02020603050405020304" pitchFamily="18" charset="0"/>
              </a:rPr>
              <a:t>постель</a:t>
            </a:r>
            <a:r>
              <a:rPr lang="ru-RU" sz="2400" i="1" dirty="0">
                <a:latin typeface="Times New Roman" panose="02020603050405020304" pitchFamily="18" charset="0"/>
                <a:ea typeface="Times New Roman" panose="02020603050405020304" pitchFamily="18" charset="0"/>
              </a:rPr>
              <a:t>, прибыль, пристань, прорубь, пыль, роль, ртуть, связь, </a:t>
            </a:r>
            <a:r>
              <a:rPr lang="ru-RU" sz="2400" i="1" dirty="0" smtClean="0">
                <a:latin typeface="Times New Roman" panose="02020603050405020304" pitchFamily="18" charset="0"/>
                <a:ea typeface="Times New Roman" panose="02020603050405020304" pitchFamily="18" charset="0"/>
              </a:rPr>
              <a:t>сирень</a:t>
            </a:r>
            <a:r>
              <a:rPr lang="ru-RU" sz="2400" i="1" dirty="0">
                <a:latin typeface="Times New Roman" panose="02020603050405020304" pitchFamily="18" charset="0"/>
                <a:ea typeface="Times New Roman" panose="02020603050405020304" pitchFamily="18" charset="0"/>
              </a:rPr>
              <a:t>, </a:t>
            </a:r>
            <a:endParaRPr lang="ru-RU" sz="2400" i="1" dirty="0" smtClean="0">
              <a:latin typeface="Times New Roman" panose="02020603050405020304" pitchFamily="18" charset="0"/>
              <a:ea typeface="Times New Roman" panose="02020603050405020304" pitchFamily="18" charset="0"/>
            </a:endParaRPr>
          </a:p>
          <a:p>
            <a:pPr lvl="0" algn="just">
              <a:lnSpc>
                <a:spcPct val="150000"/>
              </a:lnSpc>
              <a:spcAft>
                <a:spcPts val="0"/>
              </a:spcAft>
            </a:pPr>
            <a:endParaRPr lang="ru-RU" sz="2400" i="1" dirty="0">
              <a:latin typeface="Times New Roman" panose="02020603050405020304" pitchFamily="18" charset="0"/>
              <a:ea typeface="Times New Roman" panose="02020603050405020304" pitchFamily="18" charset="0"/>
            </a:endParaRPr>
          </a:p>
          <a:p>
            <a:pPr lvl="0" algn="just">
              <a:lnSpc>
                <a:spcPct val="150000"/>
              </a:lnSpc>
              <a:spcAft>
                <a:spcPts val="0"/>
              </a:spcAft>
            </a:pPr>
            <a:r>
              <a:rPr lang="ru-RU" sz="2400" i="1" dirty="0" smtClean="0">
                <a:latin typeface="Times New Roman" panose="02020603050405020304" pitchFamily="18" charset="0"/>
                <a:ea typeface="Times New Roman" panose="02020603050405020304" pitchFamily="18" charset="0"/>
              </a:rPr>
              <a:t>скатерть</a:t>
            </a:r>
            <a:r>
              <a:rPr lang="ru-RU" sz="2400" i="1" dirty="0">
                <a:latin typeface="Times New Roman" panose="02020603050405020304" pitchFamily="18" charset="0"/>
                <a:ea typeface="Times New Roman" panose="02020603050405020304" pitchFamily="18" charset="0"/>
              </a:rPr>
              <a:t>, смерть, соль, сталь, степень, ступень, степь, суть, тень, тетрадь, ткань, </a:t>
            </a:r>
            <a:r>
              <a:rPr lang="ru-RU" sz="2400" i="1" dirty="0" smtClean="0">
                <a:latin typeface="Times New Roman" panose="02020603050405020304" pitchFamily="18" charset="0"/>
                <a:ea typeface="Times New Roman" panose="02020603050405020304" pitchFamily="18" charset="0"/>
              </a:rPr>
              <a:t>цель</a:t>
            </a:r>
            <a:r>
              <a:rPr lang="ru-RU" sz="2400" i="1" dirty="0">
                <a:latin typeface="Times New Roman" panose="02020603050405020304" pitchFamily="18" charset="0"/>
                <a:ea typeface="Times New Roman" panose="02020603050405020304" pitchFamily="18" charset="0"/>
              </a:rPr>
              <a:t>, </a:t>
            </a:r>
            <a:r>
              <a:rPr lang="ru-RU" sz="2400" i="1" dirty="0" smtClean="0">
                <a:latin typeface="Times New Roman" panose="02020603050405020304" pitchFamily="18" charset="0"/>
                <a:ea typeface="Times New Roman" panose="02020603050405020304" pitchFamily="18" charset="0"/>
              </a:rPr>
              <a:t>щель</a:t>
            </a:r>
            <a:r>
              <a:rPr lang="ru-RU" sz="2400" dirty="0">
                <a:latin typeface="Times New Roman" panose="02020603050405020304" pitchFamily="18" charset="0"/>
                <a:ea typeface="Times New Roman" panose="02020603050405020304" pitchFamily="18" charset="0"/>
              </a:rPr>
              <a:t>. </a:t>
            </a:r>
            <a:endParaRPr lang="tr-TR" sz="2400" dirty="0">
              <a:effectLst/>
            </a:endParaRPr>
          </a:p>
        </p:txBody>
      </p:sp>
    </p:spTree>
    <p:extLst>
      <p:ext uri="{BB962C8B-B14F-4D97-AF65-F5344CB8AC3E}">
        <p14:creationId xmlns:p14="http://schemas.microsoft.com/office/powerpoint/2010/main" val="326247601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794385" y="2436393"/>
            <a:ext cx="8632723" cy="1200329"/>
          </a:xfrm>
          <a:prstGeom prst="rect">
            <a:avLst/>
          </a:prstGeom>
        </p:spPr>
        <p:txBody>
          <a:bodyPr wrap="square">
            <a:spAutoFit/>
          </a:bodyPr>
          <a:lstStyle/>
          <a:p>
            <a:pPr algn="just"/>
            <a:r>
              <a:rPr lang="ru-RU" sz="2400" dirty="0" smtClean="0">
                <a:latin typeface="Times New Roman" panose="02020603050405020304" pitchFamily="18" charset="0"/>
                <a:ea typeface="Times New Roman" panose="02020603050405020304" pitchFamily="18" charset="0"/>
              </a:rPr>
              <a:t>6. </a:t>
            </a:r>
            <a:r>
              <a:rPr lang="tr-TR" sz="2400" dirty="0" smtClean="0">
                <a:latin typeface="Times New Roman" panose="02020603050405020304" pitchFamily="18" charset="0"/>
                <a:ea typeface="Times New Roman" panose="02020603050405020304" pitchFamily="18" charset="0"/>
              </a:rPr>
              <a:t>Diğer </a:t>
            </a:r>
            <a:r>
              <a:rPr lang="tr-TR" sz="2400" dirty="0">
                <a:latin typeface="Times New Roman" panose="02020603050405020304" pitchFamily="18" charset="0"/>
                <a:ea typeface="Times New Roman" panose="02020603050405020304" pitchFamily="18" charset="0"/>
              </a:rPr>
              <a:t>dillerden Rusçaya girmiş ve anlam olarak kadına ait</a:t>
            </a:r>
            <a:r>
              <a:rPr lang="tr-TR" sz="2400" b="1" dirty="0">
                <a:latin typeface="Times New Roman" panose="02020603050405020304" pitchFamily="18" charset="0"/>
                <a:ea typeface="Times New Roman" panose="02020603050405020304" pitchFamily="18" charset="0"/>
              </a:rPr>
              <a:t> olarak kullanılan </a:t>
            </a:r>
            <a:r>
              <a:rPr lang="tr-TR" sz="2400" dirty="0">
                <a:latin typeface="Times New Roman" panose="02020603050405020304" pitchFamily="18" charset="0"/>
                <a:ea typeface="Times New Roman" panose="02020603050405020304" pitchFamily="18" charset="0"/>
              </a:rPr>
              <a:t>yabancı kökenli kelimeler dişi cinse aittir: </a:t>
            </a:r>
            <a:r>
              <a:rPr lang="ru-RU" sz="2400" i="1" dirty="0">
                <a:latin typeface="Times New Roman" panose="02020603050405020304" pitchFamily="18" charset="0"/>
                <a:ea typeface="Times New Roman" panose="02020603050405020304" pitchFamily="18" charset="0"/>
              </a:rPr>
              <a:t>мисс, фрау, леди</a:t>
            </a:r>
            <a:r>
              <a:rPr lang="ru-RU" sz="2400" dirty="0">
                <a:latin typeface="Times New Roman" panose="02020603050405020304" pitchFamily="18" charset="0"/>
                <a:ea typeface="Times New Roman" panose="02020603050405020304" pitchFamily="18" charset="0"/>
              </a:rPr>
              <a:t>. </a:t>
            </a:r>
            <a:endParaRPr lang="tr-TR" sz="2400" dirty="0"/>
          </a:p>
        </p:txBody>
      </p:sp>
    </p:spTree>
    <p:extLst>
      <p:ext uri="{BB962C8B-B14F-4D97-AF65-F5344CB8AC3E}">
        <p14:creationId xmlns:p14="http://schemas.microsoft.com/office/powerpoint/2010/main" val="396641777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371599" y="730156"/>
            <a:ext cx="9689691" cy="5078313"/>
          </a:xfrm>
          <a:prstGeom prst="rect">
            <a:avLst/>
          </a:prstGeom>
        </p:spPr>
        <p:txBody>
          <a:bodyPr wrap="square">
            <a:spAutoFit/>
          </a:bodyPr>
          <a:lstStyle/>
          <a:p>
            <a:pPr marL="449580" algn="just">
              <a:lnSpc>
                <a:spcPct val="150000"/>
              </a:lnSpc>
              <a:spcAft>
                <a:spcPts val="0"/>
              </a:spcAft>
            </a:pPr>
            <a:r>
              <a:rPr lang="tr-TR" sz="2400" b="1" dirty="0">
                <a:latin typeface="Times New Roman" panose="02020603050405020304" pitchFamily="18" charset="0"/>
                <a:ea typeface="Times New Roman" panose="02020603050405020304" pitchFamily="18" charset="0"/>
                <a:cs typeface="Times New Roman" panose="02020603050405020304" pitchFamily="18" charset="0"/>
              </a:rPr>
              <a:t>Nötr Cins</a:t>
            </a:r>
            <a:endParaRPr lang="tr-TR" sz="2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0"/>
              </a:spcAft>
              <a:buFont typeface="+mj-lt"/>
              <a:buAutoNum type="arabicParenR"/>
            </a:pPr>
            <a:r>
              <a:rPr lang="tr-TR" sz="2400" dirty="0">
                <a:latin typeface="Times New Roman" panose="02020603050405020304" pitchFamily="18" charset="0"/>
                <a:ea typeface="Times New Roman" panose="02020603050405020304" pitchFamily="18" charset="0"/>
              </a:rPr>
              <a:t>Rus dilinde sonu –</a:t>
            </a:r>
            <a:r>
              <a:rPr lang="ru-RU" sz="2400" dirty="0">
                <a:latin typeface="Times New Roman" panose="02020603050405020304" pitchFamily="18" charset="0"/>
                <a:ea typeface="Times New Roman" panose="02020603050405020304" pitchFamily="18" charset="0"/>
              </a:rPr>
              <a:t>мя </a:t>
            </a:r>
            <a:r>
              <a:rPr lang="tr-TR" sz="2400" dirty="0">
                <a:latin typeface="Times New Roman" panose="02020603050405020304" pitchFamily="18" charset="0"/>
                <a:ea typeface="Times New Roman" panose="02020603050405020304" pitchFamily="18" charset="0"/>
              </a:rPr>
              <a:t> ile biten on adet kelime bulunmaktadır. Bunların hepsi nötr cinse aittir: </a:t>
            </a:r>
            <a:r>
              <a:rPr lang="tr-TR" sz="2400" i="1" dirty="0">
                <a:latin typeface="Times New Roman" panose="02020603050405020304" pitchFamily="18" charset="0"/>
                <a:ea typeface="Times New Roman" panose="02020603050405020304" pitchFamily="18" charset="0"/>
              </a:rPr>
              <a:t>имя, время, знамя, пламя, племя, семя, темя, стремя, вымя, бремя</a:t>
            </a:r>
            <a:r>
              <a:rPr lang="tr-TR" sz="2400" dirty="0">
                <a:latin typeface="Times New Roman" panose="02020603050405020304" pitchFamily="18" charset="0"/>
                <a:ea typeface="Times New Roman" panose="02020603050405020304" pitchFamily="18" charset="0"/>
              </a:rPr>
              <a:t>. </a:t>
            </a:r>
            <a:endParaRPr lang="tr-TR" sz="2400" dirty="0"/>
          </a:p>
          <a:p>
            <a:pPr marL="342900" lvl="0" indent="-342900" algn="just">
              <a:lnSpc>
                <a:spcPct val="150000"/>
              </a:lnSpc>
              <a:spcAft>
                <a:spcPts val="0"/>
              </a:spcAft>
              <a:buFont typeface="+mj-lt"/>
              <a:buAutoNum type="arabicParenR"/>
            </a:pPr>
            <a:r>
              <a:rPr lang="tr-TR" sz="2400" dirty="0">
                <a:latin typeface="Times New Roman" panose="02020603050405020304" pitchFamily="18" charset="0"/>
                <a:ea typeface="Times New Roman" panose="02020603050405020304" pitchFamily="18" charset="0"/>
              </a:rPr>
              <a:t>Başka dillerden Rusçaya girmiş ve </a:t>
            </a:r>
            <a:r>
              <a:rPr lang="tr-TR" sz="2400" b="1" u="sng" dirty="0">
                <a:latin typeface="Times New Roman" panose="02020603050405020304" pitchFamily="18" charset="0"/>
                <a:ea typeface="Times New Roman" panose="02020603050405020304" pitchFamily="18" charset="0"/>
              </a:rPr>
              <a:t>cansız </a:t>
            </a:r>
            <a:r>
              <a:rPr lang="tr-TR" sz="2400" dirty="0">
                <a:latin typeface="Times New Roman" panose="02020603050405020304" pitchFamily="18" charset="0"/>
                <a:ea typeface="Times New Roman" panose="02020603050405020304" pitchFamily="18" charset="0"/>
              </a:rPr>
              <a:t>varlıklara işaret eden yabancı kökenli kelimeler çoğunlukla nötr cinse aittir: </a:t>
            </a:r>
            <a:r>
              <a:rPr lang="tr-TR" sz="2400" i="1" dirty="0">
                <a:latin typeface="Times New Roman" panose="02020603050405020304" pitchFamily="18" charset="0"/>
                <a:ea typeface="Times New Roman" panose="02020603050405020304" pitchFamily="18" charset="0"/>
              </a:rPr>
              <a:t>пальто, метро, кино, бюро, жюри, такси, пари, декольте, бренди, виски, алоэ, какое, жалюзи</a:t>
            </a:r>
            <a:r>
              <a:rPr lang="tr-TR" sz="2400" dirty="0">
                <a:latin typeface="Times New Roman" panose="02020603050405020304" pitchFamily="18" charset="0"/>
                <a:ea typeface="Times New Roman" panose="02020603050405020304" pitchFamily="18" charset="0"/>
              </a:rPr>
              <a:t> vb. Ancak “</a:t>
            </a:r>
            <a:r>
              <a:rPr lang="tr-TR" sz="2400" b="1" i="1" dirty="0">
                <a:latin typeface="Times New Roman" panose="02020603050405020304" pitchFamily="18" charset="0"/>
                <a:ea typeface="Times New Roman" panose="02020603050405020304" pitchFamily="18" charset="0"/>
              </a:rPr>
              <a:t>кофе</a:t>
            </a:r>
            <a:r>
              <a:rPr lang="tr-TR" sz="2400" i="1" dirty="0">
                <a:latin typeface="Times New Roman" panose="02020603050405020304" pitchFamily="18" charset="0"/>
                <a:ea typeface="Times New Roman" panose="02020603050405020304" pitchFamily="18" charset="0"/>
              </a:rPr>
              <a:t>”, “</a:t>
            </a:r>
            <a:r>
              <a:rPr lang="tr-TR" sz="2400" b="1" i="1" dirty="0">
                <a:latin typeface="Times New Roman" panose="02020603050405020304" pitchFamily="18" charset="0"/>
                <a:ea typeface="Times New Roman" panose="02020603050405020304" pitchFamily="18" charset="0"/>
              </a:rPr>
              <a:t>пенальти</a:t>
            </a:r>
            <a:r>
              <a:rPr lang="tr-TR" sz="2400" i="1" dirty="0">
                <a:latin typeface="Times New Roman" panose="02020603050405020304" pitchFamily="18" charset="0"/>
                <a:ea typeface="Times New Roman" panose="02020603050405020304" pitchFamily="18" charset="0"/>
              </a:rPr>
              <a:t>”</a:t>
            </a:r>
            <a:r>
              <a:rPr lang="tr-TR" sz="2400" dirty="0">
                <a:latin typeface="Times New Roman" panose="02020603050405020304" pitchFamily="18" charset="0"/>
                <a:ea typeface="Times New Roman" panose="02020603050405020304" pitchFamily="18" charset="0"/>
              </a:rPr>
              <a:t> kelimeleri istisna oluşturmakta ve </a:t>
            </a:r>
            <a:r>
              <a:rPr lang="tr-TR" sz="2400" b="1" u="sng" dirty="0">
                <a:latin typeface="Times New Roman" panose="02020603050405020304" pitchFamily="18" charset="0"/>
                <a:ea typeface="Times New Roman" panose="02020603050405020304" pitchFamily="18" charset="0"/>
              </a:rPr>
              <a:t>eril </a:t>
            </a:r>
            <a:r>
              <a:rPr lang="tr-TR" sz="2400" dirty="0">
                <a:latin typeface="Times New Roman" panose="02020603050405020304" pitchFamily="18" charset="0"/>
                <a:ea typeface="Times New Roman" panose="02020603050405020304" pitchFamily="18" charset="0"/>
              </a:rPr>
              <a:t>cinse ait kelimeleri teşkil etmektedirler. </a:t>
            </a:r>
            <a:r>
              <a:rPr lang="tr-TR" dirty="0">
                <a:latin typeface="Times New Roman" panose="02020603050405020304" pitchFamily="18" charset="0"/>
                <a:ea typeface="Times New Roman" panose="02020603050405020304" pitchFamily="18" charset="0"/>
              </a:rPr>
              <a:t>	</a:t>
            </a:r>
            <a:endParaRPr lang="tr-TR" dirty="0">
              <a:effectLst/>
            </a:endParaRPr>
          </a:p>
        </p:txBody>
      </p:sp>
    </p:spTree>
    <p:extLst>
      <p:ext uri="{BB962C8B-B14F-4D97-AF65-F5344CB8AC3E}">
        <p14:creationId xmlns:p14="http://schemas.microsoft.com/office/powerpoint/2010/main" val="374067339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412954" y="671691"/>
            <a:ext cx="11090788" cy="6186309"/>
          </a:xfrm>
          <a:prstGeom prst="rect">
            <a:avLst/>
          </a:prstGeom>
        </p:spPr>
        <p:txBody>
          <a:bodyPr wrap="square">
            <a:spAutoFit/>
          </a:bodyPr>
          <a:lstStyle/>
          <a:p>
            <a:pPr marL="342900" lvl="0" indent="-342900" algn="just">
              <a:lnSpc>
                <a:spcPct val="150000"/>
              </a:lnSpc>
              <a:spcAft>
                <a:spcPts val="0"/>
              </a:spcAft>
              <a:buFont typeface="+mj-lt"/>
              <a:buAutoNum type="arabicParenR"/>
            </a:pPr>
            <a:r>
              <a:rPr lang="tr-TR" sz="2400" dirty="0">
                <a:latin typeface="Times New Roman" panose="02020603050405020304" pitchFamily="18" charset="0"/>
                <a:ea typeface="Times New Roman" panose="02020603050405020304" pitchFamily="18" charset="0"/>
              </a:rPr>
              <a:t>Nötr cinse ait olan ve cansız varlıkları adlandıran kelimelerdir: </a:t>
            </a:r>
            <a:r>
              <a:rPr lang="tr-TR" sz="2400" i="1" dirty="0">
                <a:latin typeface="Times New Roman" panose="02020603050405020304" pitchFamily="18" charset="0"/>
                <a:ea typeface="Times New Roman" panose="02020603050405020304" pitchFamily="18" charset="0"/>
              </a:rPr>
              <a:t>открылось новое </a:t>
            </a:r>
            <a:r>
              <a:rPr lang="tr-TR" sz="2400" b="1" i="1" dirty="0">
                <a:latin typeface="Times New Roman" panose="02020603050405020304" pitchFamily="18" charset="0"/>
                <a:ea typeface="Times New Roman" panose="02020603050405020304" pitchFamily="18" charset="0"/>
              </a:rPr>
              <a:t>метро</a:t>
            </a:r>
            <a:r>
              <a:rPr lang="tr-TR" sz="2400" i="1" dirty="0">
                <a:latin typeface="Times New Roman" panose="02020603050405020304" pitchFamily="18" charset="0"/>
                <a:ea typeface="Times New Roman" panose="02020603050405020304" pitchFamily="18" charset="0"/>
              </a:rPr>
              <a:t>,  мы разместились в удобн</a:t>
            </a:r>
            <a:r>
              <a:rPr lang="tr-TR" sz="2400" i="1" u="sng" dirty="0">
                <a:latin typeface="Times New Roman" panose="02020603050405020304" pitchFamily="18" charset="0"/>
                <a:ea typeface="Times New Roman" panose="02020603050405020304" pitchFamily="18" charset="0"/>
              </a:rPr>
              <a:t>ом</a:t>
            </a:r>
            <a:r>
              <a:rPr lang="tr-TR" sz="2400" i="1" dirty="0">
                <a:latin typeface="Times New Roman" panose="02020603050405020304" pitchFamily="18" charset="0"/>
                <a:ea typeface="Times New Roman" panose="02020603050405020304" pitchFamily="18" charset="0"/>
              </a:rPr>
              <a:t> </a:t>
            </a:r>
            <a:r>
              <a:rPr lang="tr-TR" sz="2400" b="1" i="1" dirty="0">
                <a:latin typeface="Times New Roman" panose="02020603050405020304" pitchFamily="18" charset="0"/>
                <a:ea typeface="Times New Roman" panose="02020603050405020304" pitchFamily="18" charset="0"/>
              </a:rPr>
              <a:t>купе</a:t>
            </a:r>
            <a:r>
              <a:rPr lang="tr-TR" sz="2400" i="1" dirty="0">
                <a:latin typeface="Times New Roman" panose="02020603050405020304" pitchFamily="18" charset="0"/>
                <a:ea typeface="Times New Roman" panose="02020603050405020304" pitchFamily="18" charset="0"/>
              </a:rPr>
              <a:t>, она ходит в стар</a:t>
            </a:r>
            <a:r>
              <a:rPr lang="tr-TR" sz="2400" i="1" u="sng" dirty="0">
                <a:latin typeface="Times New Roman" panose="02020603050405020304" pitchFamily="18" charset="0"/>
                <a:ea typeface="Times New Roman" panose="02020603050405020304" pitchFamily="18" charset="0"/>
              </a:rPr>
              <a:t>ом</a:t>
            </a:r>
            <a:r>
              <a:rPr lang="tr-TR" sz="2400" i="1" dirty="0">
                <a:latin typeface="Times New Roman" panose="02020603050405020304" pitchFamily="18" charset="0"/>
                <a:ea typeface="Times New Roman" panose="02020603050405020304" pitchFamily="18" charset="0"/>
              </a:rPr>
              <a:t> </a:t>
            </a:r>
            <a:r>
              <a:rPr lang="tr-TR" sz="2400" b="1" i="1" dirty="0">
                <a:latin typeface="Times New Roman" panose="02020603050405020304" pitchFamily="18" charset="0"/>
                <a:ea typeface="Times New Roman" panose="02020603050405020304" pitchFamily="18" charset="0"/>
              </a:rPr>
              <a:t>пальто</a:t>
            </a:r>
            <a:r>
              <a:rPr lang="tr-TR" sz="2400" i="1" dirty="0">
                <a:latin typeface="Times New Roman" panose="02020603050405020304" pitchFamily="18" charset="0"/>
                <a:ea typeface="Times New Roman" panose="02020603050405020304" pitchFamily="18" charset="0"/>
              </a:rPr>
              <a:t>, сам</a:t>
            </a:r>
            <a:r>
              <a:rPr lang="tr-TR" sz="2400" b="1" i="1" dirty="0">
                <a:latin typeface="Times New Roman" panose="02020603050405020304" pitchFamily="18" charset="0"/>
                <a:ea typeface="Times New Roman" panose="02020603050405020304" pitchFamily="18" charset="0"/>
              </a:rPr>
              <a:t>ое </a:t>
            </a:r>
            <a:r>
              <a:rPr lang="tr-TR" sz="2400" i="1" dirty="0">
                <a:latin typeface="Times New Roman" panose="02020603050405020304" pitchFamily="18" charset="0"/>
                <a:ea typeface="Times New Roman" panose="02020603050405020304" pitchFamily="18" charset="0"/>
              </a:rPr>
              <a:t>дешев</a:t>
            </a:r>
            <a:r>
              <a:rPr lang="tr-TR" sz="2400" b="1" i="1" dirty="0">
                <a:latin typeface="Times New Roman" panose="02020603050405020304" pitchFamily="18" charset="0"/>
                <a:ea typeface="Times New Roman" panose="02020603050405020304" pitchFamily="18" charset="0"/>
              </a:rPr>
              <a:t>ое</a:t>
            </a:r>
            <a:r>
              <a:rPr lang="tr-TR" sz="2400" i="1" dirty="0">
                <a:latin typeface="Times New Roman" panose="02020603050405020304" pitchFamily="18" charset="0"/>
                <a:ea typeface="Times New Roman" panose="02020603050405020304" pitchFamily="18" charset="0"/>
              </a:rPr>
              <a:t> </a:t>
            </a:r>
            <a:r>
              <a:rPr lang="tr-TR" sz="2400" b="1" i="1" dirty="0">
                <a:latin typeface="Times New Roman" panose="02020603050405020304" pitchFamily="18" charset="0"/>
                <a:ea typeface="Times New Roman" panose="02020603050405020304" pitchFamily="18" charset="0"/>
              </a:rPr>
              <a:t>такси</a:t>
            </a:r>
            <a:r>
              <a:rPr lang="tr-TR" sz="2400" i="1" dirty="0">
                <a:latin typeface="Times New Roman" panose="02020603050405020304" pitchFamily="18" charset="0"/>
                <a:ea typeface="Times New Roman" panose="02020603050405020304" pitchFamily="18" charset="0"/>
              </a:rPr>
              <a:t> </a:t>
            </a:r>
            <a:r>
              <a:rPr lang="ru-RU" sz="2400" i="1" dirty="0">
                <a:latin typeface="Times New Roman" panose="02020603050405020304" pitchFamily="18" charset="0"/>
                <a:ea typeface="Times New Roman" panose="02020603050405020304" pitchFamily="18" charset="0"/>
              </a:rPr>
              <a:t>в Москве можно заказать в компании «Такси Бонус»</a:t>
            </a:r>
            <a:endParaRPr lang="tr-TR" sz="2400" dirty="0"/>
          </a:p>
          <a:p>
            <a:pPr marL="342900" lvl="0" indent="-342900" algn="just">
              <a:lnSpc>
                <a:spcPct val="150000"/>
              </a:lnSpc>
              <a:spcAft>
                <a:spcPts val="0"/>
              </a:spcAft>
              <a:buFont typeface="+mj-lt"/>
              <a:buAutoNum type="arabicParenR"/>
            </a:pPr>
            <a:r>
              <a:rPr lang="tr-TR" sz="2400" dirty="0">
                <a:latin typeface="Times New Roman" panose="02020603050405020304" pitchFamily="18" charset="0"/>
                <a:ea typeface="Times New Roman" panose="02020603050405020304" pitchFamily="18" charset="0"/>
              </a:rPr>
              <a:t>Diğer dillerden Rusçaya girmiş ve </a:t>
            </a:r>
            <a:r>
              <a:rPr lang="tr-TR" sz="2400" b="1" u="sng" dirty="0">
                <a:latin typeface="Times New Roman" panose="02020603050405020304" pitchFamily="18" charset="0"/>
                <a:ea typeface="Times New Roman" panose="02020603050405020304" pitchFamily="18" charset="0"/>
              </a:rPr>
              <a:t>canlı</a:t>
            </a:r>
            <a:r>
              <a:rPr lang="tr-TR" sz="2400" dirty="0">
                <a:latin typeface="Times New Roman" panose="02020603050405020304" pitchFamily="18" charset="0"/>
                <a:ea typeface="Times New Roman" panose="02020603050405020304" pitchFamily="18" charset="0"/>
              </a:rPr>
              <a:t> varlıklara işaret eden </a:t>
            </a:r>
            <a:r>
              <a:rPr lang="tr-TR" sz="2400" i="1" dirty="0">
                <a:latin typeface="Times New Roman" panose="02020603050405020304" pitchFamily="18" charset="0"/>
                <a:ea typeface="Times New Roman" panose="02020603050405020304" pitchFamily="18" charset="0"/>
              </a:rPr>
              <a:t>кенгуру, какаду, шимпанзе, боа, пони, фламинго</a:t>
            </a:r>
            <a:r>
              <a:rPr lang="tr-TR" sz="2400" dirty="0">
                <a:latin typeface="Times New Roman" panose="02020603050405020304" pitchFamily="18" charset="0"/>
                <a:ea typeface="Times New Roman" panose="02020603050405020304" pitchFamily="18" charset="0"/>
              </a:rPr>
              <a:t> gibi yabancı kökenli kelimelerin eril cinse ait olduğunu söylemiştik ancak sözkonusu kelimelerin dişi cins geçmiş zaman eki olan </a:t>
            </a:r>
            <a:r>
              <a:rPr lang="tr-TR" sz="2400" i="1" dirty="0">
                <a:latin typeface="Times New Roman" panose="02020603050405020304" pitchFamily="18" charset="0"/>
                <a:ea typeface="Times New Roman" panose="02020603050405020304" pitchFamily="18" charset="0"/>
              </a:rPr>
              <a:t>–ла</a:t>
            </a:r>
            <a:r>
              <a:rPr lang="tr-TR" sz="2400" dirty="0">
                <a:latin typeface="Times New Roman" panose="02020603050405020304" pitchFamily="18" charset="0"/>
                <a:ea typeface="Times New Roman" panose="02020603050405020304" pitchFamily="18" charset="0"/>
              </a:rPr>
              <a:t> ekiyle kullanılabildiği gözlenmekte bu da cümlede adlandırılan kelimeye ait varlığın cinsiyetinin belirli kılınmak istendiği için dişi cinste kullanıldıkları anlamına gelmektedir: </a:t>
            </a:r>
            <a:r>
              <a:rPr lang="tr-TR" sz="2400" i="1" u="sng" dirty="0">
                <a:latin typeface="Times New Roman" panose="02020603050405020304" pitchFamily="18" charset="0"/>
                <a:ea typeface="Times New Roman" panose="02020603050405020304" pitchFamily="18" charset="0"/>
              </a:rPr>
              <a:t>Кенгуру </a:t>
            </a:r>
            <a:r>
              <a:rPr lang="tr-TR" sz="2400" b="1" i="1" dirty="0">
                <a:solidFill>
                  <a:schemeClr val="accent2"/>
                </a:solidFill>
                <a:latin typeface="Times New Roman" panose="02020603050405020304" pitchFamily="18" charset="0"/>
                <a:ea typeface="Times New Roman" panose="02020603050405020304" pitchFamily="18" charset="0"/>
              </a:rPr>
              <a:t>несла</a:t>
            </a:r>
            <a:r>
              <a:rPr lang="tr-TR" sz="2400" i="1" dirty="0">
                <a:latin typeface="Times New Roman" panose="02020603050405020304" pitchFamily="18" charset="0"/>
                <a:ea typeface="Times New Roman" panose="02020603050405020304" pitchFamily="18" charset="0"/>
              </a:rPr>
              <a:t> в сумке кенгу­рёнка. </a:t>
            </a:r>
            <a:r>
              <a:rPr lang="tr-TR" sz="2400" i="1" u="sng" dirty="0">
                <a:latin typeface="Times New Roman" panose="02020603050405020304" pitchFamily="18" charset="0"/>
                <a:ea typeface="Times New Roman" panose="02020603050405020304" pitchFamily="18" charset="0"/>
              </a:rPr>
              <a:t>Шимпанзе, видимо самка</a:t>
            </a:r>
            <a:r>
              <a:rPr lang="tr-TR" sz="2400" i="1" dirty="0">
                <a:latin typeface="Times New Roman" panose="02020603050405020304" pitchFamily="18" charset="0"/>
                <a:ea typeface="Times New Roman" panose="02020603050405020304" pitchFamily="18" charset="0"/>
              </a:rPr>
              <a:t>, </a:t>
            </a:r>
            <a:r>
              <a:rPr lang="tr-TR" sz="2400" b="1" i="1" dirty="0">
                <a:latin typeface="Times New Roman" panose="02020603050405020304" pitchFamily="18" charset="0"/>
                <a:ea typeface="Times New Roman" panose="02020603050405020304" pitchFamily="18" charset="0"/>
              </a:rPr>
              <a:t>кормила</a:t>
            </a:r>
            <a:r>
              <a:rPr lang="tr-TR" sz="2400" i="1" dirty="0">
                <a:latin typeface="Times New Roman" panose="02020603050405020304" pitchFamily="18" charset="0"/>
                <a:ea typeface="Times New Roman" panose="02020603050405020304" pitchFamily="18" charset="0"/>
              </a:rPr>
              <a:t> детёныша бананом. </a:t>
            </a:r>
            <a:r>
              <a:rPr lang="tr-TR" sz="2400" i="1" u="sng" dirty="0">
                <a:latin typeface="Times New Roman" panose="02020603050405020304" pitchFamily="18" charset="0"/>
                <a:ea typeface="Times New Roman" panose="02020603050405020304" pitchFamily="18" charset="0"/>
              </a:rPr>
              <a:t>Пони-мама</a:t>
            </a:r>
            <a:r>
              <a:rPr lang="tr-TR" sz="2400" i="1" dirty="0">
                <a:latin typeface="Times New Roman" panose="02020603050405020304" pitchFamily="18" charset="0"/>
                <a:ea typeface="Times New Roman" panose="02020603050405020304" pitchFamily="18" charset="0"/>
              </a:rPr>
              <a:t> </a:t>
            </a:r>
            <a:r>
              <a:rPr lang="tr-TR" sz="2400" b="1" i="1" dirty="0">
                <a:solidFill>
                  <a:schemeClr val="accent2"/>
                </a:solidFill>
                <a:latin typeface="Times New Roman" panose="02020603050405020304" pitchFamily="18" charset="0"/>
                <a:ea typeface="Times New Roman" panose="02020603050405020304" pitchFamily="18" charset="0"/>
              </a:rPr>
              <a:t>стояла</a:t>
            </a:r>
            <a:r>
              <a:rPr lang="tr-TR" sz="2400" i="1" dirty="0">
                <a:latin typeface="Times New Roman" panose="02020603050405020304" pitchFamily="18" charset="0"/>
                <a:ea typeface="Times New Roman" panose="02020603050405020304" pitchFamily="18" charset="0"/>
              </a:rPr>
              <a:t> в стойле с маленьким жере­бёнком.</a:t>
            </a:r>
            <a:endParaRPr lang="tr-TR" sz="2400" dirty="0">
              <a:effectLst/>
            </a:endParaRPr>
          </a:p>
        </p:txBody>
      </p:sp>
    </p:spTree>
    <p:extLst>
      <p:ext uri="{BB962C8B-B14F-4D97-AF65-F5344CB8AC3E}">
        <p14:creationId xmlns:p14="http://schemas.microsoft.com/office/powerpoint/2010/main" val="203582442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504337" y="1547675"/>
            <a:ext cx="8716296" cy="2862322"/>
          </a:xfrm>
          <a:prstGeom prst="rect">
            <a:avLst/>
          </a:prstGeom>
        </p:spPr>
        <p:txBody>
          <a:bodyPr wrap="square">
            <a:spAutoFit/>
          </a:bodyPr>
          <a:lstStyle/>
          <a:p>
            <a:pPr lvl="0" algn="just">
              <a:lnSpc>
                <a:spcPct val="150000"/>
              </a:lnSpc>
              <a:spcAft>
                <a:spcPts val="0"/>
              </a:spcAft>
            </a:pPr>
            <a:r>
              <a:rPr lang="ru-RU" sz="2400" dirty="0" smtClean="0">
                <a:latin typeface="Times New Roman" panose="02020603050405020304" pitchFamily="18" charset="0"/>
                <a:ea typeface="Times New Roman" panose="02020603050405020304" pitchFamily="18" charset="0"/>
              </a:rPr>
              <a:t>4) </a:t>
            </a:r>
            <a:r>
              <a:rPr lang="tr-TR" sz="2400" dirty="0" smtClean="0">
                <a:latin typeface="Times New Roman" panose="02020603050405020304" pitchFamily="18" charset="0"/>
                <a:ea typeface="Times New Roman" panose="02020603050405020304" pitchFamily="18" charset="0"/>
              </a:rPr>
              <a:t>Yabancı </a:t>
            </a:r>
            <a:r>
              <a:rPr lang="tr-TR" sz="2400" dirty="0">
                <a:latin typeface="Times New Roman" panose="02020603050405020304" pitchFamily="18" charset="0"/>
                <a:ea typeface="Times New Roman" panose="02020603050405020304" pitchFamily="18" charset="0"/>
              </a:rPr>
              <a:t>coğrafi adların cinsiyetleri, karşıladıkları ismin cinsine göre belirlenir. Örneğin, </a:t>
            </a:r>
            <a:r>
              <a:rPr lang="tr-TR" sz="2400" i="1" dirty="0">
                <a:latin typeface="Times New Roman" panose="02020603050405020304" pitchFamily="18" charset="0"/>
                <a:ea typeface="Times New Roman" panose="02020603050405020304" pitchFamily="18" charset="0"/>
              </a:rPr>
              <a:t>Эри (озеро = с.р.), Конго (река = ж.р.), Миссисипи (река = ж.р.), Тбилиси (город = м.р.), Баку (город = м.р.), Осло (город = м.р.), Капри (остров = м.р.), Гаити (остров = м.р.) </a:t>
            </a:r>
            <a:r>
              <a:rPr lang="tr-TR" sz="2400" dirty="0">
                <a:latin typeface="Times New Roman" panose="02020603050405020304" pitchFamily="18" charset="0"/>
                <a:ea typeface="Times New Roman" panose="02020603050405020304" pitchFamily="18" charset="0"/>
              </a:rPr>
              <a:t>vb. </a:t>
            </a:r>
            <a:endParaRPr lang="tr-TR" sz="2400" dirty="0">
              <a:effectLst/>
            </a:endParaRPr>
          </a:p>
        </p:txBody>
      </p:sp>
    </p:spTree>
    <p:extLst>
      <p:ext uri="{BB962C8B-B14F-4D97-AF65-F5344CB8AC3E}">
        <p14:creationId xmlns:p14="http://schemas.microsoft.com/office/powerpoint/2010/main" val="350533930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091381" y="630731"/>
            <a:ext cx="9881419" cy="6740307"/>
          </a:xfrm>
          <a:prstGeom prst="rect">
            <a:avLst/>
          </a:prstGeom>
        </p:spPr>
        <p:txBody>
          <a:bodyPr wrap="square">
            <a:spAutoFit/>
          </a:bodyPr>
          <a:lstStyle/>
          <a:p>
            <a:pPr indent="449580" algn="ctr">
              <a:lnSpc>
                <a:spcPct val="150000"/>
              </a:lnSpc>
              <a:spcAft>
                <a:spcPts val="0"/>
              </a:spcAft>
            </a:pPr>
            <a:r>
              <a:rPr lang="tr-TR" sz="2400" b="1" i="1" dirty="0">
                <a:latin typeface="Times New Roman" panose="02020603050405020304" pitchFamily="18" charset="0"/>
                <a:ea typeface="Times New Roman" panose="02020603050405020304" pitchFamily="18" charset="0"/>
                <a:cs typeface="Times New Roman" panose="02020603050405020304" pitchFamily="18" charset="0"/>
              </a:rPr>
              <a:t>Diğer Durumlar</a:t>
            </a:r>
            <a:endParaRPr lang="tr-TR" sz="2400" dirty="0">
              <a:latin typeface="Calibri" panose="020F0502020204030204" pitchFamily="34" charset="0"/>
              <a:ea typeface="Calibri" panose="020F0502020204030204" pitchFamily="34" charset="0"/>
              <a:cs typeface="Times New Roman" panose="02020603050405020304" pitchFamily="18" charset="0"/>
            </a:endParaRPr>
          </a:p>
          <a:p>
            <a:pPr indent="449580" algn="ctr">
              <a:lnSpc>
                <a:spcPct val="150000"/>
              </a:lnSpc>
              <a:spcAft>
                <a:spcPts val="0"/>
              </a:spcAft>
            </a:pPr>
            <a:r>
              <a:rPr lang="tr-TR" sz="2400" b="1" i="1" dirty="0">
                <a:latin typeface="Times New Roman" panose="02020603050405020304" pitchFamily="18" charset="0"/>
                <a:ea typeface="Times New Roman" panose="02020603050405020304" pitchFamily="18" charset="0"/>
                <a:cs typeface="Times New Roman" panose="02020603050405020304" pitchFamily="18" charset="0"/>
              </a:rPr>
              <a:t> </a:t>
            </a:r>
            <a:endParaRPr lang="tr-TR" sz="2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0"/>
              </a:spcAft>
              <a:buFont typeface="+mj-lt"/>
              <a:buAutoNum type="arabicParenR"/>
            </a:pPr>
            <a:r>
              <a:rPr lang="tr-TR" sz="2400" dirty="0">
                <a:latin typeface="Times New Roman" panose="02020603050405020304" pitchFamily="18" charset="0"/>
                <a:ea typeface="Times New Roman" panose="02020603050405020304" pitchFamily="18" charset="0"/>
              </a:rPr>
              <a:t>Eril ve dişi cinse ait kelimeler dilde özellikle de konuşma dilinde farklı şekillerde ifade edilebilir: </a:t>
            </a:r>
            <a:r>
              <a:rPr lang="ru-RU" sz="2400" i="1" dirty="0" smtClean="0">
                <a:solidFill>
                  <a:schemeClr val="accent2"/>
                </a:solidFill>
                <a:latin typeface="Times New Roman" panose="02020603050405020304" pitchFamily="18" charset="0"/>
                <a:ea typeface="Times New Roman" panose="02020603050405020304" pitchFamily="18" charset="0"/>
              </a:rPr>
              <a:t>преподават</a:t>
            </a:r>
            <a:r>
              <a:rPr lang="tr-TR" sz="2400" i="1" dirty="0" smtClean="0">
                <a:solidFill>
                  <a:schemeClr val="accent2"/>
                </a:solidFill>
                <a:latin typeface="Times New Roman" panose="02020603050405020304" pitchFamily="18" charset="0"/>
                <a:ea typeface="Times New Roman" panose="02020603050405020304" pitchFamily="18" charset="0"/>
              </a:rPr>
              <a:t>ель-</a:t>
            </a:r>
            <a:r>
              <a:rPr lang="ru-RU" sz="2400" i="1" dirty="0" smtClean="0">
                <a:latin typeface="Times New Roman" panose="02020603050405020304" pitchFamily="18" charset="0"/>
                <a:ea typeface="Times New Roman" panose="02020603050405020304" pitchFamily="18" charset="0"/>
              </a:rPr>
              <a:t>преподава</a:t>
            </a:r>
            <a:r>
              <a:rPr lang="tr-TR" sz="2400" i="1" dirty="0" smtClean="0">
                <a:latin typeface="Times New Roman" panose="02020603050405020304" pitchFamily="18" charset="0"/>
                <a:ea typeface="Times New Roman" panose="02020603050405020304" pitchFamily="18" charset="0"/>
              </a:rPr>
              <a:t>тельница,, </a:t>
            </a:r>
            <a:r>
              <a:rPr lang="tr-TR" sz="2400" i="1" dirty="0" smtClean="0">
                <a:solidFill>
                  <a:schemeClr val="accent1"/>
                </a:solidFill>
                <a:latin typeface="Times New Roman" panose="02020603050405020304" pitchFamily="18" charset="0"/>
                <a:ea typeface="Times New Roman" panose="02020603050405020304" pitchFamily="18" charset="0"/>
              </a:rPr>
              <a:t>аспирант</a:t>
            </a:r>
            <a:r>
              <a:rPr lang="tr-TR" sz="2400" i="1" dirty="0" smtClean="0">
                <a:latin typeface="Times New Roman" panose="02020603050405020304" pitchFamily="18" charset="0"/>
                <a:ea typeface="Times New Roman" panose="02020603050405020304" pitchFamily="18" charset="0"/>
              </a:rPr>
              <a:t>-аспиратнка</a:t>
            </a:r>
            <a:r>
              <a:rPr lang="ru-RU" sz="2400" dirty="0" smtClean="0">
                <a:latin typeface="Times New Roman" panose="02020603050405020304" pitchFamily="18" charset="0"/>
                <a:ea typeface="Times New Roman" panose="02020603050405020304" pitchFamily="18" charset="0"/>
              </a:rPr>
              <a:t>, </a:t>
            </a:r>
            <a:r>
              <a:rPr lang="ru-RU" sz="2400" dirty="0" smtClean="0">
                <a:solidFill>
                  <a:schemeClr val="accent2"/>
                </a:solidFill>
                <a:latin typeface="Times New Roman" panose="02020603050405020304" pitchFamily="18" charset="0"/>
                <a:ea typeface="Times New Roman" panose="02020603050405020304" pitchFamily="18" charset="0"/>
              </a:rPr>
              <a:t>магистрант-</a:t>
            </a:r>
            <a:r>
              <a:rPr lang="ru-RU" sz="2400" dirty="0" smtClean="0">
                <a:latin typeface="Times New Roman" panose="02020603050405020304" pitchFamily="18" charset="0"/>
                <a:ea typeface="Times New Roman" panose="02020603050405020304" pitchFamily="18" charset="0"/>
              </a:rPr>
              <a:t>магистрантка, кондуктор – кондуктор</a:t>
            </a:r>
            <a:r>
              <a:rPr lang="ru-RU" sz="2400" dirty="0" smtClean="0">
                <a:solidFill>
                  <a:schemeClr val="accent6">
                    <a:lumMod val="75000"/>
                  </a:schemeClr>
                </a:solidFill>
                <a:latin typeface="Times New Roman" panose="02020603050405020304" pitchFamily="18" charset="0"/>
                <a:ea typeface="Times New Roman" panose="02020603050405020304" pitchFamily="18" charset="0"/>
              </a:rPr>
              <a:t>ша</a:t>
            </a:r>
            <a:r>
              <a:rPr lang="ru-RU" sz="2400" dirty="0" smtClean="0">
                <a:latin typeface="Times New Roman" panose="02020603050405020304" pitchFamily="18" charset="0"/>
                <a:ea typeface="Times New Roman" panose="02020603050405020304" pitchFamily="18" charset="0"/>
              </a:rPr>
              <a:t> </a:t>
            </a:r>
            <a:r>
              <a:rPr lang="tr-TR" sz="2400" dirty="0" smtClean="0">
                <a:latin typeface="Times New Roman" panose="02020603050405020304" pitchFamily="18" charset="0"/>
                <a:ea typeface="Times New Roman" panose="02020603050405020304" pitchFamily="18" charset="0"/>
              </a:rPr>
              <a:t>vb</a:t>
            </a:r>
            <a:r>
              <a:rPr lang="tr-TR" sz="2400" dirty="0">
                <a:latin typeface="Times New Roman" panose="02020603050405020304" pitchFamily="18" charset="0"/>
                <a:ea typeface="Times New Roman" panose="02020603050405020304" pitchFamily="18" charset="0"/>
              </a:rPr>
              <a:t>. </a:t>
            </a:r>
            <a:endParaRPr lang="ru-RU" sz="2400" dirty="0" smtClean="0">
              <a:latin typeface="Times New Roman" panose="02020603050405020304" pitchFamily="18" charset="0"/>
              <a:ea typeface="Times New Roman" panose="02020603050405020304" pitchFamily="18" charset="0"/>
            </a:endParaRPr>
          </a:p>
          <a:p>
            <a:pPr marL="342900" lvl="0" indent="-342900" algn="just">
              <a:lnSpc>
                <a:spcPct val="150000"/>
              </a:lnSpc>
              <a:spcAft>
                <a:spcPts val="0"/>
              </a:spcAft>
              <a:buFont typeface="+mj-lt"/>
              <a:buAutoNum type="arabicParenR"/>
            </a:pPr>
            <a:endParaRPr lang="ru-RU" sz="2400" dirty="0">
              <a:effectLst/>
              <a:latin typeface="Times New Roman" panose="02020603050405020304" pitchFamily="18" charset="0"/>
            </a:endParaRPr>
          </a:p>
          <a:p>
            <a:pPr marL="342900" indent="-342900" algn="just">
              <a:lnSpc>
                <a:spcPct val="150000"/>
              </a:lnSpc>
              <a:buFont typeface="+mj-lt"/>
              <a:buAutoNum type="arabicParenR"/>
            </a:pPr>
            <a:r>
              <a:rPr lang="tr-TR" sz="2400" dirty="0">
                <a:latin typeface="Times New Roman" panose="02020603050405020304" pitchFamily="18" charset="0"/>
                <a:cs typeface="Times New Roman" panose="02020603050405020304" pitchFamily="18" charset="0"/>
              </a:rPr>
              <a:t>‘Yol’ anlamına gelen ‘</a:t>
            </a:r>
            <a:r>
              <a:rPr lang="tr-TR" sz="2400" i="1" dirty="0">
                <a:solidFill>
                  <a:schemeClr val="accent6">
                    <a:lumMod val="75000"/>
                  </a:schemeClr>
                </a:solidFill>
                <a:latin typeface="Times New Roman" panose="02020603050405020304" pitchFamily="18" charset="0"/>
                <a:cs typeface="Times New Roman" panose="02020603050405020304" pitchFamily="18" charset="0"/>
              </a:rPr>
              <a:t>путь</a:t>
            </a:r>
            <a:r>
              <a:rPr lang="tr-TR" sz="2400" dirty="0">
                <a:latin typeface="Times New Roman" panose="02020603050405020304" pitchFamily="18" charset="0"/>
                <a:cs typeface="Times New Roman" panose="02020603050405020304" pitchFamily="18" charset="0"/>
              </a:rPr>
              <a:t>’ kelimesi eril cinse ait olmasına rağmen ismin </a:t>
            </a:r>
            <a:r>
              <a:rPr lang="tr-TR" sz="2400" dirty="0">
                <a:solidFill>
                  <a:srgbClr val="FF0000"/>
                </a:solidFill>
                <a:latin typeface="Times New Roman" panose="02020603050405020304" pitchFamily="18" charset="0"/>
                <a:cs typeface="Times New Roman" panose="02020603050405020304" pitchFamily="18" charset="0"/>
              </a:rPr>
              <a:t>araç durumu hariç</a:t>
            </a:r>
            <a:r>
              <a:rPr lang="tr-TR" sz="2400" dirty="0">
                <a:latin typeface="Times New Roman" panose="02020603050405020304" pitchFamily="18" charset="0"/>
                <a:cs typeface="Times New Roman" panose="02020603050405020304" pitchFamily="18" charset="0"/>
              </a:rPr>
              <a:t>, ismin diğer hallerinde dişi cins gibi </a:t>
            </a:r>
            <a:r>
              <a:rPr lang="tr-TR" sz="2400" dirty="0" err="1">
                <a:latin typeface="Times New Roman" panose="02020603050405020304" pitchFamily="18" charset="0"/>
                <a:cs typeface="Times New Roman" panose="02020603050405020304" pitchFamily="18" charset="0"/>
              </a:rPr>
              <a:t>çekimlenir</a:t>
            </a:r>
            <a:r>
              <a:rPr lang="tr-TR" sz="2400" dirty="0" smtClean="0">
                <a:latin typeface="Times New Roman" panose="02020603050405020304" pitchFamily="18" charset="0"/>
                <a:cs typeface="Times New Roman" panose="02020603050405020304" pitchFamily="18" charset="0"/>
              </a:rPr>
              <a:t>.</a:t>
            </a:r>
            <a:endParaRPr lang="ru-RU" sz="2400" dirty="0" smtClean="0">
              <a:latin typeface="Times New Roman" panose="02020603050405020304" pitchFamily="18" charset="0"/>
              <a:cs typeface="Times New Roman" panose="02020603050405020304" pitchFamily="18" charset="0"/>
            </a:endParaRPr>
          </a:p>
          <a:p>
            <a:pPr algn="just">
              <a:lnSpc>
                <a:spcPct val="150000"/>
              </a:lnSpc>
            </a:pPr>
            <a:r>
              <a:rPr lang="ru-RU" sz="2400" dirty="0" smtClean="0">
                <a:latin typeface="Times New Roman" panose="02020603050405020304" pitchFamily="18" charset="0"/>
                <a:cs typeface="Times New Roman" panose="02020603050405020304" pitchFamily="18" charset="0"/>
              </a:rPr>
              <a:t>Желать + р.п. Я желаю счастья (с.р.)  - «Счастливого </a:t>
            </a:r>
            <a:r>
              <a:rPr lang="ru-RU" sz="2400" dirty="0" smtClean="0">
                <a:solidFill>
                  <a:srgbClr val="FF0000"/>
                </a:solidFill>
                <a:latin typeface="Times New Roman" panose="02020603050405020304" pitchFamily="18" charset="0"/>
                <a:cs typeface="Times New Roman" panose="02020603050405020304" pitchFamily="18" charset="0"/>
              </a:rPr>
              <a:t>пути</a:t>
            </a:r>
            <a:r>
              <a:rPr lang="ru-RU" sz="2400" dirty="0" smtClean="0">
                <a:latin typeface="Times New Roman" panose="02020603050405020304" pitchFamily="18" charset="0"/>
                <a:cs typeface="Times New Roman" panose="02020603050405020304" pitchFamily="18" charset="0"/>
              </a:rPr>
              <a:t>!» (</a:t>
            </a:r>
            <a:r>
              <a:rPr lang="ru-RU" sz="2400" strike="sngStrike" dirty="0" smtClean="0">
                <a:latin typeface="Times New Roman" panose="02020603050405020304" pitchFamily="18" charset="0"/>
                <a:cs typeface="Times New Roman" panose="02020603050405020304" pitchFamily="18" charset="0"/>
              </a:rPr>
              <a:t>путя</a:t>
            </a:r>
            <a:r>
              <a:rPr lang="ru-RU" sz="2400" dirty="0" smtClean="0">
                <a:latin typeface="Times New Roman" panose="02020603050405020304" pitchFamily="18" charset="0"/>
                <a:cs typeface="Times New Roman" panose="02020603050405020304" pitchFamily="18" charset="0"/>
              </a:rPr>
              <a:t>)</a:t>
            </a:r>
          </a:p>
          <a:p>
            <a:pPr algn="just">
              <a:lnSpc>
                <a:spcPct val="150000"/>
              </a:lnSpc>
            </a:pPr>
            <a:r>
              <a:rPr lang="ru-RU" sz="2400" dirty="0" smtClean="0">
                <a:solidFill>
                  <a:srgbClr val="FF0000"/>
                </a:solidFill>
                <a:latin typeface="Times New Roman" panose="02020603050405020304" pitchFamily="18" charset="0"/>
                <a:cs typeface="Times New Roman" panose="02020603050405020304" pitchFamily="18" charset="0"/>
              </a:rPr>
              <a:t>Путём</a:t>
            </a:r>
            <a:r>
              <a:rPr lang="ru-RU" sz="2400" dirty="0" smtClean="0">
                <a:latin typeface="Times New Roman" panose="02020603050405020304" pitchFamily="18" charset="0"/>
                <a:cs typeface="Times New Roman" panose="02020603050405020304" pitchFamily="18" charset="0"/>
              </a:rPr>
              <a:t> чего-либо ...</a:t>
            </a:r>
            <a:endParaRPr lang="tr-TR" sz="2400" dirty="0">
              <a:latin typeface="Times New Roman" panose="02020603050405020304" pitchFamily="18" charset="0"/>
              <a:cs typeface="Times New Roman" panose="02020603050405020304" pitchFamily="18" charset="0"/>
            </a:endParaRPr>
          </a:p>
          <a:p>
            <a:pPr lvl="0" algn="just">
              <a:lnSpc>
                <a:spcPct val="150000"/>
              </a:lnSpc>
              <a:spcAft>
                <a:spcPts val="0"/>
              </a:spcAft>
            </a:pPr>
            <a:endParaRPr lang="tr-TR" sz="2400" dirty="0">
              <a:effectLst/>
            </a:endParaRPr>
          </a:p>
        </p:txBody>
      </p:sp>
    </p:spTree>
    <p:extLst>
      <p:ext uri="{BB962C8B-B14F-4D97-AF65-F5344CB8AC3E}">
        <p14:creationId xmlns:p14="http://schemas.microsoft.com/office/powerpoint/2010/main" val="198911085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781664" y="411455"/>
            <a:ext cx="11046543" cy="5170646"/>
          </a:xfrm>
          <a:prstGeom prst="rect">
            <a:avLst/>
          </a:prstGeom>
        </p:spPr>
        <p:txBody>
          <a:bodyPr wrap="square">
            <a:spAutoFit/>
          </a:bodyPr>
          <a:lstStyle/>
          <a:p>
            <a:pPr marL="457200" indent="-457200" algn="just">
              <a:lnSpc>
                <a:spcPct val="150000"/>
              </a:lnSpc>
              <a:buAutoNum type="arabicParenR" startAt="7"/>
            </a:pPr>
            <a:r>
              <a:rPr lang="tr-TR" sz="2000" dirty="0" smtClean="0"/>
              <a:t>Bunun </a:t>
            </a:r>
            <a:r>
              <a:rPr lang="tr-TR" sz="2000" dirty="0"/>
              <a:t>dışında, dildeki bazı kelimelerin türleri yani cinslerinin varyasyonları bulunmaktadır</a:t>
            </a:r>
            <a:r>
              <a:rPr lang="tr-TR" sz="2000" dirty="0" smtClean="0"/>
              <a:t>:</a:t>
            </a:r>
            <a:endParaRPr lang="ru-RU" sz="2000" dirty="0" smtClean="0"/>
          </a:p>
          <a:p>
            <a:pPr algn="just">
              <a:lnSpc>
                <a:spcPct val="150000"/>
              </a:lnSpc>
            </a:pPr>
            <a:r>
              <a:rPr lang="ru-RU" sz="2000" dirty="0" smtClean="0"/>
              <a:t>банкнот </a:t>
            </a:r>
            <a:r>
              <a:rPr lang="ru-RU" sz="2000" dirty="0"/>
              <a:t>(</a:t>
            </a:r>
            <a:r>
              <a:rPr lang="tr-TR" sz="2000" dirty="0"/>
              <a:t>eril cins) –</a:t>
            </a:r>
            <a:r>
              <a:rPr lang="tr-TR" sz="2000" dirty="0">
                <a:solidFill>
                  <a:srgbClr val="FF0000"/>
                </a:solidFill>
              </a:rPr>
              <a:t> </a:t>
            </a:r>
            <a:r>
              <a:rPr lang="ru-RU" sz="2000" dirty="0">
                <a:solidFill>
                  <a:srgbClr val="FF0000"/>
                </a:solidFill>
              </a:rPr>
              <a:t>банкнота </a:t>
            </a:r>
            <a:r>
              <a:rPr lang="ru-RU" sz="2000" dirty="0"/>
              <a:t>(</a:t>
            </a:r>
            <a:r>
              <a:rPr lang="tr-TR" sz="2000" dirty="0"/>
              <a:t>dişi cins) banknot</a:t>
            </a:r>
            <a:r>
              <a:rPr lang="tr-TR" sz="2000" dirty="0" smtClean="0"/>
              <a:t>;</a:t>
            </a:r>
            <a:endParaRPr lang="ru-RU" sz="2000" dirty="0" smtClean="0"/>
          </a:p>
          <a:p>
            <a:pPr algn="just">
              <a:lnSpc>
                <a:spcPct val="150000"/>
              </a:lnSpc>
            </a:pPr>
            <a:r>
              <a:rPr lang="tr-TR" sz="2000" dirty="0" smtClean="0"/>
              <a:t> </a:t>
            </a:r>
            <a:r>
              <a:rPr lang="ru-RU" sz="2000" dirty="0"/>
              <a:t>клавиш (</a:t>
            </a:r>
            <a:r>
              <a:rPr lang="tr-TR" sz="2000" dirty="0"/>
              <a:t>eril cins) – </a:t>
            </a:r>
            <a:r>
              <a:rPr lang="ru-RU" sz="2000" dirty="0">
                <a:solidFill>
                  <a:srgbClr val="FF0000"/>
                </a:solidFill>
              </a:rPr>
              <a:t>клавиша</a:t>
            </a:r>
            <a:r>
              <a:rPr lang="ru-RU" sz="2000" dirty="0"/>
              <a:t> (</a:t>
            </a:r>
            <a:r>
              <a:rPr lang="tr-TR" sz="2000" dirty="0"/>
              <a:t>dişi cins) klavye tuşu gibi. </a:t>
            </a:r>
            <a:endParaRPr lang="ru-RU" sz="2000" dirty="0" smtClean="0"/>
          </a:p>
          <a:p>
            <a:pPr algn="just">
              <a:lnSpc>
                <a:spcPct val="150000"/>
              </a:lnSpc>
            </a:pPr>
            <a:endParaRPr lang="ru-RU" sz="2000" dirty="0"/>
          </a:p>
          <a:p>
            <a:pPr algn="just">
              <a:lnSpc>
                <a:spcPct val="150000"/>
              </a:lnSpc>
            </a:pPr>
            <a:r>
              <a:rPr lang="tr-TR" sz="2000" dirty="0" smtClean="0"/>
              <a:t>Varyasyonlara </a:t>
            </a:r>
            <a:r>
              <a:rPr lang="tr-TR" sz="2000" dirty="0"/>
              <a:t>sahip kelimeler, çağdaş Rus dilinde eskimiş kullanım olarak da kabul edilebilir ve bunların kullanımlarına edebi eserlerde ya da konuşma dilinde rastlanabildiği gibi Rusçanın çeşitli ağızlarında görülebilir ve bölgesel konuşma özelliklerine göre farklılık gösterebilir. </a:t>
            </a:r>
            <a:endParaRPr lang="ru-RU" sz="2000" dirty="0" smtClean="0"/>
          </a:p>
          <a:p>
            <a:pPr algn="just">
              <a:lnSpc>
                <a:spcPct val="150000"/>
              </a:lnSpc>
            </a:pPr>
            <a:endParaRPr lang="ru-RU" sz="2000" dirty="0" smtClean="0"/>
          </a:p>
          <a:p>
            <a:pPr algn="just">
              <a:lnSpc>
                <a:spcPct val="150000"/>
              </a:lnSpc>
            </a:pPr>
            <a:r>
              <a:rPr lang="tr-TR" sz="2000" dirty="0" smtClean="0"/>
              <a:t>Günümüz </a:t>
            </a:r>
            <a:r>
              <a:rPr lang="tr-TR" sz="2000" dirty="0"/>
              <a:t>normlarına göre eril cins kabul edilen ancak eskiden dişi cins sayılan “piyano” ‘</a:t>
            </a:r>
            <a:r>
              <a:rPr lang="ru-RU" sz="2000" dirty="0">
                <a:solidFill>
                  <a:srgbClr val="FF0000"/>
                </a:solidFill>
              </a:rPr>
              <a:t>рояль</a:t>
            </a:r>
            <a:r>
              <a:rPr lang="ru-RU" sz="2000" dirty="0"/>
              <a:t>’ (</a:t>
            </a:r>
            <a:r>
              <a:rPr lang="tr-TR" sz="2000" dirty="0"/>
              <a:t>dişi cins – eski hali) ya da ‘ayakkabı’ anlamına gelen ve dişi cinste kullanılan “</a:t>
            </a:r>
            <a:r>
              <a:rPr lang="ru-RU" sz="2000" dirty="0">
                <a:solidFill>
                  <a:srgbClr val="FF0000"/>
                </a:solidFill>
              </a:rPr>
              <a:t>туфля</a:t>
            </a:r>
            <a:r>
              <a:rPr lang="ru-RU" sz="2000" dirty="0"/>
              <a:t>” </a:t>
            </a:r>
            <a:r>
              <a:rPr lang="tr-TR" sz="2000" dirty="0"/>
              <a:t>sözcüğünün “</a:t>
            </a:r>
            <a:r>
              <a:rPr lang="ru-RU" sz="2000" dirty="0"/>
              <a:t>туфель” </a:t>
            </a:r>
            <a:r>
              <a:rPr lang="tr-TR" sz="2000" dirty="0"/>
              <a:t>şeklindeki kullanımları buna örnek olarak verilebilir</a:t>
            </a:r>
          </a:p>
        </p:txBody>
      </p:sp>
    </p:spTree>
    <p:extLst>
      <p:ext uri="{BB962C8B-B14F-4D97-AF65-F5344CB8AC3E}">
        <p14:creationId xmlns:p14="http://schemas.microsoft.com/office/powerpoint/2010/main" val="32035780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491657" y="1561581"/>
            <a:ext cx="10137058" cy="3416320"/>
          </a:xfrm>
          <a:prstGeom prst="rect">
            <a:avLst/>
          </a:prstGeom>
        </p:spPr>
        <p:txBody>
          <a:bodyPr wrap="square">
            <a:spAutoFit/>
          </a:bodyPr>
          <a:lstStyle/>
          <a:p>
            <a:pPr algn="just"/>
            <a:r>
              <a:rPr lang="hy-AM" sz="2400" dirty="0" smtClean="0">
                <a:latin typeface="Calibri" panose="020F0502020204030204" pitchFamily="34" charset="0"/>
                <a:cs typeface="Calibri" panose="020F0502020204030204" pitchFamily="34" charset="0"/>
              </a:rPr>
              <a:t>֍</a:t>
            </a:r>
            <a:r>
              <a:rPr lang="tr-TR" sz="2400" dirty="0" smtClean="0">
                <a:latin typeface="Calibri" panose="020F0502020204030204" pitchFamily="34" charset="0"/>
                <a:cs typeface="Calibri" panose="020F0502020204030204" pitchFamily="34" charset="0"/>
              </a:rPr>
              <a:t> </a:t>
            </a:r>
            <a:r>
              <a:rPr lang="ru-RU" sz="2400" dirty="0" smtClean="0">
                <a:latin typeface="Calibri" panose="020F0502020204030204" pitchFamily="34" charset="0"/>
                <a:cs typeface="Calibri" panose="020F0502020204030204" pitchFamily="34" charset="0"/>
              </a:rPr>
              <a:t>общий род – </a:t>
            </a:r>
            <a:r>
              <a:rPr lang="tr-TR" sz="2400" dirty="0" smtClean="0">
                <a:latin typeface="Calibri" panose="020F0502020204030204" pitchFamily="34" charset="0"/>
                <a:cs typeface="Calibri" panose="020F0502020204030204" pitchFamily="34" charset="0"/>
              </a:rPr>
              <a:t>ortak cins</a:t>
            </a:r>
            <a:endParaRPr lang="ru-RU" sz="2400" dirty="0" smtClean="0">
              <a:latin typeface="Calibri" panose="020F0502020204030204" pitchFamily="34" charset="0"/>
              <a:cs typeface="Calibri" panose="020F0502020204030204" pitchFamily="34" charset="0"/>
            </a:endParaRPr>
          </a:p>
          <a:p>
            <a:pPr algn="just"/>
            <a:endParaRPr lang="ru-RU" sz="2400" dirty="0" smtClean="0">
              <a:latin typeface="Calibri" panose="020F0502020204030204" pitchFamily="34" charset="0"/>
              <a:cs typeface="Calibri" panose="020F0502020204030204" pitchFamily="34" charset="0"/>
            </a:endParaRPr>
          </a:p>
          <a:p>
            <a:pPr algn="just"/>
            <a:r>
              <a:rPr lang="tr-TR" sz="2800" dirty="0" smtClean="0"/>
              <a:t>Rusçadaki cinsiyet kategorisi dilde</a:t>
            </a:r>
          </a:p>
          <a:p>
            <a:pPr algn="just"/>
            <a:endParaRPr lang="tr-TR" sz="2800" dirty="0"/>
          </a:p>
          <a:p>
            <a:pPr marL="342900" indent="-342900" algn="just">
              <a:buFontTx/>
              <a:buChar char="-"/>
            </a:pPr>
            <a:r>
              <a:rPr lang="tr-TR" sz="2800" dirty="0" smtClean="0"/>
              <a:t>morfolojik;</a:t>
            </a:r>
          </a:p>
          <a:p>
            <a:pPr marL="342900" indent="-342900" algn="just">
              <a:buFontTx/>
              <a:buChar char="-"/>
            </a:pPr>
            <a:r>
              <a:rPr lang="tr-TR" sz="2800" dirty="0" smtClean="0"/>
              <a:t>Sözdizimsel;</a:t>
            </a:r>
          </a:p>
          <a:p>
            <a:pPr marL="342900" indent="-342900" algn="just">
              <a:buFontTx/>
              <a:buChar char="-"/>
            </a:pPr>
            <a:r>
              <a:rPr lang="tr-TR" sz="2800" dirty="0" smtClean="0"/>
              <a:t>(sözcüksel) anlamsal;</a:t>
            </a:r>
          </a:p>
          <a:p>
            <a:pPr marL="342900" indent="-342900" algn="just">
              <a:buFontTx/>
              <a:buChar char="-"/>
            </a:pPr>
            <a:r>
              <a:rPr lang="tr-TR" sz="2800" dirty="0" smtClean="0"/>
              <a:t>(sözcüksel) türevsel araçlarla ifade edilebilmektedir</a:t>
            </a:r>
            <a:endParaRPr lang="tr-TR" sz="2800" dirty="0"/>
          </a:p>
        </p:txBody>
      </p:sp>
    </p:spTree>
    <p:extLst>
      <p:ext uri="{BB962C8B-B14F-4D97-AF65-F5344CB8AC3E}">
        <p14:creationId xmlns:p14="http://schemas.microsoft.com/office/powerpoint/2010/main" val="346254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850490" y="861536"/>
            <a:ext cx="11095703" cy="4154984"/>
          </a:xfrm>
          <a:prstGeom prst="rect">
            <a:avLst/>
          </a:prstGeom>
        </p:spPr>
        <p:txBody>
          <a:bodyPr wrap="square">
            <a:spAutoFit/>
          </a:bodyPr>
          <a:lstStyle/>
          <a:p>
            <a:pPr algn="ctr"/>
            <a:r>
              <a:rPr lang="tr-TR" sz="2400" b="1" dirty="0" smtClean="0"/>
              <a:t>Morfolojik Araçlar</a:t>
            </a:r>
          </a:p>
          <a:p>
            <a:pPr algn="ctr"/>
            <a:endParaRPr lang="tr-TR" sz="2400" b="1" dirty="0" smtClean="0"/>
          </a:p>
          <a:p>
            <a:r>
              <a:rPr lang="hy-AM" sz="2400" dirty="0" smtClean="0">
                <a:latin typeface="Calibri" panose="020F0502020204030204" pitchFamily="34" charset="0"/>
                <a:cs typeface="Calibri" panose="020F0502020204030204" pitchFamily="34" charset="0"/>
              </a:rPr>
              <a:t>֍</a:t>
            </a:r>
            <a:r>
              <a:rPr lang="tr-TR" sz="2400" dirty="0" smtClean="0">
                <a:latin typeface="Calibri" panose="020F0502020204030204" pitchFamily="34" charset="0"/>
                <a:cs typeface="Calibri" panose="020F0502020204030204" pitchFamily="34" charset="0"/>
              </a:rPr>
              <a:t> </a:t>
            </a:r>
            <a:r>
              <a:rPr lang="tr-TR" sz="2400" dirty="0" smtClean="0"/>
              <a:t>Rus dilinde kelimelerin cinslerinin belirlenmesinde morfolojik araçlar birinci sırada yer almaktadır. Genel olarak dilde yalın halde bulunan ve sonu –</a:t>
            </a:r>
            <a:r>
              <a:rPr lang="tr-TR" sz="2400" b="1" dirty="0" smtClean="0"/>
              <a:t>a</a:t>
            </a:r>
            <a:r>
              <a:rPr lang="tr-TR" sz="2400" dirty="0" smtClean="0"/>
              <a:t> ya da – </a:t>
            </a:r>
            <a:r>
              <a:rPr lang="ru-RU" sz="2400" b="1" dirty="0" smtClean="0"/>
              <a:t>я</a:t>
            </a:r>
            <a:r>
              <a:rPr lang="ru-RU" sz="2400" dirty="0" smtClean="0"/>
              <a:t>  </a:t>
            </a:r>
            <a:r>
              <a:rPr lang="tr-TR" sz="2400" dirty="0" smtClean="0"/>
              <a:t>harfleri ile biten kelimelerin dişi cinse (</a:t>
            </a:r>
            <a:r>
              <a:rPr lang="ru-RU" sz="2400" dirty="0" smtClean="0"/>
              <a:t>книга, лампа, </a:t>
            </a:r>
            <a:r>
              <a:rPr lang="ru-RU" sz="2400" dirty="0" smtClean="0">
                <a:solidFill>
                  <a:srgbClr val="FF0000"/>
                </a:solidFill>
              </a:rPr>
              <a:t>земля</a:t>
            </a:r>
            <a:r>
              <a:rPr lang="ru-RU" sz="2400" dirty="0" smtClean="0"/>
              <a:t>, вишня);</a:t>
            </a:r>
            <a:endParaRPr lang="tr-TR" sz="2400" dirty="0" smtClean="0"/>
          </a:p>
          <a:p>
            <a:endParaRPr lang="tr-TR" sz="2400" dirty="0"/>
          </a:p>
          <a:p>
            <a:r>
              <a:rPr lang="hy-AM" sz="2400" dirty="0" smtClean="0">
                <a:latin typeface="Calibri" panose="020F0502020204030204" pitchFamily="34" charset="0"/>
                <a:cs typeface="Calibri" panose="020F0502020204030204" pitchFamily="34" charset="0"/>
              </a:rPr>
              <a:t>֍</a:t>
            </a:r>
            <a:r>
              <a:rPr lang="tr-TR" sz="2400" dirty="0" smtClean="0">
                <a:latin typeface="Calibri" panose="020F0502020204030204" pitchFamily="34" charset="0"/>
                <a:cs typeface="Calibri" panose="020F0502020204030204" pitchFamily="34" charset="0"/>
              </a:rPr>
              <a:t> </a:t>
            </a:r>
            <a:r>
              <a:rPr lang="tr-TR" sz="2400" dirty="0" smtClean="0"/>
              <a:t>Dilde yalın halde bulunan ve sonu sessiz harfle biten, bir bakıma hiçbir çekim eki almayan sözcüklerin eril cinse (</a:t>
            </a:r>
            <a:r>
              <a:rPr lang="ru-RU" sz="2400" dirty="0" smtClean="0"/>
              <a:t>дом, сад, пилот, шахтёр);</a:t>
            </a:r>
            <a:endParaRPr lang="tr-TR" sz="2400" dirty="0" smtClean="0"/>
          </a:p>
          <a:p>
            <a:endParaRPr lang="tr-TR" sz="2400" dirty="0"/>
          </a:p>
          <a:p>
            <a:r>
              <a:rPr lang="hy-AM" sz="2400" dirty="0" smtClean="0">
                <a:latin typeface="Calibri" panose="020F0502020204030204" pitchFamily="34" charset="0"/>
                <a:cs typeface="Calibri" panose="020F0502020204030204" pitchFamily="34" charset="0"/>
              </a:rPr>
              <a:t>֍</a:t>
            </a:r>
            <a:r>
              <a:rPr lang="tr-TR" sz="2400" dirty="0" smtClean="0">
                <a:latin typeface="Calibri" panose="020F0502020204030204" pitchFamily="34" charset="0"/>
                <a:cs typeface="Calibri" panose="020F0502020204030204" pitchFamily="34" charset="0"/>
              </a:rPr>
              <a:t> </a:t>
            </a:r>
            <a:r>
              <a:rPr lang="tr-TR" sz="2400" dirty="0" smtClean="0"/>
              <a:t>Dilde yalın halde bulunan ve sonu – </a:t>
            </a:r>
            <a:r>
              <a:rPr lang="ru-RU" sz="2400" dirty="0" smtClean="0"/>
              <a:t>о, – е </a:t>
            </a:r>
            <a:r>
              <a:rPr lang="tr-TR" sz="2400" dirty="0" smtClean="0"/>
              <a:t>ve – </a:t>
            </a:r>
            <a:r>
              <a:rPr lang="ru-RU" sz="2400" dirty="0" smtClean="0"/>
              <a:t>ё (окно, дело, море, поле, копьё) </a:t>
            </a:r>
            <a:r>
              <a:rPr lang="tr-TR" sz="2400" dirty="0" smtClean="0"/>
              <a:t>ile biten kelimelerin ise nötr cinse ait oldukları kabul edilir. </a:t>
            </a:r>
            <a:endParaRPr lang="tr-TR" sz="2400" dirty="0"/>
          </a:p>
        </p:txBody>
      </p:sp>
    </p:spTree>
    <p:extLst>
      <p:ext uri="{BB962C8B-B14F-4D97-AF65-F5344CB8AC3E}">
        <p14:creationId xmlns:p14="http://schemas.microsoft.com/office/powerpoint/2010/main" val="6775668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648929" y="442452"/>
            <a:ext cx="10736825" cy="5139869"/>
          </a:xfrm>
          <a:prstGeom prst="rect">
            <a:avLst/>
          </a:prstGeom>
        </p:spPr>
        <p:txBody>
          <a:bodyPr wrap="square">
            <a:spAutoFit/>
          </a:bodyPr>
          <a:lstStyle/>
          <a:p>
            <a:pPr algn="just">
              <a:lnSpc>
                <a:spcPct val="200000"/>
              </a:lnSpc>
            </a:pPr>
            <a:r>
              <a:rPr lang="tr-TR" sz="3600" dirty="0" smtClean="0"/>
              <a:t>!!!</a:t>
            </a:r>
            <a:r>
              <a:rPr lang="tr-TR" sz="2400" dirty="0" smtClean="0"/>
              <a:t> Sonunda yumuşatma işareti barındıran sözcükler </a:t>
            </a:r>
            <a:r>
              <a:rPr lang="tr-TR" sz="2400" dirty="0" smtClean="0">
                <a:solidFill>
                  <a:srgbClr val="FF0000"/>
                </a:solidFill>
              </a:rPr>
              <a:t>dişi</a:t>
            </a:r>
            <a:r>
              <a:rPr lang="tr-TR" sz="2400" dirty="0" smtClean="0"/>
              <a:t> cinse (</a:t>
            </a:r>
            <a:r>
              <a:rPr lang="ru-RU" sz="2400" dirty="0" smtClean="0"/>
              <a:t>жизнь [</a:t>
            </a:r>
            <a:r>
              <a:rPr lang="tr-TR" sz="2400" dirty="0" smtClean="0"/>
              <a:t>hayat], </a:t>
            </a:r>
            <a:r>
              <a:rPr lang="ru-RU" sz="2400" dirty="0" smtClean="0"/>
              <a:t>тень [</a:t>
            </a:r>
            <a:r>
              <a:rPr lang="tr-TR" sz="2400" dirty="0" smtClean="0"/>
              <a:t>gölge]</a:t>
            </a:r>
            <a:r>
              <a:rPr lang="ru-RU" sz="2400" dirty="0" smtClean="0"/>
              <a:t>, мышь, любовь</a:t>
            </a:r>
            <a:r>
              <a:rPr lang="tr-TR" sz="2400" dirty="0" smtClean="0"/>
              <a:t>) ait olabildikleri gibi </a:t>
            </a:r>
            <a:r>
              <a:rPr lang="tr-TR" sz="2400" dirty="0" smtClean="0">
                <a:solidFill>
                  <a:srgbClr val="FF0000"/>
                </a:solidFill>
              </a:rPr>
              <a:t>eril</a:t>
            </a:r>
            <a:r>
              <a:rPr lang="tr-TR" sz="2400" dirty="0" smtClean="0"/>
              <a:t> cinse de (</a:t>
            </a:r>
            <a:r>
              <a:rPr lang="ru-RU" sz="2400" dirty="0" smtClean="0"/>
              <a:t>словарь [</a:t>
            </a:r>
            <a:r>
              <a:rPr lang="tr-TR" sz="2400" dirty="0" smtClean="0"/>
              <a:t>sözlük], </a:t>
            </a:r>
            <a:r>
              <a:rPr lang="ru-RU" sz="2400" dirty="0" smtClean="0"/>
              <a:t>календарь [</a:t>
            </a:r>
            <a:r>
              <a:rPr lang="tr-TR" sz="2400" dirty="0" smtClean="0"/>
              <a:t>takvim]</a:t>
            </a:r>
            <a:r>
              <a:rPr lang="ru-RU" sz="2400" dirty="0" smtClean="0"/>
              <a:t>, корабль[</a:t>
            </a:r>
            <a:r>
              <a:rPr lang="tr-TR" sz="2400" dirty="0" smtClean="0"/>
              <a:t>gemi</a:t>
            </a:r>
            <a:r>
              <a:rPr lang="ru-RU" sz="2400" dirty="0" smtClean="0"/>
              <a:t>], день[</a:t>
            </a:r>
            <a:r>
              <a:rPr lang="tr-TR" sz="2400" dirty="0" smtClean="0"/>
              <a:t>gün</a:t>
            </a:r>
            <a:r>
              <a:rPr lang="ru-RU" sz="2400" dirty="0" smtClean="0"/>
              <a:t>]</a:t>
            </a:r>
            <a:r>
              <a:rPr lang="tr-TR" sz="2400" dirty="0" smtClean="0"/>
              <a:t>) ait olabilmektedirler</a:t>
            </a:r>
            <a:r>
              <a:rPr lang="tr-TR" dirty="0" smtClean="0"/>
              <a:t>. </a:t>
            </a:r>
            <a:endParaRPr lang="tr-TR" dirty="0"/>
          </a:p>
          <a:p>
            <a:pPr algn="just">
              <a:lnSpc>
                <a:spcPct val="200000"/>
              </a:lnSpc>
            </a:pPr>
            <a:r>
              <a:rPr lang="tr-TR" sz="3200" b="1" dirty="0" smtClean="0"/>
              <a:t>!!! </a:t>
            </a:r>
            <a:r>
              <a:rPr lang="tr-TR" sz="2400" dirty="0" smtClean="0">
                <a:solidFill>
                  <a:srgbClr val="FF0000"/>
                </a:solidFill>
              </a:rPr>
              <a:t>Nötr cinse </a:t>
            </a:r>
            <a:r>
              <a:rPr lang="tr-TR" sz="2400" dirty="0" smtClean="0"/>
              <a:t>ait kelimeler yukarıda belirtilen morfolojik araçların yanı sıra dilde dokuz adet kelimeyi karşılayan (</a:t>
            </a:r>
            <a:r>
              <a:rPr lang="ru-RU" sz="2400" dirty="0" smtClean="0"/>
              <a:t>бремя, вымя, время, знамя, пламя, племя, семя, стремя, темя) </a:t>
            </a:r>
            <a:r>
              <a:rPr lang="tr-TR" sz="2400" dirty="0" smtClean="0"/>
              <a:t>ve –</a:t>
            </a:r>
            <a:r>
              <a:rPr lang="ru-RU" sz="2400" dirty="0" smtClean="0">
                <a:solidFill>
                  <a:srgbClr val="FF0000"/>
                </a:solidFill>
              </a:rPr>
              <a:t>мя</a:t>
            </a:r>
            <a:r>
              <a:rPr lang="ru-RU" sz="2400" dirty="0" smtClean="0"/>
              <a:t> </a:t>
            </a:r>
            <a:r>
              <a:rPr lang="tr-TR" sz="2400" dirty="0" smtClean="0"/>
              <a:t>harfler ile sona eren sözcükleri de kapsamaktadır. </a:t>
            </a:r>
            <a:endParaRPr lang="tr-TR" sz="2400" dirty="0"/>
          </a:p>
        </p:txBody>
      </p:sp>
    </p:spTree>
    <p:extLst>
      <p:ext uri="{BB962C8B-B14F-4D97-AF65-F5344CB8AC3E}">
        <p14:creationId xmlns:p14="http://schemas.microsoft.com/office/powerpoint/2010/main" val="3109856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027470" y="613357"/>
            <a:ext cx="10151807" cy="6278642"/>
          </a:xfrm>
          <a:prstGeom prst="rect">
            <a:avLst/>
          </a:prstGeom>
        </p:spPr>
        <p:txBody>
          <a:bodyPr wrap="square">
            <a:spAutoFit/>
          </a:bodyPr>
          <a:lstStyle/>
          <a:p>
            <a:pPr algn="just"/>
            <a:r>
              <a:rPr lang="tr-TR" sz="2400" dirty="0"/>
              <a:t>Y</a:t>
            </a:r>
            <a:r>
              <a:rPr lang="tr-TR" sz="2400" dirty="0" smtClean="0"/>
              <a:t>abancı kökenli olarak kabul edilen ve dilde hiçbir şekilde </a:t>
            </a:r>
            <a:r>
              <a:rPr lang="tr-TR" sz="2400" dirty="0" smtClean="0">
                <a:solidFill>
                  <a:srgbClr val="FF0000"/>
                </a:solidFill>
              </a:rPr>
              <a:t>çekime uğramayan </a:t>
            </a:r>
            <a:r>
              <a:rPr lang="tr-TR" sz="2400" dirty="0" smtClean="0"/>
              <a:t>sözcüklerin çekimleri de zorludur:</a:t>
            </a:r>
          </a:p>
          <a:p>
            <a:pPr algn="just"/>
            <a:endParaRPr lang="tr-TR" sz="2400" dirty="0"/>
          </a:p>
          <a:p>
            <a:pPr algn="just"/>
            <a:r>
              <a:rPr lang="tr-TR" sz="2400" dirty="0" smtClean="0"/>
              <a:t>Örneğin, </a:t>
            </a:r>
            <a:r>
              <a:rPr lang="ru-RU" sz="2400" dirty="0" smtClean="0">
                <a:solidFill>
                  <a:srgbClr val="FF0000"/>
                </a:solidFill>
              </a:rPr>
              <a:t>кино</a:t>
            </a:r>
            <a:r>
              <a:rPr lang="ru-RU" sz="2400" dirty="0" smtClean="0"/>
              <a:t> (</a:t>
            </a:r>
            <a:r>
              <a:rPr lang="tr-TR" sz="2400" dirty="0" smtClean="0"/>
              <a:t>sinema-nötr cins), </a:t>
            </a:r>
            <a:r>
              <a:rPr lang="ru-RU" sz="2400" dirty="0" smtClean="0"/>
              <a:t>кофе (</a:t>
            </a:r>
            <a:r>
              <a:rPr lang="tr-TR" sz="2400" dirty="0" smtClean="0"/>
              <a:t>kahve-eril cins), </a:t>
            </a:r>
            <a:r>
              <a:rPr lang="ru-RU" sz="2400" dirty="0" smtClean="0"/>
              <a:t>Миссисипи (</a:t>
            </a:r>
            <a:r>
              <a:rPr lang="tr-TR" sz="2400" dirty="0" smtClean="0"/>
              <a:t>Missisipi nehri-dişi cins), </a:t>
            </a:r>
            <a:r>
              <a:rPr lang="ru-RU" sz="2400" dirty="0" smtClean="0"/>
              <a:t>такси (</a:t>
            </a:r>
            <a:r>
              <a:rPr lang="tr-TR" sz="2400" dirty="0" smtClean="0"/>
              <a:t>taksi-nötr cins), </a:t>
            </a:r>
            <a:r>
              <a:rPr lang="ru-RU" sz="2400" dirty="0" smtClean="0"/>
              <a:t>интервью ( </a:t>
            </a:r>
            <a:r>
              <a:rPr lang="tr-TR" sz="2400" dirty="0" smtClean="0"/>
              <a:t>röportaj - nötr cins), </a:t>
            </a:r>
            <a:r>
              <a:rPr lang="ru-RU" sz="2400" dirty="0" smtClean="0"/>
              <a:t>Сочи (</a:t>
            </a:r>
            <a:r>
              <a:rPr lang="tr-TR" sz="2400" dirty="0" smtClean="0"/>
              <a:t>Soçi şehri – eril cins) gibi kelimelerin cinslerini sahip oldukları son eklere bakarak anlamak mümkün değildir</a:t>
            </a:r>
            <a:r>
              <a:rPr lang="tr-TR" dirty="0" smtClean="0"/>
              <a:t>. </a:t>
            </a:r>
          </a:p>
          <a:p>
            <a:endParaRPr lang="ru-RU" dirty="0" smtClean="0"/>
          </a:p>
          <a:p>
            <a:r>
              <a:rPr lang="ru-RU" dirty="0" smtClean="0"/>
              <a:t>Народное </a:t>
            </a:r>
            <a:r>
              <a:rPr lang="ru-RU" dirty="0" smtClean="0">
                <a:solidFill>
                  <a:srgbClr val="FF0000"/>
                </a:solidFill>
              </a:rPr>
              <a:t>кино</a:t>
            </a:r>
            <a:r>
              <a:rPr lang="ru-RU" dirty="0" smtClean="0"/>
              <a:t>, Советское </a:t>
            </a:r>
            <a:r>
              <a:rPr lang="ru-RU" dirty="0" smtClean="0">
                <a:solidFill>
                  <a:srgbClr val="FF0000"/>
                </a:solidFill>
              </a:rPr>
              <a:t>кино</a:t>
            </a:r>
          </a:p>
          <a:p>
            <a:r>
              <a:rPr lang="ru-RU" dirty="0" smtClean="0"/>
              <a:t>Вчера я смотрел одно кино – раз. </a:t>
            </a:r>
          </a:p>
          <a:p>
            <a:endParaRPr lang="ru-RU" dirty="0"/>
          </a:p>
          <a:p>
            <a:r>
              <a:rPr lang="ru-RU" dirty="0" smtClean="0"/>
              <a:t>Пока варится </a:t>
            </a:r>
            <a:r>
              <a:rPr lang="ru-RU" b="1" dirty="0" smtClean="0">
                <a:solidFill>
                  <a:srgbClr val="FF0000"/>
                </a:solidFill>
              </a:rPr>
              <a:t>ваш кофе</a:t>
            </a:r>
            <a:r>
              <a:rPr lang="ru-RU" dirty="0" smtClean="0"/>
              <a:t>, пойдём за вещами.</a:t>
            </a:r>
          </a:p>
          <a:p>
            <a:endParaRPr lang="ru-RU" dirty="0"/>
          </a:p>
          <a:p>
            <a:r>
              <a:rPr lang="ru-RU" dirty="0" smtClean="0"/>
              <a:t>Поводом для приглашения Сатарова в ночной эфир </a:t>
            </a:r>
            <a:r>
              <a:rPr lang="ru-RU" b="1" dirty="0" smtClean="0">
                <a:solidFill>
                  <a:srgbClr val="FF0000"/>
                </a:solidFill>
              </a:rPr>
              <a:t>послужило</a:t>
            </a:r>
            <a:r>
              <a:rPr lang="ru-RU" b="1" dirty="0" smtClean="0"/>
              <a:t> </a:t>
            </a:r>
            <a:r>
              <a:rPr lang="ru-RU" b="1" dirty="0" smtClean="0">
                <a:solidFill>
                  <a:srgbClr val="FF0000"/>
                </a:solidFill>
              </a:rPr>
              <a:t>интервью</a:t>
            </a:r>
            <a:r>
              <a:rPr lang="ru-RU" b="1" dirty="0" smtClean="0"/>
              <a:t> </a:t>
            </a:r>
            <a:r>
              <a:rPr lang="ru-RU" dirty="0" smtClean="0"/>
              <a:t>политолога в испанской газете "Эль-Паис", (Бомба в ночном эфире // «Советская Россия», 2003.08.16)</a:t>
            </a:r>
          </a:p>
          <a:p>
            <a:endParaRPr lang="ru-RU" dirty="0"/>
          </a:p>
          <a:p>
            <a:r>
              <a:rPr lang="ru-RU" dirty="0"/>
              <a:t>З</a:t>
            </a:r>
            <a:r>
              <a:rPr lang="ru-RU" dirty="0" smtClean="0"/>
              <a:t>овут его Петров Евгений Сергеевич, он уроженец </a:t>
            </a:r>
            <a:r>
              <a:rPr lang="ru-RU" b="1" dirty="0" smtClean="0"/>
              <a:t>города Сочи</a:t>
            </a:r>
            <a:r>
              <a:rPr lang="ru-RU" dirty="0" smtClean="0"/>
              <a:t>, ему около 22 или 23 лет, он закончил тот же университет (Московский Государственный Университет Путей Сообщения) (Письмо молодой женщины подруге (2002) </a:t>
            </a:r>
          </a:p>
          <a:p>
            <a:endParaRPr lang="tr-TR" dirty="0"/>
          </a:p>
        </p:txBody>
      </p:sp>
    </p:spTree>
    <p:extLst>
      <p:ext uri="{BB962C8B-B14F-4D97-AF65-F5344CB8AC3E}">
        <p14:creationId xmlns:p14="http://schemas.microsoft.com/office/powerpoint/2010/main" val="16832964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717755" y="1168032"/>
            <a:ext cx="11169444" cy="5078313"/>
          </a:xfrm>
          <a:prstGeom prst="rect">
            <a:avLst/>
          </a:prstGeom>
        </p:spPr>
        <p:txBody>
          <a:bodyPr wrap="square">
            <a:spAutoFit/>
          </a:bodyPr>
          <a:lstStyle/>
          <a:p>
            <a:pPr algn="just"/>
            <a:r>
              <a:rPr lang="tr-TR" sz="2400" dirty="0" smtClean="0"/>
              <a:t>Kimi durumlarda sözcüğün işaret ettiği kavrama bakılarak sözcüğün cinsi belirlenebilir: </a:t>
            </a:r>
            <a:r>
              <a:rPr lang="ru-RU" sz="2400" dirty="0" smtClean="0">
                <a:solidFill>
                  <a:srgbClr val="FF0000"/>
                </a:solidFill>
              </a:rPr>
              <a:t>леди</a:t>
            </a:r>
            <a:r>
              <a:rPr lang="ru-RU" sz="2400" dirty="0" smtClean="0"/>
              <a:t> (</a:t>
            </a:r>
            <a:r>
              <a:rPr lang="tr-TR" sz="2400" dirty="0" smtClean="0"/>
              <a:t>leydi-dişi cins), </a:t>
            </a:r>
            <a:r>
              <a:rPr lang="ru-RU" sz="2400" dirty="0" smtClean="0"/>
              <a:t>фрау (</a:t>
            </a:r>
            <a:r>
              <a:rPr lang="tr-TR" sz="2400" dirty="0" smtClean="0"/>
              <a:t>hanımefendi - dişi) </a:t>
            </a:r>
            <a:r>
              <a:rPr lang="ru-RU" sz="2400" dirty="0" smtClean="0"/>
              <a:t>месь</a:t>
            </a:r>
            <a:r>
              <a:rPr lang="tr-TR" sz="2400" dirty="0" smtClean="0"/>
              <a:t>e ya da </a:t>
            </a:r>
            <a:r>
              <a:rPr lang="ru-RU" sz="2400" dirty="0" smtClean="0"/>
              <a:t>мсьё (</a:t>
            </a:r>
            <a:r>
              <a:rPr lang="tr-TR" sz="2400" dirty="0" smtClean="0"/>
              <a:t>mösyö – eril cins) gibi. </a:t>
            </a:r>
            <a:endParaRPr lang="ru-RU" sz="2400" dirty="0" smtClean="0"/>
          </a:p>
          <a:p>
            <a:pPr algn="just"/>
            <a:endParaRPr lang="ru-RU" sz="2400" dirty="0"/>
          </a:p>
          <a:p>
            <a:pPr algn="just"/>
            <a:r>
              <a:rPr lang="ru-RU" sz="2400" dirty="0" smtClean="0"/>
              <a:t> — </a:t>
            </a:r>
            <a:r>
              <a:rPr lang="ru-RU" sz="2400" i="1" dirty="0" smtClean="0"/>
              <a:t>Послу́шайте, мсьё Печо́рин! я ду́маю, что вы благоро́дный челове́к</a:t>
            </a:r>
            <a:r>
              <a:rPr lang="ru-RU" sz="2400" dirty="0" smtClean="0"/>
              <a:t>. М. Ю. Лермонтов, «Герой нашего времени», 1839-1841 г.</a:t>
            </a:r>
          </a:p>
          <a:p>
            <a:pPr algn="just"/>
            <a:endParaRPr lang="ru-RU" sz="2400" dirty="0"/>
          </a:p>
          <a:p>
            <a:pPr algn="just"/>
            <a:endParaRPr lang="ru-RU" sz="2400" dirty="0" smtClean="0"/>
          </a:p>
          <a:p>
            <a:pPr algn="just"/>
            <a:r>
              <a:rPr lang="tr-TR" sz="2400" dirty="0" smtClean="0"/>
              <a:t>Örneğin kanguru anlamına gelen </a:t>
            </a:r>
            <a:r>
              <a:rPr lang="ru-RU" sz="2400" i="1" dirty="0" smtClean="0">
                <a:solidFill>
                  <a:srgbClr val="FF0000"/>
                </a:solidFill>
              </a:rPr>
              <a:t>кенгуру</a:t>
            </a:r>
            <a:r>
              <a:rPr lang="ru-RU" sz="2400" dirty="0" smtClean="0"/>
              <a:t> </a:t>
            </a:r>
            <a:r>
              <a:rPr lang="tr-TR" sz="2400" dirty="0" smtClean="0"/>
              <a:t>sözcüğü </a:t>
            </a:r>
            <a:r>
              <a:rPr lang="tr-TR" sz="2400" dirty="0" smtClean="0">
                <a:solidFill>
                  <a:srgbClr val="FF0000"/>
                </a:solidFill>
              </a:rPr>
              <a:t>eril cinse </a:t>
            </a:r>
            <a:r>
              <a:rPr lang="tr-TR" sz="2400" dirty="0" smtClean="0"/>
              <a:t>ait bir sözcük olmasına rağmen, hem erkek hem de dişi cins için kullanılabilir. Aynı durum </a:t>
            </a:r>
            <a:r>
              <a:rPr lang="ru-RU" sz="2400" i="1" dirty="0" smtClean="0">
                <a:solidFill>
                  <a:srgbClr val="FF0000"/>
                </a:solidFill>
              </a:rPr>
              <a:t>маэстро</a:t>
            </a:r>
            <a:r>
              <a:rPr lang="ru-RU" sz="2400" dirty="0" smtClean="0"/>
              <a:t> (</a:t>
            </a:r>
            <a:r>
              <a:rPr lang="tr-TR" sz="2400" dirty="0" smtClean="0"/>
              <a:t>maestro), </a:t>
            </a:r>
            <a:r>
              <a:rPr lang="ru-RU" sz="2400" i="1" dirty="0" smtClean="0">
                <a:solidFill>
                  <a:srgbClr val="FF0000"/>
                </a:solidFill>
              </a:rPr>
              <a:t>буржуа</a:t>
            </a:r>
            <a:r>
              <a:rPr lang="ru-RU" sz="2400" dirty="0" smtClean="0"/>
              <a:t> (</a:t>
            </a:r>
            <a:r>
              <a:rPr lang="tr-TR" sz="2400" dirty="0" smtClean="0"/>
              <a:t>burjuva) ve </a:t>
            </a:r>
            <a:r>
              <a:rPr lang="ru-RU" sz="2400" i="1" dirty="0" smtClean="0">
                <a:solidFill>
                  <a:srgbClr val="FF0000"/>
                </a:solidFill>
              </a:rPr>
              <a:t>атташе</a:t>
            </a:r>
            <a:r>
              <a:rPr lang="ru-RU" sz="2400" dirty="0" smtClean="0"/>
              <a:t> (</a:t>
            </a:r>
            <a:r>
              <a:rPr lang="tr-TR" sz="2400" dirty="0" smtClean="0"/>
              <a:t>ateşe) kelimeleri için de geçerlidir. Bunlar cins olarak eril olmalarına karşın yapısal olarak hem farklı morfolojik araçlara sahiptir hem de kadın ve erkek için de kullanılabilirler. </a:t>
            </a:r>
            <a:r>
              <a:rPr lang="ru-RU" sz="2400" dirty="0" smtClean="0"/>
              <a:t> </a:t>
            </a:r>
          </a:p>
          <a:p>
            <a:endParaRPr lang="ru-RU" dirty="0"/>
          </a:p>
          <a:p>
            <a:endParaRPr lang="tr-TR" dirty="0"/>
          </a:p>
        </p:txBody>
      </p:sp>
    </p:spTree>
    <p:extLst>
      <p:ext uri="{BB962C8B-B14F-4D97-AF65-F5344CB8AC3E}">
        <p14:creationId xmlns:p14="http://schemas.microsoft.com/office/powerpoint/2010/main" val="31086006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027471" y="819835"/>
            <a:ext cx="10432026" cy="369332"/>
          </a:xfrm>
          <a:prstGeom prst="rect">
            <a:avLst/>
          </a:prstGeom>
        </p:spPr>
        <p:txBody>
          <a:bodyPr wrap="square">
            <a:spAutoFit/>
          </a:bodyPr>
          <a:lstStyle/>
          <a:p>
            <a:endParaRPr lang="tr-TR" dirty="0"/>
          </a:p>
        </p:txBody>
      </p:sp>
      <p:sp>
        <p:nvSpPr>
          <p:cNvPr id="3" name="Dikdörtgen 2"/>
          <p:cNvSpPr/>
          <p:nvPr/>
        </p:nvSpPr>
        <p:spPr>
          <a:xfrm>
            <a:off x="820993" y="1418133"/>
            <a:ext cx="10844981" cy="3600986"/>
          </a:xfrm>
          <a:prstGeom prst="rect">
            <a:avLst/>
          </a:prstGeom>
        </p:spPr>
        <p:txBody>
          <a:bodyPr wrap="square">
            <a:spAutoFit/>
          </a:bodyPr>
          <a:lstStyle/>
          <a:p>
            <a:pPr algn="just"/>
            <a:endParaRPr lang="ru-RU" sz="2400" dirty="0" smtClean="0"/>
          </a:p>
          <a:p>
            <a:pPr algn="just"/>
            <a:r>
              <a:rPr lang="ru-RU" sz="2400" dirty="0" smtClean="0"/>
              <a:t>Дня три рассказывал о Сицилии и о том, как </a:t>
            </a:r>
            <a:r>
              <a:rPr lang="ru-RU" sz="2400" b="1" dirty="0" smtClean="0"/>
              <a:t>буржуа</a:t>
            </a:r>
            <a:r>
              <a:rPr lang="ru-RU" sz="2400" dirty="0" smtClean="0"/>
              <a:t> в рулетку играют в Монте-Карло.  М. А. Булгаков. Записки покойника (Театральный роман) (1936-1937).</a:t>
            </a:r>
          </a:p>
          <a:p>
            <a:pPr algn="just"/>
            <a:endParaRPr lang="ru-RU" sz="2400" dirty="0"/>
          </a:p>
          <a:p>
            <a:pPr algn="just"/>
            <a:endParaRPr lang="ru-RU" sz="2400" dirty="0" smtClean="0"/>
          </a:p>
          <a:p>
            <a:pPr algn="just"/>
            <a:r>
              <a:rPr lang="tr-TR" sz="2400" dirty="0" smtClean="0"/>
              <a:t>Yabancı kökenli olup da ad çekimine uğramayan sözcüklerin dile yerleşmesi ve yaygınlaşması Çağdaş Rusçada bazı ikilemleri de beraberinde getirmiştir. Bu ikilemler özellikle de ismi niteleyen, belirten sıfat ve zamir çekimlerinde yaşanmaktadır. </a:t>
            </a:r>
            <a:endParaRPr lang="ru-RU" sz="2400" dirty="0" smtClean="0"/>
          </a:p>
          <a:p>
            <a:endParaRPr lang="ru-RU" dirty="0"/>
          </a:p>
          <a:p>
            <a:endParaRPr lang="ru-RU" dirty="0" smtClean="0"/>
          </a:p>
        </p:txBody>
      </p:sp>
    </p:spTree>
    <p:extLst>
      <p:ext uri="{BB962C8B-B14F-4D97-AF65-F5344CB8AC3E}">
        <p14:creationId xmlns:p14="http://schemas.microsoft.com/office/powerpoint/2010/main" val="49519654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785</TotalTime>
  <Words>3050</Words>
  <Application>Microsoft Office PowerPoint</Application>
  <PresentationFormat>Geniş ekran</PresentationFormat>
  <Paragraphs>206</Paragraphs>
  <Slides>38</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38</vt:i4>
      </vt:variant>
    </vt:vector>
  </HeadingPairs>
  <TitlesOfParts>
    <vt:vector size="43" baseType="lpstr">
      <vt:lpstr>Arial</vt:lpstr>
      <vt:lpstr>Calibri</vt:lpstr>
      <vt:lpstr>Calibri Light</vt:lpstr>
      <vt:lpstr>Times New Roman</vt:lpstr>
      <vt:lpstr>Office Teması</vt:lpstr>
      <vt:lpstr>İsimler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İsimler</dc:title>
  <dc:creator>Çiğdem</dc:creator>
  <cp:lastModifiedBy>Çiğdem</cp:lastModifiedBy>
  <cp:revision>94</cp:revision>
  <dcterms:created xsi:type="dcterms:W3CDTF">2022-10-07T10:37:04Z</dcterms:created>
  <dcterms:modified xsi:type="dcterms:W3CDTF">2024-10-07T06:19:51Z</dcterms:modified>
</cp:coreProperties>
</file>