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7"/>
  </p:notesMasterIdLst>
  <p:handoutMasterIdLst>
    <p:handoutMasterId r:id="rId8"/>
  </p:handoutMasterIdLst>
  <p:sldIdLst>
    <p:sldId id="470" r:id="rId2"/>
    <p:sldId id="460" r:id="rId3"/>
    <p:sldId id="471" r:id="rId4"/>
    <p:sldId id="462" r:id="rId5"/>
    <p:sldId id="463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64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pPr/>
              <a:t>16.10.2019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10/16/2019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042400" cy="2807575"/>
          </a:xfrm>
        </p:spPr>
        <p:txBody>
          <a:bodyPr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tr-TR" sz="2200" b="1" dirty="0" smtClean="0">
                <a:effectLst/>
              </a:rPr>
              <a:t/>
            </a:r>
            <a:br>
              <a:rPr lang="tr-TR" sz="2200" b="1" dirty="0" smtClean="0">
                <a:effectLst/>
              </a:rPr>
            </a:br>
            <a:r>
              <a:rPr lang="tr-TR" sz="6400" b="1" dirty="0" smtClean="0">
                <a:effectLst/>
              </a:rPr>
              <a:t>Tefsir IV</a:t>
            </a:r>
            <a:br>
              <a:rPr lang="tr-TR" sz="6400" b="1" dirty="0" smtClean="0">
                <a:effectLst/>
              </a:rPr>
            </a:br>
            <a:r>
              <a:rPr lang="tr-TR" sz="3200" b="1" dirty="0" smtClean="0">
                <a:effectLst/>
              </a:rPr>
              <a:t>(İlahiyat Fakültesi  4. Sınıf)</a:t>
            </a:r>
            <a:endParaRPr lang="en-US" sz="6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2500" b="1" dirty="0" smtClean="0"/>
              <a:t>Arş. Gör. </a:t>
            </a:r>
            <a:r>
              <a:rPr lang="tr-TR" sz="2500" b="1" dirty="0" smtClean="0">
                <a:effectLst/>
              </a:rPr>
              <a:t>Dr</a:t>
            </a:r>
            <a:r>
              <a:rPr lang="tr-TR" sz="2500" b="1" dirty="0">
                <a:effectLst/>
              </a:rPr>
              <a:t>. </a:t>
            </a:r>
            <a:r>
              <a:rPr lang="tr-TR" sz="2500" b="1" dirty="0" smtClean="0">
                <a:effectLst/>
              </a:rPr>
              <a:t>HASAN YÜCEL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sz="2000" b="1" dirty="0" smtClean="0">
                <a:effectLst/>
              </a:rPr>
              <a:t>2019-2020 Güz Dönemi</a:t>
            </a:r>
          </a:p>
        </p:txBody>
      </p:sp>
    </p:spTree>
    <p:extLst>
      <p:ext uri="{BB962C8B-B14F-4D97-AF65-F5344CB8AC3E}">
        <p14:creationId xmlns="" xmlns:p14="http://schemas.microsoft.com/office/powerpoint/2010/main" val="5522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800100"/>
            <a:ext cx="8648700" cy="2076450"/>
          </a:xfrm>
        </p:spPr>
        <p:txBody>
          <a:bodyPr/>
          <a:lstStyle/>
          <a:p>
            <a:r>
              <a:rPr lang="tr-TR" sz="4600" b="1" u="sng" dirty="0" smtClean="0"/>
              <a:t>5. Hafta</a:t>
            </a:r>
            <a:br>
              <a:rPr lang="tr-TR" sz="4600" b="1" u="sng" dirty="0" smtClean="0"/>
            </a:br>
            <a:endParaRPr lang="tr-TR" sz="4600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endParaRPr lang="tr-TR" sz="4400" dirty="0" smtClean="0"/>
          </a:p>
          <a:p>
            <a:r>
              <a:rPr lang="tr-TR" sz="4400" dirty="0" smtClean="0"/>
              <a:t>39 </a:t>
            </a:r>
            <a:r>
              <a:rPr lang="tr-TR" sz="4400" dirty="0"/>
              <a:t>ez-Zumer Sûresi 42-52. </a:t>
            </a:r>
            <a:r>
              <a:rPr lang="tr-TR" sz="4400" dirty="0" err="1" smtClean="0"/>
              <a:t>âyetler</a:t>
            </a:r>
            <a:endParaRPr lang="tr-TR" sz="4400" dirty="0" smtClean="0"/>
          </a:p>
        </p:txBody>
      </p:sp>
    </p:spTree>
    <p:extLst>
      <p:ext uri="{BB962C8B-B14F-4D97-AF65-F5344CB8AC3E}">
        <p14:creationId xmlns:p14="http://schemas.microsoft.com/office/powerpoint/2010/main" xmlns="" val="28701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tr-TR" sz="5400" u="sng" dirty="0" smtClean="0"/>
              <a:t>Sure Hakkında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İsimleri</a:t>
            </a:r>
            <a:r>
              <a:rPr lang="tr-TR" dirty="0" smtClean="0"/>
              <a:t>:</a:t>
            </a:r>
            <a:endParaRPr lang="tr-TR" dirty="0" smtClean="0"/>
          </a:p>
          <a:p>
            <a:r>
              <a:rPr lang="tr-TR" dirty="0" smtClean="0"/>
              <a:t>Muhasara döneminde inmiştir. (risaletin 7-9. yılları)</a:t>
            </a:r>
          </a:p>
          <a:p>
            <a:r>
              <a:rPr lang="tr-TR" dirty="0" smtClean="0"/>
              <a:t>Benzeştiği sureler</a:t>
            </a:r>
            <a:r>
              <a:rPr lang="tr-TR" dirty="0" smtClean="0"/>
              <a:t>:</a:t>
            </a:r>
            <a:endParaRPr lang="tr-TR" dirty="0" smtClean="0"/>
          </a:p>
          <a:p>
            <a:r>
              <a:rPr lang="tr-TR" dirty="0" smtClean="0"/>
              <a:t>Muhammed Allahın elçisidir; Kuran Allahın vahyidir. (1)</a:t>
            </a:r>
          </a:p>
          <a:p>
            <a:r>
              <a:rPr lang="tr-TR" dirty="0" smtClean="0"/>
              <a:t>Müşriklerin Yanlış inançlarının  eleştirisi (2-9; 11-21; 36-40; 42-52)</a:t>
            </a:r>
          </a:p>
          <a:p>
            <a:pPr lvl="1"/>
            <a:r>
              <a:rPr lang="tr-TR" dirty="0" smtClean="0"/>
              <a:t>Putlardan şefaat umulmaz. (2-3)</a:t>
            </a:r>
          </a:p>
          <a:p>
            <a:r>
              <a:rPr lang="tr-TR" dirty="0" smtClean="0"/>
              <a:t>Müminlere sabır tavsiyesi (10)</a:t>
            </a:r>
          </a:p>
          <a:p>
            <a:r>
              <a:rPr lang="tr-TR" dirty="0" smtClean="0"/>
              <a:t>Allahın engin merhametinin vurgusu (53-61)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tr-TR" dirty="0" smtClean="0"/>
              <a:t>Tevhid vurgusu (11-20)</a:t>
            </a:r>
          </a:p>
          <a:p>
            <a:pPr lvl="1"/>
            <a:r>
              <a:rPr lang="tr-TR" dirty="0" smtClean="0"/>
              <a:t>Tevhidin kevni delilleri (21-35)</a:t>
            </a:r>
          </a:p>
          <a:p>
            <a:pPr lvl="1"/>
            <a:r>
              <a:rPr lang="tr-TR" dirty="0" smtClean="0"/>
              <a:t>Tevhidin gerekçesi (62-66)</a:t>
            </a:r>
            <a:endParaRPr lang="tr-T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tr-TR" dirty="0" smtClean="0"/>
              <a:t>Ahiret </a:t>
            </a:r>
            <a:r>
              <a:rPr lang="tr-TR" dirty="0" smtClean="0"/>
              <a:t>vurgusu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tr-TR" dirty="0" smtClean="0"/>
              <a:t>Müminlerin ve müşriklerin durumları (67-75)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62000" y="0"/>
            <a:ext cx="4512160" cy="915744"/>
          </a:xfrm>
        </p:spPr>
        <p:txBody>
          <a:bodyPr/>
          <a:lstStyle/>
          <a:p>
            <a:pPr algn="l"/>
            <a:r>
              <a:rPr lang="tr-TR" sz="3200" dirty="0" smtClean="0"/>
              <a:t>Zümer </a:t>
            </a:r>
            <a:r>
              <a:rPr lang="tr-TR" sz="3200" dirty="0" smtClean="0"/>
              <a:t>42-46. </a:t>
            </a:r>
            <a:r>
              <a:rPr lang="tr-TR" sz="3200" dirty="0" smtClean="0"/>
              <a:t>ayetler</a:t>
            </a:r>
            <a:endParaRPr lang="tr-TR" sz="320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28601" y="1144345"/>
            <a:ext cx="8572499" cy="5713655"/>
          </a:xfrm>
        </p:spPr>
        <p:txBody>
          <a:bodyPr>
            <a:noAutofit/>
          </a:bodyPr>
          <a:lstStyle/>
          <a:p>
            <a:pPr marL="742950" indent="-742950" algn="r" rtl="1">
              <a:buFont typeface="+mj-lt"/>
              <a:buAutoNum type="arabicPeriod" startAt="42"/>
            </a:pPr>
            <a:r>
              <a:rPr lang="ar-SA" sz="3200" dirty="0" smtClean="0">
                <a:cs typeface="+mj-cs"/>
              </a:rPr>
              <a:t>اللَّهُ </a:t>
            </a:r>
            <a:r>
              <a:rPr lang="ar-SA" sz="3200" u="sng" dirty="0" smtClean="0">
                <a:cs typeface="+mj-cs"/>
              </a:rPr>
              <a:t>يَتَوَفَّى الأَنفُسَ</a:t>
            </a:r>
            <a:r>
              <a:rPr lang="ar-SA" sz="3200" dirty="0" smtClean="0">
                <a:cs typeface="+mj-cs"/>
              </a:rPr>
              <a:t> </a:t>
            </a:r>
            <a:r>
              <a:rPr lang="ar-SA" sz="3200" u="sng" dirty="0" smtClean="0">
                <a:cs typeface="+mj-cs"/>
              </a:rPr>
              <a:t>حِينَ مَوْتِهَا</a:t>
            </a:r>
            <a:r>
              <a:rPr lang="ar-SA" sz="3200" dirty="0" smtClean="0">
                <a:cs typeface="+mj-cs"/>
              </a:rPr>
              <a:t> وَالَّتِي لَمْ تَمُتْ فِي مَنَامِهَا فَيُمْسِكُ الَّتِي </a:t>
            </a:r>
            <a:r>
              <a:rPr lang="ar-SA" sz="3200" u="sng" dirty="0" smtClean="0">
                <a:cs typeface="+mj-cs"/>
              </a:rPr>
              <a:t>قَضَى عَلَيْهَا الْمَوْتَ</a:t>
            </a:r>
            <a:r>
              <a:rPr lang="ar-SA" sz="3200" dirty="0" smtClean="0">
                <a:cs typeface="+mj-cs"/>
              </a:rPr>
              <a:t> وَيُرْسِلُ الأُخْرَى إِلَى أَجَلٍ مُسَمًّى إِنَّ فِي ذَلِكَ </a:t>
            </a:r>
            <a:r>
              <a:rPr lang="ar-SA" sz="3200" u="sng" dirty="0" smtClean="0">
                <a:cs typeface="+mj-cs"/>
              </a:rPr>
              <a:t>لَآيَاتٍ</a:t>
            </a:r>
            <a:r>
              <a:rPr lang="ar-SA" sz="3200" dirty="0" smtClean="0">
                <a:cs typeface="+mj-cs"/>
              </a:rPr>
              <a:t> لِّقَوْمٍ يَتَفَكَّرُونَ</a:t>
            </a:r>
          </a:p>
          <a:p>
            <a:pPr marL="742950" indent="-742950" algn="r" rtl="1">
              <a:buFont typeface="+mj-lt"/>
              <a:buAutoNum type="arabicPeriod" startAt="42"/>
            </a:pPr>
            <a:r>
              <a:rPr lang="ar-SA" sz="3200" dirty="0" smtClean="0">
                <a:cs typeface="+mj-cs"/>
              </a:rPr>
              <a:t>أَمِ اتَّخَذُوا مِن دُونِ اللَّهِ </a:t>
            </a:r>
            <a:r>
              <a:rPr lang="ar-SA" sz="3200" u="sng" dirty="0" smtClean="0">
                <a:cs typeface="+mj-cs"/>
              </a:rPr>
              <a:t>شُفَعَاء</a:t>
            </a:r>
            <a:r>
              <a:rPr lang="ar-SA" sz="3200" dirty="0" smtClean="0">
                <a:cs typeface="+mj-cs"/>
              </a:rPr>
              <a:t> قُلْ أَوَلَوْ كَانُوا لا يَمْلِكُونَ شَيْئًا وَلا يَعْقِلُونَ</a:t>
            </a:r>
          </a:p>
          <a:p>
            <a:pPr marL="742950" indent="-742950" algn="r" rtl="1">
              <a:buFont typeface="+mj-lt"/>
              <a:buAutoNum type="arabicPeriod" startAt="42"/>
            </a:pPr>
            <a:r>
              <a:rPr lang="ar-SA" sz="3200" dirty="0" smtClean="0">
                <a:cs typeface="+mj-cs"/>
              </a:rPr>
              <a:t>قُل لِّلَّهِ </a:t>
            </a:r>
            <a:r>
              <a:rPr lang="ar-SA" sz="3200" u="sng" dirty="0" smtClean="0">
                <a:cs typeface="+mj-cs"/>
              </a:rPr>
              <a:t>الشَّفَاعَةُ</a:t>
            </a:r>
            <a:r>
              <a:rPr lang="ar-SA" sz="3200" dirty="0" smtClean="0">
                <a:cs typeface="+mj-cs"/>
              </a:rPr>
              <a:t> جَمِيعًا لَّهُ مُلْكُ السَّمَاوَاتِ وَالأَرْضِ ثُمَّ إِلَيْهِ تُرْجَعُونَ</a:t>
            </a:r>
          </a:p>
          <a:p>
            <a:pPr marL="742950" indent="-742950" algn="r" rtl="1">
              <a:buFont typeface="+mj-lt"/>
              <a:buAutoNum type="arabicPeriod" startAt="42"/>
            </a:pPr>
            <a:r>
              <a:rPr lang="ar-SA" sz="3200" dirty="0" smtClean="0">
                <a:cs typeface="+mj-cs"/>
              </a:rPr>
              <a:t>وَإِذَا ذُكِرَ اللَّهُ وَحْدَهُ </a:t>
            </a:r>
            <a:r>
              <a:rPr lang="ar-SA" sz="3200" u="sng" dirty="0" smtClean="0">
                <a:cs typeface="+mj-cs"/>
              </a:rPr>
              <a:t>اشْمَأَزَّتْ</a:t>
            </a:r>
            <a:r>
              <a:rPr lang="ar-SA" sz="3200" dirty="0" smtClean="0">
                <a:cs typeface="+mj-cs"/>
              </a:rPr>
              <a:t> قُلُوبُ الَّذِينَ لا يُؤْمِنُونَ بِالآخِرَةِ وَإِذَا ذُكِرَ الَّذِينَ مِن دُونِهِ إِذَا هُمْ يَسْتَبْشِرُونَ</a:t>
            </a:r>
          </a:p>
          <a:p>
            <a:pPr marL="742950" indent="-742950" algn="r" rtl="1">
              <a:buFont typeface="+mj-lt"/>
              <a:buAutoNum type="arabicPeriod" startAt="42"/>
            </a:pPr>
            <a:r>
              <a:rPr lang="ar-SA" sz="3200" dirty="0" smtClean="0">
                <a:cs typeface="+mj-cs"/>
              </a:rPr>
              <a:t>قُلِ اللَّهُمَّ </a:t>
            </a:r>
            <a:r>
              <a:rPr lang="ar-SA" sz="3200" u="sng" dirty="0" smtClean="0">
                <a:cs typeface="+mj-cs"/>
              </a:rPr>
              <a:t>فَاطِرَ</a:t>
            </a:r>
            <a:r>
              <a:rPr lang="ar-SA" sz="3200" dirty="0" smtClean="0">
                <a:cs typeface="+mj-cs"/>
              </a:rPr>
              <a:t> السَّمَاوَاتِ وَالأَرْضِ </a:t>
            </a:r>
            <a:r>
              <a:rPr lang="ar-SA" sz="3200" u="sng" dirty="0" smtClean="0">
                <a:cs typeface="+mj-cs"/>
              </a:rPr>
              <a:t>عَالِمَ الْغَيْبِ وَالشَّهَادَةِ </a:t>
            </a:r>
            <a:r>
              <a:rPr lang="ar-SA" sz="3200" dirty="0" smtClean="0">
                <a:cs typeface="+mj-cs"/>
              </a:rPr>
              <a:t>أَنتَ تَحْكُمُ بَيْنَ عِبَادِكَ </a:t>
            </a:r>
            <a:r>
              <a:rPr lang="ar-SA" sz="3200" u="sng" dirty="0" smtClean="0">
                <a:cs typeface="+mj-cs"/>
              </a:rPr>
              <a:t>فِي مَا كَانُوا فِيهِ </a:t>
            </a:r>
            <a:r>
              <a:rPr lang="ar-SA" sz="3200" u="sng" dirty="0" smtClean="0">
                <a:cs typeface="+mj-cs"/>
              </a:rPr>
              <a:t>يَخْتَلِفُونَ</a:t>
            </a:r>
            <a:r>
              <a:rPr lang="tr-TR" sz="3200" dirty="0" smtClean="0">
                <a:cs typeface="+mj-cs"/>
              </a:rPr>
              <a:t>	</a:t>
            </a:r>
            <a:r>
              <a:rPr lang="tr-TR" sz="2000" dirty="0" smtClean="0">
                <a:solidFill>
                  <a:srgbClr val="FF0000"/>
                </a:solidFill>
                <a:cs typeface="+mj-cs"/>
              </a:rPr>
              <a:t>(3. ayetle birlikte oku)</a:t>
            </a:r>
            <a:endParaRPr lang="ar-SA" sz="3200" u="sng" dirty="0" smtClean="0">
              <a:solidFill>
                <a:srgbClr val="FF0000"/>
              </a:solidFill>
              <a:cs typeface="+mj-cs"/>
            </a:endParaRPr>
          </a:p>
          <a:p>
            <a:pPr marL="742950" indent="-742950" algn="r">
              <a:buFont typeface="+mj-lt"/>
              <a:buAutoNum type="arabicPeriod" startAt="42"/>
            </a:pPr>
            <a:endParaRPr lang="tr-TR" sz="32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387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" y="43031"/>
            <a:ext cx="4610100" cy="1054250"/>
          </a:xfrm>
        </p:spPr>
        <p:txBody>
          <a:bodyPr/>
          <a:lstStyle/>
          <a:p>
            <a:pPr algn="l"/>
            <a:r>
              <a:rPr lang="tr-TR" sz="3200" dirty="0" smtClean="0"/>
              <a:t>Zümer </a:t>
            </a:r>
            <a:r>
              <a:rPr lang="tr-TR" sz="3200" dirty="0" smtClean="0"/>
              <a:t>47-52</a:t>
            </a:r>
            <a:r>
              <a:rPr lang="tr-TR" sz="3200" dirty="0" smtClean="0"/>
              <a:t>. ayetler</a:t>
            </a:r>
            <a:endParaRPr lang="tr-TR" sz="320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" y="1352550"/>
            <a:ext cx="9143999" cy="5505449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 startAt="47"/>
            </a:pPr>
            <a:r>
              <a:rPr lang="ar-SA" sz="3200" dirty="0" smtClean="0">
                <a:cs typeface="+mj-cs"/>
              </a:rPr>
              <a:t>وَلَوْ أَنَّ لِلَّذِينَ ظَلَمُوا مَا فِي الأَرْضِ جَمِيعًا وَمِثْلَهُ مَعَهُ </a:t>
            </a:r>
            <a:r>
              <a:rPr lang="ar-SA" sz="3200" u="sng" dirty="0" smtClean="0">
                <a:cs typeface="+mj-cs"/>
              </a:rPr>
              <a:t>لافْتَدَوْا </a:t>
            </a:r>
            <a:r>
              <a:rPr lang="ar-SA" sz="3200" u="sng" dirty="0" err="1" smtClean="0">
                <a:cs typeface="+mj-cs"/>
              </a:rPr>
              <a:t>بِهِ</a:t>
            </a:r>
            <a:r>
              <a:rPr lang="ar-SA" sz="3200" u="sng" dirty="0" smtClean="0">
                <a:cs typeface="+mj-cs"/>
              </a:rPr>
              <a:t> </a:t>
            </a:r>
            <a:r>
              <a:rPr lang="ar-SA" sz="3200" dirty="0" smtClean="0">
                <a:cs typeface="+mj-cs"/>
              </a:rPr>
              <a:t>مِن سُوءِ الْعَذَابِ يَوْمَ الْقِيَامَةِ </a:t>
            </a:r>
            <a:r>
              <a:rPr lang="ar-SA" sz="3200" u="sng" dirty="0" smtClean="0">
                <a:cs typeface="+mj-cs"/>
              </a:rPr>
              <a:t>وَبَدَا لَهُم </a:t>
            </a:r>
            <a:r>
              <a:rPr lang="ar-SA" sz="3200" dirty="0" smtClean="0">
                <a:cs typeface="+mj-cs"/>
              </a:rPr>
              <a:t>مِّنَ اللَّهِ مَا لَمْ يَكُونُوا يَحْتَسِبُونَ</a:t>
            </a:r>
          </a:p>
          <a:p>
            <a:pPr marL="457200" indent="-457200" algn="r" rtl="1">
              <a:buFont typeface="+mj-lt"/>
              <a:buAutoNum type="arabicPeriod" startAt="47"/>
            </a:pPr>
            <a:r>
              <a:rPr lang="ar-SA" sz="3200" dirty="0" smtClean="0">
                <a:cs typeface="+mj-cs"/>
              </a:rPr>
              <a:t>وَبَدَا لَهُمْ سَيِّئَاتُ مَا كَسَبُوا </a:t>
            </a:r>
            <a:r>
              <a:rPr lang="ar-SA" sz="3200" u="sng" dirty="0" smtClean="0">
                <a:cs typeface="+mj-cs"/>
              </a:rPr>
              <a:t>وَحَاقَ بِهِم </a:t>
            </a:r>
            <a:r>
              <a:rPr lang="ar-SA" sz="3200" dirty="0" smtClean="0">
                <a:cs typeface="+mj-cs"/>
              </a:rPr>
              <a:t>مَّا كَانُوا </a:t>
            </a:r>
            <a:r>
              <a:rPr lang="ar-SA" sz="3200" dirty="0" err="1" smtClean="0">
                <a:cs typeface="+mj-cs"/>
              </a:rPr>
              <a:t>بِهِ</a:t>
            </a:r>
            <a:r>
              <a:rPr lang="ar-SA" sz="3200" dirty="0" smtClean="0">
                <a:cs typeface="+mj-cs"/>
              </a:rPr>
              <a:t> يَسْتَهْزِؤُون</a:t>
            </a:r>
          </a:p>
          <a:p>
            <a:pPr marL="457200" indent="-457200" algn="r" rtl="1">
              <a:buFont typeface="+mj-lt"/>
              <a:buAutoNum type="arabicPeriod" startAt="47"/>
            </a:pPr>
            <a:r>
              <a:rPr lang="ar-SA" sz="3200" dirty="0" smtClean="0">
                <a:cs typeface="+mj-cs"/>
              </a:rPr>
              <a:t>فَإِذَا </a:t>
            </a:r>
            <a:r>
              <a:rPr lang="ar-SA" sz="3200" u="sng" dirty="0" smtClean="0">
                <a:cs typeface="+mj-cs"/>
              </a:rPr>
              <a:t>مَسَّ</a:t>
            </a:r>
            <a:r>
              <a:rPr lang="ar-SA" sz="3200" dirty="0" smtClean="0">
                <a:cs typeface="+mj-cs"/>
              </a:rPr>
              <a:t> الإِنسَانَ </a:t>
            </a:r>
            <a:r>
              <a:rPr lang="ar-SA" sz="3200" u="sng" dirty="0" smtClean="0">
                <a:cs typeface="+mj-cs"/>
              </a:rPr>
              <a:t>ضُرٌّ</a:t>
            </a:r>
            <a:r>
              <a:rPr lang="ar-SA" sz="3200" dirty="0" smtClean="0">
                <a:cs typeface="+mj-cs"/>
              </a:rPr>
              <a:t> دَعَانَا ثُمَّ إِذَا </a:t>
            </a:r>
            <a:r>
              <a:rPr lang="ar-SA" sz="3200" u="sng" dirty="0" smtClean="0">
                <a:cs typeface="+mj-cs"/>
              </a:rPr>
              <a:t>خَوَّلْنَاهُ نِعْمَةً </a:t>
            </a:r>
            <a:r>
              <a:rPr lang="ar-SA" sz="3200" dirty="0" smtClean="0">
                <a:cs typeface="+mj-cs"/>
              </a:rPr>
              <a:t>مِّنَّا قَالَ إِنَّمَا أُوتِيتُهُ عَلَى عِلْمٍ بَلْ هِيَ فِتْنَةٌ وَلَكِنَّ أَكْثَرَهُمْ لا </a:t>
            </a:r>
            <a:r>
              <a:rPr lang="ar-SA" sz="3200" dirty="0" smtClean="0">
                <a:cs typeface="+mj-cs"/>
              </a:rPr>
              <a:t>يَعْلَمُونَ</a:t>
            </a:r>
            <a:r>
              <a:rPr lang="tr-TR" sz="3200" dirty="0" smtClean="0">
                <a:cs typeface="+mj-cs"/>
              </a:rPr>
              <a:t> </a:t>
            </a:r>
            <a:r>
              <a:rPr lang="tr-TR" sz="4400" dirty="0" smtClean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(8. </a:t>
            </a:r>
            <a:r>
              <a:rPr lang="tr-TR" sz="2000" dirty="0" smtClean="0">
                <a:solidFill>
                  <a:srgbClr val="FF0000"/>
                </a:solidFill>
              </a:rPr>
              <a:t>ayetle birlikte oku</a:t>
            </a:r>
            <a:r>
              <a:rPr lang="tr-TR" sz="2000" dirty="0" smtClean="0">
                <a:solidFill>
                  <a:srgbClr val="FF0000"/>
                </a:solidFill>
              </a:rPr>
              <a:t>)</a:t>
            </a:r>
            <a:endParaRPr lang="ar-SA" sz="3200" dirty="0" smtClean="0">
              <a:cs typeface="+mj-cs"/>
            </a:endParaRPr>
          </a:p>
          <a:p>
            <a:pPr marL="457200" indent="-457200" algn="r" rtl="1">
              <a:buFont typeface="+mj-lt"/>
              <a:buAutoNum type="arabicPeriod" startAt="47"/>
            </a:pPr>
            <a:r>
              <a:rPr lang="ar-SA" sz="3200" dirty="0" smtClean="0">
                <a:cs typeface="+mj-cs"/>
              </a:rPr>
              <a:t>قَدْ قَالَهَا الَّذِينَ مِن قَبْلِهِمْ </a:t>
            </a:r>
            <a:r>
              <a:rPr lang="ar-SA" sz="3200" u="sng" dirty="0" smtClean="0">
                <a:cs typeface="+mj-cs"/>
              </a:rPr>
              <a:t>فَمَا أَغْنَى عَنْهُم </a:t>
            </a:r>
            <a:r>
              <a:rPr lang="ar-SA" sz="3200" dirty="0" smtClean="0">
                <a:cs typeface="+mj-cs"/>
              </a:rPr>
              <a:t>مَّا كَانُوا يَكْسِبُونَ</a:t>
            </a:r>
          </a:p>
          <a:p>
            <a:pPr marL="457200" indent="-457200" algn="r" rtl="1">
              <a:buFont typeface="+mj-lt"/>
              <a:buAutoNum type="arabicPeriod" startAt="47"/>
            </a:pPr>
            <a:r>
              <a:rPr lang="ar-SA" sz="3200" dirty="0" smtClean="0">
                <a:cs typeface="+mj-cs"/>
              </a:rPr>
              <a:t>فَأَصَابَهُمْ </a:t>
            </a:r>
            <a:r>
              <a:rPr lang="ar-SA" sz="3200" u="sng" dirty="0" smtClean="0">
                <a:cs typeface="+mj-cs"/>
              </a:rPr>
              <a:t>سَيِّئَاتُ مَا كَسَبُوا </a:t>
            </a:r>
            <a:r>
              <a:rPr lang="ar-SA" sz="3200" dirty="0" smtClean="0">
                <a:cs typeface="+mj-cs"/>
              </a:rPr>
              <a:t>وَالَّذِينَ ظَلَمُوا مِنْ هَؤُلاء سَيُصِيبُهُمْ سَيِّئَاتُ مَا كَسَبُوا وَمَا هُم بِمُعْجِزِينَ</a:t>
            </a:r>
          </a:p>
          <a:p>
            <a:pPr marL="457200" indent="-457200" algn="r" rtl="1">
              <a:buFont typeface="+mj-lt"/>
              <a:buAutoNum type="arabicPeriod" startAt="47"/>
            </a:pPr>
            <a:r>
              <a:rPr lang="ar-SA" sz="3200" dirty="0" smtClean="0">
                <a:cs typeface="+mj-cs"/>
              </a:rPr>
              <a:t>أَوَلَمْ يَعْلَمُوا أَنَّ اللَّهَ يَبْسُطُ الرِّزْقَ لِمَن يَشَاء وَيَقْدِرُ إِنَّ فِي ذَلِكَ لَآيَاتٍ </a:t>
            </a:r>
            <a:r>
              <a:rPr lang="ar-SA" sz="3200" u="sng" dirty="0" smtClean="0">
                <a:solidFill>
                  <a:srgbClr val="FF0000"/>
                </a:solidFill>
                <a:cs typeface="+mj-cs"/>
              </a:rPr>
              <a:t>لِّقَوْمٍ </a:t>
            </a:r>
            <a:r>
              <a:rPr lang="ar-SA" sz="3200" u="sng" dirty="0" smtClean="0">
                <a:solidFill>
                  <a:srgbClr val="FF0000"/>
                </a:solidFill>
                <a:cs typeface="+mj-cs"/>
              </a:rPr>
              <a:t>يُؤْمِنُونَ</a:t>
            </a:r>
            <a:endParaRPr lang="ar-SA" sz="3200" u="sng" dirty="0" smtClean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684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10479</TotalTime>
  <Words>259</Words>
  <Application>Microsoft Office PowerPoint</Application>
  <PresentationFormat>عرض على الشاشة (3:4)‏</PresentationFormat>
  <Paragraphs>36</Paragraphs>
  <Slides>5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تدفق</vt:lpstr>
      <vt:lpstr> Tefsir IV (İlahiyat Fakültesi  4. Sınıf)</vt:lpstr>
      <vt:lpstr>5. Hafta </vt:lpstr>
      <vt:lpstr>Sure Hakkında</vt:lpstr>
      <vt:lpstr>Zümer 42-46. ayetler</vt:lpstr>
      <vt:lpstr>Zümer 47-52. ayetler</vt:lpstr>
    </vt:vector>
  </TitlesOfParts>
  <Company>istanbul ünivesitesi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Hasan Yücel</cp:lastModifiedBy>
  <cp:revision>507</cp:revision>
  <cp:lastPrinted>2016-03-08T11:30:58Z</cp:lastPrinted>
  <dcterms:created xsi:type="dcterms:W3CDTF">2014-10-29T07:48:48Z</dcterms:created>
  <dcterms:modified xsi:type="dcterms:W3CDTF">2019-10-16T06:26:56Z</dcterms:modified>
</cp:coreProperties>
</file>