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charts/chart1.xml" ContentType="application/vnd.openxmlformats-officedocument.drawingml.chart+xml"/>
  <Override PartName="/ppt/drawings/drawing1.xml" ContentType="application/vnd.openxmlformats-officedocument.drawingml.chartshapes+xml"/>
  <Override PartName="/ppt/charts/chart2.xml" ContentType="application/vnd.openxmlformats-officedocument.drawingml.chart+xml"/>
  <Override PartName="/ppt/drawings/drawing2.xml" ContentType="application/vnd.openxmlformats-officedocument.drawingml.chartshapes+xml"/>
  <Override PartName="/ppt/charts/chart3.xml" ContentType="application/vnd.openxmlformats-officedocument.drawingml.chart+xml"/>
  <Override PartName="/ppt/drawings/drawing3.xml" ContentType="application/vnd.openxmlformats-officedocument.drawingml.chartshapes+xml"/>
  <Override PartName="/ppt/charts/chart4.xml" ContentType="application/vnd.openxmlformats-officedocument.drawingml.chart+xml"/>
  <Override PartName="/ppt/drawings/drawing4.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_al__ma_Sayfas_1.xlsx"/></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_al__ma_Sayfas_2.xlsx"/></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Excel__al__ma_Sayfas_3.xlsx"/></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package" Target="../embeddings/Microsoft_Excel__al__ma_Sayfas_4.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tr-TR"/>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0.4159482767356783"/>
          <c:y val="2.0512857671932113E-2"/>
        </c:manualLayout>
      </c:layout>
      <c:overlay val="0"/>
      <c:spPr>
        <a:noFill/>
        <a:ln w="34902">
          <a:noFill/>
        </a:ln>
      </c:spPr>
      <c:txPr>
        <a:bodyPr/>
        <a:lstStyle/>
        <a:p>
          <a:pPr>
            <a:defRPr sz="1354" b="0" i="0" u="none" strike="noStrike" baseline="0">
              <a:solidFill>
                <a:srgbClr val="000000"/>
              </a:solidFill>
              <a:latin typeface="Arial Tur"/>
              <a:ea typeface="Arial Tur"/>
              <a:cs typeface="Arial Tur"/>
            </a:defRPr>
          </a:pPr>
          <a:endParaRPr lang="tr-TR"/>
        </a:p>
      </c:txPr>
    </c:title>
    <c:autoTitleDeleted val="0"/>
    <c:plotArea>
      <c:layout>
        <c:manualLayout>
          <c:layoutTarget val="inner"/>
          <c:xMode val="edge"/>
          <c:yMode val="edge"/>
          <c:x val="9.4827586206896866E-2"/>
          <c:y val="0.15641025641025702"/>
          <c:w val="0.85991379310344862"/>
          <c:h val="0.74102564102564161"/>
        </c:manualLayout>
      </c:layout>
      <c:scatterChart>
        <c:scatterStyle val="smoothMarker"/>
        <c:varyColors val="0"/>
        <c:ser>
          <c:idx val="0"/>
          <c:order val="0"/>
          <c:tx>
            <c:strRef>
              <c:f>Sayfa1!$F$1</c:f>
              <c:strCache>
                <c:ptCount val="1"/>
                <c:pt idx="0">
                  <c:v>Türkiye 2013</c:v>
                </c:pt>
              </c:strCache>
            </c:strRef>
          </c:tx>
          <c:spPr>
            <a:ln w="17452">
              <a:solidFill>
                <a:srgbClr val="000080"/>
              </a:solidFill>
              <a:prstDash val="solid"/>
            </a:ln>
          </c:spPr>
          <c:marker>
            <c:symbol val="diamond"/>
            <c:size val="2"/>
            <c:spPr>
              <a:solidFill>
                <a:srgbClr val="000080"/>
              </a:solidFill>
              <a:ln>
                <a:solidFill>
                  <a:srgbClr val="000080"/>
                </a:solidFill>
                <a:prstDash val="solid"/>
              </a:ln>
            </c:spPr>
          </c:marker>
          <c:dPt>
            <c:idx val="1"/>
            <c:marker>
              <c:spPr>
                <a:solidFill>
                  <a:srgbClr val="000000"/>
                </a:solidFill>
                <a:ln>
                  <a:solidFill>
                    <a:srgbClr val="000000"/>
                  </a:solidFill>
                  <a:prstDash val="solid"/>
                </a:ln>
              </c:spPr>
            </c:marker>
            <c:bubble3D val="0"/>
            <c:spPr>
              <a:ln w="34902">
                <a:solidFill>
                  <a:srgbClr val="000000"/>
                </a:solidFill>
                <a:prstDash val="solid"/>
              </a:ln>
            </c:spPr>
          </c:dPt>
          <c:dPt>
            <c:idx val="2"/>
            <c:marker>
              <c:spPr>
                <a:solidFill>
                  <a:srgbClr val="000000"/>
                </a:solidFill>
                <a:ln>
                  <a:solidFill>
                    <a:srgbClr val="000000"/>
                  </a:solidFill>
                  <a:prstDash val="solid"/>
                </a:ln>
              </c:spPr>
            </c:marker>
            <c:bubble3D val="0"/>
            <c:spPr>
              <a:ln w="34902">
                <a:solidFill>
                  <a:srgbClr val="000000"/>
                </a:solidFill>
                <a:prstDash val="solid"/>
              </a:ln>
            </c:spPr>
          </c:dPt>
          <c:dPt>
            <c:idx val="3"/>
            <c:marker>
              <c:spPr>
                <a:solidFill>
                  <a:srgbClr val="000000"/>
                </a:solidFill>
                <a:ln>
                  <a:solidFill>
                    <a:srgbClr val="000000"/>
                  </a:solidFill>
                  <a:prstDash val="solid"/>
                </a:ln>
              </c:spPr>
            </c:marker>
            <c:bubble3D val="0"/>
            <c:spPr>
              <a:ln w="34902">
                <a:solidFill>
                  <a:srgbClr val="000000"/>
                </a:solidFill>
                <a:prstDash val="solid"/>
              </a:ln>
            </c:spPr>
          </c:dPt>
          <c:dPt>
            <c:idx val="4"/>
            <c:marker>
              <c:spPr>
                <a:solidFill>
                  <a:srgbClr val="000000"/>
                </a:solidFill>
                <a:ln>
                  <a:solidFill>
                    <a:srgbClr val="000000"/>
                  </a:solidFill>
                  <a:prstDash val="solid"/>
                </a:ln>
              </c:spPr>
            </c:marker>
            <c:bubble3D val="0"/>
            <c:spPr>
              <a:ln w="34902">
                <a:solidFill>
                  <a:srgbClr val="000000"/>
                </a:solidFill>
                <a:prstDash val="solid"/>
              </a:ln>
            </c:spPr>
          </c:dPt>
          <c:dPt>
            <c:idx val="5"/>
            <c:marker>
              <c:spPr>
                <a:solidFill>
                  <a:srgbClr val="000000"/>
                </a:solidFill>
                <a:ln>
                  <a:solidFill>
                    <a:srgbClr val="000000"/>
                  </a:solidFill>
                  <a:prstDash val="solid"/>
                </a:ln>
              </c:spPr>
            </c:marker>
            <c:bubble3D val="0"/>
            <c:spPr>
              <a:ln w="34902">
                <a:solidFill>
                  <a:srgbClr val="000000"/>
                </a:solidFill>
                <a:prstDash val="solid"/>
              </a:ln>
            </c:spPr>
          </c:dPt>
          <c:dLbls>
            <c:dLbl>
              <c:idx val="1"/>
              <c:spPr>
                <a:noFill/>
                <a:ln w="34902">
                  <a:noFill/>
                </a:ln>
              </c:spPr>
              <c:txPr>
                <a:bodyPr/>
                <a:lstStyle/>
                <a:p>
                  <a:pPr>
                    <a:defRPr sz="1179" b="1" i="0" u="none" strike="noStrike" baseline="0">
                      <a:solidFill>
                        <a:srgbClr val="000000"/>
                      </a:solidFill>
                      <a:latin typeface="Arial Tur"/>
                      <a:ea typeface="Arial Tur"/>
                      <a:cs typeface="Arial Tur"/>
                    </a:defRPr>
                  </a:pPr>
                  <a:endParaRPr lang="tr-TR"/>
                </a:p>
              </c:txPr>
              <c:showLegendKey val="0"/>
              <c:showVal val="1"/>
              <c:showCatName val="0"/>
              <c:showSerName val="0"/>
              <c:showPercent val="0"/>
              <c:showBubbleSize val="0"/>
            </c:dLbl>
            <c:dLbl>
              <c:idx val="2"/>
              <c:spPr>
                <a:noFill/>
                <a:ln w="34902">
                  <a:noFill/>
                </a:ln>
              </c:spPr>
              <c:txPr>
                <a:bodyPr/>
                <a:lstStyle/>
                <a:p>
                  <a:pPr>
                    <a:defRPr sz="1179" b="1" i="0" u="none" strike="noStrike" baseline="0">
                      <a:solidFill>
                        <a:srgbClr val="000000"/>
                      </a:solidFill>
                      <a:latin typeface="Arial Tur"/>
                      <a:ea typeface="Arial Tur"/>
                      <a:cs typeface="Arial Tur"/>
                    </a:defRPr>
                  </a:pPr>
                  <a:endParaRPr lang="tr-TR"/>
                </a:p>
              </c:txPr>
              <c:showLegendKey val="0"/>
              <c:showVal val="1"/>
              <c:showCatName val="0"/>
              <c:showSerName val="0"/>
              <c:showPercent val="0"/>
              <c:showBubbleSize val="0"/>
            </c:dLbl>
            <c:dLbl>
              <c:idx val="3"/>
              <c:spPr>
                <a:noFill/>
                <a:ln w="34902">
                  <a:noFill/>
                </a:ln>
              </c:spPr>
              <c:txPr>
                <a:bodyPr/>
                <a:lstStyle/>
                <a:p>
                  <a:pPr>
                    <a:defRPr sz="1179" b="1" i="0" u="none" strike="noStrike" baseline="0">
                      <a:solidFill>
                        <a:srgbClr val="000000"/>
                      </a:solidFill>
                      <a:latin typeface="Arial Tur"/>
                      <a:ea typeface="Arial Tur"/>
                      <a:cs typeface="Arial Tur"/>
                    </a:defRPr>
                  </a:pPr>
                  <a:endParaRPr lang="tr-TR"/>
                </a:p>
              </c:txPr>
              <c:showLegendKey val="0"/>
              <c:showVal val="1"/>
              <c:showCatName val="0"/>
              <c:showSerName val="0"/>
              <c:showPercent val="0"/>
              <c:showBubbleSize val="0"/>
            </c:dLbl>
            <c:dLbl>
              <c:idx val="4"/>
              <c:spPr>
                <a:noFill/>
                <a:ln w="34902">
                  <a:noFill/>
                </a:ln>
              </c:spPr>
              <c:txPr>
                <a:bodyPr/>
                <a:lstStyle/>
                <a:p>
                  <a:pPr>
                    <a:defRPr sz="1179" b="1" i="0" u="none" strike="noStrike" baseline="0">
                      <a:solidFill>
                        <a:srgbClr val="000000"/>
                      </a:solidFill>
                      <a:latin typeface="Arial Tur"/>
                      <a:ea typeface="Arial Tur"/>
                      <a:cs typeface="Arial Tur"/>
                    </a:defRPr>
                  </a:pPr>
                  <a:endParaRPr lang="tr-TR"/>
                </a:p>
              </c:txPr>
              <c:showLegendKey val="0"/>
              <c:showVal val="1"/>
              <c:showCatName val="0"/>
              <c:showSerName val="0"/>
              <c:showPercent val="0"/>
              <c:showBubbleSize val="0"/>
            </c:dLbl>
            <c:dLbl>
              <c:idx val="5"/>
              <c:spPr>
                <a:noFill/>
                <a:ln w="34902">
                  <a:noFill/>
                </a:ln>
              </c:spPr>
              <c:txPr>
                <a:bodyPr/>
                <a:lstStyle/>
                <a:p>
                  <a:pPr>
                    <a:defRPr sz="1179" b="1" i="0" u="none" strike="noStrike" baseline="0">
                      <a:solidFill>
                        <a:srgbClr val="000000"/>
                      </a:solidFill>
                      <a:latin typeface="Arial Tur"/>
                      <a:ea typeface="Arial Tur"/>
                      <a:cs typeface="Arial Tur"/>
                    </a:defRPr>
                  </a:pPr>
                  <a:endParaRPr lang="tr-TR"/>
                </a:p>
              </c:txPr>
              <c:showLegendKey val="0"/>
              <c:showVal val="1"/>
              <c:showCatName val="0"/>
              <c:showSerName val="0"/>
              <c:showPercent val="0"/>
              <c:showBubbleSize val="0"/>
            </c:dLbl>
            <c:spPr>
              <a:noFill/>
              <a:ln w="34902">
                <a:noFill/>
              </a:ln>
            </c:spPr>
            <c:txPr>
              <a:bodyPr wrap="square" lIns="38100" tIns="19050" rIns="38100" bIns="19050" anchor="ctr">
                <a:spAutoFit/>
              </a:bodyPr>
              <a:lstStyle/>
              <a:p>
                <a:pPr>
                  <a:defRPr sz="1354" b="0" i="0" u="none" strike="noStrike" baseline="0">
                    <a:solidFill>
                      <a:srgbClr val="000000"/>
                    </a:solidFill>
                    <a:latin typeface="Arial Tur"/>
                    <a:ea typeface="Arial Tur"/>
                    <a:cs typeface="Arial Tur"/>
                  </a:defRPr>
                </a:pPr>
                <a:endParaRPr lang="tr-T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xVal>
            <c:numRef>
              <c:f>Sayfa1!$E$2:$E$8</c:f>
              <c:numCache>
                <c:formatCode>General</c:formatCode>
                <c:ptCount val="7"/>
                <c:pt idx="0">
                  <c:v>0</c:v>
                </c:pt>
                <c:pt idx="1">
                  <c:v>20</c:v>
                </c:pt>
                <c:pt idx="2">
                  <c:v>40</c:v>
                </c:pt>
                <c:pt idx="3">
                  <c:v>60</c:v>
                </c:pt>
                <c:pt idx="4">
                  <c:v>80</c:v>
                </c:pt>
                <c:pt idx="5">
                  <c:v>100</c:v>
                </c:pt>
              </c:numCache>
            </c:numRef>
          </c:xVal>
          <c:yVal>
            <c:numRef>
              <c:f>Sayfa1!$F$2:$F$8</c:f>
              <c:numCache>
                <c:formatCode>General</c:formatCode>
                <c:ptCount val="7"/>
                <c:pt idx="0">
                  <c:v>0</c:v>
                </c:pt>
                <c:pt idx="1">
                  <c:v>6.1</c:v>
                </c:pt>
                <c:pt idx="2">
                  <c:v>16.799999999999997</c:v>
                </c:pt>
                <c:pt idx="3">
                  <c:v>31.999999999999996</c:v>
                </c:pt>
                <c:pt idx="4">
                  <c:v>53.399999999999991</c:v>
                </c:pt>
                <c:pt idx="5">
                  <c:v>100</c:v>
                </c:pt>
              </c:numCache>
            </c:numRef>
          </c:yVal>
          <c:smooth val="1"/>
        </c:ser>
        <c:dLbls>
          <c:showLegendKey val="0"/>
          <c:showVal val="0"/>
          <c:showCatName val="0"/>
          <c:showSerName val="0"/>
          <c:showPercent val="0"/>
          <c:showBubbleSize val="0"/>
        </c:dLbls>
        <c:axId val="-110941616"/>
        <c:axId val="-110956304"/>
      </c:scatterChart>
      <c:valAx>
        <c:axId val="-110941616"/>
        <c:scaling>
          <c:orientation val="minMax"/>
          <c:max val="100"/>
        </c:scaling>
        <c:delete val="0"/>
        <c:axPos val="b"/>
        <c:numFmt formatCode="General" sourceLinked="1"/>
        <c:majorTickMark val="out"/>
        <c:minorTickMark val="none"/>
        <c:tickLblPos val="nextTo"/>
        <c:spPr>
          <a:ln w="4364">
            <a:solidFill>
              <a:srgbClr val="000000"/>
            </a:solidFill>
            <a:prstDash val="solid"/>
          </a:ln>
        </c:spPr>
        <c:txPr>
          <a:bodyPr rot="0" vert="horz"/>
          <a:lstStyle/>
          <a:p>
            <a:pPr>
              <a:defRPr sz="1354" b="0" i="0" u="none" strike="noStrike" baseline="0">
                <a:solidFill>
                  <a:srgbClr val="000000"/>
                </a:solidFill>
                <a:latin typeface="Arial Tur"/>
                <a:ea typeface="Arial Tur"/>
                <a:cs typeface="Arial Tur"/>
              </a:defRPr>
            </a:pPr>
            <a:endParaRPr lang="tr-TR"/>
          </a:p>
        </c:txPr>
        <c:crossAx val="-110956304"/>
        <c:crosses val="autoZero"/>
        <c:crossBetween val="midCat"/>
      </c:valAx>
      <c:valAx>
        <c:axId val="-110956304"/>
        <c:scaling>
          <c:orientation val="minMax"/>
          <c:max val="100"/>
        </c:scaling>
        <c:delete val="0"/>
        <c:axPos val="l"/>
        <c:majorGridlines>
          <c:spPr>
            <a:ln w="4364">
              <a:solidFill>
                <a:srgbClr val="000000"/>
              </a:solidFill>
              <a:prstDash val="solid"/>
            </a:ln>
          </c:spPr>
        </c:majorGridlines>
        <c:numFmt formatCode="General" sourceLinked="1"/>
        <c:majorTickMark val="out"/>
        <c:minorTickMark val="none"/>
        <c:tickLblPos val="nextTo"/>
        <c:spPr>
          <a:ln w="4364">
            <a:solidFill>
              <a:srgbClr val="000000"/>
            </a:solidFill>
            <a:prstDash val="solid"/>
          </a:ln>
        </c:spPr>
        <c:txPr>
          <a:bodyPr rot="0" vert="horz"/>
          <a:lstStyle/>
          <a:p>
            <a:pPr>
              <a:defRPr sz="1354" b="0" i="0" u="none" strike="noStrike" baseline="0">
                <a:solidFill>
                  <a:srgbClr val="000000"/>
                </a:solidFill>
                <a:latin typeface="Arial Tur"/>
                <a:ea typeface="Arial Tur"/>
                <a:cs typeface="Arial Tur"/>
              </a:defRPr>
            </a:pPr>
            <a:endParaRPr lang="tr-TR"/>
          </a:p>
        </c:txPr>
        <c:crossAx val="-110941616"/>
        <c:crosses val="autoZero"/>
        <c:crossBetween val="midCat"/>
        <c:majorUnit val="20"/>
      </c:valAx>
      <c:spPr>
        <a:solidFill>
          <a:srgbClr val="FFFFFF"/>
        </a:solidFill>
        <a:ln w="17452">
          <a:solidFill>
            <a:srgbClr val="808080"/>
          </a:solidFill>
          <a:prstDash val="solid"/>
        </a:ln>
      </c:spPr>
    </c:plotArea>
    <c:plotVisOnly val="1"/>
    <c:dispBlanksAs val="gap"/>
    <c:showDLblsOverMax val="0"/>
  </c:chart>
  <c:spPr>
    <a:solidFill>
      <a:srgbClr val="FFFFFF"/>
    </a:solidFill>
    <a:ln w="4364">
      <a:solidFill>
        <a:srgbClr val="000000"/>
      </a:solidFill>
      <a:prstDash val="solid"/>
    </a:ln>
  </c:spPr>
  <c:txPr>
    <a:bodyPr/>
    <a:lstStyle/>
    <a:p>
      <a:pPr>
        <a:defRPr sz="1354" b="0" i="0" u="none" strike="noStrike" baseline="0">
          <a:solidFill>
            <a:srgbClr val="000000"/>
          </a:solidFill>
          <a:latin typeface="Arial Tur"/>
          <a:ea typeface="Arial Tur"/>
          <a:cs typeface="Arial Tur"/>
        </a:defRPr>
      </a:pPr>
      <a:endParaRPr lang="tr-TR"/>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tr-T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386" b="0" i="0" u="none" strike="noStrike" baseline="0">
                <a:solidFill>
                  <a:srgbClr val="000000"/>
                </a:solidFill>
                <a:latin typeface="Arial Tur"/>
                <a:ea typeface="Arial Tur"/>
                <a:cs typeface="Arial Tur"/>
              </a:defRPr>
            </a:pPr>
            <a:r>
              <a:rPr lang="tr-TR" dirty="0" smtClean="0"/>
              <a:t>Kırsal</a:t>
            </a:r>
            <a:r>
              <a:rPr lang="tr-TR" baseline="0" dirty="0" smtClean="0"/>
              <a:t> Kesim</a:t>
            </a:r>
            <a:r>
              <a:rPr lang="en-US" dirty="0" smtClean="0"/>
              <a:t> 20</a:t>
            </a:r>
            <a:r>
              <a:rPr lang="tr-TR" dirty="0" smtClean="0"/>
              <a:t>13</a:t>
            </a:r>
            <a:endParaRPr lang="en-US" dirty="0"/>
          </a:p>
        </c:rich>
      </c:tx>
      <c:layout>
        <c:manualLayout>
          <c:xMode val="edge"/>
          <c:yMode val="edge"/>
          <c:x val="0.38146561679790025"/>
          <c:y val="2.0618309075001989E-2"/>
        </c:manualLayout>
      </c:layout>
      <c:overlay val="0"/>
      <c:spPr>
        <a:noFill/>
        <a:ln w="36118">
          <a:noFill/>
        </a:ln>
      </c:spPr>
    </c:title>
    <c:autoTitleDeleted val="0"/>
    <c:plotArea>
      <c:layout>
        <c:manualLayout>
          <c:layoutTarget val="inner"/>
          <c:xMode val="edge"/>
          <c:yMode val="edge"/>
          <c:x val="0.14655172413793124"/>
          <c:y val="0.15721649484536221"/>
          <c:w val="0.80818965517241381"/>
          <c:h val="0.67783505154639512"/>
        </c:manualLayout>
      </c:layout>
      <c:scatterChart>
        <c:scatterStyle val="smoothMarker"/>
        <c:varyColors val="0"/>
        <c:ser>
          <c:idx val="0"/>
          <c:order val="0"/>
          <c:tx>
            <c:strRef>
              <c:f>Sayfa1!$G$1</c:f>
              <c:strCache>
                <c:ptCount val="1"/>
                <c:pt idx="0">
                  <c:v>Kırsal Kesim 2001</c:v>
                </c:pt>
              </c:strCache>
            </c:strRef>
          </c:tx>
          <c:spPr>
            <a:ln w="36118">
              <a:solidFill>
                <a:srgbClr val="000000"/>
              </a:solidFill>
              <a:prstDash val="solid"/>
            </a:ln>
          </c:spPr>
          <c:marker>
            <c:symbol val="diamond"/>
            <c:size val="2"/>
            <c:spPr>
              <a:solidFill>
                <a:srgbClr val="000000"/>
              </a:solidFill>
              <a:ln>
                <a:solidFill>
                  <a:srgbClr val="000000"/>
                </a:solidFill>
                <a:prstDash val="solid"/>
              </a:ln>
            </c:spPr>
          </c:marker>
          <c:dLbls>
            <c:spPr>
              <a:noFill/>
              <a:ln w="36118">
                <a:noFill/>
              </a:ln>
            </c:spPr>
            <c:txPr>
              <a:bodyPr wrap="square" lIns="38100" tIns="19050" rIns="38100" bIns="19050" anchor="ctr">
                <a:spAutoFit/>
              </a:bodyPr>
              <a:lstStyle/>
              <a:p>
                <a:pPr>
                  <a:defRPr sz="1394" b="0" i="0" u="none" strike="noStrike" baseline="0">
                    <a:solidFill>
                      <a:srgbClr val="000000"/>
                    </a:solidFill>
                    <a:latin typeface="Arial Tur"/>
                    <a:ea typeface="Arial Tur"/>
                    <a:cs typeface="Arial Tur"/>
                  </a:defRPr>
                </a:pPr>
                <a:endParaRPr lang="tr-T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xVal>
            <c:numRef>
              <c:f>Sayfa1!$E$2:$E$7</c:f>
              <c:numCache>
                <c:formatCode>General</c:formatCode>
                <c:ptCount val="6"/>
                <c:pt idx="0">
                  <c:v>0</c:v>
                </c:pt>
                <c:pt idx="1">
                  <c:v>20</c:v>
                </c:pt>
                <c:pt idx="2">
                  <c:v>40</c:v>
                </c:pt>
                <c:pt idx="3">
                  <c:v>60</c:v>
                </c:pt>
                <c:pt idx="4">
                  <c:v>80</c:v>
                </c:pt>
                <c:pt idx="5">
                  <c:v>100</c:v>
                </c:pt>
              </c:numCache>
            </c:numRef>
          </c:xVal>
          <c:yVal>
            <c:numRef>
              <c:f>Sayfa1!$G$2:$G$7</c:f>
              <c:numCache>
                <c:formatCode>General</c:formatCode>
                <c:ptCount val="6"/>
                <c:pt idx="0">
                  <c:v>0</c:v>
                </c:pt>
                <c:pt idx="1">
                  <c:v>6.7</c:v>
                </c:pt>
                <c:pt idx="2">
                  <c:v>18.100000000000001</c:v>
                </c:pt>
                <c:pt idx="3">
                  <c:v>34.200000000000003</c:v>
                </c:pt>
                <c:pt idx="4">
                  <c:v>56.8</c:v>
                </c:pt>
                <c:pt idx="5">
                  <c:v>100</c:v>
                </c:pt>
              </c:numCache>
            </c:numRef>
          </c:yVal>
          <c:smooth val="1"/>
        </c:ser>
        <c:dLbls>
          <c:showLegendKey val="0"/>
          <c:showVal val="0"/>
          <c:showCatName val="0"/>
          <c:showSerName val="0"/>
          <c:showPercent val="0"/>
          <c:showBubbleSize val="0"/>
        </c:dLbls>
        <c:axId val="-110953584"/>
        <c:axId val="-110951408"/>
      </c:scatterChart>
      <c:valAx>
        <c:axId val="-110953584"/>
        <c:scaling>
          <c:orientation val="minMax"/>
          <c:max val="100"/>
        </c:scaling>
        <c:delete val="0"/>
        <c:axPos val="b"/>
        <c:title>
          <c:tx>
            <c:rich>
              <a:bodyPr/>
              <a:lstStyle/>
              <a:p>
                <a:pPr>
                  <a:defRPr sz="1329" b="1" i="0" u="none" strike="noStrike" baseline="0">
                    <a:solidFill>
                      <a:srgbClr val="000000"/>
                    </a:solidFill>
                    <a:latin typeface="Arial Tur"/>
                    <a:ea typeface="Arial Tur"/>
                    <a:cs typeface="Arial Tur"/>
                  </a:defRPr>
                </a:pPr>
                <a:r>
                  <a:rPr lang="tr-TR"/>
                  <a:t>Nüfus %</a:t>
                </a:r>
              </a:p>
            </c:rich>
          </c:tx>
          <c:layout>
            <c:manualLayout>
              <c:xMode val="edge"/>
              <c:yMode val="edge"/>
              <c:x val="0.4913791338582677"/>
              <c:y val="0.91237111270182136"/>
            </c:manualLayout>
          </c:layout>
          <c:overlay val="0"/>
          <c:spPr>
            <a:noFill/>
            <a:ln w="36118">
              <a:noFill/>
            </a:ln>
          </c:spPr>
        </c:title>
        <c:numFmt formatCode="General" sourceLinked="1"/>
        <c:majorTickMark val="out"/>
        <c:minorTickMark val="none"/>
        <c:tickLblPos val="nextTo"/>
        <c:spPr>
          <a:ln w="4515">
            <a:solidFill>
              <a:srgbClr val="000000"/>
            </a:solidFill>
            <a:prstDash val="solid"/>
          </a:ln>
        </c:spPr>
        <c:txPr>
          <a:bodyPr rot="0" vert="horz"/>
          <a:lstStyle/>
          <a:p>
            <a:pPr>
              <a:defRPr sz="1394" b="0" i="0" u="none" strike="noStrike" baseline="0">
                <a:solidFill>
                  <a:srgbClr val="000000"/>
                </a:solidFill>
                <a:latin typeface="Arial Tur"/>
                <a:ea typeface="Arial Tur"/>
                <a:cs typeface="Arial Tur"/>
              </a:defRPr>
            </a:pPr>
            <a:endParaRPr lang="tr-TR"/>
          </a:p>
        </c:txPr>
        <c:crossAx val="-110951408"/>
        <c:crosses val="autoZero"/>
        <c:crossBetween val="midCat"/>
      </c:valAx>
      <c:valAx>
        <c:axId val="-110951408"/>
        <c:scaling>
          <c:orientation val="minMax"/>
          <c:max val="100"/>
        </c:scaling>
        <c:delete val="0"/>
        <c:axPos val="l"/>
        <c:majorGridlines>
          <c:spPr>
            <a:ln w="4515">
              <a:solidFill>
                <a:srgbClr val="000000"/>
              </a:solidFill>
              <a:prstDash val="solid"/>
            </a:ln>
          </c:spPr>
        </c:majorGridlines>
        <c:title>
          <c:tx>
            <c:rich>
              <a:bodyPr/>
              <a:lstStyle/>
              <a:p>
                <a:pPr>
                  <a:defRPr sz="1329" b="1" i="0" u="none" strike="noStrike" baseline="0">
                    <a:solidFill>
                      <a:srgbClr val="000000"/>
                    </a:solidFill>
                    <a:latin typeface="Arial Tur"/>
                    <a:ea typeface="Arial Tur"/>
                    <a:cs typeface="Arial Tur"/>
                  </a:defRPr>
                </a:pPr>
                <a:r>
                  <a:rPr lang="tr-TR"/>
                  <a:t>Gelir %</a:t>
                </a:r>
              </a:p>
            </c:rich>
          </c:tx>
          <c:layout>
            <c:manualLayout>
              <c:xMode val="edge"/>
              <c:yMode val="edge"/>
              <c:x val="2.3706824146981626E-2"/>
              <c:y val="0.43041215302632629"/>
            </c:manualLayout>
          </c:layout>
          <c:overlay val="0"/>
          <c:spPr>
            <a:noFill/>
            <a:ln w="36118">
              <a:noFill/>
            </a:ln>
          </c:spPr>
        </c:title>
        <c:numFmt formatCode="General" sourceLinked="1"/>
        <c:majorTickMark val="out"/>
        <c:minorTickMark val="none"/>
        <c:tickLblPos val="nextTo"/>
        <c:spPr>
          <a:ln w="4515">
            <a:solidFill>
              <a:srgbClr val="000000"/>
            </a:solidFill>
            <a:prstDash val="solid"/>
          </a:ln>
        </c:spPr>
        <c:txPr>
          <a:bodyPr rot="0" vert="horz"/>
          <a:lstStyle/>
          <a:p>
            <a:pPr>
              <a:defRPr sz="1394" b="0" i="0" u="none" strike="noStrike" baseline="0">
                <a:solidFill>
                  <a:srgbClr val="000000"/>
                </a:solidFill>
                <a:latin typeface="Arial Tur"/>
                <a:ea typeface="Arial Tur"/>
                <a:cs typeface="Arial Tur"/>
              </a:defRPr>
            </a:pPr>
            <a:endParaRPr lang="tr-TR"/>
          </a:p>
        </c:txPr>
        <c:crossAx val="-110953584"/>
        <c:crosses val="autoZero"/>
        <c:crossBetween val="midCat"/>
        <c:majorUnit val="20"/>
      </c:valAx>
      <c:spPr>
        <a:solidFill>
          <a:srgbClr val="FFFFFF"/>
        </a:solidFill>
        <a:ln w="18060">
          <a:solidFill>
            <a:srgbClr val="808080"/>
          </a:solidFill>
          <a:prstDash val="solid"/>
        </a:ln>
      </c:spPr>
    </c:plotArea>
    <c:plotVisOnly val="1"/>
    <c:dispBlanksAs val="gap"/>
    <c:showDLblsOverMax val="0"/>
  </c:chart>
  <c:spPr>
    <a:solidFill>
      <a:srgbClr val="FFFFFF"/>
    </a:solidFill>
    <a:ln w="4515">
      <a:solidFill>
        <a:srgbClr val="000000"/>
      </a:solidFill>
      <a:prstDash val="solid"/>
    </a:ln>
  </c:spPr>
  <c:txPr>
    <a:bodyPr/>
    <a:lstStyle/>
    <a:p>
      <a:pPr>
        <a:defRPr sz="1394" b="0" i="0" u="none" strike="noStrike" baseline="0">
          <a:solidFill>
            <a:srgbClr val="000000"/>
          </a:solidFill>
          <a:latin typeface="Arial Tur"/>
          <a:ea typeface="Arial Tur"/>
          <a:cs typeface="Arial Tur"/>
        </a:defRPr>
      </a:pPr>
      <a:endParaRPr lang="tr-TR"/>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0"/>
  <c:lang val="tr-T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356" b="0" i="0" u="none" strike="noStrike" baseline="0">
                <a:solidFill>
                  <a:srgbClr val="000000"/>
                </a:solidFill>
                <a:latin typeface="Arial Tur"/>
                <a:ea typeface="Arial Tur"/>
                <a:cs typeface="Arial Tur"/>
              </a:defRPr>
            </a:pPr>
            <a:r>
              <a:rPr lang="tr-TR" dirty="0" smtClean="0"/>
              <a:t>Kentsel</a:t>
            </a:r>
            <a:r>
              <a:rPr lang="tr-TR" baseline="0" dirty="0" smtClean="0"/>
              <a:t> Kesim </a:t>
            </a:r>
            <a:r>
              <a:rPr lang="en-US" dirty="0" smtClean="0"/>
              <a:t>20</a:t>
            </a:r>
            <a:r>
              <a:rPr lang="tr-TR" dirty="0" smtClean="0"/>
              <a:t>13</a:t>
            </a:r>
            <a:endParaRPr lang="en-US" dirty="0"/>
          </a:p>
        </c:rich>
      </c:tx>
      <c:layout>
        <c:manualLayout>
          <c:xMode val="edge"/>
          <c:yMode val="edge"/>
          <c:x val="0.37068980390190076"/>
          <c:y val="2.0512648684871838E-2"/>
        </c:manualLayout>
      </c:layout>
      <c:overlay val="0"/>
      <c:spPr>
        <a:noFill/>
        <a:ln w="35298">
          <a:noFill/>
        </a:ln>
      </c:spPr>
    </c:title>
    <c:autoTitleDeleted val="0"/>
    <c:plotArea>
      <c:layout>
        <c:manualLayout>
          <c:layoutTarget val="inner"/>
          <c:xMode val="edge"/>
          <c:yMode val="edge"/>
          <c:x val="0.14655172413793124"/>
          <c:y val="0.15641025641025702"/>
          <c:w val="0.80818965517241381"/>
          <c:h val="0.67948717948717963"/>
        </c:manualLayout>
      </c:layout>
      <c:scatterChart>
        <c:scatterStyle val="smoothMarker"/>
        <c:varyColors val="0"/>
        <c:ser>
          <c:idx val="0"/>
          <c:order val="0"/>
          <c:tx>
            <c:strRef>
              <c:f>Sayfa1!$H$1</c:f>
              <c:strCache>
                <c:ptCount val="1"/>
                <c:pt idx="0">
                  <c:v>Kentsel Kesim 2001</c:v>
                </c:pt>
              </c:strCache>
            </c:strRef>
          </c:tx>
          <c:spPr>
            <a:ln w="35298">
              <a:solidFill>
                <a:srgbClr val="000000"/>
              </a:solidFill>
              <a:prstDash val="solid"/>
            </a:ln>
          </c:spPr>
          <c:marker>
            <c:symbol val="diamond"/>
            <c:size val="2"/>
            <c:spPr>
              <a:solidFill>
                <a:srgbClr val="000000"/>
              </a:solidFill>
              <a:ln>
                <a:solidFill>
                  <a:srgbClr val="000000"/>
                </a:solidFill>
                <a:prstDash val="solid"/>
              </a:ln>
            </c:spPr>
          </c:marker>
          <c:dLbls>
            <c:spPr>
              <a:noFill/>
              <a:ln w="35298">
                <a:noFill/>
              </a:ln>
            </c:spPr>
            <c:txPr>
              <a:bodyPr wrap="square" lIns="38100" tIns="19050" rIns="38100" bIns="19050" anchor="ctr">
                <a:spAutoFit/>
              </a:bodyPr>
              <a:lstStyle/>
              <a:p>
                <a:pPr>
                  <a:defRPr sz="1369" b="0" i="0" u="none" strike="noStrike" baseline="0">
                    <a:solidFill>
                      <a:srgbClr val="000000"/>
                    </a:solidFill>
                    <a:latin typeface="Arial Tur"/>
                    <a:ea typeface="Arial Tur"/>
                    <a:cs typeface="Arial Tur"/>
                  </a:defRPr>
                </a:pPr>
                <a:endParaRPr lang="tr-T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xVal>
            <c:numRef>
              <c:f>Sayfa1!$E$2:$E$7</c:f>
              <c:numCache>
                <c:formatCode>General</c:formatCode>
                <c:ptCount val="6"/>
                <c:pt idx="0">
                  <c:v>0</c:v>
                </c:pt>
                <c:pt idx="1">
                  <c:v>20</c:v>
                </c:pt>
                <c:pt idx="2">
                  <c:v>40</c:v>
                </c:pt>
                <c:pt idx="3">
                  <c:v>60</c:v>
                </c:pt>
                <c:pt idx="4">
                  <c:v>80</c:v>
                </c:pt>
                <c:pt idx="5">
                  <c:v>100</c:v>
                </c:pt>
              </c:numCache>
            </c:numRef>
          </c:xVal>
          <c:yVal>
            <c:numRef>
              <c:f>Sayfa1!$H$2:$H$7</c:f>
              <c:numCache>
                <c:formatCode>General</c:formatCode>
                <c:ptCount val="6"/>
                <c:pt idx="0">
                  <c:v>0</c:v>
                </c:pt>
                <c:pt idx="1">
                  <c:v>6.4</c:v>
                </c:pt>
                <c:pt idx="2">
                  <c:v>17.3</c:v>
                </c:pt>
                <c:pt idx="3">
                  <c:v>32.5</c:v>
                </c:pt>
                <c:pt idx="4">
                  <c:v>53.6</c:v>
                </c:pt>
                <c:pt idx="5">
                  <c:v>100</c:v>
                </c:pt>
              </c:numCache>
            </c:numRef>
          </c:yVal>
          <c:smooth val="1"/>
        </c:ser>
        <c:dLbls>
          <c:showLegendKey val="0"/>
          <c:showVal val="0"/>
          <c:showCatName val="0"/>
          <c:showSerName val="0"/>
          <c:showPercent val="0"/>
          <c:showBubbleSize val="0"/>
        </c:dLbls>
        <c:axId val="-110949232"/>
        <c:axId val="-110948688"/>
      </c:scatterChart>
      <c:valAx>
        <c:axId val="-110949232"/>
        <c:scaling>
          <c:orientation val="minMax"/>
          <c:max val="100"/>
        </c:scaling>
        <c:delete val="0"/>
        <c:axPos val="b"/>
        <c:title>
          <c:tx>
            <c:rich>
              <a:bodyPr/>
              <a:lstStyle/>
              <a:p>
                <a:pPr>
                  <a:defRPr sz="1289" b="1" i="0" u="none" strike="noStrike" baseline="0">
                    <a:solidFill>
                      <a:srgbClr val="000000"/>
                    </a:solidFill>
                    <a:latin typeface="Arial Tur"/>
                    <a:ea typeface="Arial Tur"/>
                    <a:cs typeface="Arial Tur"/>
                  </a:defRPr>
                </a:pPr>
                <a:r>
                  <a:rPr lang="tr-TR"/>
                  <a:t>Nüfus %</a:t>
                </a:r>
              </a:p>
            </c:rich>
          </c:tx>
          <c:layout>
            <c:manualLayout>
              <c:xMode val="edge"/>
              <c:yMode val="edge"/>
              <c:x val="0.49137924001538019"/>
              <c:y val="0.91282068464846144"/>
            </c:manualLayout>
          </c:layout>
          <c:overlay val="0"/>
          <c:spPr>
            <a:noFill/>
            <a:ln w="35298">
              <a:noFill/>
            </a:ln>
          </c:spPr>
        </c:title>
        <c:numFmt formatCode="General" sourceLinked="1"/>
        <c:majorTickMark val="out"/>
        <c:minorTickMark val="none"/>
        <c:tickLblPos val="nextTo"/>
        <c:spPr>
          <a:ln w="4414">
            <a:solidFill>
              <a:srgbClr val="000000"/>
            </a:solidFill>
            <a:prstDash val="solid"/>
          </a:ln>
        </c:spPr>
        <c:txPr>
          <a:bodyPr rot="0" vert="horz"/>
          <a:lstStyle/>
          <a:p>
            <a:pPr>
              <a:defRPr sz="1369" b="0" i="0" u="none" strike="noStrike" baseline="0">
                <a:solidFill>
                  <a:srgbClr val="000000"/>
                </a:solidFill>
                <a:latin typeface="Arial Tur"/>
                <a:ea typeface="Arial Tur"/>
                <a:cs typeface="Arial Tur"/>
              </a:defRPr>
            </a:pPr>
            <a:endParaRPr lang="tr-TR"/>
          </a:p>
        </c:txPr>
        <c:crossAx val="-110948688"/>
        <c:crosses val="autoZero"/>
        <c:crossBetween val="midCat"/>
      </c:valAx>
      <c:valAx>
        <c:axId val="-110948688"/>
        <c:scaling>
          <c:orientation val="minMax"/>
          <c:max val="100"/>
        </c:scaling>
        <c:delete val="0"/>
        <c:axPos val="l"/>
        <c:majorGridlines>
          <c:spPr>
            <a:ln w="4414">
              <a:solidFill>
                <a:srgbClr val="000000"/>
              </a:solidFill>
              <a:prstDash val="solid"/>
            </a:ln>
          </c:spPr>
        </c:majorGridlines>
        <c:title>
          <c:tx>
            <c:rich>
              <a:bodyPr/>
              <a:lstStyle/>
              <a:p>
                <a:pPr>
                  <a:defRPr sz="1289" b="1" i="0" u="none" strike="noStrike" baseline="0">
                    <a:solidFill>
                      <a:srgbClr val="000000"/>
                    </a:solidFill>
                    <a:latin typeface="Arial Tur"/>
                    <a:ea typeface="Arial Tur"/>
                    <a:cs typeface="Arial Tur"/>
                  </a:defRPr>
                </a:pPr>
                <a:r>
                  <a:rPr lang="tr-TR"/>
                  <a:t>Gelir %</a:t>
                </a:r>
              </a:p>
            </c:rich>
          </c:tx>
          <c:layout>
            <c:manualLayout>
              <c:xMode val="edge"/>
              <c:yMode val="edge"/>
              <c:x val="2.3706839192871591E-2"/>
              <c:y val="0.43076929213635534"/>
            </c:manualLayout>
          </c:layout>
          <c:overlay val="0"/>
          <c:spPr>
            <a:noFill/>
            <a:ln w="35298">
              <a:noFill/>
            </a:ln>
          </c:spPr>
        </c:title>
        <c:numFmt formatCode="General" sourceLinked="1"/>
        <c:majorTickMark val="out"/>
        <c:minorTickMark val="none"/>
        <c:tickLblPos val="nextTo"/>
        <c:spPr>
          <a:ln w="4414">
            <a:solidFill>
              <a:srgbClr val="000000"/>
            </a:solidFill>
            <a:prstDash val="solid"/>
          </a:ln>
        </c:spPr>
        <c:txPr>
          <a:bodyPr rot="0" vert="horz"/>
          <a:lstStyle/>
          <a:p>
            <a:pPr>
              <a:defRPr sz="1369" b="0" i="0" u="none" strike="noStrike" baseline="0">
                <a:solidFill>
                  <a:srgbClr val="000000"/>
                </a:solidFill>
                <a:latin typeface="Arial Tur"/>
                <a:ea typeface="Arial Tur"/>
                <a:cs typeface="Arial Tur"/>
              </a:defRPr>
            </a:pPr>
            <a:endParaRPr lang="tr-TR"/>
          </a:p>
        </c:txPr>
        <c:crossAx val="-110949232"/>
        <c:crosses val="autoZero"/>
        <c:crossBetween val="midCat"/>
        <c:majorUnit val="20"/>
      </c:valAx>
      <c:spPr>
        <a:solidFill>
          <a:srgbClr val="FFFFFF"/>
        </a:solidFill>
        <a:ln w="17648">
          <a:solidFill>
            <a:srgbClr val="808080"/>
          </a:solidFill>
          <a:prstDash val="solid"/>
        </a:ln>
      </c:spPr>
    </c:plotArea>
    <c:plotVisOnly val="1"/>
    <c:dispBlanksAs val="gap"/>
    <c:showDLblsOverMax val="0"/>
  </c:chart>
  <c:spPr>
    <a:solidFill>
      <a:srgbClr val="FFFFFF"/>
    </a:solidFill>
    <a:ln w="4414">
      <a:solidFill>
        <a:srgbClr val="000000"/>
      </a:solidFill>
      <a:prstDash val="solid"/>
    </a:ln>
  </c:spPr>
  <c:txPr>
    <a:bodyPr/>
    <a:lstStyle/>
    <a:p>
      <a:pPr>
        <a:defRPr sz="1369" b="0" i="0" u="none" strike="noStrike" baseline="0">
          <a:solidFill>
            <a:srgbClr val="000000"/>
          </a:solidFill>
          <a:latin typeface="Arial Tur"/>
          <a:ea typeface="Arial Tur"/>
          <a:cs typeface="Arial Tur"/>
        </a:defRPr>
      </a:pPr>
      <a:endParaRPr lang="tr-TR"/>
    </a:p>
  </c:tx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0"/>
  <c:lang val="tr-T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673" b="1" i="0" u="none" strike="noStrike" baseline="0">
                <a:solidFill>
                  <a:srgbClr val="000000"/>
                </a:solidFill>
                <a:latin typeface="Arial Tur"/>
                <a:ea typeface="Arial Tur"/>
                <a:cs typeface="Arial Tur"/>
              </a:defRPr>
            </a:pPr>
            <a:r>
              <a:rPr lang="tr-TR" dirty="0" smtClean="0"/>
              <a:t>Tarım</a:t>
            </a:r>
            <a:r>
              <a:rPr lang="tr-TR" baseline="0" dirty="0" smtClean="0"/>
              <a:t> ve Tarım Dışı Sektörler </a:t>
            </a:r>
            <a:r>
              <a:rPr lang="tr-TR" dirty="0" smtClean="0"/>
              <a:t>2013</a:t>
            </a:r>
            <a:endParaRPr lang="tr-TR" dirty="0"/>
          </a:p>
        </c:rich>
      </c:tx>
      <c:layout>
        <c:manualLayout>
          <c:xMode val="edge"/>
          <c:yMode val="edge"/>
          <c:x val="0.33778483151244587"/>
          <c:y val="2.6539429824019252E-2"/>
        </c:manualLayout>
      </c:layout>
      <c:overlay val="0"/>
      <c:spPr>
        <a:noFill/>
        <a:ln w="27447">
          <a:noFill/>
        </a:ln>
      </c:spPr>
    </c:title>
    <c:autoTitleDeleted val="0"/>
    <c:plotArea>
      <c:layout>
        <c:manualLayout>
          <c:layoutTarget val="inner"/>
          <c:xMode val="edge"/>
          <c:yMode val="edge"/>
          <c:x val="0.14237288135593221"/>
          <c:y val="0.15090909090909149"/>
          <c:w val="0.81525423728813784"/>
          <c:h val="0.65636363636363848"/>
        </c:manualLayout>
      </c:layout>
      <c:scatterChart>
        <c:scatterStyle val="smoothMarker"/>
        <c:varyColors val="0"/>
        <c:ser>
          <c:idx val="1"/>
          <c:order val="0"/>
          <c:tx>
            <c:strRef>
              <c:f>Sayfa1!$G$1</c:f>
              <c:strCache>
                <c:ptCount val="1"/>
                <c:pt idx="0">
                  <c:v>Kırsal Kesim 2013</c:v>
                </c:pt>
              </c:strCache>
            </c:strRef>
          </c:tx>
          <c:spPr>
            <a:ln w="27447">
              <a:solidFill>
                <a:srgbClr val="FF00FF"/>
              </a:solidFill>
              <a:prstDash val="solid"/>
            </a:ln>
          </c:spPr>
          <c:marker>
            <c:symbol val="square"/>
            <c:size val="2"/>
            <c:spPr>
              <a:solidFill>
                <a:srgbClr val="FF00FF"/>
              </a:solidFill>
              <a:ln>
                <a:solidFill>
                  <a:srgbClr val="FF00FF"/>
                </a:solidFill>
                <a:prstDash val="solid"/>
              </a:ln>
            </c:spPr>
          </c:marker>
          <c:xVal>
            <c:numRef>
              <c:f>Sayfa1!$E$2:$E$7</c:f>
              <c:numCache>
                <c:formatCode>General</c:formatCode>
                <c:ptCount val="6"/>
                <c:pt idx="0">
                  <c:v>0</c:v>
                </c:pt>
                <c:pt idx="1">
                  <c:v>20</c:v>
                </c:pt>
                <c:pt idx="2">
                  <c:v>40</c:v>
                </c:pt>
                <c:pt idx="3">
                  <c:v>60</c:v>
                </c:pt>
                <c:pt idx="4">
                  <c:v>80</c:v>
                </c:pt>
                <c:pt idx="5">
                  <c:v>100</c:v>
                </c:pt>
              </c:numCache>
            </c:numRef>
          </c:xVal>
          <c:yVal>
            <c:numRef>
              <c:f>Sayfa1!$G$2:$G$7</c:f>
              <c:numCache>
                <c:formatCode>General</c:formatCode>
                <c:ptCount val="6"/>
                <c:pt idx="0">
                  <c:v>0</c:v>
                </c:pt>
                <c:pt idx="1">
                  <c:v>6.7</c:v>
                </c:pt>
                <c:pt idx="2">
                  <c:v>18.100000000000001</c:v>
                </c:pt>
                <c:pt idx="3">
                  <c:v>34.200000000000003</c:v>
                </c:pt>
                <c:pt idx="4">
                  <c:v>56.8</c:v>
                </c:pt>
                <c:pt idx="5">
                  <c:v>100</c:v>
                </c:pt>
              </c:numCache>
            </c:numRef>
          </c:yVal>
          <c:smooth val="1"/>
        </c:ser>
        <c:ser>
          <c:idx val="2"/>
          <c:order val="1"/>
          <c:tx>
            <c:strRef>
              <c:f>Sayfa1!$H$1</c:f>
              <c:strCache>
                <c:ptCount val="1"/>
                <c:pt idx="0">
                  <c:v>Kentsel Kesim 2013</c:v>
                </c:pt>
              </c:strCache>
            </c:strRef>
          </c:tx>
          <c:spPr>
            <a:ln w="27447">
              <a:solidFill>
                <a:srgbClr val="000000"/>
              </a:solidFill>
              <a:prstDash val="solid"/>
            </a:ln>
          </c:spPr>
          <c:marker>
            <c:symbol val="triangle"/>
            <c:size val="2"/>
            <c:spPr>
              <a:solidFill>
                <a:srgbClr val="000000"/>
              </a:solidFill>
              <a:ln>
                <a:solidFill>
                  <a:srgbClr val="000000"/>
                </a:solidFill>
                <a:prstDash val="solid"/>
              </a:ln>
            </c:spPr>
          </c:marker>
          <c:xVal>
            <c:numRef>
              <c:f>Sayfa1!$E$2:$E$7</c:f>
              <c:numCache>
                <c:formatCode>General</c:formatCode>
                <c:ptCount val="6"/>
                <c:pt idx="0">
                  <c:v>0</c:v>
                </c:pt>
                <c:pt idx="1">
                  <c:v>20</c:v>
                </c:pt>
                <c:pt idx="2">
                  <c:v>40</c:v>
                </c:pt>
                <c:pt idx="3">
                  <c:v>60</c:v>
                </c:pt>
                <c:pt idx="4">
                  <c:v>80</c:v>
                </c:pt>
                <c:pt idx="5">
                  <c:v>100</c:v>
                </c:pt>
              </c:numCache>
            </c:numRef>
          </c:xVal>
          <c:yVal>
            <c:numRef>
              <c:f>Sayfa1!$H$2:$H$7</c:f>
              <c:numCache>
                <c:formatCode>General</c:formatCode>
                <c:ptCount val="6"/>
                <c:pt idx="0">
                  <c:v>0</c:v>
                </c:pt>
                <c:pt idx="1">
                  <c:v>6.4</c:v>
                </c:pt>
                <c:pt idx="2">
                  <c:v>17.3</c:v>
                </c:pt>
                <c:pt idx="3">
                  <c:v>32.5</c:v>
                </c:pt>
                <c:pt idx="4">
                  <c:v>53.6</c:v>
                </c:pt>
                <c:pt idx="5">
                  <c:v>100</c:v>
                </c:pt>
              </c:numCache>
            </c:numRef>
          </c:yVal>
          <c:smooth val="1"/>
        </c:ser>
        <c:dLbls>
          <c:showLegendKey val="0"/>
          <c:showVal val="0"/>
          <c:showCatName val="0"/>
          <c:showSerName val="0"/>
          <c:showPercent val="0"/>
          <c:showBubbleSize val="0"/>
        </c:dLbls>
        <c:axId val="-73365280"/>
        <c:axId val="-73355488"/>
      </c:scatterChart>
      <c:valAx>
        <c:axId val="-73365280"/>
        <c:scaling>
          <c:orientation val="minMax"/>
          <c:max val="100"/>
        </c:scaling>
        <c:delete val="0"/>
        <c:axPos val="b"/>
        <c:title>
          <c:tx>
            <c:rich>
              <a:bodyPr/>
              <a:lstStyle/>
              <a:p>
                <a:pPr>
                  <a:defRPr sz="1244" b="1" i="0" u="none" strike="noStrike" baseline="0">
                    <a:solidFill>
                      <a:srgbClr val="000000"/>
                    </a:solidFill>
                    <a:latin typeface="Arial Tur"/>
                    <a:ea typeface="Arial Tur"/>
                    <a:cs typeface="Arial Tur"/>
                  </a:defRPr>
                </a:pPr>
                <a:r>
                  <a:rPr lang="tr-TR"/>
                  <a:t>Nüfus %</a:t>
                </a:r>
              </a:p>
            </c:rich>
          </c:tx>
          <c:layout>
            <c:manualLayout>
              <c:xMode val="edge"/>
              <c:yMode val="edge"/>
              <c:x val="0.48644051483161482"/>
              <c:y val="0.87090899351866724"/>
            </c:manualLayout>
          </c:layout>
          <c:overlay val="0"/>
          <c:spPr>
            <a:noFill/>
            <a:ln w="27447">
              <a:noFill/>
            </a:ln>
          </c:spPr>
        </c:title>
        <c:numFmt formatCode="General" sourceLinked="1"/>
        <c:majorTickMark val="out"/>
        <c:minorTickMark val="none"/>
        <c:tickLblPos val="nextTo"/>
        <c:spPr>
          <a:ln w="3432">
            <a:solidFill>
              <a:srgbClr val="000000"/>
            </a:solidFill>
            <a:prstDash val="solid"/>
          </a:ln>
        </c:spPr>
        <c:txPr>
          <a:bodyPr rot="0" vert="horz"/>
          <a:lstStyle/>
          <a:p>
            <a:pPr>
              <a:defRPr sz="1309" b="0" i="0" u="none" strike="noStrike" baseline="0">
                <a:solidFill>
                  <a:srgbClr val="000000"/>
                </a:solidFill>
                <a:latin typeface="Arial Tur"/>
                <a:ea typeface="Arial Tur"/>
                <a:cs typeface="Arial Tur"/>
              </a:defRPr>
            </a:pPr>
            <a:endParaRPr lang="tr-TR"/>
          </a:p>
        </c:txPr>
        <c:crossAx val="-73355488"/>
        <c:crosses val="autoZero"/>
        <c:crossBetween val="midCat"/>
      </c:valAx>
      <c:valAx>
        <c:axId val="-73355488"/>
        <c:scaling>
          <c:orientation val="minMax"/>
          <c:max val="100"/>
        </c:scaling>
        <c:delete val="0"/>
        <c:axPos val="l"/>
        <c:majorGridlines>
          <c:spPr>
            <a:ln w="3432">
              <a:solidFill>
                <a:srgbClr val="000000"/>
              </a:solidFill>
              <a:prstDash val="solid"/>
            </a:ln>
          </c:spPr>
        </c:majorGridlines>
        <c:title>
          <c:tx>
            <c:rich>
              <a:bodyPr/>
              <a:lstStyle/>
              <a:p>
                <a:pPr>
                  <a:defRPr sz="1244" b="1" i="0" u="none" strike="noStrike" baseline="0">
                    <a:solidFill>
                      <a:srgbClr val="000000"/>
                    </a:solidFill>
                    <a:latin typeface="Arial Tur"/>
                    <a:ea typeface="Arial Tur"/>
                    <a:cs typeface="Arial Tur"/>
                  </a:defRPr>
                </a:pPr>
                <a:r>
                  <a:rPr lang="tr-TR"/>
                  <a:t>Gelir %</a:t>
                </a:r>
              </a:p>
            </c:rich>
          </c:tx>
          <c:layout>
            <c:manualLayout>
              <c:xMode val="edge"/>
              <c:yMode val="edge"/>
              <c:x val="1.8643976395018243E-2"/>
              <c:y val="0.42181831666646064"/>
            </c:manualLayout>
          </c:layout>
          <c:overlay val="0"/>
          <c:spPr>
            <a:noFill/>
            <a:ln w="27447">
              <a:noFill/>
            </a:ln>
          </c:spPr>
        </c:title>
        <c:numFmt formatCode="General" sourceLinked="1"/>
        <c:majorTickMark val="out"/>
        <c:minorTickMark val="none"/>
        <c:tickLblPos val="nextTo"/>
        <c:spPr>
          <a:ln w="3432">
            <a:solidFill>
              <a:srgbClr val="000000"/>
            </a:solidFill>
            <a:prstDash val="solid"/>
          </a:ln>
        </c:spPr>
        <c:txPr>
          <a:bodyPr rot="0" vert="horz"/>
          <a:lstStyle/>
          <a:p>
            <a:pPr>
              <a:defRPr sz="1309" b="0" i="0" u="none" strike="noStrike" baseline="0">
                <a:solidFill>
                  <a:srgbClr val="000000"/>
                </a:solidFill>
                <a:latin typeface="Arial Tur"/>
                <a:ea typeface="Arial Tur"/>
                <a:cs typeface="Arial Tur"/>
              </a:defRPr>
            </a:pPr>
            <a:endParaRPr lang="tr-TR"/>
          </a:p>
        </c:txPr>
        <c:crossAx val="-73365280"/>
        <c:crosses val="autoZero"/>
        <c:crossBetween val="midCat"/>
        <c:majorUnit val="20"/>
      </c:valAx>
      <c:spPr>
        <a:solidFill>
          <a:srgbClr val="FFFFFF"/>
        </a:solidFill>
        <a:ln w="13723">
          <a:solidFill>
            <a:srgbClr val="000000"/>
          </a:solidFill>
          <a:prstDash val="solid"/>
        </a:ln>
      </c:spPr>
    </c:plotArea>
    <c:legend>
      <c:legendPos val="r"/>
      <c:layout>
        <c:manualLayout>
          <c:xMode val="edge"/>
          <c:yMode val="edge"/>
          <c:x val="0.24151964749529845"/>
          <c:y val="0.94380169511778056"/>
          <c:w val="0.60651273597302291"/>
          <c:h val="4.6280918181930586E-2"/>
        </c:manualLayout>
      </c:layout>
      <c:overlay val="0"/>
      <c:spPr>
        <a:solidFill>
          <a:srgbClr val="FFFFFF"/>
        </a:solidFill>
        <a:ln w="3432">
          <a:solidFill>
            <a:srgbClr val="000000"/>
          </a:solidFill>
          <a:prstDash val="solid"/>
        </a:ln>
      </c:spPr>
      <c:txPr>
        <a:bodyPr/>
        <a:lstStyle/>
        <a:p>
          <a:pPr>
            <a:defRPr sz="1189" b="0" i="0" u="none" strike="noStrike" baseline="0">
              <a:solidFill>
                <a:srgbClr val="000000"/>
              </a:solidFill>
              <a:latin typeface="Arial Tur"/>
              <a:ea typeface="Arial Tur"/>
              <a:cs typeface="Arial Tur"/>
            </a:defRPr>
          </a:pPr>
          <a:endParaRPr lang="tr-TR"/>
        </a:p>
      </c:txPr>
    </c:legend>
    <c:plotVisOnly val="1"/>
    <c:dispBlanksAs val="gap"/>
    <c:showDLblsOverMax val="0"/>
  </c:chart>
  <c:spPr>
    <a:solidFill>
      <a:srgbClr val="FFFFFF"/>
    </a:solidFill>
    <a:ln w="3432">
      <a:solidFill>
        <a:srgbClr val="000000"/>
      </a:solidFill>
      <a:prstDash val="solid"/>
    </a:ln>
  </c:spPr>
  <c:txPr>
    <a:bodyPr/>
    <a:lstStyle/>
    <a:p>
      <a:pPr>
        <a:defRPr sz="1309" b="0" i="0" u="none" strike="noStrike" baseline="0">
          <a:solidFill>
            <a:srgbClr val="000000"/>
          </a:solidFill>
          <a:latin typeface="Arial Tur"/>
          <a:ea typeface="Arial Tur"/>
          <a:cs typeface="Arial Tur"/>
        </a:defRPr>
      </a:pPr>
      <a:endParaRPr lang="tr-TR"/>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0.09525</cdr:x>
      <cdr:y>0.15575</cdr:y>
    </cdr:from>
    <cdr:to>
      <cdr:x>0.95475</cdr:x>
      <cdr:y>0.879</cdr:y>
    </cdr:to>
    <cdr:sp macro="" textlink="">
      <cdr:nvSpPr>
        <cdr:cNvPr id="3073" name="Line 1"/>
        <cdr:cNvSpPr>
          <a:spLocks xmlns:a="http://schemas.openxmlformats.org/drawingml/2006/main" noChangeShapeType="1"/>
        </cdr:cNvSpPr>
      </cdr:nvSpPr>
      <cdr:spPr bwMode="auto">
        <a:xfrm xmlns:a="http://schemas.openxmlformats.org/drawingml/2006/main" flipV="1">
          <a:off x="409918" y="561856"/>
          <a:ext cx="3809695" cy="2742414"/>
        </a:xfrm>
        <a:prstGeom xmlns:a="http://schemas.openxmlformats.org/drawingml/2006/main" prst="line">
          <a:avLst/>
        </a:prstGeom>
        <a:noFill xmlns:a="http://schemas.openxmlformats.org/drawingml/2006/main"/>
        <a:ln xmlns:a="http://schemas.openxmlformats.org/drawingml/2006/main" w="28575">
          <a:solidFill>
            <a:srgbClr val="FF0000"/>
          </a:solidFill>
          <a:round/>
          <a:headEnd/>
          <a:tailEnd/>
        </a:ln>
      </cdr:spPr>
      <cdr:txBody>
        <a:bodyPr xmlns:a="http://schemas.openxmlformats.org/drawingml/2006/main"/>
        <a:lstStyle xmlns:a="http://schemas.openxmlformats.org/drawingml/2006/main"/>
        <a:p xmlns:a="http://schemas.openxmlformats.org/drawingml/2006/main">
          <a:endParaRPr lang="tr-TR"/>
        </a:p>
      </cdr:txBody>
    </cdr:sp>
  </cdr:relSizeAnchor>
</c:userShapes>
</file>

<file path=ppt/drawings/drawing2.xml><?xml version="1.0" encoding="utf-8"?>
<c:userShapes xmlns:c="http://schemas.openxmlformats.org/drawingml/2006/chart">
  <cdr:relSizeAnchor xmlns:cdr="http://schemas.openxmlformats.org/drawingml/2006/chartDrawing">
    <cdr:from>
      <cdr:x>0.1455</cdr:x>
      <cdr:y>0.157</cdr:y>
    </cdr:from>
    <cdr:to>
      <cdr:x>0.96075</cdr:x>
      <cdr:y>0.8205</cdr:y>
    </cdr:to>
    <cdr:sp macro="" textlink="">
      <cdr:nvSpPr>
        <cdr:cNvPr id="7169" name="Line 1"/>
        <cdr:cNvSpPr>
          <a:spLocks xmlns:a="http://schemas.openxmlformats.org/drawingml/2006/main" noChangeShapeType="1"/>
        </cdr:cNvSpPr>
      </cdr:nvSpPr>
      <cdr:spPr bwMode="auto">
        <a:xfrm xmlns:a="http://schemas.openxmlformats.org/drawingml/2006/main" flipV="1">
          <a:off x="645262" y="561746"/>
          <a:ext cx="3594239" cy="2504761"/>
        </a:xfrm>
        <a:prstGeom xmlns:a="http://schemas.openxmlformats.org/drawingml/2006/main" prst="line">
          <a:avLst/>
        </a:prstGeom>
        <a:noFill xmlns:a="http://schemas.openxmlformats.org/drawingml/2006/main"/>
        <a:ln xmlns:a="http://schemas.openxmlformats.org/drawingml/2006/main" w="28575">
          <a:solidFill>
            <a:srgbClr val="FF0000"/>
          </a:solidFill>
          <a:round/>
          <a:headEnd/>
          <a:tailEnd/>
        </a:ln>
      </cdr:spPr>
      <cdr:txBody>
        <a:bodyPr xmlns:a="http://schemas.openxmlformats.org/drawingml/2006/main"/>
        <a:lstStyle xmlns:a="http://schemas.openxmlformats.org/drawingml/2006/main"/>
        <a:p xmlns:a="http://schemas.openxmlformats.org/drawingml/2006/main">
          <a:endParaRPr lang="tr-TR"/>
        </a:p>
      </cdr:txBody>
    </cdr:sp>
  </cdr:relSizeAnchor>
</c:userShapes>
</file>

<file path=ppt/drawings/drawing3.xml><?xml version="1.0" encoding="utf-8"?>
<c:userShapes xmlns:c="http://schemas.openxmlformats.org/drawingml/2006/chart">
  <cdr:relSizeAnchor xmlns:cdr="http://schemas.openxmlformats.org/drawingml/2006/chartDrawing">
    <cdr:from>
      <cdr:x>0.145</cdr:x>
      <cdr:y>0.15825</cdr:y>
    </cdr:from>
    <cdr:to>
      <cdr:x>0.95675</cdr:x>
      <cdr:y>0.818</cdr:y>
    </cdr:to>
    <cdr:sp macro="" textlink="">
      <cdr:nvSpPr>
        <cdr:cNvPr id="9217" name="Line 1"/>
        <cdr:cNvSpPr>
          <a:spLocks xmlns:a="http://schemas.openxmlformats.org/drawingml/2006/main" noChangeShapeType="1"/>
        </cdr:cNvSpPr>
      </cdr:nvSpPr>
      <cdr:spPr bwMode="auto">
        <a:xfrm xmlns:a="http://schemas.openxmlformats.org/drawingml/2006/main" flipV="1">
          <a:off x="638632" y="561856"/>
          <a:ext cx="3592030" cy="2523244"/>
        </a:xfrm>
        <a:prstGeom xmlns:a="http://schemas.openxmlformats.org/drawingml/2006/main" prst="line">
          <a:avLst/>
        </a:prstGeom>
        <a:noFill xmlns:a="http://schemas.openxmlformats.org/drawingml/2006/main"/>
        <a:ln xmlns:a="http://schemas.openxmlformats.org/drawingml/2006/main" w="28575">
          <a:solidFill>
            <a:srgbClr val="FF0000"/>
          </a:solidFill>
          <a:round/>
          <a:headEnd/>
          <a:tailEnd/>
        </a:ln>
      </cdr:spPr>
      <cdr:txBody>
        <a:bodyPr xmlns:a="http://schemas.openxmlformats.org/drawingml/2006/main"/>
        <a:lstStyle xmlns:a="http://schemas.openxmlformats.org/drawingml/2006/main"/>
        <a:p xmlns:a="http://schemas.openxmlformats.org/drawingml/2006/main">
          <a:endParaRPr lang="tr-TR"/>
        </a:p>
      </cdr:txBody>
    </cdr:sp>
  </cdr:relSizeAnchor>
</c:userShapes>
</file>

<file path=ppt/drawings/drawing4.xml><?xml version="1.0" encoding="utf-8"?>
<c:userShapes xmlns:c="http://schemas.openxmlformats.org/drawingml/2006/chart">
  <cdr:relSizeAnchor xmlns:cdr="http://schemas.openxmlformats.org/drawingml/2006/chartDrawing">
    <cdr:from>
      <cdr:x>0.14125</cdr:x>
      <cdr:y>0.14325</cdr:y>
    </cdr:from>
    <cdr:to>
      <cdr:x>0.95875</cdr:x>
      <cdr:y>0.80225</cdr:y>
    </cdr:to>
    <cdr:sp macro="" textlink="">
      <cdr:nvSpPr>
        <cdr:cNvPr id="20481" name="Line 1"/>
        <cdr:cNvSpPr>
          <a:spLocks xmlns:a="http://schemas.openxmlformats.org/drawingml/2006/main" noChangeShapeType="1"/>
        </cdr:cNvSpPr>
      </cdr:nvSpPr>
      <cdr:spPr bwMode="auto">
        <a:xfrm xmlns:a="http://schemas.openxmlformats.org/drawingml/2006/main" flipV="1">
          <a:off x="778335" y="754380"/>
          <a:ext cx="4612410" cy="3458885"/>
        </a:xfrm>
        <a:prstGeom xmlns:a="http://schemas.openxmlformats.org/drawingml/2006/main" prst="line">
          <a:avLst/>
        </a:prstGeom>
        <a:noFill xmlns:a="http://schemas.openxmlformats.org/drawingml/2006/main"/>
        <a:ln xmlns:a="http://schemas.openxmlformats.org/drawingml/2006/main" w="28575">
          <a:solidFill>
            <a:srgbClr val="FF0000"/>
          </a:solidFill>
          <a:round/>
          <a:headEnd/>
          <a:tailEnd/>
        </a:ln>
      </cdr:spPr>
      <cdr:txBody>
        <a:bodyPr xmlns:a="http://schemas.openxmlformats.org/drawingml/2006/main"/>
        <a:lstStyle xmlns:a="http://schemas.openxmlformats.org/drawingml/2006/main"/>
        <a:p xmlns:a="http://schemas.openxmlformats.org/drawingml/2006/main">
          <a:endParaRPr lang="tr-TR"/>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9DAB7A6A-20EA-46FB-997A-4568814E233F}" type="datetimeFigureOut">
              <a:rPr lang="tr-TR" smtClean="0"/>
              <a:t>2.2.2017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9628777-D895-4A3E-B36F-6BAB4489A28B}" type="slidenum">
              <a:rPr lang="tr-TR" smtClean="0"/>
              <a:t>‹#›</a:t>
            </a:fld>
            <a:endParaRPr lang="tr-TR"/>
          </a:p>
        </p:txBody>
      </p:sp>
    </p:spTree>
    <p:extLst>
      <p:ext uri="{BB962C8B-B14F-4D97-AF65-F5344CB8AC3E}">
        <p14:creationId xmlns:p14="http://schemas.microsoft.com/office/powerpoint/2010/main" val="580957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DAB7A6A-20EA-46FB-997A-4568814E233F}" type="datetimeFigureOut">
              <a:rPr lang="tr-TR" smtClean="0"/>
              <a:t>2.2.2017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9628777-D895-4A3E-B36F-6BAB4489A28B}" type="slidenum">
              <a:rPr lang="tr-TR" smtClean="0"/>
              <a:t>‹#›</a:t>
            </a:fld>
            <a:endParaRPr lang="tr-TR"/>
          </a:p>
        </p:txBody>
      </p:sp>
    </p:spTree>
    <p:extLst>
      <p:ext uri="{BB962C8B-B14F-4D97-AF65-F5344CB8AC3E}">
        <p14:creationId xmlns:p14="http://schemas.microsoft.com/office/powerpoint/2010/main" val="14812355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DAB7A6A-20EA-46FB-997A-4568814E233F}" type="datetimeFigureOut">
              <a:rPr lang="tr-TR" smtClean="0"/>
              <a:t>2.2.2017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9628777-D895-4A3E-B36F-6BAB4489A28B}" type="slidenum">
              <a:rPr lang="tr-TR" smtClean="0"/>
              <a:t>‹#›</a:t>
            </a:fld>
            <a:endParaRPr lang="tr-TR"/>
          </a:p>
        </p:txBody>
      </p:sp>
    </p:spTree>
    <p:extLst>
      <p:ext uri="{BB962C8B-B14F-4D97-AF65-F5344CB8AC3E}">
        <p14:creationId xmlns:p14="http://schemas.microsoft.com/office/powerpoint/2010/main" val="40592112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1 İçerik Yer Tutucusu"/>
          <p:cNvSpPr>
            <a:spLocks noGrp="1"/>
          </p:cNvSpPr>
          <p:nvPr>
            <p:ph/>
          </p:nvPr>
        </p:nvSpPr>
        <p:spPr>
          <a:xfrm>
            <a:off x="609600" y="274639"/>
            <a:ext cx="10972800" cy="5851525"/>
          </a:xfrm>
          <a:prstGeom prst="rect">
            <a:avLst/>
          </a:prstGeo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Tree>
    <p:extLst>
      <p:ext uri="{BB962C8B-B14F-4D97-AF65-F5344CB8AC3E}">
        <p14:creationId xmlns:p14="http://schemas.microsoft.com/office/powerpoint/2010/main" val="18434572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cSld name="1_Başlık Slaydı">
    <p:spTree>
      <p:nvGrpSpPr>
        <p:cNvPr id="1" name=""/>
        <p:cNvGrpSpPr/>
        <p:nvPr/>
      </p:nvGrpSpPr>
      <p:grpSpPr>
        <a:xfrm>
          <a:off x="0" y="0"/>
          <a:ext cx="0" cy="0"/>
          <a:chOff x="0" y="0"/>
          <a:chExt cx="0" cy="0"/>
        </a:xfrm>
      </p:grpSpPr>
      <p:grpSp>
        <p:nvGrpSpPr>
          <p:cNvPr id="2" name="Group 2"/>
          <p:cNvGrpSpPr>
            <a:grpSpLocks/>
          </p:cNvGrpSpPr>
          <p:nvPr/>
        </p:nvGrpSpPr>
        <p:grpSpPr bwMode="auto">
          <a:xfrm>
            <a:off x="35984" y="73026"/>
            <a:ext cx="12012083" cy="1052513"/>
            <a:chOff x="0" y="1536"/>
            <a:chExt cx="5675" cy="663"/>
          </a:xfrm>
        </p:grpSpPr>
        <p:grpSp>
          <p:nvGrpSpPr>
            <p:cNvPr id="3" name="Group 3"/>
            <p:cNvGrpSpPr>
              <a:grpSpLocks/>
            </p:cNvGrpSpPr>
            <p:nvPr/>
          </p:nvGrpSpPr>
          <p:grpSpPr bwMode="auto">
            <a:xfrm>
              <a:off x="183" y="1604"/>
              <a:ext cx="448" cy="299"/>
              <a:chOff x="720" y="336"/>
              <a:chExt cx="624" cy="432"/>
            </a:xfrm>
          </p:grpSpPr>
          <p:sp>
            <p:nvSpPr>
              <p:cNvPr id="10" name="Rectangle 4"/>
              <p:cNvSpPr>
                <a:spLocks noChangeArrowheads="1"/>
              </p:cNvSpPr>
              <p:nvPr/>
            </p:nvSpPr>
            <p:spPr bwMode="auto">
              <a:xfrm>
                <a:off x="720" y="336"/>
                <a:ext cx="384" cy="432"/>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defRPr/>
                </a:pPr>
                <a:endParaRPr lang="tr-TR" altLang="tr-TR" sz="1800" smtClean="0"/>
              </a:p>
            </p:txBody>
          </p:sp>
          <p:sp>
            <p:nvSpPr>
              <p:cNvPr id="11"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defRPr/>
                </a:pPr>
                <a:endParaRPr lang="tr-TR" altLang="tr-TR" sz="1800" smtClean="0"/>
              </a:p>
            </p:txBody>
          </p:sp>
        </p:grpSp>
        <p:grpSp>
          <p:nvGrpSpPr>
            <p:cNvPr id="4" name="Group 6"/>
            <p:cNvGrpSpPr>
              <a:grpSpLocks/>
            </p:cNvGrpSpPr>
            <p:nvPr/>
          </p:nvGrpSpPr>
          <p:grpSpPr bwMode="auto">
            <a:xfrm>
              <a:off x="261" y="1870"/>
              <a:ext cx="465" cy="299"/>
              <a:chOff x="912" y="2640"/>
              <a:chExt cx="672" cy="432"/>
            </a:xfrm>
          </p:grpSpPr>
          <p:sp>
            <p:nvSpPr>
              <p:cNvPr id="8" name="Rectangle 7"/>
              <p:cNvSpPr>
                <a:spLocks noChangeArrowheads="1"/>
              </p:cNvSpPr>
              <p:nvPr/>
            </p:nvSpPr>
            <p:spPr bwMode="auto">
              <a:xfrm>
                <a:off x="912" y="2640"/>
                <a:ext cx="384" cy="432"/>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defRPr/>
                </a:pPr>
                <a:endParaRPr lang="tr-TR" altLang="tr-TR" sz="1800" smtClean="0"/>
              </a:p>
            </p:txBody>
          </p:sp>
          <p:sp>
            <p:nvSpPr>
              <p:cNvPr id="9" name="Rectangle 8"/>
              <p:cNvSpPr>
                <a:spLocks noChangeArrowheads="1"/>
              </p:cNvSpPr>
              <p:nvPr/>
            </p:nvSpPr>
            <p:spPr bwMode="auto">
              <a:xfrm>
                <a:off x="1249" y="2640"/>
                <a:ext cx="335" cy="432"/>
              </a:xfrm>
              <a:prstGeom prst="rect">
                <a:avLst/>
              </a:prstGeom>
              <a:gradFill rotWithShape="0">
                <a:gsLst>
                  <a:gs pos="0">
                    <a:schemeClr val="accent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defRPr/>
                </a:pPr>
                <a:endParaRPr lang="tr-TR" altLang="tr-TR" sz="1800" smtClean="0"/>
              </a:p>
            </p:txBody>
          </p:sp>
        </p:grpSp>
        <p:sp>
          <p:nvSpPr>
            <p:cNvPr id="5"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defRPr/>
              </a:pPr>
              <a:endParaRPr lang="tr-TR" altLang="tr-TR" sz="1800" smtClean="0"/>
            </a:p>
          </p:txBody>
        </p:sp>
        <p:sp>
          <p:nvSpPr>
            <p:cNvPr id="6" name="Rectangle 10"/>
            <p:cNvSpPr>
              <a:spLocks noChangeArrowheads="1"/>
            </p:cNvSpPr>
            <p:nvPr/>
          </p:nvSpPr>
          <p:spPr bwMode="auto">
            <a:xfrm>
              <a:off x="400" y="1536"/>
              <a:ext cx="20" cy="663"/>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defRPr/>
              </a:pPr>
              <a:endParaRPr lang="tr-TR" altLang="tr-TR" sz="1800" smtClean="0"/>
            </a:p>
          </p:txBody>
        </p:sp>
        <p:sp>
          <p:nvSpPr>
            <p:cNvPr id="7"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defRPr/>
              </a:pPr>
              <a:endParaRPr lang="tr-TR" altLang="tr-TR" sz="1800" smtClean="0"/>
            </a:p>
          </p:txBody>
        </p:sp>
      </p:grpSp>
      <p:sp>
        <p:nvSpPr>
          <p:cNvPr id="12" name="Text Box 17"/>
          <p:cNvSpPr txBox="1">
            <a:spLocks noChangeArrowheads="1"/>
          </p:cNvSpPr>
          <p:nvPr/>
        </p:nvSpPr>
        <p:spPr bwMode="auto">
          <a:xfrm>
            <a:off x="1488018" y="469901"/>
            <a:ext cx="9503833" cy="366713"/>
          </a:xfrm>
          <a:prstGeom prst="rect">
            <a:avLst/>
          </a:prstGeom>
          <a:noFill/>
          <a:ln>
            <a:noFill/>
          </a:ln>
          <a:effectLst>
            <a:outerShdw dist="28398" dir="1593903" algn="ctr" rotWithShape="0">
              <a:schemeClr val="bg2">
                <a:alpha val="50000"/>
              </a:scheme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defRPr/>
            </a:pPr>
            <a:r>
              <a:rPr lang="tr-TR" altLang="tr-TR" sz="1800" b="1" smtClean="0">
                <a:solidFill>
                  <a:schemeClr val="accent2"/>
                </a:solidFill>
                <a:latin typeface="Verdana" panose="020B0604030504040204" pitchFamily="34" charset="0"/>
              </a:rPr>
              <a:t>HAYVANCILIK EKONOMİSİ DERS NOTLARI</a:t>
            </a:r>
          </a:p>
        </p:txBody>
      </p:sp>
    </p:spTree>
    <p:extLst>
      <p:ext uri="{BB962C8B-B14F-4D97-AF65-F5344CB8AC3E}">
        <p14:creationId xmlns:p14="http://schemas.microsoft.com/office/powerpoint/2010/main" val="28237381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DAB7A6A-20EA-46FB-997A-4568814E233F}" type="datetimeFigureOut">
              <a:rPr lang="tr-TR" smtClean="0"/>
              <a:t>2.2.2017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9628777-D895-4A3E-B36F-6BAB4489A28B}" type="slidenum">
              <a:rPr lang="tr-TR" smtClean="0"/>
              <a:t>‹#›</a:t>
            </a:fld>
            <a:endParaRPr lang="tr-TR"/>
          </a:p>
        </p:txBody>
      </p:sp>
    </p:spTree>
    <p:extLst>
      <p:ext uri="{BB962C8B-B14F-4D97-AF65-F5344CB8AC3E}">
        <p14:creationId xmlns:p14="http://schemas.microsoft.com/office/powerpoint/2010/main" val="7874107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9DAB7A6A-20EA-46FB-997A-4568814E233F}" type="datetimeFigureOut">
              <a:rPr lang="tr-TR" smtClean="0"/>
              <a:t>2.2.2017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9628777-D895-4A3E-B36F-6BAB4489A28B}" type="slidenum">
              <a:rPr lang="tr-TR" smtClean="0"/>
              <a:t>‹#›</a:t>
            </a:fld>
            <a:endParaRPr lang="tr-TR"/>
          </a:p>
        </p:txBody>
      </p:sp>
    </p:spTree>
    <p:extLst>
      <p:ext uri="{BB962C8B-B14F-4D97-AF65-F5344CB8AC3E}">
        <p14:creationId xmlns:p14="http://schemas.microsoft.com/office/powerpoint/2010/main" val="6203554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9DAB7A6A-20EA-46FB-997A-4568814E233F}" type="datetimeFigureOut">
              <a:rPr lang="tr-TR" smtClean="0"/>
              <a:t>2.2.2017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9628777-D895-4A3E-B36F-6BAB4489A28B}" type="slidenum">
              <a:rPr lang="tr-TR" smtClean="0"/>
              <a:t>‹#›</a:t>
            </a:fld>
            <a:endParaRPr lang="tr-TR"/>
          </a:p>
        </p:txBody>
      </p:sp>
    </p:spTree>
    <p:extLst>
      <p:ext uri="{BB962C8B-B14F-4D97-AF65-F5344CB8AC3E}">
        <p14:creationId xmlns:p14="http://schemas.microsoft.com/office/powerpoint/2010/main" val="35196081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9DAB7A6A-20EA-46FB-997A-4568814E233F}" type="datetimeFigureOut">
              <a:rPr lang="tr-TR" smtClean="0"/>
              <a:t>2.2.2017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9628777-D895-4A3E-B36F-6BAB4489A28B}" type="slidenum">
              <a:rPr lang="tr-TR" smtClean="0"/>
              <a:t>‹#›</a:t>
            </a:fld>
            <a:endParaRPr lang="tr-TR"/>
          </a:p>
        </p:txBody>
      </p:sp>
    </p:spTree>
    <p:extLst>
      <p:ext uri="{BB962C8B-B14F-4D97-AF65-F5344CB8AC3E}">
        <p14:creationId xmlns:p14="http://schemas.microsoft.com/office/powerpoint/2010/main" val="9307213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DAB7A6A-20EA-46FB-997A-4568814E233F}" type="datetimeFigureOut">
              <a:rPr lang="tr-TR" smtClean="0"/>
              <a:t>2.2.2017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9628777-D895-4A3E-B36F-6BAB4489A28B}" type="slidenum">
              <a:rPr lang="tr-TR" smtClean="0"/>
              <a:t>‹#›</a:t>
            </a:fld>
            <a:endParaRPr lang="tr-TR"/>
          </a:p>
        </p:txBody>
      </p:sp>
    </p:spTree>
    <p:extLst>
      <p:ext uri="{BB962C8B-B14F-4D97-AF65-F5344CB8AC3E}">
        <p14:creationId xmlns:p14="http://schemas.microsoft.com/office/powerpoint/2010/main" val="13011792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DAB7A6A-20EA-46FB-997A-4568814E233F}" type="datetimeFigureOut">
              <a:rPr lang="tr-TR" smtClean="0"/>
              <a:t>2.2.2017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9628777-D895-4A3E-B36F-6BAB4489A28B}" type="slidenum">
              <a:rPr lang="tr-TR" smtClean="0"/>
              <a:t>‹#›</a:t>
            </a:fld>
            <a:endParaRPr lang="tr-TR"/>
          </a:p>
        </p:txBody>
      </p:sp>
    </p:spTree>
    <p:extLst>
      <p:ext uri="{BB962C8B-B14F-4D97-AF65-F5344CB8AC3E}">
        <p14:creationId xmlns:p14="http://schemas.microsoft.com/office/powerpoint/2010/main" val="41017129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9DAB7A6A-20EA-46FB-997A-4568814E233F}" type="datetimeFigureOut">
              <a:rPr lang="tr-TR" smtClean="0"/>
              <a:t>2.2.2017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9628777-D895-4A3E-B36F-6BAB4489A28B}" type="slidenum">
              <a:rPr lang="tr-TR" smtClean="0"/>
              <a:t>‹#›</a:t>
            </a:fld>
            <a:endParaRPr lang="tr-TR"/>
          </a:p>
        </p:txBody>
      </p:sp>
    </p:spTree>
    <p:extLst>
      <p:ext uri="{BB962C8B-B14F-4D97-AF65-F5344CB8AC3E}">
        <p14:creationId xmlns:p14="http://schemas.microsoft.com/office/powerpoint/2010/main" val="15413728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9DAB7A6A-20EA-46FB-997A-4568814E233F}" type="datetimeFigureOut">
              <a:rPr lang="tr-TR" smtClean="0"/>
              <a:t>2.2.2017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9628777-D895-4A3E-B36F-6BAB4489A28B}" type="slidenum">
              <a:rPr lang="tr-TR" smtClean="0"/>
              <a:t>‹#›</a:t>
            </a:fld>
            <a:endParaRPr lang="tr-TR"/>
          </a:p>
        </p:txBody>
      </p:sp>
    </p:spTree>
    <p:extLst>
      <p:ext uri="{BB962C8B-B14F-4D97-AF65-F5344CB8AC3E}">
        <p14:creationId xmlns:p14="http://schemas.microsoft.com/office/powerpoint/2010/main" val="8094684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AB7A6A-20EA-46FB-997A-4568814E233F}" type="datetimeFigureOut">
              <a:rPr lang="tr-TR" smtClean="0"/>
              <a:t>2.2.2017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628777-D895-4A3E-B36F-6BAB4489A28B}" type="slidenum">
              <a:rPr lang="tr-TR" smtClean="0"/>
              <a:t>‹#›</a:t>
            </a:fld>
            <a:endParaRPr lang="tr-TR"/>
          </a:p>
        </p:txBody>
      </p:sp>
    </p:spTree>
    <p:extLst>
      <p:ext uri="{BB962C8B-B14F-4D97-AF65-F5344CB8AC3E}">
        <p14:creationId xmlns:p14="http://schemas.microsoft.com/office/powerpoint/2010/main" val="2171551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8" name="Text Box 8"/>
          <p:cNvSpPr txBox="1">
            <a:spLocks noChangeArrowheads="1"/>
          </p:cNvSpPr>
          <p:nvPr/>
        </p:nvSpPr>
        <p:spPr bwMode="auto">
          <a:xfrm>
            <a:off x="2495551" y="1917700"/>
            <a:ext cx="7129463" cy="3416320"/>
          </a:xfrm>
          <a:prstGeom prst="rect">
            <a:avLst/>
          </a:prstGeom>
          <a:noFill/>
          <a:ln>
            <a:noFill/>
          </a:ln>
          <a:effectLst>
            <a:outerShdw dist="107763" dir="2700000" algn="ctr" rotWithShape="0">
              <a:srgbClr val="DDDDDD">
                <a:alpha val="5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tr-TR" altLang="tr-TR" sz="5400">
                <a:latin typeface="Verdana" panose="020B0604030504040204" pitchFamily="34" charset="0"/>
              </a:rPr>
              <a:t>MİLLİ GELİR, TANIMI, KAPSAMI VE HESAPLAMA      YÖNTEMLERİ</a:t>
            </a:r>
          </a:p>
        </p:txBody>
      </p:sp>
      <p:sp>
        <p:nvSpPr>
          <p:cNvPr id="51209" name="Line 9"/>
          <p:cNvSpPr>
            <a:spLocks noChangeShapeType="1"/>
          </p:cNvSpPr>
          <p:nvPr/>
        </p:nvSpPr>
        <p:spPr bwMode="auto">
          <a:xfrm>
            <a:off x="2640013" y="1700213"/>
            <a:ext cx="6769100" cy="0"/>
          </a:xfrm>
          <a:prstGeom prst="line">
            <a:avLst/>
          </a:prstGeom>
          <a:noFill/>
          <a:ln w="76200">
            <a:solidFill>
              <a:schemeClr val="folHlink"/>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51210" name="Line 10"/>
          <p:cNvSpPr>
            <a:spLocks noChangeShapeType="1"/>
          </p:cNvSpPr>
          <p:nvPr/>
        </p:nvSpPr>
        <p:spPr bwMode="auto">
          <a:xfrm>
            <a:off x="2649538" y="5516563"/>
            <a:ext cx="6769100" cy="0"/>
          </a:xfrm>
          <a:prstGeom prst="line">
            <a:avLst/>
          </a:prstGeom>
          <a:noFill/>
          <a:ln w="76200">
            <a:solidFill>
              <a:schemeClr val="folHlink"/>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286499080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51208"/>
                                        </p:tgtEl>
                                        <p:attrNameLst>
                                          <p:attrName>style.visibility</p:attrName>
                                        </p:attrNameLst>
                                      </p:cBhvr>
                                      <p:to>
                                        <p:strVal val="visible"/>
                                      </p:to>
                                    </p:set>
                                    <p:anim calcmode="lin" valueType="num">
                                      <p:cBhvr>
                                        <p:cTn id="7" dur="500" fill="hold"/>
                                        <p:tgtEl>
                                          <p:spTgt spid="51208"/>
                                        </p:tgtEl>
                                        <p:attrNameLst>
                                          <p:attrName>ppt_w</p:attrName>
                                        </p:attrNameLst>
                                      </p:cBhvr>
                                      <p:tavLst>
                                        <p:tav tm="0">
                                          <p:val>
                                            <p:fltVal val="0"/>
                                          </p:val>
                                        </p:tav>
                                        <p:tav tm="100000">
                                          <p:val>
                                            <p:strVal val="#ppt_w"/>
                                          </p:val>
                                        </p:tav>
                                      </p:tavLst>
                                    </p:anim>
                                    <p:anim calcmode="lin" valueType="num">
                                      <p:cBhvr>
                                        <p:cTn id="8" dur="500" fill="hold"/>
                                        <p:tgtEl>
                                          <p:spTgt spid="51208"/>
                                        </p:tgtEl>
                                        <p:attrNameLst>
                                          <p:attrName>ppt_h</p:attrName>
                                        </p:attrNameLst>
                                      </p:cBhvr>
                                      <p:tavLst>
                                        <p:tav tm="0">
                                          <p:val>
                                            <p:fltVal val="0"/>
                                          </p:val>
                                        </p:tav>
                                        <p:tav tm="100000">
                                          <p:val>
                                            <p:strVal val="#ppt_h"/>
                                          </p:val>
                                        </p:tav>
                                      </p:tavLst>
                                    </p:anim>
                                  </p:childTnLst>
                                </p:cTn>
                              </p:par>
                            </p:childTnLst>
                          </p:cTn>
                        </p:par>
                        <p:par>
                          <p:cTn id="9" fill="hold" nodeType="afterGroup">
                            <p:stCondLst>
                              <p:cond delay="500"/>
                            </p:stCondLst>
                            <p:childTnLst>
                              <p:par>
                                <p:cTn id="10" presetID="12" presetClass="entr" presetSubtype="8" fill="hold" grpId="0" nodeType="afterEffect">
                                  <p:stCondLst>
                                    <p:cond delay="0"/>
                                  </p:stCondLst>
                                  <p:childTnLst>
                                    <p:set>
                                      <p:cBhvr>
                                        <p:cTn id="11" dur="1" fill="hold">
                                          <p:stCondLst>
                                            <p:cond delay="0"/>
                                          </p:stCondLst>
                                        </p:cTn>
                                        <p:tgtEl>
                                          <p:spTgt spid="51209"/>
                                        </p:tgtEl>
                                        <p:attrNameLst>
                                          <p:attrName>style.visibility</p:attrName>
                                        </p:attrNameLst>
                                      </p:cBhvr>
                                      <p:to>
                                        <p:strVal val="visible"/>
                                      </p:to>
                                    </p:set>
                                    <p:animEffect transition="in" filter="slide(fromLeft)">
                                      <p:cBhvr>
                                        <p:cTn id="12" dur="500"/>
                                        <p:tgtEl>
                                          <p:spTgt spid="51209"/>
                                        </p:tgtEl>
                                      </p:cBhvr>
                                    </p:animEffect>
                                  </p:childTnLst>
                                </p:cTn>
                              </p:par>
                            </p:childTnLst>
                          </p:cTn>
                        </p:par>
                        <p:par>
                          <p:cTn id="13" fill="hold" nodeType="afterGroup">
                            <p:stCondLst>
                              <p:cond delay="1000"/>
                            </p:stCondLst>
                            <p:childTnLst>
                              <p:par>
                                <p:cTn id="14" presetID="12" presetClass="entr" presetSubtype="2" fill="hold" grpId="0" nodeType="afterEffect">
                                  <p:stCondLst>
                                    <p:cond delay="0"/>
                                  </p:stCondLst>
                                  <p:childTnLst>
                                    <p:set>
                                      <p:cBhvr>
                                        <p:cTn id="15" dur="1" fill="hold">
                                          <p:stCondLst>
                                            <p:cond delay="0"/>
                                          </p:stCondLst>
                                        </p:cTn>
                                        <p:tgtEl>
                                          <p:spTgt spid="51210"/>
                                        </p:tgtEl>
                                        <p:attrNameLst>
                                          <p:attrName>style.visibility</p:attrName>
                                        </p:attrNameLst>
                                      </p:cBhvr>
                                      <p:to>
                                        <p:strVal val="visible"/>
                                      </p:to>
                                    </p:set>
                                    <p:animEffect transition="in" filter="slide(fromRight)">
                                      <p:cBhvr>
                                        <p:cTn id="16" dur="500"/>
                                        <p:tgtEl>
                                          <p:spTgt spid="512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8" grpId="0" autoUpdateAnimBg="0"/>
      <p:bldP spid="51209" grpId="0" animBg="1"/>
      <p:bldP spid="51210"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nvGraphicFramePr>
        <p:xfrm>
          <a:off x="2279650" y="1557338"/>
          <a:ext cx="7056440" cy="4894256"/>
        </p:xfrm>
        <a:graphic>
          <a:graphicData uri="http://schemas.openxmlformats.org/drawingml/2006/table">
            <a:tbl>
              <a:tblPr firstRow="1" bandRow="1">
                <a:tableStyleId>{F5AB1C69-6EDB-4FF4-983F-18BD219EF322}</a:tableStyleId>
              </a:tblPr>
              <a:tblGrid>
                <a:gridCol w="1764110">
                  <a:extLst>
                    <a:ext uri="{9D8B030D-6E8A-4147-A177-3AD203B41FA5}"/>
                  </a:extLst>
                </a:gridCol>
                <a:gridCol w="1764110">
                  <a:extLst>
                    <a:ext uri="{9D8B030D-6E8A-4147-A177-3AD203B41FA5}"/>
                  </a:extLst>
                </a:gridCol>
                <a:gridCol w="1764110">
                  <a:extLst>
                    <a:ext uri="{9D8B030D-6E8A-4147-A177-3AD203B41FA5}"/>
                  </a:extLst>
                </a:gridCol>
                <a:gridCol w="1764110">
                  <a:extLst>
                    <a:ext uri="{9D8B030D-6E8A-4147-A177-3AD203B41FA5}"/>
                  </a:extLst>
                </a:gridCol>
              </a:tblGrid>
              <a:tr h="305891">
                <a:tc>
                  <a:txBody>
                    <a:bodyPr/>
                    <a:lstStyle/>
                    <a:p>
                      <a:pPr algn="ctr"/>
                      <a:r>
                        <a:rPr lang="tr-TR" sz="1400" dirty="0" smtClean="0">
                          <a:solidFill>
                            <a:schemeClr val="tx1"/>
                          </a:solidFill>
                        </a:rPr>
                        <a:t>Yıllar</a:t>
                      </a:r>
                      <a:endParaRPr lang="tr-TR" sz="1400" dirty="0">
                        <a:solidFill>
                          <a:schemeClr val="tx1"/>
                        </a:solidFill>
                        <a:latin typeface="+mj-lt"/>
                      </a:endParaRPr>
                    </a:p>
                  </a:txBody>
                  <a:tcPr marL="91436" marR="9143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400" dirty="0" smtClean="0">
                          <a:solidFill>
                            <a:schemeClr val="tx1"/>
                          </a:solidFill>
                        </a:rPr>
                        <a:t>Tarım</a:t>
                      </a:r>
                      <a:endParaRPr lang="tr-TR" sz="1400" dirty="0">
                        <a:solidFill>
                          <a:schemeClr val="tx1"/>
                        </a:solidFill>
                        <a:latin typeface="+mj-lt"/>
                      </a:endParaRPr>
                    </a:p>
                  </a:txBody>
                  <a:tcPr marL="91436" marR="9143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400" dirty="0" smtClean="0">
                          <a:solidFill>
                            <a:schemeClr val="tx1"/>
                          </a:solidFill>
                        </a:rPr>
                        <a:t>Sanayi</a:t>
                      </a:r>
                      <a:endParaRPr lang="tr-TR" sz="1400" dirty="0">
                        <a:solidFill>
                          <a:schemeClr val="tx1"/>
                        </a:solidFill>
                        <a:latin typeface="+mj-lt"/>
                      </a:endParaRPr>
                    </a:p>
                  </a:txBody>
                  <a:tcPr marL="91436" marR="9143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400" dirty="0" smtClean="0">
                          <a:solidFill>
                            <a:schemeClr val="tx1"/>
                          </a:solidFill>
                        </a:rPr>
                        <a:t>Hizmetler</a:t>
                      </a:r>
                      <a:endParaRPr lang="tr-TR" sz="1400" dirty="0">
                        <a:solidFill>
                          <a:schemeClr val="tx1"/>
                        </a:solidFill>
                        <a:latin typeface="+mj-lt"/>
                      </a:endParaRPr>
                    </a:p>
                  </a:txBody>
                  <a:tcPr marL="91436" marR="9143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extLst>
              </a:tr>
              <a:tr h="305891">
                <a:tc>
                  <a:txBody>
                    <a:bodyPr/>
                    <a:lstStyle/>
                    <a:p>
                      <a:pPr algn="ctr" fontAlgn="b"/>
                      <a:r>
                        <a:rPr lang="tr-TR" sz="1400" u="none" strike="noStrike">
                          <a:solidFill>
                            <a:schemeClr val="tx1"/>
                          </a:solidFill>
                          <a:effectLst/>
                        </a:rPr>
                        <a:t>1999</a:t>
                      </a:r>
                      <a:endParaRPr lang="tr-TR" sz="1400" b="0" i="0" u="none" strike="noStrike">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solidFill>
                            <a:schemeClr val="tx1"/>
                          </a:solidFill>
                          <a:effectLst/>
                        </a:rPr>
                        <a:t>12,2</a:t>
                      </a:r>
                      <a:endParaRPr lang="tr-TR" sz="1400" b="0" i="0" u="none" strike="noStrike">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solidFill>
                            <a:schemeClr val="tx1"/>
                          </a:solidFill>
                          <a:effectLst/>
                        </a:rPr>
                        <a:t>32,0</a:t>
                      </a:r>
                      <a:endParaRPr lang="tr-TR" sz="1400" b="0" i="0" u="none" strike="noStrike">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solidFill>
                            <a:schemeClr val="tx1"/>
                          </a:solidFill>
                          <a:effectLst/>
                        </a:rPr>
                        <a:t>53,0</a:t>
                      </a:r>
                      <a:endParaRPr lang="tr-TR" sz="1400" b="0" i="0" u="none" strike="noStrike">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extLst>
              </a:tr>
              <a:tr h="305891">
                <a:tc>
                  <a:txBody>
                    <a:bodyPr/>
                    <a:lstStyle/>
                    <a:p>
                      <a:pPr algn="ctr" fontAlgn="b"/>
                      <a:r>
                        <a:rPr lang="tr-TR" sz="1400" u="none" strike="noStrike">
                          <a:solidFill>
                            <a:schemeClr val="tx1"/>
                          </a:solidFill>
                          <a:effectLst/>
                        </a:rPr>
                        <a:t>2000</a:t>
                      </a:r>
                      <a:endParaRPr lang="tr-TR" sz="1400" b="0" i="0" u="none" strike="noStrike">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dirty="0">
                          <a:solidFill>
                            <a:schemeClr val="tx1"/>
                          </a:solidFill>
                          <a:effectLst/>
                        </a:rPr>
                        <a:t>12,2</a:t>
                      </a:r>
                      <a:endParaRPr lang="tr-TR" sz="1400" b="0" i="0" u="none" strike="noStrike" dirty="0">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solidFill>
                            <a:schemeClr val="tx1"/>
                          </a:solidFill>
                          <a:effectLst/>
                        </a:rPr>
                        <a:t>31,9</a:t>
                      </a:r>
                      <a:endParaRPr lang="tr-TR" sz="1400" b="0" i="0" u="none" strike="noStrike">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solidFill>
                            <a:schemeClr val="tx1"/>
                          </a:solidFill>
                          <a:effectLst/>
                        </a:rPr>
                        <a:t>53,0</a:t>
                      </a:r>
                      <a:endParaRPr lang="tr-TR" sz="1400" b="0" i="0" u="none" strike="noStrike">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extLst>
              </a:tr>
              <a:tr h="305891">
                <a:tc>
                  <a:txBody>
                    <a:bodyPr/>
                    <a:lstStyle/>
                    <a:p>
                      <a:pPr algn="ctr" fontAlgn="b"/>
                      <a:r>
                        <a:rPr lang="tr-TR" sz="1400" u="none" strike="noStrike" dirty="0">
                          <a:solidFill>
                            <a:schemeClr val="tx1"/>
                          </a:solidFill>
                          <a:effectLst/>
                        </a:rPr>
                        <a:t>2001</a:t>
                      </a:r>
                      <a:endParaRPr lang="tr-TR" sz="1400" b="0" i="0" u="none" strike="noStrike" dirty="0">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dirty="0">
                          <a:solidFill>
                            <a:schemeClr val="tx1"/>
                          </a:solidFill>
                          <a:effectLst/>
                        </a:rPr>
                        <a:t>11,9</a:t>
                      </a:r>
                      <a:endParaRPr lang="tr-TR" sz="1400" b="0" i="0" u="none" strike="noStrike" dirty="0">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solidFill>
                            <a:schemeClr val="tx1"/>
                          </a:solidFill>
                          <a:effectLst/>
                        </a:rPr>
                        <a:t>30,8</a:t>
                      </a:r>
                      <a:endParaRPr lang="tr-TR" sz="1400" b="0" i="0" u="none" strike="noStrike">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solidFill>
                            <a:schemeClr val="tx1"/>
                          </a:solidFill>
                          <a:effectLst/>
                        </a:rPr>
                        <a:t>55,6</a:t>
                      </a:r>
                      <a:endParaRPr lang="tr-TR" sz="1400" b="0" i="0" u="none" strike="noStrike">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extLst>
              </a:tr>
              <a:tr h="305891">
                <a:tc>
                  <a:txBody>
                    <a:bodyPr/>
                    <a:lstStyle/>
                    <a:p>
                      <a:pPr algn="ctr" fontAlgn="b"/>
                      <a:r>
                        <a:rPr lang="tr-TR" sz="1400" u="none" strike="noStrike">
                          <a:solidFill>
                            <a:schemeClr val="tx1"/>
                          </a:solidFill>
                          <a:effectLst/>
                        </a:rPr>
                        <a:t>2002</a:t>
                      </a:r>
                      <a:endParaRPr lang="tr-TR" sz="1400" b="0" i="0" u="none" strike="noStrike">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dirty="0">
                          <a:solidFill>
                            <a:schemeClr val="tx1"/>
                          </a:solidFill>
                          <a:effectLst/>
                        </a:rPr>
                        <a:t>12,2</a:t>
                      </a:r>
                      <a:endParaRPr lang="tr-TR" sz="1400" b="0" i="0" u="none" strike="noStrike" dirty="0">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solidFill>
                            <a:schemeClr val="tx1"/>
                          </a:solidFill>
                          <a:effectLst/>
                        </a:rPr>
                        <a:t>30,3</a:t>
                      </a:r>
                      <a:endParaRPr lang="tr-TR" sz="1400" b="0" i="0" u="none" strike="noStrike">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solidFill>
                            <a:schemeClr val="tx1"/>
                          </a:solidFill>
                          <a:effectLst/>
                        </a:rPr>
                        <a:t>54,8</a:t>
                      </a:r>
                      <a:endParaRPr lang="tr-TR" sz="1400" b="0" i="0" u="none" strike="noStrike">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extLst>
              </a:tr>
              <a:tr h="305891">
                <a:tc>
                  <a:txBody>
                    <a:bodyPr/>
                    <a:lstStyle/>
                    <a:p>
                      <a:pPr algn="ctr" fontAlgn="b"/>
                      <a:r>
                        <a:rPr lang="tr-TR" sz="1400" u="none" strike="noStrike">
                          <a:solidFill>
                            <a:schemeClr val="tx1"/>
                          </a:solidFill>
                          <a:effectLst/>
                        </a:rPr>
                        <a:t>2003</a:t>
                      </a:r>
                      <a:endParaRPr lang="tr-TR" sz="1400" b="0" i="0" u="none" strike="noStrike">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solidFill>
                            <a:schemeClr val="tx1"/>
                          </a:solidFill>
                          <a:effectLst/>
                        </a:rPr>
                        <a:t>11,4</a:t>
                      </a:r>
                      <a:endParaRPr lang="tr-TR" sz="1400" b="0" i="0" u="none" strike="noStrike">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solidFill>
                            <a:schemeClr val="tx1"/>
                          </a:solidFill>
                          <a:effectLst/>
                        </a:rPr>
                        <a:t>31,0</a:t>
                      </a:r>
                      <a:endParaRPr lang="tr-TR" sz="1400" b="0" i="0" u="none" strike="noStrike">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solidFill>
                            <a:schemeClr val="tx1"/>
                          </a:solidFill>
                          <a:effectLst/>
                        </a:rPr>
                        <a:t>54,2</a:t>
                      </a:r>
                      <a:endParaRPr lang="tr-TR" sz="1400" b="0" i="0" u="none" strike="noStrike">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extLst>
              </a:tr>
              <a:tr h="305891">
                <a:tc>
                  <a:txBody>
                    <a:bodyPr/>
                    <a:lstStyle/>
                    <a:p>
                      <a:pPr algn="ctr" fontAlgn="b"/>
                      <a:r>
                        <a:rPr lang="tr-TR" sz="1400" u="none" strike="noStrike">
                          <a:solidFill>
                            <a:schemeClr val="tx1"/>
                          </a:solidFill>
                          <a:effectLst/>
                        </a:rPr>
                        <a:t>2004</a:t>
                      </a:r>
                      <a:endParaRPr lang="tr-TR" sz="1400" b="0" i="0" u="none" strike="noStrike">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dirty="0">
                          <a:solidFill>
                            <a:schemeClr val="tx1"/>
                          </a:solidFill>
                          <a:effectLst/>
                        </a:rPr>
                        <a:t>10,7</a:t>
                      </a:r>
                      <a:endParaRPr lang="tr-TR" sz="1400" b="0" i="0" u="none" strike="noStrike" dirty="0">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solidFill>
                            <a:schemeClr val="tx1"/>
                          </a:solidFill>
                          <a:effectLst/>
                        </a:rPr>
                        <a:t>31,7</a:t>
                      </a:r>
                      <a:endParaRPr lang="tr-TR" sz="1400" b="0" i="0" u="none" strike="noStrike">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solidFill>
                            <a:schemeClr val="tx1"/>
                          </a:solidFill>
                          <a:effectLst/>
                        </a:rPr>
                        <a:t>54,5</a:t>
                      </a:r>
                      <a:endParaRPr lang="tr-TR" sz="1400" b="0" i="0" u="none" strike="noStrike">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extLst>
              </a:tr>
              <a:tr h="305891">
                <a:tc>
                  <a:txBody>
                    <a:bodyPr/>
                    <a:lstStyle/>
                    <a:p>
                      <a:pPr algn="ctr" fontAlgn="b"/>
                      <a:r>
                        <a:rPr lang="tr-TR" sz="1400" u="none" strike="noStrike">
                          <a:solidFill>
                            <a:schemeClr val="tx1"/>
                          </a:solidFill>
                          <a:effectLst/>
                        </a:rPr>
                        <a:t>2005</a:t>
                      </a:r>
                      <a:endParaRPr lang="tr-TR" sz="1400" b="0" i="0" u="none" strike="noStrike">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solidFill>
                            <a:schemeClr val="tx1"/>
                          </a:solidFill>
                          <a:effectLst/>
                        </a:rPr>
                        <a:t>10,6</a:t>
                      </a:r>
                      <a:endParaRPr lang="tr-TR" sz="1400" b="0" i="0" u="none" strike="noStrike">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solidFill>
                            <a:schemeClr val="tx1"/>
                          </a:solidFill>
                          <a:effectLst/>
                        </a:rPr>
                        <a:t>31,8</a:t>
                      </a:r>
                      <a:endParaRPr lang="tr-TR" sz="1400" b="0" i="0" u="none" strike="noStrike">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solidFill>
                            <a:schemeClr val="tx1"/>
                          </a:solidFill>
                          <a:effectLst/>
                        </a:rPr>
                        <a:t>54,6</a:t>
                      </a:r>
                      <a:endParaRPr lang="tr-TR" sz="1400" b="0" i="0" u="none" strike="noStrike">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extLst>
              </a:tr>
              <a:tr h="305891">
                <a:tc>
                  <a:txBody>
                    <a:bodyPr/>
                    <a:lstStyle/>
                    <a:p>
                      <a:pPr algn="ctr" fontAlgn="b"/>
                      <a:r>
                        <a:rPr lang="tr-TR" sz="1400" u="none" strike="noStrike">
                          <a:solidFill>
                            <a:schemeClr val="tx1"/>
                          </a:solidFill>
                          <a:effectLst/>
                        </a:rPr>
                        <a:t>2006</a:t>
                      </a:r>
                      <a:endParaRPr lang="tr-TR" sz="1400" b="0" i="0" u="none" strike="noStrike">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solidFill>
                            <a:schemeClr val="tx1"/>
                          </a:solidFill>
                          <a:effectLst/>
                        </a:rPr>
                        <a:t>10,0</a:t>
                      </a:r>
                      <a:endParaRPr lang="tr-TR" sz="1400" b="0" i="0" u="none" strike="noStrike">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solidFill>
                            <a:schemeClr val="tx1"/>
                          </a:solidFill>
                          <a:effectLst/>
                        </a:rPr>
                        <a:t>32,8</a:t>
                      </a:r>
                      <a:endParaRPr lang="tr-TR" sz="1400" b="0" i="0" u="none" strike="noStrike">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dirty="0">
                          <a:solidFill>
                            <a:schemeClr val="tx1"/>
                          </a:solidFill>
                          <a:effectLst/>
                        </a:rPr>
                        <a:t>54,7</a:t>
                      </a:r>
                      <a:endParaRPr lang="tr-TR" sz="1400" b="0" i="0" u="none" strike="noStrike" dirty="0">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extLst>
              </a:tr>
              <a:tr h="305891">
                <a:tc>
                  <a:txBody>
                    <a:bodyPr/>
                    <a:lstStyle/>
                    <a:p>
                      <a:pPr algn="ctr" fontAlgn="b"/>
                      <a:r>
                        <a:rPr lang="tr-TR" sz="1400" u="none" strike="noStrike">
                          <a:solidFill>
                            <a:schemeClr val="tx1"/>
                          </a:solidFill>
                          <a:effectLst/>
                        </a:rPr>
                        <a:t>2007</a:t>
                      </a:r>
                      <a:endParaRPr lang="tr-TR" sz="1400" b="0" i="0" u="none" strike="noStrike">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solidFill>
                            <a:schemeClr val="tx1"/>
                          </a:solidFill>
                          <a:effectLst/>
                        </a:rPr>
                        <a:t>8,9</a:t>
                      </a:r>
                      <a:endParaRPr lang="tr-TR" sz="1400" b="0" i="0" u="none" strike="noStrike">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dirty="0">
                          <a:solidFill>
                            <a:schemeClr val="tx1"/>
                          </a:solidFill>
                          <a:effectLst/>
                        </a:rPr>
                        <a:t>33,1</a:t>
                      </a:r>
                      <a:endParaRPr lang="tr-TR" sz="1400" b="0" i="0" u="none" strike="noStrike" dirty="0">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dirty="0">
                          <a:solidFill>
                            <a:schemeClr val="tx1"/>
                          </a:solidFill>
                          <a:effectLst/>
                        </a:rPr>
                        <a:t>55,6</a:t>
                      </a:r>
                      <a:endParaRPr lang="tr-TR" sz="1400" b="0" i="0" u="none" strike="noStrike" dirty="0">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extLst>
              </a:tr>
              <a:tr h="305891">
                <a:tc>
                  <a:txBody>
                    <a:bodyPr/>
                    <a:lstStyle/>
                    <a:p>
                      <a:pPr algn="ctr" fontAlgn="b"/>
                      <a:r>
                        <a:rPr lang="tr-TR" sz="1400" u="none" strike="noStrike">
                          <a:solidFill>
                            <a:schemeClr val="tx1"/>
                          </a:solidFill>
                          <a:effectLst/>
                        </a:rPr>
                        <a:t>2008</a:t>
                      </a:r>
                      <a:endParaRPr lang="tr-TR" sz="1400" b="0" i="0" u="none" strike="noStrike">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solidFill>
                            <a:schemeClr val="tx1"/>
                          </a:solidFill>
                          <a:effectLst/>
                        </a:rPr>
                        <a:t>9,3</a:t>
                      </a:r>
                      <a:endParaRPr lang="tr-TR" sz="1400" b="0" i="0" u="none" strike="noStrike">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dirty="0" smtClean="0">
                          <a:solidFill>
                            <a:schemeClr val="tx1"/>
                          </a:solidFill>
                          <a:effectLst/>
                        </a:rPr>
                        <a:t>32,5</a:t>
                      </a:r>
                      <a:endParaRPr lang="tr-TR" sz="1400" b="0" i="0" u="none" strike="noStrike" dirty="0">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dirty="0" smtClean="0">
                          <a:solidFill>
                            <a:schemeClr val="tx1"/>
                          </a:solidFill>
                          <a:effectLst/>
                        </a:rPr>
                        <a:t>56,5</a:t>
                      </a:r>
                      <a:endParaRPr lang="tr-TR" sz="1400" b="0" i="0" u="none" strike="noStrike" dirty="0">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extLst>
              </a:tr>
              <a:tr h="305891">
                <a:tc>
                  <a:txBody>
                    <a:bodyPr/>
                    <a:lstStyle/>
                    <a:p>
                      <a:pPr algn="ctr" fontAlgn="b"/>
                      <a:r>
                        <a:rPr lang="tr-TR" sz="1400" u="none" strike="noStrike">
                          <a:solidFill>
                            <a:schemeClr val="tx1"/>
                          </a:solidFill>
                          <a:effectLst/>
                        </a:rPr>
                        <a:t>2009</a:t>
                      </a:r>
                      <a:endParaRPr lang="tr-TR" sz="1400" b="0" i="0" u="none" strike="noStrike">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solidFill>
                            <a:schemeClr val="tx1"/>
                          </a:solidFill>
                          <a:effectLst/>
                        </a:rPr>
                        <a:t>10,1</a:t>
                      </a:r>
                      <a:endParaRPr lang="tr-TR" sz="1400" b="0" i="0" u="none" strike="noStrike">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solidFill>
                            <a:schemeClr val="tx1"/>
                          </a:solidFill>
                          <a:effectLst/>
                        </a:rPr>
                        <a:t>31,2</a:t>
                      </a:r>
                      <a:endParaRPr lang="tr-TR" sz="1400" b="0" i="0" u="none" strike="noStrike">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dirty="0" smtClean="0">
                          <a:solidFill>
                            <a:schemeClr val="tx1"/>
                          </a:solidFill>
                          <a:effectLst/>
                        </a:rPr>
                        <a:t>58,3</a:t>
                      </a:r>
                      <a:endParaRPr lang="tr-TR" sz="1400" b="0" i="0" u="none" strike="noStrike" dirty="0">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extLst>
              </a:tr>
              <a:tr h="305891">
                <a:tc>
                  <a:txBody>
                    <a:bodyPr/>
                    <a:lstStyle/>
                    <a:p>
                      <a:pPr algn="ctr" fontAlgn="b"/>
                      <a:r>
                        <a:rPr lang="tr-TR" sz="1400" u="none" strike="noStrike">
                          <a:solidFill>
                            <a:schemeClr val="tx1"/>
                          </a:solidFill>
                          <a:effectLst/>
                        </a:rPr>
                        <a:t>2010</a:t>
                      </a:r>
                      <a:endParaRPr lang="tr-TR" sz="1400" b="0" i="0" u="none" strike="noStrike">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solidFill>
                            <a:schemeClr val="tx1"/>
                          </a:solidFill>
                          <a:effectLst/>
                        </a:rPr>
                        <a:t>9,4</a:t>
                      </a:r>
                      <a:endParaRPr lang="tr-TR" sz="1400" b="0" i="0" u="none" strike="noStrike">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solidFill>
                            <a:schemeClr val="tx1"/>
                          </a:solidFill>
                          <a:effectLst/>
                        </a:rPr>
                        <a:t>32,5</a:t>
                      </a:r>
                      <a:endParaRPr lang="tr-TR" sz="1400" b="0" i="0" u="none" strike="noStrike">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dirty="0" smtClean="0">
                          <a:solidFill>
                            <a:schemeClr val="tx1"/>
                          </a:solidFill>
                          <a:effectLst/>
                        </a:rPr>
                        <a:t>57,5</a:t>
                      </a:r>
                      <a:endParaRPr lang="tr-TR" sz="1400" b="0" i="0" u="none" strike="noStrike" dirty="0">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extLst>
              </a:tr>
              <a:tr h="305891">
                <a:tc>
                  <a:txBody>
                    <a:bodyPr/>
                    <a:lstStyle/>
                    <a:p>
                      <a:pPr algn="ctr" fontAlgn="b"/>
                      <a:r>
                        <a:rPr lang="tr-TR" sz="1400" u="none" strike="noStrike">
                          <a:solidFill>
                            <a:schemeClr val="tx1"/>
                          </a:solidFill>
                          <a:effectLst/>
                        </a:rPr>
                        <a:t>2011</a:t>
                      </a:r>
                      <a:endParaRPr lang="tr-TR" sz="1400" b="0" i="0" u="none" strike="noStrike">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solidFill>
                            <a:schemeClr val="tx1"/>
                          </a:solidFill>
                          <a:effectLst/>
                        </a:rPr>
                        <a:t>9,2</a:t>
                      </a:r>
                      <a:endParaRPr lang="tr-TR" sz="1400" b="0" i="0" u="none" strike="noStrike">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dirty="0">
                          <a:solidFill>
                            <a:schemeClr val="tx1"/>
                          </a:solidFill>
                          <a:effectLst/>
                        </a:rPr>
                        <a:t>32,9</a:t>
                      </a:r>
                      <a:endParaRPr lang="tr-TR" sz="1400" b="0" i="0" u="none" strike="noStrike" dirty="0">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dirty="0" smtClean="0">
                          <a:solidFill>
                            <a:schemeClr val="tx1"/>
                          </a:solidFill>
                          <a:effectLst/>
                        </a:rPr>
                        <a:t>57,4</a:t>
                      </a:r>
                      <a:endParaRPr lang="tr-TR" sz="1400" b="0" i="0" u="none" strike="noStrike" dirty="0">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extLst>
              </a:tr>
              <a:tr h="305891">
                <a:tc>
                  <a:txBody>
                    <a:bodyPr/>
                    <a:lstStyle/>
                    <a:p>
                      <a:pPr algn="ctr" fontAlgn="b"/>
                      <a:r>
                        <a:rPr lang="tr-TR" sz="1400" u="none" strike="noStrike">
                          <a:solidFill>
                            <a:schemeClr val="tx1"/>
                          </a:solidFill>
                          <a:effectLst/>
                        </a:rPr>
                        <a:t>2012</a:t>
                      </a:r>
                      <a:endParaRPr lang="tr-TR" sz="1400" b="0" i="0" u="none" strike="noStrike">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solidFill>
                            <a:schemeClr val="tx1"/>
                          </a:solidFill>
                          <a:effectLst/>
                        </a:rPr>
                        <a:t>9,3</a:t>
                      </a:r>
                      <a:endParaRPr lang="tr-TR" sz="1400" b="0" i="0" u="none" strike="noStrike">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a:solidFill>
                            <a:schemeClr val="tx1"/>
                          </a:solidFill>
                          <a:effectLst/>
                        </a:rPr>
                        <a:t>32,8</a:t>
                      </a:r>
                      <a:endParaRPr lang="tr-TR" sz="1400" b="0" i="0" u="none" strike="noStrike">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dirty="0" smtClean="0">
                          <a:solidFill>
                            <a:schemeClr val="tx1"/>
                          </a:solidFill>
                          <a:effectLst/>
                        </a:rPr>
                        <a:t>57,7</a:t>
                      </a:r>
                      <a:endParaRPr lang="tr-TR" sz="1400" b="0" i="0" u="none" strike="noStrike" dirty="0">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extLst>
              </a:tr>
              <a:tr h="305891">
                <a:tc>
                  <a:txBody>
                    <a:bodyPr/>
                    <a:lstStyle/>
                    <a:p>
                      <a:pPr algn="ctr" fontAlgn="b"/>
                      <a:r>
                        <a:rPr lang="tr-TR" sz="1400" u="none" strike="noStrike" dirty="0" smtClean="0">
                          <a:solidFill>
                            <a:schemeClr val="tx1"/>
                          </a:solidFill>
                          <a:effectLst/>
                        </a:rPr>
                        <a:t>2013</a:t>
                      </a:r>
                      <a:endParaRPr lang="tr-TR" sz="1400" b="0" i="0" u="none" strike="noStrike" dirty="0">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dirty="0">
                          <a:solidFill>
                            <a:schemeClr val="tx1"/>
                          </a:solidFill>
                          <a:effectLst/>
                        </a:rPr>
                        <a:t>9,2</a:t>
                      </a:r>
                      <a:endParaRPr lang="tr-TR" sz="1400" b="0" i="0" u="none" strike="noStrike" dirty="0">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dirty="0">
                          <a:solidFill>
                            <a:schemeClr val="tx1"/>
                          </a:solidFill>
                          <a:effectLst/>
                        </a:rPr>
                        <a:t>32,7</a:t>
                      </a:r>
                      <a:endParaRPr lang="tr-TR" sz="1400" b="0" i="0" u="none" strike="noStrike" dirty="0">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u="none" strike="noStrike" dirty="0" smtClean="0">
                          <a:solidFill>
                            <a:schemeClr val="tx1"/>
                          </a:solidFill>
                          <a:effectLst/>
                        </a:rPr>
                        <a:t>58,1</a:t>
                      </a:r>
                      <a:endParaRPr lang="tr-TR" sz="1400" b="0" i="0" u="none" strike="noStrike" dirty="0">
                        <a:solidFill>
                          <a:schemeClr val="tx1"/>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extLst>
              </a:tr>
            </a:tbl>
          </a:graphicData>
        </a:graphic>
      </p:graphicFrame>
      <p:sp>
        <p:nvSpPr>
          <p:cNvPr id="54361" name="Metin kutusu 2"/>
          <p:cNvSpPr txBox="1">
            <a:spLocks noChangeArrowheads="1"/>
          </p:cNvSpPr>
          <p:nvPr/>
        </p:nvSpPr>
        <p:spPr bwMode="auto">
          <a:xfrm flipH="1">
            <a:off x="2279651" y="1125539"/>
            <a:ext cx="7154863"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700"/>
              <a:t>Tablo-2: Yıllara Göre Sabit Fiyatlarla GSYH’nın Sektörel Dağılımı</a:t>
            </a:r>
          </a:p>
        </p:txBody>
      </p:sp>
      <p:sp>
        <p:nvSpPr>
          <p:cNvPr id="54362" name="Metin kutusu 3"/>
          <p:cNvSpPr txBox="1">
            <a:spLocks noChangeArrowheads="1"/>
          </p:cNvSpPr>
          <p:nvPr/>
        </p:nvSpPr>
        <p:spPr bwMode="auto">
          <a:xfrm>
            <a:off x="2424113" y="6567489"/>
            <a:ext cx="11112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Kaynak: TÜİK</a:t>
            </a:r>
          </a:p>
        </p:txBody>
      </p:sp>
    </p:spTree>
    <p:extLst>
      <p:ext uri="{BB962C8B-B14F-4D97-AF65-F5344CB8AC3E}">
        <p14:creationId xmlns:p14="http://schemas.microsoft.com/office/powerpoint/2010/main" val="9366140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ext Box 2"/>
          <p:cNvSpPr txBox="1">
            <a:spLocks noChangeArrowheads="1"/>
          </p:cNvSpPr>
          <p:nvPr/>
        </p:nvSpPr>
        <p:spPr bwMode="auto">
          <a:xfrm>
            <a:off x="1524000" y="1125538"/>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Bir ulusal ekonomide milli gelirin devamlı ve istikrarlı arttırılması kadar, milli gelirin ulusu oluşturan insanlar arasında dağılımı da önem taşımaktadır</a:t>
            </a:r>
          </a:p>
        </p:txBody>
      </p:sp>
      <p:sp>
        <p:nvSpPr>
          <p:cNvPr id="55299" name="Text Box 3"/>
          <p:cNvSpPr txBox="1">
            <a:spLocks noChangeArrowheads="1"/>
          </p:cNvSpPr>
          <p:nvPr/>
        </p:nvSpPr>
        <p:spPr bwMode="auto">
          <a:xfrm>
            <a:off x="1524000" y="1773238"/>
            <a:ext cx="9144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Kişi başına milli gelirin dağılımı, </a:t>
            </a:r>
            <a:r>
              <a:rPr lang="tr-TR" altLang="tr-TR" b="1">
                <a:solidFill>
                  <a:schemeClr val="hlink"/>
                </a:solidFill>
              </a:rPr>
              <a:t>Lorenz Eğrisi</a:t>
            </a:r>
            <a:r>
              <a:rPr lang="tr-TR" altLang="tr-TR" b="1"/>
              <a:t> </a:t>
            </a:r>
            <a:r>
              <a:rPr lang="tr-TR" altLang="tr-TR"/>
              <a:t>ile izlenebilmektedir. </a:t>
            </a:r>
          </a:p>
        </p:txBody>
      </p:sp>
      <p:sp>
        <p:nvSpPr>
          <p:cNvPr id="55300" name="Line 4"/>
          <p:cNvSpPr>
            <a:spLocks noChangeShapeType="1"/>
          </p:cNvSpPr>
          <p:nvPr/>
        </p:nvSpPr>
        <p:spPr bwMode="auto">
          <a:xfrm rot="10800000">
            <a:off x="4079875" y="2133600"/>
            <a:ext cx="0" cy="3151188"/>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55301" name="Line 5"/>
          <p:cNvSpPr>
            <a:spLocks noChangeShapeType="1"/>
          </p:cNvSpPr>
          <p:nvPr/>
        </p:nvSpPr>
        <p:spPr bwMode="auto">
          <a:xfrm>
            <a:off x="4079876" y="5284788"/>
            <a:ext cx="3529013"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55302" name="Line 6"/>
          <p:cNvSpPr>
            <a:spLocks noChangeShapeType="1"/>
          </p:cNvSpPr>
          <p:nvPr/>
        </p:nvSpPr>
        <p:spPr bwMode="auto">
          <a:xfrm flipV="1">
            <a:off x="4079875" y="2349500"/>
            <a:ext cx="2952750" cy="293528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55303" name="Text Box 7"/>
          <p:cNvSpPr txBox="1">
            <a:spLocks noChangeArrowheads="1"/>
          </p:cNvSpPr>
          <p:nvPr/>
        </p:nvSpPr>
        <p:spPr bwMode="auto">
          <a:xfrm>
            <a:off x="6743701" y="5373688"/>
            <a:ext cx="11525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400" b="1"/>
              <a:t>Nüfus %</a:t>
            </a:r>
          </a:p>
        </p:txBody>
      </p:sp>
      <p:sp>
        <p:nvSpPr>
          <p:cNvPr id="55304" name="Text Box 8"/>
          <p:cNvSpPr txBox="1">
            <a:spLocks noChangeArrowheads="1"/>
          </p:cNvSpPr>
          <p:nvPr/>
        </p:nvSpPr>
        <p:spPr bwMode="auto">
          <a:xfrm rot="-5400000">
            <a:off x="2827338" y="2305051"/>
            <a:ext cx="18002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400" b="1"/>
              <a:t>Milli Gelir %</a:t>
            </a:r>
          </a:p>
        </p:txBody>
      </p:sp>
      <p:sp>
        <p:nvSpPr>
          <p:cNvPr id="55306" name="Text Box 10"/>
          <p:cNvSpPr txBox="1">
            <a:spLocks noChangeArrowheads="1"/>
          </p:cNvSpPr>
          <p:nvPr/>
        </p:nvSpPr>
        <p:spPr bwMode="auto">
          <a:xfrm>
            <a:off x="4583114" y="2636838"/>
            <a:ext cx="2160587"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400"/>
              <a:t>Mutlak Eşitlik Doğrusu</a:t>
            </a:r>
          </a:p>
        </p:txBody>
      </p:sp>
      <p:sp>
        <p:nvSpPr>
          <p:cNvPr id="55307" name="Line 11"/>
          <p:cNvSpPr>
            <a:spLocks noChangeShapeType="1"/>
          </p:cNvSpPr>
          <p:nvPr/>
        </p:nvSpPr>
        <p:spPr bwMode="auto">
          <a:xfrm flipH="1" flipV="1">
            <a:off x="5448301" y="2997200"/>
            <a:ext cx="360363" cy="503238"/>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55308" name="Text Box 12"/>
          <p:cNvSpPr txBox="1">
            <a:spLocks noChangeArrowheads="1"/>
          </p:cNvSpPr>
          <p:nvPr/>
        </p:nvSpPr>
        <p:spPr bwMode="auto">
          <a:xfrm>
            <a:off x="1524000" y="5589588"/>
            <a:ext cx="9144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Gelirlerin, bireyler arasında eşit olarak dağıtılmış olduğu ekonomide mutlak eşitlik vardır. </a:t>
            </a:r>
          </a:p>
        </p:txBody>
      </p:sp>
      <p:sp>
        <p:nvSpPr>
          <p:cNvPr id="55309" name="Text Box 13"/>
          <p:cNvSpPr txBox="1">
            <a:spLocks noChangeArrowheads="1"/>
          </p:cNvSpPr>
          <p:nvPr/>
        </p:nvSpPr>
        <p:spPr bwMode="auto">
          <a:xfrm>
            <a:off x="1524000" y="6092825"/>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Gelir dağılımı eşit değilse  Lorenz eğrisi 45</a:t>
            </a:r>
            <a:r>
              <a:rPr lang="tr-TR" altLang="tr-TR" baseline="50000"/>
              <a:t>o</a:t>
            </a:r>
            <a:r>
              <a:rPr lang="tr-TR" altLang="tr-TR"/>
              <a:t> ’lik bir doğrunun altında bir yay oluşturmaktadır. </a:t>
            </a:r>
          </a:p>
        </p:txBody>
      </p:sp>
      <p:sp>
        <p:nvSpPr>
          <p:cNvPr id="55315" name="Freeform 19"/>
          <p:cNvSpPr>
            <a:spLocks/>
          </p:cNvSpPr>
          <p:nvPr/>
        </p:nvSpPr>
        <p:spPr bwMode="auto">
          <a:xfrm>
            <a:off x="4079875" y="2349501"/>
            <a:ext cx="2952750" cy="2951163"/>
          </a:xfrm>
          <a:custGeom>
            <a:avLst/>
            <a:gdLst>
              <a:gd name="T0" fmla="*/ 0 w 1860"/>
              <a:gd name="T1" fmla="*/ 2147483646 h 1859"/>
              <a:gd name="T2" fmla="*/ 2147483646 w 1860"/>
              <a:gd name="T3" fmla="*/ 2147483646 h 1859"/>
              <a:gd name="T4" fmla="*/ 2147483646 w 1860"/>
              <a:gd name="T5" fmla="*/ 0 h 1859"/>
              <a:gd name="T6" fmla="*/ 0 60000 65536"/>
              <a:gd name="T7" fmla="*/ 0 60000 65536"/>
              <a:gd name="T8" fmla="*/ 0 60000 65536"/>
              <a:gd name="T9" fmla="*/ 0 w 1860"/>
              <a:gd name="T10" fmla="*/ 0 h 1859"/>
              <a:gd name="T11" fmla="*/ 1860 w 1860"/>
              <a:gd name="T12" fmla="*/ 1859 h 1859"/>
            </a:gdLst>
            <a:ahLst/>
            <a:cxnLst>
              <a:cxn ang="T6">
                <a:pos x="T0" y="T1"/>
              </a:cxn>
              <a:cxn ang="T7">
                <a:pos x="T2" y="T3"/>
              </a:cxn>
              <a:cxn ang="T8">
                <a:pos x="T4" y="T5"/>
              </a:cxn>
            </a:cxnLst>
            <a:rect l="T9" t="T10" r="T11" b="T12"/>
            <a:pathLst>
              <a:path w="1860" h="1859">
                <a:moveTo>
                  <a:pt x="0" y="1859"/>
                </a:moveTo>
                <a:cubicBezTo>
                  <a:pt x="434" y="1515"/>
                  <a:pt x="869" y="1171"/>
                  <a:pt x="1179" y="861"/>
                </a:cubicBezTo>
                <a:cubicBezTo>
                  <a:pt x="1489" y="551"/>
                  <a:pt x="1674" y="275"/>
                  <a:pt x="1860" y="0"/>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tr-TR"/>
          </a:p>
        </p:txBody>
      </p:sp>
      <p:sp>
        <p:nvSpPr>
          <p:cNvPr id="55316" name="Freeform 20"/>
          <p:cNvSpPr>
            <a:spLocks/>
          </p:cNvSpPr>
          <p:nvPr/>
        </p:nvSpPr>
        <p:spPr bwMode="auto">
          <a:xfrm>
            <a:off x="4079875" y="2349501"/>
            <a:ext cx="2952750" cy="2951163"/>
          </a:xfrm>
          <a:custGeom>
            <a:avLst/>
            <a:gdLst>
              <a:gd name="T0" fmla="*/ 0 w 1860"/>
              <a:gd name="T1" fmla="*/ 2147483646 h 1859"/>
              <a:gd name="T2" fmla="*/ 2147483646 w 1860"/>
              <a:gd name="T3" fmla="*/ 2147483646 h 1859"/>
              <a:gd name="T4" fmla="*/ 2147483646 w 1860"/>
              <a:gd name="T5" fmla="*/ 0 h 1859"/>
              <a:gd name="T6" fmla="*/ 0 60000 65536"/>
              <a:gd name="T7" fmla="*/ 0 60000 65536"/>
              <a:gd name="T8" fmla="*/ 0 60000 65536"/>
              <a:gd name="T9" fmla="*/ 0 w 1860"/>
              <a:gd name="T10" fmla="*/ 0 h 1859"/>
              <a:gd name="T11" fmla="*/ 1860 w 1860"/>
              <a:gd name="T12" fmla="*/ 1859 h 1859"/>
            </a:gdLst>
            <a:ahLst/>
            <a:cxnLst>
              <a:cxn ang="T6">
                <a:pos x="T0" y="T1"/>
              </a:cxn>
              <a:cxn ang="T7">
                <a:pos x="T2" y="T3"/>
              </a:cxn>
              <a:cxn ang="T8">
                <a:pos x="T4" y="T5"/>
              </a:cxn>
            </a:cxnLst>
            <a:rect l="T9" t="T10" r="T11" b="T12"/>
            <a:pathLst>
              <a:path w="1860" h="1859">
                <a:moveTo>
                  <a:pt x="0" y="1859"/>
                </a:moveTo>
                <a:cubicBezTo>
                  <a:pt x="502" y="1538"/>
                  <a:pt x="1005" y="1217"/>
                  <a:pt x="1315" y="907"/>
                </a:cubicBezTo>
                <a:cubicBezTo>
                  <a:pt x="1625" y="597"/>
                  <a:pt x="1742" y="298"/>
                  <a:pt x="1860" y="0"/>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tr-TR"/>
          </a:p>
        </p:txBody>
      </p:sp>
      <p:sp>
        <p:nvSpPr>
          <p:cNvPr id="55317" name="Freeform 21"/>
          <p:cNvSpPr>
            <a:spLocks/>
          </p:cNvSpPr>
          <p:nvPr/>
        </p:nvSpPr>
        <p:spPr bwMode="auto">
          <a:xfrm>
            <a:off x="4079875" y="2349501"/>
            <a:ext cx="2952750" cy="2951163"/>
          </a:xfrm>
          <a:custGeom>
            <a:avLst/>
            <a:gdLst>
              <a:gd name="T0" fmla="*/ 0 w 1860"/>
              <a:gd name="T1" fmla="*/ 2147483646 h 1859"/>
              <a:gd name="T2" fmla="*/ 2147483646 w 1860"/>
              <a:gd name="T3" fmla="*/ 2147483646 h 1859"/>
              <a:gd name="T4" fmla="*/ 2147483646 w 1860"/>
              <a:gd name="T5" fmla="*/ 0 h 1859"/>
              <a:gd name="T6" fmla="*/ 0 60000 65536"/>
              <a:gd name="T7" fmla="*/ 0 60000 65536"/>
              <a:gd name="T8" fmla="*/ 0 60000 65536"/>
              <a:gd name="T9" fmla="*/ 0 w 1860"/>
              <a:gd name="T10" fmla="*/ 0 h 1859"/>
              <a:gd name="T11" fmla="*/ 1860 w 1860"/>
              <a:gd name="T12" fmla="*/ 1859 h 1859"/>
            </a:gdLst>
            <a:ahLst/>
            <a:cxnLst>
              <a:cxn ang="T6">
                <a:pos x="T0" y="T1"/>
              </a:cxn>
              <a:cxn ang="T7">
                <a:pos x="T2" y="T3"/>
              </a:cxn>
              <a:cxn ang="T8">
                <a:pos x="T4" y="T5"/>
              </a:cxn>
            </a:cxnLst>
            <a:rect l="T9" t="T10" r="T11" b="T12"/>
            <a:pathLst>
              <a:path w="1860" h="1859">
                <a:moveTo>
                  <a:pt x="0" y="1859"/>
                </a:moveTo>
                <a:cubicBezTo>
                  <a:pt x="570" y="1628"/>
                  <a:pt x="1141" y="1398"/>
                  <a:pt x="1451" y="1088"/>
                </a:cubicBezTo>
                <a:cubicBezTo>
                  <a:pt x="1761" y="778"/>
                  <a:pt x="1810" y="389"/>
                  <a:pt x="1860" y="0"/>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tr-TR"/>
          </a:p>
        </p:txBody>
      </p:sp>
      <p:sp>
        <p:nvSpPr>
          <p:cNvPr id="55320" name="Text Box 24"/>
          <p:cNvSpPr txBox="1">
            <a:spLocks noChangeArrowheads="1"/>
          </p:cNvSpPr>
          <p:nvPr/>
        </p:nvSpPr>
        <p:spPr bwMode="auto">
          <a:xfrm>
            <a:off x="6167438" y="3860800"/>
            <a:ext cx="417512"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III</a:t>
            </a:r>
          </a:p>
        </p:txBody>
      </p:sp>
      <p:sp>
        <p:nvSpPr>
          <p:cNvPr id="55321" name="Text Box 25"/>
          <p:cNvSpPr txBox="1">
            <a:spLocks noChangeArrowheads="1"/>
          </p:cNvSpPr>
          <p:nvPr/>
        </p:nvSpPr>
        <p:spPr bwMode="auto">
          <a:xfrm>
            <a:off x="5932489" y="3644900"/>
            <a:ext cx="30797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II</a:t>
            </a:r>
          </a:p>
        </p:txBody>
      </p:sp>
      <p:sp>
        <p:nvSpPr>
          <p:cNvPr id="55322" name="Text Box 26"/>
          <p:cNvSpPr txBox="1">
            <a:spLocks noChangeArrowheads="1"/>
          </p:cNvSpPr>
          <p:nvPr/>
        </p:nvSpPr>
        <p:spPr bwMode="auto">
          <a:xfrm>
            <a:off x="5807075" y="3514725"/>
            <a:ext cx="217488"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I</a:t>
            </a:r>
          </a:p>
        </p:txBody>
      </p:sp>
      <p:grpSp>
        <p:nvGrpSpPr>
          <p:cNvPr id="2" name="Group 46"/>
          <p:cNvGrpSpPr>
            <a:grpSpLocks/>
          </p:cNvGrpSpPr>
          <p:nvPr/>
        </p:nvGrpSpPr>
        <p:grpSpPr bwMode="auto">
          <a:xfrm>
            <a:off x="4079875" y="5229225"/>
            <a:ext cx="3168650" cy="287338"/>
            <a:chOff x="1610" y="3294"/>
            <a:chExt cx="1996" cy="181"/>
          </a:xfrm>
        </p:grpSpPr>
        <p:sp>
          <p:nvSpPr>
            <p:cNvPr id="55335" name="Line 27"/>
            <p:cNvSpPr>
              <a:spLocks noChangeShapeType="1"/>
            </p:cNvSpPr>
            <p:nvPr/>
          </p:nvSpPr>
          <p:spPr bwMode="auto">
            <a:xfrm>
              <a:off x="1982" y="3294"/>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55336" name="Line 28"/>
            <p:cNvSpPr>
              <a:spLocks noChangeShapeType="1"/>
            </p:cNvSpPr>
            <p:nvPr/>
          </p:nvSpPr>
          <p:spPr bwMode="auto">
            <a:xfrm>
              <a:off x="2354" y="3294"/>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55337" name="Line 29"/>
            <p:cNvSpPr>
              <a:spLocks noChangeShapeType="1"/>
            </p:cNvSpPr>
            <p:nvPr/>
          </p:nvSpPr>
          <p:spPr bwMode="auto">
            <a:xfrm>
              <a:off x="2726" y="3294"/>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55338" name="Line 30"/>
            <p:cNvSpPr>
              <a:spLocks noChangeShapeType="1"/>
            </p:cNvSpPr>
            <p:nvPr/>
          </p:nvSpPr>
          <p:spPr bwMode="auto">
            <a:xfrm>
              <a:off x="3098" y="3294"/>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55339" name="Line 32"/>
            <p:cNvSpPr>
              <a:spLocks noChangeShapeType="1"/>
            </p:cNvSpPr>
            <p:nvPr/>
          </p:nvSpPr>
          <p:spPr bwMode="auto">
            <a:xfrm>
              <a:off x="3470" y="3294"/>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55340" name="Line 33"/>
            <p:cNvSpPr>
              <a:spLocks noChangeShapeType="1"/>
            </p:cNvSpPr>
            <p:nvPr/>
          </p:nvSpPr>
          <p:spPr bwMode="auto">
            <a:xfrm>
              <a:off x="1610" y="3294"/>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55341" name="Text Box 34"/>
            <p:cNvSpPr txBox="1">
              <a:spLocks noChangeArrowheads="1"/>
            </p:cNvSpPr>
            <p:nvPr/>
          </p:nvSpPr>
          <p:spPr bwMode="auto">
            <a:xfrm>
              <a:off x="1882" y="3302"/>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20</a:t>
              </a:r>
            </a:p>
          </p:txBody>
        </p:sp>
        <p:sp>
          <p:nvSpPr>
            <p:cNvPr id="55342" name="Text Box 35"/>
            <p:cNvSpPr txBox="1">
              <a:spLocks noChangeArrowheads="1"/>
            </p:cNvSpPr>
            <p:nvPr/>
          </p:nvSpPr>
          <p:spPr bwMode="auto">
            <a:xfrm>
              <a:off x="2245" y="3294"/>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40</a:t>
              </a:r>
            </a:p>
          </p:txBody>
        </p:sp>
        <p:sp>
          <p:nvSpPr>
            <p:cNvPr id="55343" name="Text Box 36"/>
            <p:cNvSpPr txBox="1">
              <a:spLocks noChangeArrowheads="1"/>
            </p:cNvSpPr>
            <p:nvPr/>
          </p:nvSpPr>
          <p:spPr bwMode="auto">
            <a:xfrm>
              <a:off x="2608" y="3294"/>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60</a:t>
              </a:r>
            </a:p>
          </p:txBody>
        </p:sp>
        <p:sp>
          <p:nvSpPr>
            <p:cNvPr id="55344" name="Text Box 37"/>
            <p:cNvSpPr txBox="1">
              <a:spLocks noChangeArrowheads="1"/>
            </p:cNvSpPr>
            <p:nvPr/>
          </p:nvSpPr>
          <p:spPr bwMode="auto">
            <a:xfrm>
              <a:off x="2971" y="3294"/>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80</a:t>
              </a:r>
            </a:p>
          </p:txBody>
        </p:sp>
        <p:sp>
          <p:nvSpPr>
            <p:cNvPr id="55345" name="Text Box 38"/>
            <p:cNvSpPr txBox="1">
              <a:spLocks noChangeArrowheads="1"/>
            </p:cNvSpPr>
            <p:nvPr/>
          </p:nvSpPr>
          <p:spPr bwMode="auto">
            <a:xfrm>
              <a:off x="3334" y="3294"/>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200"/>
                <a:t>100</a:t>
              </a:r>
            </a:p>
          </p:txBody>
        </p:sp>
        <p:sp>
          <p:nvSpPr>
            <p:cNvPr id="55346" name="Line 43"/>
            <p:cNvSpPr>
              <a:spLocks noChangeShapeType="1"/>
            </p:cNvSpPr>
            <p:nvPr/>
          </p:nvSpPr>
          <p:spPr bwMode="auto">
            <a:xfrm rot="5400000">
              <a:off x="1633" y="3316"/>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grpSp>
      <p:grpSp>
        <p:nvGrpSpPr>
          <p:cNvPr id="3" name="Group 61"/>
          <p:cNvGrpSpPr>
            <a:grpSpLocks/>
          </p:cNvGrpSpPr>
          <p:nvPr/>
        </p:nvGrpSpPr>
        <p:grpSpPr bwMode="auto">
          <a:xfrm>
            <a:off x="3719514" y="2205039"/>
            <a:ext cx="504825" cy="2651125"/>
            <a:chOff x="1383" y="1389"/>
            <a:chExt cx="318" cy="1670"/>
          </a:xfrm>
        </p:grpSpPr>
        <p:sp>
          <p:nvSpPr>
            <p:cNvPr id="55325" name="Line 39"/>
            <p:cNvSpPr>
              <a:spLocks noChangeShapeType="1"/>
            </p:cNvSpPr>
            <p:nvPr/>
          </p:nvSpPr>
          <p:spPr bwMode="auto">
            <a:xfrm rot="5400000">
              <a:off x="1633" y="1828"/>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55326" name="Line 40"/>
            <p:cNvSpPr>
              <a:spLocks noChangeShapeType="1"/>
            </p:cNvSpPr>
            <p:nvPr/>
          </p:nvSpPr>
          <p:spPr bwMode="auto">
            <a:xfrm rot="5400000">
              <a:off x="1633" y="2200"/>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55327" name="Line 41"/>
            <p:cNvSpPr>
              <a:spLocks noChangeShapeType="1"/>
            </p:cNvSpPr>
            <p:nvPr/>
          </p:nvSpPr>
          <p:spPr bwMode="auto">
            <a:xfrm rot="5400000">
              <a:off x="1633" y="2572"/>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55328" name="Line 42"/>
            <p:cNvSpPr>
              <a:spLocks noChangeShapeType="1"/>
            </p:cNvSpPr>
            <p:nvPr/>
          </p:nvSpPr>
          <p:spPr bwMode="auto">
            <a:xfrm rot="5400000">
              <a:off x="1633" y="2944"/>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55329" name="Line 44"/>
            <p:cNvSpPr>
              <a:spLocks noChangeShapeType="1"/>
            </p:cNvSpPr>
            <p:nvPr/>
          </p:nvSpPr>
          <p:spPr bwMode="auto">
            <a:xfrm rot="5400000">
              <a:off x="1633" y="1456"/>
              <a:ext cx="0" cy="4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55330" name="Text Box 47"/>
            <p:cNvSpPr txBox="1">
              <a:spLocks noChangeArrowheads="1"/>
            </p:cNvSpPr>
            <p:nvPr/>
          </p:nvSpPr>
          <p:spPr bwMode="auto">
            <a:xfrm>
              <a:off x="1383" y="1389"/>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100</a:t>
              </a:r>
              <a:endParaRPr lang="tr-TR" altLang="tr-TR"/>
            </a:p>
          </p:txBody>
        </p:sp>
        <p:sp>
          <p:nvSpPr>
            <p:cNvPr id="55331" name="Text Box 48"/>
            <p:cNvSpPr txBox="1">
              <a:spLocks noChangeArrowheads="1"/>
            </p:cNvSpPr>
            <p:nvPr/>
          </p:nvSpPr>
          <p:spPr bwMode="auto">
            <a:xfrm>
              <a:off x="1429" y="1752"/>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80</a:t>
              </a:r>
              <a:endParaRPr lang="tr-TR" altLang="tr-TR"/>
            </a:p>
          </p:txBody>
        </p:sp>
        <p:sp>
          <p:nvSpPr>
            <p:cNvPr id="55332" name="Text Box 49"/>
            <p:cNvSpPr txBox="1">
              <a:spLocks noChangeArrowheads="1"/>
            </p:cNvSpPr>
            <p:nvPr/>
          </p:nvSpPr>
          <p:spPr bwMode="auto">
            <a:xfrm>
              <a:off x="1429" y="2115"/>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60</a:t>
              </a:r>
              <a:endParaRPr lang="tr-TR" altLang="tr-TR"/>
            </a:p>
          </p:txBody>
        </p:sp>
        <p:sp>
          <p:nvSpPr>
            <p:cNvPr id="55333" name="Text Box 50"/>
            <p:cNvSpPr txBox="1">
              <a:spLocks noChangeArrowheads="1"/>
            </p:cNvSpPr>
            <p:nvPr/>
          </p:nvSpPr>
          <p:spPr bwMode="auto">
            <a:xfrm>
              <a:off x="1429" y="2523"/>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40</a:t>
              </a:r>
              <a:endParaRPr lang="tr-TR" altLang="tr-TR"/>
            </a:p>
          </p:txBody>
        </p:sp>
        <p:sp>
          <p:nvSpPr>
            <p:cNvPr id="55334" name="Text Box 51"/>
            <p:cNvSpPr txBox="1">
              <a:spLocks noChangeArrowheads="1"/>
            </p:cNvSpPr>
            <p:nvPr/>
          </p:nvSpPr>
          <p:spPr bwMode="auto">
            <a:xfrm>
              <a:off x="1429" y="2886"/>
              <a:ext cx="27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20</a:t>
              </a:r>
              <a:endParaRPr lang="tr-TR" altLang="tr-TR"/>
            </a:p>
          </p:txBody>
        </p:sp>
      </p:grpSp>
      <p:sp>
        <p:nvSpPr>
          <p:cNvPr id="55348" name="Line 52"/>
          <p:cNvSpPr>
            <a:spLocks noChangeShapeType="1"/>
          </p:cNvSpPr>
          <p:nvPr/>
        </p:nvSpPr>
        <p:spPr bwMode="auto">
          <a:xfrm flipV="1">
            <a:off x="5232400" y="4149725"/>
            <a:ext cx="0" cy="1079500"/>
          </a:xfrm>
          <a:prstGeom prst="line">
            <a:avLst/>
          </a:prstGeom>
          <a:noFill/>
          <a:ln w="38100" cap="rnd">
            <a:solidFill>
              <a:schemeClr val="hlink"/>
            </a:solidFill>
            <a:prstDash val="sysDot"/>
            <a:round/>
            <a:headEnd/>
            <a:tailEnd/>
          </a:ln>
          <a:extLst>
            <a:ext uri="{909E8E84-426E-40DD-AFC4-6F175D3DCCD1}">
              <a14:hiddenFill xmlns:a14="http://schemas.microsoft.com/office/drawing/2010/main">
                <a:noFill/>
              </a14:hiddenFill>
            </a:ext>
          </a:extLst>
        </p:spPr>
        <p:txBody>
          <a:bodyPr/>
          <a:lstStyle/>
          <a:p>
            <a:endParaRPr lang="tr-TR"/>
          </a:p>
        </p:txBody>
      </p:sp>
      <p:sp>
        <p:nvSpPr>
          <p:cNvPr id="55349" name="Line 53"/>
          <p:cNvSpPr>
            <a:spLocks noChangeShapeType="1"/>
          </p:cNvSpPr>
          <p:nvPr/>
        </p:nvSpPr>
        <p:spPr bwMode="auto">
          <a:xfrm>
            <a:off x="4079876" y="4149725"/>
            <a:ext cx="1152525" cy="0"/>
          </a:xfrm>
          <a:prstGeom prst="line">
            <a:avLst/>
          </a:prstGeom>
          <a:noFill/>
          <a:ln w="38100">
            <a:solidFill>
              <a:schemeClr val="hlink"/>
            </a:solidFill>
            <a:prstDash val="sysDot"/>
            <a:round/>
            <a:headEnd/>
            <a:tailEnd/>
          </a:ln>
          <a:extLst>
            <a:ext uri="{909E8E84-426E-40DD-AFC4-6F175D3DCCD1}">
              <a14:hiddenFill xmlns:a14="http://schemas.microsoft.com/office/drawing/2010/main">
                <a:noFill/>
              </a14:hiddenFill>
            </a:ext>
          </a:extLst>
        </p:spPr>
        <p:txBody>
          <a:bodyPr/>
          <a:lstStyle/>
          <a:p>
            <a:endParaRPr lang="tr-TR"/>
          </a:p>
        </p:txBody>
      </p:sp>
      <p:sp>
        <p:nvSpPr>
          <p:cNvPr id="55350" name="Line 54"/>
          <p:cNvSpPr>
            <a:spLocks noChangeShapeType="1"/>
          </p:cNvSpPr>
          <p:nvPr/>
        </p:nvSpPr>
        <p:spPr bwMode="auto">
          <a:xfrm flipH="1">
            <a:off x="3648076" y="4365625"/>
            <a:ext cx="1584325" cy="0"/>
          </a:xfrm>
          <a:prstGeom prst="line">
            <a:avLst/>
          </a:prstGeom>
          <a:noFill/>
          <a:ln w="28575">
            <a:solidFill>
              <a:schemeClr val="folHlink"/>
            </a:solidFill>
            <a:prstDash val="sysDot"/>
            <a:round/>
            <a:headEnd/>
            <a:tailEnd/>
          </a:ln>
          <a:extLst>
            <a:ext uri="{909E8E84-426E-40DD-AFC4-6F175D3DCCD1}">
              <a14:hiddenFill xmlns:a14="http://schemas.microsoft.com/office/drawing/2010/main">
                <a:noFill/>
              </a14:hiddenFill>
            </a:ext>
          </a:extLst>
        </p:spPr>
        <p:txBody>
          <a:bodyPr/>
          <a:lstStyle/>
          <a:p>
            <a:endParaRPr lang="tr-TR"/>
          </a:p>
        </p:txBody>
      </p:sp>
      <p:sp>
        <p:nvSpPr>
          <p:cNvPr id="55352" name="Line 56"/>
          <p:cNvSpPr>
            <a:spLocks noChangeShapeType="1"/>
          </p:cNvSpPr>
          <p:nvPr/>
        </p:nvSpPr>
        <p:spPr bwMode="auto">
          <a:xfrm flipH="1">
            <a:off x="3287714" y="4508500"/>
            <a:ext cx="1944687" cy="0"/>
          </a:xfrm>
          <a:prstGeom prst="line">
            <a:avLst/>
          </a:prstGeom>
          <a:noFill/>
          <a:ln w="28575">
            <a:solidFill>
              <a:srgbClr val="66FF66"/>
            </a:solidFill>
            <a:prstDash val="sysDot"/>
            <a:round/>
            <a:headEnd/>
            <a:tailEnd/>
          </a:ln>
          <a:extLst>
            <a:ext uri="{909E8E84-426E-40DD-AFC4-6F175D3DCCD1}">
              <a14:hiddenFill xmlns:a14="http://schemas.microsoft.com/office/drawing/2010/main">
                <a:noFill/>
              </a14:hiddenFill>
            </a:ext>
          </a:extLst>
        </p:spPr>
        <p:txBody>
          <a:bodyPr/>
          <a:lstStyle/>
          <a:p>
            <a:endParaRPr lang="tr-TR"/>
          </a:p>
        </p:txBody>
      </p:sp>
      <p:sp>
        <p:nvSpPr>
          <p:cNvPr id="55353" name="Line 57"/>
          <p:cNvSpPr>
            <a:spLocks noChangeShapeType="1"/>
          </p:cNvSpPr>
          <p:nvPr/>
        </p:nvSpPr>
        <p:spPr bwMode="auto">
          <a:xfrm flipH="1">
            <a:off x="2927350" y="4797425"/>
            <a:ext cx="2305050" cy="0"/>
          </a:xfrm>
          <a:prstGeom prst="line">
            <a:avLst/>
          </a:prstGeom>
          <a:noFill/>
          <a:ln w="28575">
            <a:solidFill>
              <a:srgbClr val="66CCFF"/>
            </a:solidFill>
            <a:prstDash val="sysDot"/>
            <a:round/>
            <a:headEnd/>
            <a:tailEnd/>
          </a:ln>
          <a:extLst>
            <a:ext uri="{909E8E84-426E-40DD-AFC4-6F175D3DCCD1}">
              <a14:hiddenFill xmlns:a14="http://schemas.microsoft.com/office/drawing/2010/main">
                <a:noFill/>
              </a14:hiddenFill>
            </a:ext>
          </a:extLst>
        </p:spPr>
        <p:txBody>
          <a:bodyPr/>
          <a:lstStyle/>
          <a:p>
            <a:endParaRPr lang="tr-TR"/>
          </a:p>
        </p:txBody>
      </p:sp>
      <p:sp>
        <p:nvSpPr>
          <p:cNvPr id="55354" name="Text Box 58"/>
          <p:cNvSpPr txBox="1">
            <a:spLocks noChangeArrowheads="1"/>
          </p:cNvSpPr>
          <p:nvPr/>
        </p:nvSpPr>
        <p:spPr bwMode="auto">
          <a:xfrm>
            <a:off x="3360738" y="4221164"/>
            <a:ext cx="43180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32</a:t>
            </a:r>
            <a:endParaRPr lang="tr-TR" altLang="tr-TR"/>
          </a:p>
        </p:txBody>
      </p:sp>
      <p:sp>
        <p:nvSpPr>
          <p:cNvPr id="55355" name="Text Box 59"/>
          <p:cNvSpPr txBox="1">
            <a:spLocks noChangeArrowheads="1"/>
          </p:cNvSpPr>
          <p:nvPr/>
        </p:nvSpPr>
        <p:spPr bwMode="auto">
          <a:xfrm>
            <a:off x="3000375" y="4365625"/>
            <a:ext cx="4318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28</a:t>
            </a:r>
            <a:endParaRPr lang="tr-TR" altLang="tr-TR"/>
          </a:p>
        </p:txBody>
      </p:sp>
      <p:sp>
        <p:nvSpPr>
          <p:cNvPr id="55356" name="Text Box 60"/>
          <p:cNvSpPr txBox="1">
            <a:spLocks noChangeArrowheads="1"/>
          </p:cNvSpPr>
          <p:nvPr/>
        </p:nvSpPr>
        <p:spPr bwMode="auto">
          <a:xfrm>
            <a:off x="2640013" y="4652964"/>
            <a:ext cx="43180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18</a:t>
            </a:r>
            <a:endParaRPr lang="tr-TR" altLang="tr-TR"/>
          </a:p>
        </p:txBody>
      </p:sp>
    </p:spTree>
    <p:extLst>
      <p:ext uri="{BB962C8B-B14F-4D97-AF65-F5344CB8AC3E}">
        <p14:creationId xmlns:p14="http://schemas.microsoft.com/office/powerpoint/2010/main" val="366959474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55298"/>
                                        </p:tgtEl>
                                        <p:attrNameLst>
                                          <p:attrName>style.visibility</p:attrName>
                                        </p:attrNameLst>
                                      </p:cBhvr>
                                      <p:to>
                                        <p:strVal val="visible"/>
                                      </p:to>
                                    </p:set>
                                    <p:animEffect transition="in" filter="slide(fromTop)">
                                      <p:cBhvr>
                                        <p:cTn id="7" dur="500"/>
                                        <p:tgtEl>
                                          <p:spTgt spid="5529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55299"/>
                                        </p:tgtEl>
                                        <p:attrNameLst>
                                          <p:attrName>style.visibility</p:attrName>
                                        </p:attrNameLst>
                                      </p:cBhvr>
                                      <p:to>
                                        <p:strVal val="visible"/>
                                      </p:to>
                                    </p:set>
                                    <p:animEffect transition="in" filter="slide(fromTop)">
                                      <p:cBhvr>
                                        <p:cTn id="12" dur="500"/>
                                        <p:tgtEl>
                                          <p:spTgt spid="5529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5301"/>
                                        </p:tgtEl>
                                        <p:attrNameLst>
                                          <p:attrName>style.visibility</p:attrName>
                                        </p:attrNameLst>
                                      </p:cBhvr>
                                      <p:to>
                                        <p:strVal val="visible"/>
                                      </p:to>
                                    </p:set>
                                    <p:animEffect transition="in" filter="wipe(left)">
                                      <p:cBhvr>
                                        <p:cTn id="17" dur="1000"/>
                                        <p:tgtEl>
                                          <p:spTgt spid="55301"/>
                                        </p:tgtEl>
                                      </p:cBhvr>
                                    </p:animEffect>
                                  </p:childTnLst>
                                </p:cTn>
                              </p:par>
                            </p:childTnLst>
                          </p:cTn>
                        </p:par>
                        <p:par>
                          <p:cTn id="18" fill="hold" nodeType="afterGroup">
                            <p:stCondLst>
                              <p:cond delay="1000"/>
                            </p:stCondLst>
                            <p:childTnLst>
                              <p:par>
                                <p:cTn id="19" presetID="22" presetClass="entr" presetSubtype="1" fill="hold" grpId="0" nodeType="afterEffect">
                                  <p:stCondLst>
                                    <p:cond delay="0"/>
                                  </p:stCondLst>
                                  <p:childTnLst>
                                    <p:set>
                                      <p:cBhvr>
                                        <p:cTn id="20" dur="1" fill="hold">
                                          <p:stCondLst>
                                            <p:cond delay="0"/>
                                          </p:stCondLst>
                                        </p:cTn>
                                        <p:tgtEl>
                                          <p:spTgt spid="55303"/>
                                        </p:tgtEl>
                                        <p:attrNameLst>
                                          <p:attrName>style.visibility</p:attrName>
                                        </p:attrNameLst>
                                      </p:cBhvr>
                                      <p:to>
                                        <p:strVal val="visible"/>
                                      </p:to>
                                    </p:set>
                                    <p:animEffect transition="in" filter="wipe(up)">
                                      <p:cBhvr>
                                        <p:cTn id="21" dur="2000"/>
                                        <p:tgtEl>
                                          <p:spTgt spid="55303"/>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2" presetClass="entr" presetSubtype="4" fill="hold" grpId="0" nodeType="clickEffect">
                                  <p:stCondLst>
                                    <p:cond delay="0"/>
                                  </p:stCondLst>
                                  <p:childTnLst>
                                    <p:set>
                                      <p:cBhvr>
                                        <p:cTn id="25" dur="1" fill="hold">
                                          <p:stCondLst>
                                            <p:cond delay="0"/>
                                          </p:stCondLst>
                                        </p:cTn>
                                        <p:tgtEl>
                                          <p:spTgt spid="55300"/>
                                        </p:tgtEl>
                                        <p:attrNameLst>
                                          <p:attrName>style.visibility</p:attrName>
                                        </p:attrNameLst>
                                      </p:cBhvr>
                                      <p:to>
                                        <p:strVal val="visible"/>
                                      </p:to>
                                    </p:set>
                                    <p:animEffect transition="in" filter="wipe(down)">
                                      <p:cBhvr>
                                        <p:cTn id="26" dur="1000"/>
                                        <p:tgtEl>
                                          <p:spTgt spid="55300"/>
                                        </p:tgtEl>
                                      </p:cBhvr>
                                    </p:animEffect>
                                  </p:childTnLst>
                                </p:cTn>
                              </p:par>
                            </p:childTnLst>
                          </p:cTn>
                        </p:par>
                        <p:par>
                          <p:cTn id="27" fill="hold" nodeType="afterGroup">
                            <p:stCondLst>
                              <p:cond delay="1000"/>
                            </p:stCondLst>
                            <p:childTnLst>
                              <p:par>
                                <p:cTn id="28" presetID="22" presetClass="entr" presetSubtype="2" fill="hold" grpId="0" nodeType="afterEffect">
                                  <p:stCondLst>
                                    <p:cond delay="0"/>
                                  </p:stCondLst>
                                  <p:childTnLst>
                                    <p:set>
                                      <p:cBhvr>
                                        <p:cTn id="29" dur="1" fill="hold">
                                          <p:stCondLst>
                                            <p:cond delay="0"/>
                                          </p:stCondLst>
                                        </p:cTn>
                                        <p:tgtEl>
                                          <p:spTgt spid="55304"/>
                                        </p:tgtEl>
                                        <p:attrNameLst>
                                          <p:attrName>style.visibility</p:attrName>
                                        </p:attrNameLst>
                                      </p:cBhvr>
                                      <p:to>
                                        <p:strVal val="visible"/>
                                      </p:to>
                                    </p:set>
                                    <p:animEffect transition="in" filter="wipe(right)">
                                      <p:cBhvr>
                                        <p:cTn id="30" dur="1000"/>
                                        <p:tgtEl>
                                          <p:spTgt spid="55304"/>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55302"/>
                                        </p:tgtEl>
                                        <p:attrNameLst>
                                          <p:attrName>style.visibility</p:attrName>
                                        </p:attrNameLst>
                                      </p:cBhvr>
                                      <p:to>
                                        <p:strVal val="visible"/>
                                      </p:to>
                                    </p:set>
                                    <p:animEffect transition="in" filter="wipe(down)">
                                      <p:cBhvr>
                                        <p:cTn id="35" dur="2000"/>
                                        <p:tgtEl>
                                          <p:spTgt spid="55302"/>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12" presetClass="entr" presetSubtype="1" fill="hold" grpId="0" nodeType="clickEffect">
                                  <p:stCondLst>
                                    <p:cond delay="0"/>
                                  </p:stCondLst>
                                  <p:childTnLst>
                                    <p:set>
                                      <p:cBhvr>
                                        <p:cTn id="39" dur="1" fill="hold">
                                          <p:stCondLst>
                                            <p:cond delay="0"/>
                                          </p:stCondLst>
                                        </p:cTn>
                                        <p:tgtEl>
                                          <p:spTgt spid="55308"/>
                                        </p:tgtEl>
                                        <p:attrNameLst>
                                          <p:attrName>style.visibility</p:attrName>
                                        </p:attrNameLst>
                                      </p:cBhvr>
                                      <p:to>
                                        <p:strVal val="visible"/>
                                      </p:to>
                                    </p:set>
                                    <p:animEffect transition="in" filter="slide(fromTop)">
                                      <p:cBhvr>
                                        <p:cTn id="40" dur="500"/>
                                        <p:tgtEl>
                                          <p:spTgt spid="55308"/>
                                        </p:tgtEl>
                                      </p:cBhvr>
                                    </p:animEffect>
                                  </p:childTnLst>
                                </p:cTn>
                              </p:par>
                            </p:childTnLst>
                          </p:cTn>
                        </p:par>
                        <p:par>
                          <p:cTn id="41" fill="hold" nodeType="afterGroup">
                            <p:stCondLst>
                              <p:cond delay="500"/>
                            </p:stCondLst>
                            <p:childTnLst>
                              <p:par>
                                <p:cTn id="42" presetID="22" presetClass="entr" presetSubtype="4" fill="hold" grpId="0" nodeType="afterEffect">
                                  <p:stCondLst>
                                    <p:cond delay="0"/>
                                  </p:stCondLst>
                                  <p:childTnLst>
                                    <p:set>
                                      <p:cBhvr>
                                        <p:cTn id="43" dur="1" fill="hold">
                                          <p:stCondLst>
                                            <p:cond delay="0"/>
                                          </p:stCondLst>
                                        </p:cTn>
                                        <p:tgtEl>
                                          <p:spTgt spid="55307"/>
                                        </p:tgtEl>
                                        <p:attrNameLst>
                                          <p:attrName>style.visibility</p:attrName>
                                        </p:attrNameLst>
                                      </p:cBhvr>
                                      <p:to>
                                        <p:strVal val="visible"/>
                                      </p:to>
                                    </p:set>
                                    <p:animEffect transition="in" filter="wipe(down)">
                                      <p:cBhvr>
                                        <p:cTn id="44" dur="500"/>
                                        <p:tgtEl>
                                          <p:spTgt spid="55307"/>
                                        </p:tgtEl>
                                      </p:cBhvr>
                                    </p:animEffect>
                                  </p:childTnLst>
                                </p:cTn>
                              </p:par>
                            </p:childTnLst>
                          </p:cTn>
                        </p:par>
                        <p:par>
                          <p:cTn id="45" fill="hold" nodeType="afterGroup">
                            <p:stCondLst>
                              <p:cond delay="1000"/>
                            </p:stCondLst>
                            <p:childTnLst>
                              <p:par>
                                <p:cTn id="46" presetID="22" presetClass="entr" presetSubtype="4" fill="hold" grpId="0" nodeType="afterEffect">
                                  <p:stCondLst>
                                    <p:cond delay="0"/>
                                  </p:stCondLst>
                                  <p:childTnLst>
                                    <p:set>
                                      <p:cBhvr>
                                        <p:cTn id="47" dur="1" fill="hold">
                                          <p:stCondLst>
                                            <p:cond delay="0"/>
                                          </p:stCondLst>
                                        </p:cTn>
                                        <p:tgtEl>
                                          <p:spTgt spid="55306"/>
                                        </p:tgtEl>
                                        <p:attrNameLst>
                                          <p:attrName>style.visibility</p:attrName>
                                        </p:attrNameLst>
                                      </p:cBhvr>
                                      <p:to>
                                        <p:strVal val="visible"/>
                                      </p:to>
                                    </p:set>
                                    <p:animEffect transition="in" filter="wipe(down)">
                                      <p:cBhvr>
                                        <p:cTn id="48" dur="500"/>
                                        <p:tgtEl>
                                          <p:spTgt spid="55306"/>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12" presetClass="entr" presetSubtype="1" fill="hold" grpId="0" nodeType="clickEffect">
                                  <p:stCondLst>
                                    <p:cond delay="0"/>
                                  </p:stCondLst>
                                  <p:childTnLst>
                                    <p:set>
                                      <p:cBhvr>
                                        <p:cTn id="52" dur="1" fill="hold">
                                          <p:stCondLst>
                                            <p:cond delay="0"/>
                                          </p:stCondLst>
                                        </p:cTn>
                                        <p:tgtEl>
                                          <p:spTgt spid="55309"/>
                                        </p:tgtEl>
                                        <p:attrNameLst>
                                          <p:attrName>style.visibility</p:attrName>
                                        </p:attrNameLst>
                                      </p:cBhvr>
                                      <p:to>
                                        <p:strVal val="visible"/>
                                      </p:to>
                                    </p:set>
                                    <p:animEffect transition="in" filter="slide(fromTop)">
                                      <p:cBhvr>
                                        <p:cTn id="53" dur="500"/>
                                        <p:tgtEl>
                                          <p:spTgt spid="55309"/>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9" presetClass="entr" presetSubtype="0" fill="hold" nodeType="clickEffect">
                                  <p:stCondLst>
                                    <p:cond delay="0"/>
                                  </p:stCondLst>
                                  <p:childTnLst>
                                    <p:set>
                                      <p:cBhvr>
                                        <p:cTn id="57" dur="1" fill="hold">
                                          <p:stCondLst>
                                            <p:cond delay="0"/>
                                          </p:stCondLst>
                                        </p:cTn>
                                        <p:tgtEl>
                                          <p:spTgt spid="2"/>
                                        </p:tgtEl>
                                        <p:attrNameLst>
                                          <p:attrName>style.visibility</p:attrName>
                                        </p:attrNameLst>
                                      </p:cBhvr>
                                      <p:to>
                                        <p:strVal val="visible"/>
                                      </p:to>
                                    </p:set>
                                    <p:animEffect transition="in" filter="dissolve">
                                      <p:cBhvr>
                                        <p:cTn id="58" dur="500"/>
                                        <p:tgtEl>
                                          <p:spTgt spid="2"/>
                                        </p:tgtEl>
                                      </p:cBhvr>
                                    </p:animEffect>
                                  </p:childTnLst>
                                </p:cTn>
                              </p:par>
                            </p:childTnLst>
                          </p:cTn>
                        </p:par>
                        <p:par>
                          <p:cTn id="59" fill="hold" nodeType="afterGroup">
                            <p:stCondLst>
                              <p:cond delay="500"/>
                            </p:stCondLst>
                            <p:childTnLst>
                              <p:par>
                                <p:cTn id="60" presetID="9" presetClass="entr" presetSubtype="0" fill="hold" nodeType="afterEffect">
                                  <p:stCondLst>
                                    <p:cond delay="0"/>
                                  </p:stCondLst>
                                  <p:childTnLst>
                                    <p:set>
                                      <p:cBhvr>
                                        <p:cTn id="61" dur="1" fill="hold">
                                          <p:stCondLst>
                                            <p:cond delay="0"/>
                                          </p:stCondLst>
                                        </p:cTn>
                                        <p:tgtEl>
                                          <p:spTgt spid="3"/>
                                        </p:tgtEl>
                                        <p:attrNameLst>
                                          <p:attrName>style.visibility</p:attrName>
                                        </p:attrNameLst>
                                      </p:cBhvr>
                                      <p:to>
                                        <p:strVal val="visible"/>
                                      </p:to>
                                    </p:set>
                                    <p:animEffect transition="in" filter="dissolve">
                                      <p:cBhvr>
                                        <p:cTn id="62" dur="500"/>
                                        <p:tgtEl>
                                          <p:spTgt spid="3"/>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22" presetClass="entr" presetSubtype="4" fill="hold" grpId="0" nodeType="clickEffect">
                                  <p:stCondLst>
                                    <p:cond delay="0"/>
                                  </p:stCondLst>
                                  <p:childTnLst>
                                    <p:set>
                                      <p:cBhvr>
                                        <p:cTn id="66" dur="1" fill="hold">
                                          <p:stCondLst>
                                            <p:cond delay="0"/>
                                          </p:stCondLst>
                                        </p:cTn>
                                        <p:tgtEl>
                                          <p:spTgt spid="55315"/>
                                        </p:tgtEl>
                                        <p:attrNameLst>
                                          <p:attrName>style.visibility</p:attrName>
                                        </p:attrNameLst>
                                      </p:cBhvr>
                                      <p:to>
                                        <p:strVal val="visible"/>
                                      </p:to>
                                    </p:set>
                                    <p:animEffect transition="in" filter="wipe(down)">
                                      <p:cBhvr>
                                        <p:cTn id="67" dur="500"/>
                                        <p:tgtEl>
                                          <p:spTgt spid="55315"/>
                                        </p:tgtEl>
                                      </p:cBhvr>
                                    </p:animEffect>
                                  </p:childTnLst>
                                </p:cTn>
                              </p:par>
                            </p:childTnLst>
                          </p:cTn>
                        </p:par>
                        <p:par>
                          <p:cTn id="68" fill="hold" nodeType="afterGroup">
                            <p:stCondLst>
                              <p:cond delay="500"/>
                            </p:stCondLst>
                            <p:childTnLst>
                              <p:par>
                                <p:cTn id="69" presetID="9" presetClass="entr" presetSubtype="0" fill="hold" grpId="0" nodeType="afterEffect">
                                  <p:stCondLst>
                                    <p:cond delay="0"/>
                                  </p:stCondLst>
                                  <p:childTnLst>
                                    <p:set>
                                      <p:cBhvr>
                                        <p:cTn id="70" dur="1" fill="hold">
                                          <p:stCondLst>
                                            <p:cond delay="0"/>
                                          </p:stCondLst>
                                        </p:cTn>
                                        <p:tgtEl>
                                          <p:spTgt spid="55322"/>
                                        </p:tgtEl>
                                        <p:attrNameLst>
                                          <p:attrName>style.visibility</p:attrName>
                                        </p:attrNameLst>
                                      </p:cBhvr>
                                      <p:to>
                                        <p:strVal val="visible"/>
                                      </p:to>
                                    </p:set>
                                    <p:animEffect transition="in" filter="dissolve">
                                      <p:cBhvr>
                                        <p:cTn id="71" dur="500"/>
                                        <p:tgtEl>
                                          <p:spTgt spid="55322"/>
                                        </p:tgtEl>
                                      </p:cBhvr>
                                    </p:animEffect>
                                  </p:childTnLst>
                                </p:cTn>
                              </p:par>
                            </p:childTnLst>
                          </p:cTn>
                        </p:par>
                      </p:childTnLst>
                    </p:cTn>
                  </p:par>
                  <p:par>
                    <p:cTn id="72" fill="hold" nodeType="clickPar">
                      <p:stCondLst>
                        <p:cond delay="indefinite"/>
                      </p:stCondLst>
                      <p:childTnLst>
                        <p:par>
                          <p:cTn id="73" fill="hold" nodeType="withGroup">
                            <p:stCondLst>
                              <p:cond delay="0"/>
                            </p:stCondLst>
                            <p:childTnLst>
                              <p:par>
                                <p:cTn id="74" presetID="22" presetClass="entr" presetSubtype="4" fill="hold" grpId="0" nodeType="clickEffect">
                                  <p:stCondLst>
                                    <p:cond delay="0"/>
                                  </p:stCondLst>
                                  <p:childTnLst>
                                    <p:set>
                                      <p:cBhvr>
                                        <p:cTn id="75" dur="1" fill="hold">
                                          <p:stCondLst>
                                            <p:cond delay="0"/>
                                          </p:stCondLst>
                                        </p:cTn>
                                        <p:tgtEl>
                                          <p:spTgt spid="55316"/>
                                        </p:tgtEl>
                                        <p:attrNameLst>
                                          <p:attrName>style.visibility</p:attrName>
                                        </p:attrNameLst>
                                      </p:cBhvr>
                                      <p:to>
                                        <p:strVal val="visible"/>
                                      </p:to>
                                    </p:set>
                                    <p:animEffect transition="in" filter="wipe(down)">
                                      <p:cBhvr>
                                        <p:cTn id="76" dur="500"/>
                                        <p:tgtEl>
                                          <p:spTgt spid="55316"/>
                                        </p:tgtEl>
                                      </p:cBhvr>
                                    </p:animEffect>
                                  </p:childTnLst>
                                </p:cTn>
                              </p:par>
                            </p:childTnLst>
                          </p:cTn>
                        </p:par>
                        <p:par>
                          <p:cTn id="77" fill="hold" nodeType="afterGroup">
                            <p:stCondLst>
                              <p:cond delay="500"/>
                            </p:stCondLst>
                            <p:childTnLst>
                              <p:par>
                                <p:cTn id="78" presetID="9" presetClass="entr" presetSubtype="0" fill="hold" grpId="0" nodeType="afterEffect">
                                  <p:stCondLst>
                                    <p:cond delay="0"/>
                                  </p:stCondLst>
                                  <p:childTnLst>
                                    <p:set>
                                      <p:cBhvr>
                                        <p:cTn id="79" dur="1" fill="hold">
                                          <p:stCondLst>
                                            <p:cond delay="0"/>
                                          </p:stCondLst>
                                        </p:cTn>
                                        <p:tgtEl>
                                          <p:spTgt spid="55321"/>
                                        </p:tgtEl>
                                        <p:attrNameLst>
                                          <p:attrName>style.visibility</p:attrName>
                                        </p:attrNameLst>
                                      </p:cBhvr>
                                      <p:to>
                                        <p:strVal val="visible"/>
                                      </p:to>
                                    </p:set>
                                    <p:animEffect transition="in" filter="dissolve">
                                      <p:cBhvr>
                                        <p:cTn id="80" dur="500"/>
                                        <p:tgtEl>
                                          <p:spTgt spid="55321"/>
                                        </p:tgtEl>
                                      </p:cBhvr>
                                    </p:animEffect>
                                  </p:childTnLst>
                                </p:cTn>
                              </p:par>
                            </p:childTnLst>
                          </p:cTn>
                        </p:par>
                      </p:childTnLst>
                    </p:cTn>
                  </p:par>
                  <p:par>
                    <p:cTn id="81" fill="hold" nodeType="clickPar">
                      <p:stCondLst>
                        <p:cond delay="indefinite"/>
                      </p:stCondLst>
                      <p:childTnLst>
                        <p:par>
                          <p:cTn id="82" fill="hold" nodeType="withGroup">
                            <p:stCondLst>
                              <p:cond delay="0"/>
                            </p:stCondLst>
                            <p:childTnLst>
                              <p:par>
                                <p:cTn id="83" presetID="22" presetClass="entr" presetSubtype="4" fill="hold" grpId="0" nodeType="clickEffect">
                                  <p:stCondLst>
                                    <p:cond delay="0"/>
                                  </p:stCondLst>
                                  <p:childTnLst>
                                    <p:set>
                                      <p:cBhvr>
                                        <p:cTn id="84" dur="1" fill="hold">
                                          <p:stCondLst>
                                            <p:cond delay="0"/>
                                          </p:stCondLst>
                                        </p:cTn>
                                        <p:tgtEl>
                                          <p:spTgt spid="55317"/>
                                        </p:tgtEl>
                                        <p:attrNameLst>
                                          <p:attrName>style.visibility</p:attrName>
                                        </p:attrNameLst>
                                      </p:cBhvr>
                                      <p:to>
                                        <p:strVal val="visible"/>
                                      </p:to>
                                    </p:set>
                                    <p:animEffect transition="in" filter="wipe(down)">
                                      <p:cBhvr>
                                        <p:cTn id="85" dur="500"/>
                                        <p:tgtEl>
                                          <p:spTgt spid="55317"/>
                                        </p:tgtEl>
                                      </p:cBhvr>
                                    </p:animEffect>
                                  </p:childTnLst>
                                </p:cTn>
                              </p:par>
                            </p:childTnLst>
                          </p:cTn>
                        </p:par>
                        <p:par>
                          <p:cTn id="86" fill="hold" nodeType="afterGroup">
                            <p:stCondLst>
                              <p:cond delay="500"/>
                            </p:stCondLst>
                            <p:childTnLst>
                              <p:par>
                                <p:cTn id="87" presetID="9" presetClass="entr" presetSubtype="0" fill="hold" grpId="0" nodeType="afterEffect">
                                  <p:stCondLst>
                                    <p:cond delay="0"/>
                                  </p:stCondLst>
                                  <p:childTnLst>
                                    <p:set>
                                      <p:cBhvr>
                                        <p:cTn id="88" dur="1" fill="hold">
                                          <p:stCondLst>
                                            <p:cond delay="0"/>
                                          </p:stCondLst>
                                        </p:cTn>
                                        <p:tgtEl>
                                          <p:spTgt spid="55320"/>
                                        </p:tgtEl>
                                        <p:attrNameLst>
                                          <p:attrName>style.visibility</p:attrName>
                                        </p:attrNameLst>
                                      </p:cBhvr>
                                      <p:to>
                                        <p:strVal val="visible"/>
                                      </p:to>
                                    </p:set>
                                    <p:animEffect transition="in" filter="dissolve">
                                      <p:cBhvr>
                                        <p:cTn id="89" dur="500"/>
                                        <p:tgtEl>
                                          <p:spTgt spid="55320"/>
                                        </p:tgtEl>
                                      </p:cBhvr>
                                    </p:animEffect>
                                  </p:childTnLst>
                                </p:cTn>
                              </p:par>
                            </p:childTnLst>
                          </p:cTn>
                        </p:par>
                      </p:childTnLst>
                    </p:cTn>
                  </p:par>
                  <p:par>
                    <p:cTn id="90" fill="hold" nodeType="clickPar">
                      <p:stCondLst>
                        <p:cond delay="indefinite"/>
                      </p:stCondLst>
                      <p:childTnLst>
                        <p:par>
                          <p:cTn id="91" fill="hold" nodeType="withGroup">
                            <p:stCondLst>
                              <p:cond delay="0"/>
                            </p:stCondLst>
                            <p:childTnLst>
                              <p:par>
                                <p:cTn id="92" presetID="22" presetClass="entr" presetSubtype="4" fill="hold" grpId="0" nodeType="clickEffect">
                                  <p:stCondLst>
                                    <p:cond delay="0"/>
                                  </p:stCondLst>
                                  <p:childTnLst>
                                    <p:set>
                                      <p:cBhvr>
                                        <p:cTn id="93" dur="1" fill="hold">
                                          <p:stCondLst>
                                            <p:cond delay="0"/>
                                          </p:stCondLst>
                                        </p:cTn>
                                        <p:tgtEl>
                                          <p:spTgt spid="55348"/>
                                        </p:tgtEl>
                                        <p:attrNameLst>
                                          <p:attrName>style.visibility</p:attrName>
                                        </p:attrNameLst>
                                      </p:cBhvr>
                                      <p:to>
                                        <p:strVal val="visible"/>
                                      </p:to>
                                    </p:set>
                                    <p:animEffect transition="in" filter="wipe(down)">
                                      <p:cBhvr>
                                        <p:cTn id="94" dur="500"/>
                                        <p:tgtEl>
                                          <p:spTgt spid="55348"/>
                                        </p:tgtEl>
                                      </p:cBhvr>
                                    </p:animEffect>
                                  </p:childTnLst>
                                </p:cTn>
                              </p:par>
                            </p:childTnLst>
                          </p:cTn>
                        </p:par>
                      </p:childTnLst>
                    </p:cTn>
                  </p:par>
                  <p:par>
                    <p:cTn id="95" fill="hold" nodeType="clickPar">
                      <p:stCondLst>
                        <p:cond delay="indefinite"/>
                      </p:stCondLst>
                      <p:childTnLst>
                        <p:par>
                          <p:cTn id="96" fill="hold" nodeType="withGroup">
                            <p:stCondLst>
                              <p:cond delay="0"/>
                            </p:stCondLst>
                            <p:childTnLst>
                              <p:par>
                                <p:cTn id="97" presetID="22" presetClass="entr" presetSubtype="2" fill="hold" grpId="0" nodeType="clickEffect">
                                  <p:stCondLst>
                                    <p:cond delay="0"/>
                                  </p:stCondLst>
                                  <p:childTnLst>
                                    <p:set>
                                      <p:cBhvr>
                                        <p:cTn id="98" dur="1" fill="hold">
                                          <p:stCondLst>
                                            <p:cond delay="0"/>
                                          </p:stCondLst>
                                        </p:cTn>
                                        <p:tgtEl>
                                          <p:spTgt spid="55349"/>
                                        </p:tgtEl>
                                        <p:attrNameLst>
                                          <p:attrName>style.visibility</p:attrName>
                                        </p:attrNameLst>
                                      </p:cBhvr>
                                      <p:to>
                                        <p:strVal val="visible"/>
                                      </p:to>
                                    </p:set>
                                    <p:animEffect transition="in" filter="wipe(right)">
                                      <p:cBhvr>
                                        <p:cTn id="99" dur="500"/>
                                        <p:tgtEl>
                                          <p:spTgt spid="55349"/>
                                        </p:tgtEl>
                                      </p:cBhvr>
                                    </p:animEffect>
                                  </p:childTnLst>
                                </p:cTn>
                              </p:par>
                            </p:childTnLst>
                          </p:cTn>
                        </p:par>
                      </p:childTnLst>
                    </p:cTn>
                  </p:par>
                  <p:par>
                    <p:cTn id="100" fill="hold" nodeType="clickPar">
                      <p:stCondLst>
                        <p:cond delay="indefinite"/>
                      </p:stCondLst>
                      <p:childTnLst>
                        <p:par>
                          <p:cTn id="101" fill="hold" nodeType="withGroup">
                            <p:stCondLst>
                              <p:cond delay="0"/>
                            </p:stCondLst>
                            <p:childTnLst>
                              <p:par>
                                <p:cTn id="102" presetID="22" presetClass="entr" presetSubtype="2" fill="hold" grpId="0" nodeType="clickEffect">
                                  <p:stCondLst>
                                    <p:cond delay="0"/>
                                  </p:stCondLst>
                                  <p:childTnLst>
                                    <p:set>
                                      <p:cBhvr>
                                        <p:cTn id="103" dur="1" fill="hold">
                                          <p:stCondLst>
                                            <p:cond delay="0"/>
                                          </p:stCondLst>
                                        </p:cTn>
                                        <p:tgtEl>
                                          <p:spTgt spid="55350"/>
                                        </p:tgtEl>
                                        <p:attrNameLst>
                                          <p:attrName>style.visibility</p:attrName>
                                        </p:attrNameLst>
                                      </p:cBhvr>
                                      <p:to>
                                        <p:strVal val="visible"/>
                                      </p:to>
                                    </p:set>
                                    <p:animEffect transition="in" filter="wipe(right)">
                                      <p:cBhvr>
                                        <p:cTn id="104" dur="500"/>
                                        <p:tgtEl>
                                          <p:spTgt spid="55350"/>
                                        </p:tgtEl>
                                      </p:cBhvr>
                                    </p:animEffect>
                                  </p:childTnLst>
                                </p:cTn>
                              </p:par>
                            </p:childTnLst>
                          </p:cTn>
                        </p:par>
                        <p:par>
                          <p:cTn id="105" fill="hold" nodeType="afterGroup">
                            <p:stCondLst>
                              <p:cond delay="500"/>
                            </p:stCondLst>
                            <p:childTnLst>
                              <p:par>
                                <p:cTn id="106" presetID="9" presetClass="entr" presetSubtype="0" fill="hold" grpId="0" nodeType="afterEffect">
                                  <p:stCondLst>
                                    <p:cond delay="0"/>
                                  </p:stCondLst>
                                  <p:childTnLst>
                                    <p:set>
                                      <p:cBhvr>
                                        <p:cTn id="107" dur="1" fill="hold">
                                          <p:stCondLst>
                                            <p:cond delay="0"/>
                                          </p:stCondLst>
                                        </p:cTn>
                                        <p:tgtEl>
                                          <p:spTgt spid="55354"/>
                                        </p:tgtEl>
                                        <p:attrNameLst>
                                          <p:attrName>style.visibility</p:attrName>
                                        </p:attrNameLst>
                                      </p:cBhvr>
                                      <p:to>
                                        <p:strVal val="visible"/>
                                      </p:to>
                                    </p:set>
                                    <p:animEffect transition="in" filter="dissolve">
                                      <p:cBhvr>
                                        <p:cTn id="108" dur="500"/>
                                        <p:tgtEl>
                                          <p:spTgt spid="55354"/>
                                        </p:tgtEl>
                                      </p:cBhvr>
                                    </p:animEffect>
                                  </p:childTnLst>
                                </p:cTn>
                              </p:par>
                            </p:childTnLst>
                          </p:cTn>
                        </p:par>
                      </p:childTnLst>
                    </p:cTn>
                  </p:par>
                  <p:par>
                    <p:cTn id="109" fill="hold" nodeType="clickPar">
                      <p:stCondLst>
                        <p:cond delay="indefinite"/>
                      </p:stCondLst>
                      <p:childTnLst>
                        <p:par>
                          <p:cTn id="110" fill="hold" nodeType="withGroup">
                            <p:stCondLst>
                              <p:cond delay="0"/>
                            </p:stCondLst>
                            <p:childTnLst>
                              <p:par>
                                <p:cTn id="111" presetID="22" presetClass="entr" presetSubtype="2" fill="hold" grpId="0" nodeType="clickEffect">
                                  <p:stCondLst>
                                    <p:cond delay="0"/>
                                  </p:stCondLst>
                                  <p:childTnLst>
                                    <p:set>
                                      <p:cBhvr>
                                        <p:cTn id="112" dur="1" fill="hold">
                                          <p:stCondLst>
                                            <p:cond delay="0"/>
                                          </p:stCondLst>
                                        </p:cTn>
                                        <p:tgtEl>
                                          <p:spTgt spid="55352"/>
                                        </p:tgtEl>
                                        <p:attrNameLst>
                                          <p:attrName>style.visibility</p:attrName>
                                        </p:attrNameLst>
                                      </p:cBhvr>
                                      <p:to>
                                        <p:strVal val="visible"/>
                                      </p:to>
                                    </p:set>
                                    <p:animEffect transition="in" filter="wipe(right)">
                                      <p:cBhvr>
                                        <p:cTn id="113" dur="500"/>
                                        <p:tgtEl>
                                          <p:spTgt spid="55352"/>
                                        </p:tgtEl>
                                      </p:cBhvr>
                                    </p:animEffect>
                                  </p:childTnLst>
                                </p:cTn>
                              </p:par>
                            </p:childTnLst>
                          </p:cTn>
                        </p:par>
                        <p:par>
                          <p:cTn id="114" fill="hold" nodeType="afterGroup">
                            <p:stCondLst>
                              <p:cond delay="500"/>
                            </p:stCondLst>
                            <p:childTnLst>
                              <p:par>
                                <p:cTn id="115" presetID="9" presetClass="entr" presetSubtype="0" fill="hold" grpId="0" nodeType="afterEffect">
                                  <p:stCondLst>
                                    <p:cond delay="0"/>
                                  </p:stCondLst>
                                  <p:childTnLst>
                                    <p:set>
                                      <p:cBhvr>
                                        <p:cTn id="116" dur="1" fill="hold">
                                          <p:stCondLst>
                                            <p:cond delay="0"/>
                                          </p:stCondLst>
                                        </p:cTn>
                                        <p:tgtEl>
                                          <p:spTgt spid="55355"/>
                                        </p:tgtEl>
                                        <p:attrNameLst>
                                          <p:attrName>style.visibility</p:attrName>
                                        </p:attrNameLst>
                                      </p:cBhvr>
                                      <p:to>
                                        <p:strVal val="visible"/>
                                      </p:to>
                                    </p:set>
                                    <p:animEffect transition="in" filter="dissolve">
                                      <p:cBhvr>
                                        <p:cTn id="117" dur="500"/>
                                        <p:tgtEl>
                                          <p:spTgt spid="55355"/>
                                        </p:tgtEl>
                                      </p:cBhvr>
                                    </p:animEffect>
                                  </p:childTnLst>
                                </p:cTn>
                              </p:par>
                            </p:childTnLst>
                          </p:cTn>
                        </p:par>
                      </p:childTnLst>
                    </p:cTn>
                  </p:par>
                  <p:par>
                    <p:cTn id="118" fill="hold" nodeType="clickPar">
                      <p:stCondLst>
                        <p:cond delay="indefinite"/>
                      </p:stCondLst>
                      <p:childTnLst>
                        <p:par>
                          <p:cTn id="119" fill="hold" nodeType="withGroup">
                            <p:stCondLst>
                              <p:cond delay="0"/>
                            </p:stCondLst>
                            <p:childTnLst>
                              <p:par>
                                <p:cTn id="120" presetID="22" presetClass="entr" presetSubtype="2" fill="hold" grpId="0" nodeType="clickEffect">
                                  <p:stCondLst>
                                    <p:cond delay="0"/>
                                  </p:stCondLst>
                                  <p:childTnLst>
                                    <p:set>
                                      <p:cBhvr>
                                        <p:cTn id="121" dur="1" fill="hold">
                                          <p:stCondLst>
                                            <p:cond delay="0"/>
                                          </p:stCondLst>
                                        </p:cTn>
                                        <p:tgtEl>
                                          <p:spTgt spid="55353"/>
                                        </p:tgtEl>
                                        <p:attrNameLst>
                                          <p:attrName>style.visibility</p:attrName>
                                        </p:attrNameLst>
                                      </p:cBhvr>
                                      <p:to>
                                        <p:strVal val="visible"/>
                                      </p:to>
                                    </p:set>
                                    <p:animEffect transition="in" filter="wipe(right)">
                                      <p:cBhvr>
                                        <p:cTn id="122" dur="500"/>
                                        <p:tgtEl>
                                          <p:spTgt spid="55353"/>
                                        </p:tgtEl>
                                      </p:cBhvr>
                                    </p:animEffect>
                                  </p:childTnLst>
                                </p:cTn>
                              </p:par>
                            </p:childTnLst>
                          </p:cTn>
                        </p:par>
                        <p:par>
                          <p:cTn id="123" fill="hold" nodeType="afterGroup">
                            <p:stCondLst>
                              <p:cond delay="500"/>
                            </p:stCondLst>
                            <p:childTnLst>
                              <p:par>
                                <p:cTn id="124" presetID="9" presetClass="entr" presetSubtype="0" fill="hold" grpId="0" nodeType="afterEffect">
                                  <p:stCondLst>
                                    <p:cond delay="0"/>
                                  </p:stCondLst>
                                  <p:childTnLst>
                                    <p:set>
                                      <p:cBhvr>
                                        <p:cTn id="125" dur="1" fill="hold">
                                          <p:stCondLst>
                                            <p:cond delay="0"/>
                                          </p:stCondLst>
                                        </p:cTn>
                                        <p:tgtEl>
                                          <p:spTgt spid="55356"/>
                                        </p:tgtEl>
                                        <p:attrNameLst>
                                          <p:attrName>style.visibility</p:attrName>
                                        </p:attrNameLst>
                                      </p:cBhvr>
                                      <p:to>
                                        <p:strVal val="visible"/>
                                      </p:to>
                                    </p:set>
                                    <p:animEffect transition="in" filter="dissolve">
                                      <p:cBhvr>
                                        <p:cTn id="126" dur="500"/>
                                        <p:tgtEl>
                                          <p:spTgt spid="553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8" grpId="0" autoUpdateAnimBg="0"/>
      <p:bldP spid="55299" grpId="0" autoUpdateAnimBg="0"/>
      <p:bldP spid="55300" grpId="0" animBg="1"/>
      <p:bldP spid="55301" grpId="0" animBg="1"/>
      <p:bldP spid="55302" grpId="0" animBg="1"/>
      <p:bldP spid="55303" grpId="0"/>
      <p:bldP spid="55304" grpId="0"/>
      <p:bldP spid="55306" grpId="0"/>
      <p:bldP spid="55307" grpId="0" animBg="1"/>
      <p:bldP spid="55308" grpId="0" autoUpdateAnimBg="0"/>
      <p:bldP spid="55309" grpId="0" autoUpdateAnimBg="0"/>
      <p:bldP spid="55315" grpId="0" animBg="1"/>
      <p:bldP spid="55316" grpId="0" animBg="1"/>
      <p:bldP spid="55317" grpId="0" animBg="1"/>
      <p:bldP spid="55320" grpId="0"/>
      <p:bldP spid="55321" grpId="0"/>
      <p:bldP spid="55322" grpId="0"/>
      <p:bldP spid="55348" grpId="0" animBg="1"/>
      <p:bldP spid="55349" grpId="0" animBg="1"/>
      <p:bldP spid="55350" grpId="0" animBg="1"/>
      <p:bldP spid="55352" grpId="0" animBg="1"/>
      <p:bldP spid="55353" grpId="0" animBg="1"/>
      <p:bldP spid="55354" grpId="0"/>
      <p:bldP spid="55355" grpId="0"/>
      <p:bldP spid="5535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Tablo"/>
          <p:cNvGraphicFramePr>
            <a:graphicFrameLocks noGrp="1"/>
          </p:cNvGraphicFramePr>
          <p:nvPr/>
        </p:nvGraphicFramePr>
        <p:xfrm>
          <a:off x="1847851" y="1773239"/>
          <a:ext cx="8351839" cy="4078287"/>
        </p:xfrm>
        <a:graphic>
          <a:graphicData uri="http://schemas.openxmlformats.org/drawingml/2006/table">
            <a:tbl>
              <a:tblPr firstRow="1" bandRow="1">
                <a:tableStyleId>{0505E3EF-67EA-436B-97B2-0124C06EBD24}</a:tableStyleId>
              </a:tblPr>
              <a:tblGrid>
                <a:gridCol w="1193119">
                  <a:extLst>
                    <a:ext uri="{9D8B030D-6E8A-4147-A177-3AD203B41FA5}"/>
                  </a:extLst>
                </a:gridCol>
                <a:gridCol w="1395344">
                  <a:extLst>
                    <a:ext uri="{9D8B030D-6E8A-4147-A177-3AD203B41FA5}"/>
                  </a:extLst>
                </a:gridCol>
                <a:gridCol w="990896">
                  <a:extLst>
                    <a:ext uri="{9D8B030D-6E8A-4147-A177-3AD203B41FA5}"/>
                  </a:extLst>
                </a:gridCol>
                <a:gridCol w="1435788">
                  <a:extLst>
                    <a:ext uri="{9D8B030D-6E8A-4147-A177-3AD203B41FA5}"/>
                  </a:extLst>
                </a:gridCol>
                <a:gridCol w="950452">
                  <a:extLst>
                    <a:ext uri="{9D8B030D-6E8A-4147-A177-3AD203B41FA5}"/>
                  </a:extLst>
                </a:gridCol>
                <a:gridCol w="1395344">
                  <a:extLst>
                    <a:ext uri="{9D8B030D-6E8A-4147-A177-3AD203B41FA5}"/>
                  </a:extLst>
                </a:gridCol>
                <a:gridCol w="990896">
                  <a:extLst>
                    <a:ext uri="{9D8B030D-6E8A-4147-A177-3AD203B41FA5}"/>
                  </a:extLst>
                </a:gridCol>
              </a:tblGrid>
              <a:tr h="803882">
                <a:tc gridSpan="3">
                  <a:txBody>
                    <a:bodyPr/>
                    <a:lstStyle/>
                    <a:p>
                      <a:pPr algn="ctr"/>
                      <a:r>
                        <a:rPr lang="tr-TR" sz="1400" dirty="0" smtClean="0"/>
                        <a:t>Tüm Türkiye</a:t>
                      </a:r>
                      <a:endParaRPr lang="tr-TR" sz="1400" b="1" dirty="0">
                        <a:latin typeface="Arial" pitchFamily="34" charset="0"/>
                        <a:cs typeface="Arial" pitchFamily="34" charset="0"/>
                      </a:endParaRPr>
                    </a:p>
                  </a:txBody>
                  <a:tcPr marL="91432" marR="91432" marT="45727" marB="457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tr-TR" dirty="0"/>
                    </a:p>
                  </a:txBody>
                  <a:tcPr/>
                </a:tc>
                <a:tc hMerge="1">
                  <a:txBody>
                    <a:bodyPr/>
                    <a:lstStyle/>
                    <a:p>
                      <a:endParaRPr lang="tr-TR" dirty="0"/>
                    </a:p>
                  </a:txBody>
                  <a:tcPr/>
                </a:tc>
                <a:tc gridSpan="2">
                  <a:txBody>
                    <a:bodyPr/>
                    <a:lstStyle/>
                    <a:p>
                      <a:pPr algn="ctr"/>
                      <a:r>
                        <a:rPr lang="tr-TR" sz="1400" b="1" dirty="0" smtClean="0">
                          <a:latin typeface="+mn-lt"/>
                          <a:cs typeface="+mn-cs"/>
                        </a:rPr>
                        <a:t>Kent</a:t>
                      </a:r>
                      <a:endParaRPr lang="tr-TR" sz="1400" b="1" dirty="0">
                        <a:latin typeface="Arial" pitchFamily="34" charset="0"/>
                        <a:cs typeface="Arial" pitchFamily="34" charset="0"/>
                      </a:endParaRPr>
                    </a:p>
                  </a:txBody>
                  <a:tcPr marL="91432" marR="91432" marT="45727" marB="457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tr-TR" dirty="0"/>
                    </a:p>
                  </a:txBody>
                  <a:tcPr/>
                </a:tc>
                <a:tc gridSpan="2">
                  <a:txBody>
                    <a:bodyPr/>
                    <a:lstStyle/>
                    <a:p>
                      <a:pPr algn="ctr"/>
                      <a:r>
                        <a:rPr lang="tr-TR" sz="1400" b="1" dirty="0" smtClean="0">
                          <a:latin typeface="+mn-lt"/>
                          <a:cs typeface="+mn-cs"/>
                        </a:rPr>
                        <a:t>Kır</a:t>
                      </a:r>
                      <a:endParaRPr lang="tr-TR" sz="1400" b="1" dirty="0">
                        <a:latin typeface="Arial" pitchFamily="34" charset="0"/>
                        <a:cs typeface="Arial" pitchFamily="34" charset="0"/>
                      </a:endParaRPr>
                    </a:p>
                  </a:txBody>
                  <a:tcPr marL="91432" marR="91432" marT="45727" marB="457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tr-TR" dirty="0"/>
                    </a:p>
                  </a:txBody>
                  <a:tcPr/>
                </a:tc>
                <a:extLst>
                  <a:ext uri="{0D108BD9-81ED-4DB2-BD59-A6C34878D82A}"/>
                </a:extLst>
              </a:tr>
              <a:tr h="574202">
                <a:tc>
                  <a:txBody>
                    <a:bodyPr/>
                    <a:lstStyle/>
                    <a:p>
                      <a:pPr algn="ctr"/>
                      <a:r>
                        <a:rPr lang="tr-TR" sz="1400" b="1" dirty="0" smtClean="0"/>
                        <a:t>Gelir Grubu</a:t>
                      </a:r>
                      <a:endParaRPr lang="tr-TR" sz="1400" b="1" dirty="0">
                        <a:latin typeface="Arial" pitchFamily="34" charset="0"/>
                        <a:cs typeface="Arial" pitchFamily="34" charset="0"/>
                      </a:endParaRPr>
                    </a:p>
                  </a:txBody>
                  <a:tcPr marL="91432" marR="91432" marT="45727" marB="457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400" b="1" dirty="0" smtClean="0"/>
                        <a:t>Ortalama Gelir(TL)</a:t>
                      </a:r>
                      <a:endParaRPr lang="tr-TR" sz="1400" b="1" dirty="0" smtClean="0">
                        <a:latin typeface="Arial" pitchFamily="34" charset="0"/>
                        <a:cs typeface="Arial" pitchFamily="34" charset="0"/>
                      </a:endParaRPr>
                    </a:p>
                  </a:txBody>
                  <a:tcPr marL="91432" marR="91432" marT="45727" marB="457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1400" b="1" dirty="0" smtClean="0"/>
                        <a:t>% Pay</a:t>
                      </a:r>
                      <a:endParaRPr lang="tr-TR" sz="1400" b="1" dirty="0">
                        <a:latin typeface="Arial" pitchFamily="34" charset="0"/>
                        <a:cs typeface="Arial" pitchFamily="34" charset="0"/>
                      </a:endParaRPr>
                    </a:p>
                  </a:txBody>
                  <a:tcPr marL="91432" marR="91432" marT="45727" marB="457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1400" b="1" dirty="0" smtClean="0"/>
                        <a:t>Ortalama Gelir(TL)</a:t>
                      </a:r>
                      <a:endParaRPr lang="tr-TR" sz="1400" b="1" dirty="0">
                        <a:latin typeface="Arial" pitchFamily="34" charset="0"/>
                        <a:cs typeface="Arial" pitchFamily="34" charset="0"/>
                      </a:endParaRPr>
                    </a:p>
                  </a:txBody>
                  <a:tcPr marL="91432" marR="91432" marT="45727" marB="457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1400" b="1" dirty="0" smtClean="0"/>
                        <a:t>% Pay</a:t>
                      </a:r>
                      <a:endParaRPr lang="tr-TR" sz="1400" b="1" dirty="0">
                        <a:latin typeface="Arial" pitchFamily="34" charset="0"/>
                        <a:cs typeface="Arial" pitchFamily="34" charset="0"/>
                      </a:endParaRPr>
                    </a:p>
                  </a:txBody>
                  <a:tcPr marL="91432" marR="91432" marT="45727" marB="457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1400" b="1" dirty="0" smtClean="0"/>
                        <a:t>Ortalama Gelir(TL)</a:t>
                      </a:r>
                      <a:endParaRPr lang="tr-TR" sz="1400" b="1" dirty="0">
                        <a:latin typeface="Arial" pitchFamily="34" charset="0"/>
                        <a:cs typeface="Arial" pitchFamily="34" charset="0"/>
                      </a:endParaRPr>
                    </a:p>
                  </a:txBody>
                  <a:tcPr marL="91432" marR="91432" marT="45727" marB="457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1400" b="1" dirty="0" smtClean="0"/>
                        <a:t>% Pay</a:t>
                      </a:r>
                      <a:endParaRPr lang="tr-TR" sz="1400" b="1" dirty="0">
                        <a:latin typeface="Arial" pitchFamily="34" charset="0"/>
                        <a:cs typeface="Arial" pitchFamily="34" charset="0"/>
                      </a:endParaRPr>
                    </a:p>
                  </a:txBody>
                  <a:tcPr marL="91432" marR="91432" marT="45727" marB="457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extLst>
              </a:tr>
              <a:tr h="574202">
                <a:tc>
                  <a:txBody>
                    <a:bodyPr/>
                    <a:lstStyle/>
                    <a:p>
                      <a:pPr algn="ctr"/>
                      <a:r>
                        <a:rPr lang="tr-TR" sz="1400" b="1" dirty="0" smtClean="0"/>
                        <a:t>En düşük %20</a:t>
                      </a:r>
                      <a:endParaRPr lang="tr-TR" sz="1400" b="1" dirty="0">
                        <a:latin typeface="Arial" pitchFamily="34" charset="0"/>
                        <a:cs typeface="Arial" pitchFamily="34" charset="0"/>
                      </a:endParaRPr>
                    </a:p>
                  </a:txBody>
                  <a:tcPr marL="91432" marR="91432" marT="45727" marB="457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latinLnBrk="0" hangingPunct="1"/>
                      <a:r>
                        <a:rPr lang="tr-TR" sz="1400" kern="1200" dirty="0" smtClean="0">
                          <a:solidFill>
                            <a:schemeClr val="dk1"/>
                          </a:solidFill>
                          <a:latin typeface="+mn-lt"/>
                          <a:ea typeface="+mn-ea"/>
                          <a:cs typeface="+mn-cs"/>
                        </a:rPr>
                        <a:t>4.016</a:t>
                      </a:r>
                      <a:endParaRPr lang="tr-TR" sz="1400" kern="1200" dirty="0">
                        <a:solidFill>
                          <a:schemeClr val="dk1"/>
                        </a:solidFill>
                        <a:latin typeface="+mn-lt"/>
                        <a:ea typeface="+mn-ea"/>
                        <a:cs typeface="+mn-cs"/>
                      </a:endParaRPr>
                    </a:p>
                  </a:txBody>
                  <a:tcPr marL="91432" marR="91432" marT="45727" marB="457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1400" kern="1200" dirty="0" smtClean="0">
                          <a:solidFill>
                            <a:schemeClr val="dk1"/>
                          </a:solidFill>
                          <a:latin typeface="+mn-lt"/>
                          <a:ea typeface="+mn-ea"/>
                          <a:cs typeface="+mn-cs"/>
                        </a:rPr>
                        <a:t>6,1</a:t>
                      </a:r>
                      <a:endParaRPr lang="tr-TR" sz="1400" kern="1200" dirty="0">
                        <a:solidFill>
                          <a:schemeClr val="dk1"/>
                        </a:solidFill>
                        <a:latin typeface="+mn-lt"/>
                        <a:ea typeface="+mn-ea"/>
                        <a:cs typeface="+mn-cs"/>
                      </a:endParaRPr>
                    </a:p>
                  </a:txBody>
                  <a:tcPr marL="91432" marR="91432" marT="45727" marB="457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1400" kern="1200" dirty="0" smtClean="0">
                          <a:solidFill>
                            <a:schemeClr val="dk1"/>
                          </a:solidFill>
                          <a:latin typeface="+mn-lt"/>
                          <a:ea typeface="+mn-ea"/>
                          <a:cs typeface="+mn-cs"/>
                        </a:rPr>
                        <a:t>4.811</a:t>
                      </a:r>
                      <a:endParaRPr lang="tr-TR" sz="1400" kern="1200" dirty="0">
                        <a:solidFill>
                          <a:schemeClr val="dk1"/>
                        </a:solidFill>
                        <a:latin typeface="+mn-lt"/>
                        <a:ea typeface="+mn-ea"/>
                        <a:cs typeface="+mn-cs"/>
                      </a:endParaRPr>
                    </a:p>
                  </a:txBody>
                  <a:tcPr marL="91432" marR="91432" marT="45727" marB="457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1400" kern="1200" dirty="0" smtClean="0">
                          <a:solidFill>
                            <a:schemeClr val="dk1"/>
                          </a:solidFill>
                          <a:latin typeface="+mn-lt"/>
                          <a:ea typeface="+mn-ea"/>
                          <a:cs typeface="+mn-cs"/>
                        </a:rPr>
                        <a:t>6,4</a:t>
                      </a:r>
                      <a:endParaRPr lang="tr-TR" sz="1400" kern="1200" dirty="0">
                        <a:solidFill>
                          <a:schemeClr val="dk1"/>
                        </a:solidFill>
                        <a:latin typeface="+mn-lt"/>
                        <a:ea typeface="+mn-ea"/>
                        <a:cs typeface="+mn-cs"/>
                      </a:endParaRPr>
                    </a:p>
                  </a:txBody>
                  <a:tcPr marL="91432" marR="91432" marT="45727" marB="457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latinLnBrk="0" hangingPunct="1"/>
                      <a:r>
                        <a:rPr lang="tr-TR" sz="1400" kern="1200" dirty="0" smtClean="0">
                          <a:solidFill>
                            <a:schemeClr val="dk1"/>
                          </a:solidFill>
                          <a:latin typeface="+mn-lt"/>
                          <a:ea typeface="+mn-ea"/>
                          <a:cs typeface="+mn-cs"/>
                        </a:rPr>
                        <a:t>3.128</a:t>
                      </a:r>
                      <a:endParaRPr lang="tr-TR" sz="1400" kern="1200" dirty="0">
                        <a:solidFill>
                          <a:schemeClr val="dk1"/>
                        </a:solidFill>
                        <a:latin typeface="+mn-lt"/>
                        <a:ea typeface="+mn-ea"/>
                        <a:cs typeface="+mn-cs"/>
                      </a:endParaRPr>
                    </a:p>
                  </a:txBody>
                  <a:tcPr marL="91432" marR="91432" marT="45727" marB="457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1400" kern="1200" dirty="0" smtClean="0">
                          <a:solidFill>
                            <a:schemeClr val="dk1"/>
                          </a:solidFill>
                          <a:latin typeface="+mn-lt"/>
                          <a:ea typeface="+mn-ea"/>
                          <a:cs typeface="+mn-cs"/>
                        </a:rPr>
                        <a:t>6,7</a:t>
                      </a:r>
                      <a:endParaRPr lang="tr-TR" sz="1400" kern="1200" dirty="0">
                        <a:solidFill>
                          <a:schemeClr val="dk1"/>
                        </a:solidFill>
                        <a:latin typeface="+mn-lt"/>
                        <a:ea typeface="+mn-ea"/>
                        <a:cs typeface="+mn-cs"/>
                      </a:endParaRPr>
                    </a:p>
                  </a:txBody>
                  <a:tcPr marL="91432" marR="91432" marT="45727" marB="457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extLst>
              </a:tr>
              <a:tr h="344521">
                <a:tc>
                  <a:txBody>
                    <a:bodyPr/>
                    <a:lstStyle/>
                    <a:p>
                      <a:pPr algn="ctr"/>
                      <a:r>
                        <a:rPr lang="tr-TR" sz="1400" b="1" dirty="0" smtClean="0"/>
                        <a:t>2. %20</a:t>
                      </a:r>
                      <a:endParaRPr lang="tr-TR" sz="1400" b="1" dirty="0">
                        <a:latin typeface="Arial" pitchFamily="34" charset="0"/>
                        <a:cs typeface="Arial" pitchFamily="34" charset="0"/>
                      </a:endParaRPr>
                    </a:p>
                  </a:txBody>
                  <a:tcPr marL="91432" marR="91432" marT="45727" marB="457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latinLnBrk="0" hangingPunct="1"/>
                      <a:r>
                        <a:rPr lang="tr-TR" sz="1400" kern="1200" dirty="0" smtClean="0">
                          <a:solidFill>
                            <a:schemeClr val="dk1"/>
                          </a:solidFill>
                          <a:latin typeface="+mn-lt"/>
                          <a:ea typeface="+mn-ea"/>
                          <a:cs typeface="+mn-cs"/>
                        </a:rPr>
                        <a:t>7.076</a:t>
                      </a:r>
                      <a:endParaRPr lang="tr-TR" sz="1400" kern="1200" dirty="0">
                        <a:solidFill>
                          <a:schemeClr val="dk1"/>
                        </a:solidFill>
                        <a:latin typeface="+mn-lt"/>
                        <a:ea typeface="+mn-ea"/>
                        <a:cs typeface="+mn-cs"/>
                      </a:endParaRPr>
                    </a:p>
                  </a:txBody>
                  <a:tcPr marL="91432" marR="91432" marT="45727" marB="457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1400" kern="1200" dirty="0" smtClean="0">
                          <a:solidFill>
                            <a:schemeClr val="dk1"/>
                          </a:solidFill>
                          <a:latin typeface="+mn-lt"/>
                          <a:ea typeface="+mn-ea"/>
                          <a:cs typeface="+mn-cs"/>
                        </a:rPr>
                        <a:t>10,7</a:t>
                      </a:r>
                      <a:endParaRPr lang="tr-TR" sz="1400" kern="1200" dirty="0">
                        <a:solidFill>
                          <a:schemeClr val="dk1"/>
                        </a:solidFill>
                        <a:latin typeface="+mn-lt"/>
                        <a:ea typeface="+mn-ea"/>
                        <a:cs typeface="+mn-cs"/>
                      </a:endParaRPr>
                    </a:p>
                  </a:txBody>
                  <a:tcPr marL="91432" marR="91432" marT="45727" marB="457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1400" kern="1200" dirty="0" smtClean="0">
                          <a:solidFill>
                            <a:schemeClr val="dk1"/>
                          </a:solidFill>
                          <a:latin typeface="+mn-lt"/>
                          <a:ea typeface="+mn-ea"/>
                          <a:cs typeface="+mn-cs"/>
                        </a:rPr>
                        <a:t>8.213</a:t>
                      </a:r>
                      <a:endParaRPr lang="tr-TR" sz="1400" kern="1200" dirty="0">
                        <a:solidFill>
                          <a:schemeClr val="dk1"/>
                        </a:solidFill>
                        <a:latin typeface="+mn-lt"/>
                        <a:ea typeface="+mn-ea"/>
                        <a:cs typeface="+mn-cs"/>
                      </a:endParaRPr>
                    </a:p>
                  </a:txBody>
                  <a:tcPr marL="91432" marR="91432" marT="45727" marB="457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1400" kern="1200" dirty="0" smtClean="0">
                          <a:solidFill>
                            <a:schemeClr val="dk1"/>
                          </a:solidFill>
                          <a:latin typeface="+mn-lt"/>
                          <a:ea typeface="+mn-ea"/>
                          <a:cs typeface="+mn-cs"/>
                        </a:rPr>
                        <a:t>10,9</a:t>
                      </a:r>
                      <a:endParaRPr lang="tr-TR" sz="1400" kern="1200" dirty="0">
                        <a:solidFill>
                          <a:schemeClr val="dk1"/>
                        </a:solidFill>
                        <a:latin typeface="+mn-lt"/>
                        <a:ea typeface="+mn-ea"/>
                        <a:cs typeface="+mn-cs"/>
                      </a:endParaRPr>
                    </a:p>
                  </a:txBody>
                  <a:tcPr marL="91432" marR="91432" marT="45727" marB="457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latinLnBrk="0" hangingPunct="1"/>
                      <a:r>
                        <a:rPr lang="tr-TR" sz="1400" kern="1200" dirty="0" smtClean="0">
                          <a:solidFill>
                            <a:schemeClr val="dk1"/>
                          </a:solidFill>
                          <a:latin typeface="+mn-lt"/>
                          <a:ea typeface="+mn-ea"/>
                          <a:cs typeface="+mn-cs"/>
                        </a:rPr>
                        <a:t>5.331</a:t>
                      </a:r>
                      <a:endParaRPr lang="tr-TR" sz="1400" kern="1200" dirty="0">
                        <a:solidFill>
                          <a:schemeClr val="dk1"/>
                        </a:solidFill>
                        <a:latin typeface="+mn-lt"/>
                        <a:ea typeface="+mn-ea"/>
                        <a:cs typeface="+mn-cs"/>
                      </a:endParaRPr>
                    </a:p>
                  </a:txBody>
                  <a:tcPr marL="91432" marR="91432" marT="45727" marB="457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1400" kern="1200" dirty="0" smtClean="0">
                          <a:solidFill>
                            <a:schemeClr val="dk1"/>
                          </a:solidFill>
                          <a:latin typeface="+mn-lt"/>
                          <a:ea typeface="+mn-ea"/>
                          <a:cs typeface="+mn-cs"/>
                        </a:rPr>
                        <a:t>11,4</a:t>
                      </a:r>
                      <a:endParaRPr lang="tr-TR" sz="1400" kern="1200" dirty="0">
                        <a:solidFill>
                          <a:schemeClr val="dk1"/>
                        </a:solidFill>
                        <a:latin typeface="+mn-lt"/>
                        <a:ea typeface="+mn-ea"/>
                        <a:cs typeface="+mn-cs"/>
                      </a:endParaRPr>
                    </a:p>
                  </a:txBody>
                  <a:tcPr marL="91432" marR="91432" marT="45727" marB="457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extLst>
              </a:tr>
              <a:tr h="344521">
                <a:tc>
                  <a:txBody>
                    <a:bodyPr/>
                    <a:lstStyle/>
                    <a:p>
                      <a:pPr algn="ctr"/>
                      <a:r>
                        <a:rPr lang="tr-TR" sz="1400" b="1" dirty="0" smtClean="0"/>
                        <a:t>3. %20</a:t>
                      </a:r>
                      <a:endParaRPr lang="tr-TR" sz="1400" b="1" dirty="0">
                        <a:latin typeface="Arial" pitchFamily="34" charset="0"/>
                        <a:cs typeface="Arial" pitchFamily="34" charset="0"/>
                      </a:endParaRPr>
                    </a:p>
                  </a:txBody>
                  <a:tcPr marL="91432" marR="91432" marT="45727" marB="457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latinLnBrk="0" hangingPunct="1"/>
                      <a:r>
                        <a:rPr lang="tr-TR" sz="1400" kern="1200" dirty="0" smtClean="0">
                          <a:solidFill>
                            <a:schemeClr val="dk1"/>
                          </a:solidFill>
                          <a:latin typeface="+mn-lt"/>
                          <a:ea typeface="+mn-ea"/>
                          <a:cs typeface="+mn-cs"/>
                        </a:rPr>
                        <a:t>10.080</a:t>
                      </a:r>
                      <a:endParaRPr lang="tr-TR" sz="1400" kern="1200" dirty="0">
                        <a:solidFill>
                          <a:schemeClr val="dk1"/>
                        </a:solidFill>
                        <a:latin typeface="+mn-lt"/>
                        <a:ea typeface="+mn-ea"/>
                        <a:cs typeface="+mn-cs"/>
                      </a:endParaRPr>
                    </a:p>
                  </a:txBody>
                  <a:tcPr marL="91432" marR="91432" marT="45727" marB="457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1400" kern="1200" dirty="0" smtClean="0">
                          <a:solidFill>
                            <a:schemeClr val="dk1"/>
                          </a:solidFill>
                          <a:latin typeface="+mn-lt"/>
                          <a:ea typeface="+mn-ea"/>
                          <a:cs typeface="+mn-cs"/>
                        </a:rPr>
                        <a:t>15,2</a:t>
                      </a:r>
                      <a:endParaRPr lang="tr-TR" sz="1400" kern="1200" dirty="0">
                        <a:solidFill>
                          <a:schemeClr val="dk1"/>
                        </a:solidFill>
                        <a:latin typeface="+mn-lt"/>
                        <a:ea typeface="+mn-ea"/>
                        <a:cs typeface="+mn-cs"/>
                      </a:endParaRPr>
                    </a:p>
                  </a:txBody>
                  <a:tcPr marL="91432" marR="91432" marT="45727" marB="457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1400" kern="1200" dirty="0" smtClean="0">
                          <a:solidFill>
                            <a:schemeClr val="dk1"/>
                          </a:solidFill>
                          <a:latin typeface="+mn-lt"/>
                          <a:ea typeface="+mn-ea"/>
                          <a:cs typeface="+mn-cs"/>
                        </a:rPr>
                        <a:t>11.419</a:t>
                      </a:r>
                      <a:endParaRPr lang="tr-TR" sz="1400" kern="1200" dirty="0">
                        <a:solidFill>
                          <a:schemeClr val="dk1"/>
                        </a:solidFill>
                        <a:latin typeface="+mn-lt"/>
                        <a:ea typeface="+mn-ea"/>
                        <a:cs typeface="+mn-cs"/>
                      </a:endParaRPr>
                    </a:p>
                  </a:txBody>
                  <a:tcPr marL="91432" marR="91432" marT="45727" marB="457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1400" kern="1200" dirty="0" smtClean="0">
                          <a:solidFill>
                            <a:schemeClr val="dk1"/>
                          </a:solidFill>
                          <a:latin typeface="+mn-lt"/>
                          <a:ea typeface="+mn-ea"/>
                          <a:cs typeface="+mn-cs"/>
                        </a:rPr>
                        <a:t>15,2</a:t>
                      </a:r>
                      <a:endParaRPr lang="tr-TR" sz="1400" kern="1200" dirty="0">
                        <a:solidFill>
                          <a:schemeClr val="dk1"/>
                        </a:solidFill>
                        <a:latin typeface="+mn-lt"/>
                        <a:ea typeface="+mn-ea"/>
                        <a:cs typeface="+mn-cs"/>
                      </a:endParaRPr>
                    </a:p>
                  </a:txBody>
                  <a:tcPr marL="91432" marR="91432" marT="45727" marB="457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latinLnBrk="0" hangingPunct="1"/>
                      <a:r>
                        <a:rPr lang="tr-TR" sz="1400" kern="1200" dirty="0" smtClean="0">
                          <a:solidFill>
                            <a:schemeClr val="dk1"/>
                          </a:solidFill>
                          <a:latin typeface="+mn-lt"/>
                          <a:ea typeface="+mn-ea"/>
                          <a:cs typeface="+mn-cs"/>
                        </a:rPr>
                        <a:t>7.522</a:t>
                      </a:r>
                      <a:endParaRPr lang="tr-TR" sz="1400" kern="1200" dirty="0">
                        <a:solidFill>
                          <a:schemeClr val="dk1"/>
                        </a:solidFill>
                        <a:latin typeface="+mn-lt"/>
                        <a:ea typeface="+mn-ea"/>
                        <a:cs typeface="+mn-cs"/>
                      </a:endParaRPr>
                    </a:p>
                  </a:txBody>
                  <a:tcPr marL="91432" marR="91432" marT="45727" marB="457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1400" kern="1200" dirty="0" smtClean="0">
                          <a:solidFill>
                            <a:schemeClr val="dk1"/>
                          </a:solidFill>
                          <a:latin typeface="+mn-lt"/>
                          <a:ea typeface="+mn-ea"/>
                          <a:cs typeface="+mn-cs"/>
                        </a:rPr>
                        <a:t>16,1</a:t>
                      </a:r>
                      <a:endParaRPr lang="tr-TR" sz="1400" kern="1200" dirty="0">
                        <a:solidFill>
                          <a:schemeClr val="dk1"/>
                        </a:solidFill>
                        <a:latin typeface="+mn-lt"/>
                        <a:ea typeface="+mn-ea"/>
                        <a:cs typeface="+mn-cs"/>
                      </a:endParaRPr>
                    </a:p>
                  </a:txBody>
                  <a:tcPr marL="91432" marR="91432" marT="45727" marB="457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extLst>
              </a:tr>
              <a:tr h="344521">
                <a:tc>
                  <a:txBody>
                    <a:bodyPr/>
                    <a:lstStyle/>
                    <a:p>
                      <a:pPr algn="ctr"/>
                      <a:r>
                        <a:rPr lang="tr-TR" sz="1400" b="1" dirty="0" smtClean="0"/>
                        <a:t>4. %20</a:t>
                      </a:r>
                      <a:endParaRPr lang="tr-TR" sz="1400" b="1" dirty="0">
                        <a:latin typeface="Arial" pitchFamily="34" charset="0"/>
                        <a:cs typeface="Arial" pitchFamily="34" charset="0"/>
                      </a:endParaRPr>
                    </a:p>
                  </a:txBody>
                  <a:tcPr marL="91432" marR="91432" marT="45727" marB="457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latinLnBrk="0" hangingPunct="1"/>
                      <a:r>
                        <a:rPr lang="tr-TR" sz="1400" kern="1200" dirty="0" smtClean="0">
                          <a:solidFill>
                            <a:schemeClr val="dk1"/>
                          </a:solidFill>
                          <a:latin typeface="+mn-lt"/>
                          <a:ea typeface="+mn-ea"/>
                          <a:cs typeface="+mn-cs"/>
                        </a:rPr>
                        <a:t>14.193</a:t>
                      </a:r>
                      <a:endParaRPr lang="tr-TR" sz="1400" kern="1200" dirty="0">
                        <a:solidFill>
                          <a:schemeClr val="dk1"/>
                        </a:solidFill>
                        <a:latin typeface="+mn-lt"/>
                        <a:ea typeface="+mn-ea"/>
                        <a:cs typeface="+mn-cs"/>
                      </a:endParaRPr>
                    </a:p>
                  </a:txBody>
                  <a:tcPr marL="91432" marR="91432" marT="45727" marB="457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1400" kern="1200" dirty="0" smtClean="0">
                          <a:solidFill>
                            <a:schemeClr val="dk1"/>
                          </a:solidFill>
                          <a:latin typeface="+mn-lt"/>
                          <a:ea typeface="+mn-ea"/>
                          <a:cs typeface="+mn-cs"/>
                        </a:rPr>
                        <a:t>21,4</a:t>
                      </a:r>
                      <a:endParaRPr lang="tr-TR" sz="1400" kern="1200" dirty="0">
                        <a:solidFill>
                          <a:schemeClr val="dk1"/>
                        </a:solidFill>
                        <a:latin typeface="+mn-lt"/>
                        <a:ea typeface="+mn-ea"/>
                        <a:cs typeface="+mn-cs"/>
                      </a:endParaRPr>
                    </a:p>
                  </a:txBody>
                  <a:tcPr marL="91432" marR="91432" marT="45727" marB="457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1400" kern="1200" dirty="0" smtClean="0">
                          <a:solidFill>
                            <a:schemeClr val="dk1"/>
                          </a:solidFill>
                          <a:latin typeface="+mn-lt"/>
                          <a:ea typeface="+mn-ea"/>
                          <a:cs typeface="+mn-cs"/>
                        </a:rPr>
                        <a:t>15.888</a:t>
                      </a:r>
                      <a:endParaRPr lang="tr-TR" sz="1400" kern="1200" dirty="0">
                        <a:solidFill>
                          <a:schemeClr val="dk1"/>
                        </a:solidFill>
                        <a:latin typeface="+mn-lt"/>
                        <a:ea typeface="+mn-ea"/>
                        <a:cs typeface="+mn-cs"/>
                      </a:endParaRPr>
                    </a:p>
                  </a:txBody>
                  <a:tcPr marL="91432" marR="91432" marT="45727" marB="457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1400" kern="1200" dirty="0" smtClean="0">
                          <a:solidFill>
                            <a:schemeClr val="dk1"/>
                          </a:solidFill>
                          <a:latin typeface="+mn-lt"/>
                          <a:ea typeface="+mn-ea"/>
                          <a:cs typeface="+mn-cs"/>
                        </a:rPr>
                        <a:t>21,1</a:t>
                      </a:r>
                      <a:endParaRPr lang="tr-TR" sz="1400" kern="1200" dirty="0">
                        <a:solidFill>
                          <a:schemeClr val="dk1"/>
                        </a:solidFill>
                        <a:latin typeface="+mn-lt"/>
                        <a:ea typeface="+mn-ea"/>
                        <a:cs typeface="+mn-cs"/>
                      </a:endParaRPr>
                    </a:p>
                  </a:txBody>
                  <a:tcPr marL="91432" marR="91432" marT="45727" marB="457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latinLnBrk="0" hangingPunct="1"/>
                      <a:r>
                        <a:rPr lang="tr-TR" sz="1400" kern="1200" dirty="0" smtClean="0">
                          <a:solidFill>
                            <a:schemeClr val="dk1"/>
                          </a:solidFill>
                          <a:latin typeface="+mn-lt"/>
                          <a:ea typeface="+mn-ea"/>
                          <a:cs typeface="+mn-cs"/>
                        </a:rPr>
                        <a:t>10.609</a:t>
                      </a:r>
                      <a:endParaRPr lang="tr-TR" sz="1400" kern="1200" dirty="0">
                        <a:solidFill>
                          <a:schemeClr val="dk1"/>
                        </a:solidFill>
                        <a:latin typeface="+mn-lt"/>
                        <a:ea typeface="+mn-ea"/>
                        <a:cs typeface="+mn-cs"/>
                      </a:endParaRPr>
                    </a:p>
                  </a:txBody>
                  <a:tcPr marL="91432" marR="91432" marT="45727" marB="457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1400" kern="1200" dirty="0" smtClean="0">
                          <a:solidFill>
                            <a:schemeClr val="dk1"/>
                          </a:solidFill>
                          <a:latin typeface="+mn-lt"/>
                          <a:ea typeface="+mn-ea"/>
                          <a:cs typeface="+mn-cs"/>
                        </a:rPr>
                        <a:t>22,6</a:t>
                      </a:r>
                      <a:endParaRPr lang="tr-TR" sz="1400" kern="1200" dirty="0">
                        <a:solidFill>
                          <a:schemeClr val="dk1"/>
                        </a:solidFill>
                        <a:latin typeface="+mn-lt"/>
                        <a:ea typeface="+mn-ea"/>
                        <a:cs typeface="+mn-cs"/>
                      </a:endParaRPr>
                    </a:p>
                  </a:txBody>
                  <a:tcPr marL="91432" marR="91432" marT="45727" marB="457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extLst>
              </a:tr>
              <a:tr h="574202">
                <a:tc>
                  <a:txBody>
                    <a:bodyPr/>
                    <a:lstStyle/>
                    <a:p>
                      <a:pPr algn="ctr"/>
                      <a:r>
                        <a:rPr lang="tr-TR" sz="1400" b="1" dirty="0" smtClean="0"/>
                        <a:t>En yüksek</a:t>
                      </a:r>
                      <a:r>
                        <a:rPr lang="tr-TR" sz="1400" b="1" baseline="0" dirty="0" smtClean="0"/>
                        <a:t> %20</a:t>
                      </a:r>
                      <a:endParaRPr lang="tr-TR" sz="1400" b="1" dirty="0">
                        <a:latin typeface="Arial" pitchFamily="34" charset="0"/>
                        <a:cs typeface="Arial" pitchFamily="34" charset="0"/>
                      </a:endParaRPr>
                    </a:p>
                  </a:txBody>
                  <a:tcPr marL="91432" marR="91432" marT="45727" marB="457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latinLnBrk="0" hangingPunct="1"/>
                      <a:r>
                        <a:rPr lang="tr-TR" sz="1400" kern="1200" dirty="0" smtClean="0">
                          <a:solidFill>
                            <a:schemeClr val="dk1"/>
                          </a:solidFill>
                          <a:latin typeface="+mn-lt"/>
                          <a:ea typeface="+mn-ea"/>
                          <a:cs typeface="+mn-cs"/>
                        </a:rPr>
                        <a:t>30.889</a:t>
                      </a:r>
                      <a:endParaRPr lang="tr-TR" sz="1400" kern="1200" dirty="0">
                        <a:solidFill>
                          <a:schemeClr val="dk1"/>
                        </a:solidFill>
                        <a:latin typeface="+mn-lt"/>
                        <a:ea typeface="+mn-ea"/>
                        <a:cs typeface="+mn-cs"/>
                      </a:endParaRPr>
                    </a:p>
                  </a:txBody>
                  <a:tcPr marL="91432" marR="91432" marT="45727" marB="457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1400" kern="1200" dirty="0" smtClean="0">
                          <a:solidFill>
                            <a:schemeClr val="dk1"/>
                          </a:solidFill>
                          <a:latin typeface="+mn-lt"/>
                          <a:ea typeface="+mn-ea"/>
                          <a:cs typeface="+mn-cs"/>
                        </a:rPr>
                        <a:t>46,6</a:t>
                      </a:r>
                      <a:endParaRPr lang="tr-TR" sz="1400" kern="1200" dirty="0">
                        <a:solidFill>
                          <a:schemeClr val="dk1"/>
                        </a:solidFill>
                        <a:latin typeface="+mn-lt"/>
                        <a:ea typeface="+mn-ea"/>
                        <a:cs typeface="+mn-cs"/>
                      </a:endParaRPr>
                    </a:p>
                  </a:txBody>
                  <a:tcPr marL="91432" marR="91432" marT="45727" marB="457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1400" kern="1200" dirty="0" smtClean="0">
                          <a:solidFill>
                            <a:schemeClr val="dk1"/>
                          </a:solidFill>
                          <a:latin typeface="+mn-lt"/>
                          <a:ea typeface="+mn-ea"/>
                          <a:cs typeface="+mn-cs"/>
                        </a:rPr>
                        <a:t>34.900</a:t>
                      </a:r>
                      <a:endParaRPr lang="tr-TR" sz="1400" kern="1200" dirty="0">
                        <a:solidFill>
                          <a:schemeClr val="dk1"/>
                        </a:solidFill>
                        <a:latin typeface="+mn-lt"/>
                        <a:ea typeface="+mn-ea"/>
                        <a:cs typeface="+mn-cs"/>
                      </a:endParaRPr>
                    </a:p>
                  </a:txBody>
                  <a:tcPr marL="91432" marR="91432" marT="45727" marB="457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1400" kern="1200" dirty="0" smtClean="0">
                          <a:solidFill>
                            <a:schemeClr val="dk1"/>
                          </a:solidFill>
                          <a:latin typeface="+mn-lt"/>
                          <a:ea typeface="+mn-ea"/>
                          <a:cs typeface="+mn-cs"/>
                        </a:rPr>
                        <a:t>46,4</a:t>
                      </a:r>
                      <a:endParaRPr lang="tr-TR" sz="1400" kern="1200" dirty="0">
                        <a:solidFill>
                          <a:schemeClr val="dk1"/>
                        </a:solidFill>
                        <a:latin typeface="+mn-lt"/>
                        <a:ea typeface="+mn-ea"/>
                        <a:cs typeface="+mn-cs"/>
                      </a:endParaRPr>
                    </a:p>
                  </a:txBody>
                  <a:tcPr marL="91432" marR="91432" marT="45727" marB="457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latinLnBrk="0" hangingPunct="1"/>
                      <a:r>
                        <a:rPr lang="tr-TR" sz="1400" kern="1200" dirty="0" smtClean="0">
                          <a:solidFill>
                            <a:schemeClr val="dk1"/>
                          </a:solidFill>
                          <a:latin typeface="+mn-lt"/>
                          <a:ea typeface="+mn-ea"/>
                          <a:cs typeface="+mn-cs"/>
                        </a:rPr>
                        <a:t>20.293</a:t>
                      </a:r>
                      <a:endParaRPr lang="tr-TR" sz="1400" kern="1200" dirty="0">
                        <a:solidFill>
                          <a:schemeClr val="dk1"/>
                        </a:solidFill>
                        <a:latin typeface="+mn-lt"/>
                        <a:ea typeface="+mn-ea"/>
                        <a:cs typeface="+mn-cs"/>
                      </a:endParaRPr>
                    </a:p>
                  </a:txBody>
                  <a:tcPr marL="91432" marR="91432" marT="45727" marB="457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1400" kern="1200" dirty="0" smtClean="0">
                          <a:solidFill>
                            <a:schemeClr val="dk1"/>
                          </a:solidFill>
                          <a:latin typeface="+mn-lt"/>
                          <a:ea typeface="+mn-ea"/>
                          <a:cs typeface="+mn-cs"/>
                        </a:rPr>
                        <a:t>43,3</a:t>
                      </a:r>
                      <a:endParaRPr lang="tr-TR" sz="1400" kern="1200" dirty="0">
                        <a:solidFill>
                          <a:schemeClr val="dk1"/>
                        </a:solidFill>
                        <a:latin typeface="+mn-lt"/>
                        <a:ea typeface="+mn-ea"/>
                        <a:cs typeface="+mn-cs"/>
                      </a:endParaRPr>
                    </a:p>
                  </a:txBody>
                  <a:tcPr marL="91432" marR="91432" marT="45727" marB="457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extLst>
              </a:tr>
              <a:tr h="518236">
                <a:tc>
                  <a:txBody>
                    <a:bodyPr/>
                    <a:lstStyle/>
                    <a:p>
                      <a:pPr algn="ctr"/>
                      <a:r>
                        <a:rPr lang="tr-TR" sz="1400" b="1" dirty="0" smtClean="0"/>
                        <a:t>Toplam</a:t>
                      </a:r>
                      <a:endParaRPr lang="tr-TR" sz="1400" b="1" dirty="0">
                        <a:latin typeface="Arial" pitchFamily="34" charset="0"/>
                        <a:cs typeface="Arial" pitchFamily="34" charset="0"/>
                      </a:endParaRPr>
                    </a:p>
                  </a:txBody>
                  <a:tcPr marL="91432" marR="91432" marT="45727" marB="457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latinLnBrk="0" hangingPunct="1"/>
                      <a:r>
                        <a:rPr lang="tr-TR" sz="1400" kern="1200" dirty="0" smtClean="0">
                          <a:solidFill>
                            <a:schemeClr val="dk1"/>
                          </a:solidFill>
                          <a:latin typeface="+mn-lt"/>
                          <a:ea typeface="+mn-ea"/>
                          <a:cs typeface="+mn-cs"/>
                        </a:rPr>
                        <a:t>13.250</a:t>
                      </a:r>
                      <a:endParaRPr lang="tr-TR" sz="1400" kern="1200" dirty="0">
                        <a:solidFill>
                          <a:schemeClr val="dk1"/>
                        </a:solidFill>
                        <a:latin typeface="+mn-lt"/>
                        <a:ea typeface="+mn-ea"/>
                        <a:cs typeface="+mn-cs"/>
                      </a:endParaRPr>
                    </a:p>
                  </a:txBody>
                  <a:tcPr marL="91432" marR="91432" marT="45727" marB="457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1400" kern="1200" dirty="0" smtClean="0">
                          <a:solidFill>
                            <a:schemeClr val="dk1"/>
                          </a:solidFill>
                          <a:latin typeface="+mn-lt"/>
                          <a:ea typeface="+mn-ea"/>
                          <a:cs typeface="+mn-cs"/>
                        </a:rPr>
                        <a:t>100</a:t>
                      </a:r>
                      <a:endParaRPr lang="tr-TR" sz="1400" kern="1200" dirty="0">
                        <a:solidFill>
                          <a:schemeClr val="dk1"/>
                        </a:solidFill>
                        <a:latin typeface="+mn-lt"/>
                        <a:ea typeface="+mn-ea"/>
                        <a:cs typeface="+mn-cs"/>
                      </a:endParaRPr>
                    </a:p>
                  </a:txBody>
                  <a:tcPr marL="91432" marR="91432" marT="45727" marB="457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1400" kern="1200" dirty="0" smtClean="0">
                          <a:solidFill>
                            <a:schemeClr val="dk1"/>
                          </a:solidFill>
                          <a:latin typeface="+mn-lt"/>
                          <a:ea typeface="+mn-ea"/>
                          <a:cs typeface="+mn-cs"/>
                        </a:rPr>
                        <a:t>15.046</a:t>
                      </a:r>
                      <a:endParaRPr lang="tr-TR" sz="1400" kern="1200" dirty="0">
                        <a:solidFill>
                          <a:schemeClr val="dk1"/>
                        </a:solidFill>
                        <a:latin typeface="+mn-lt"/>
                        <a:ea typeface="+mn-ea"/>
                        <a:cs typeface="+mn-cs"/>
                      </a:endParaRPr>
                    </a:p>
                  </a:txBody>
                  <a:tcPr marL="91432" marR="91432" marT="45727" marB="457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1400" kern="1200" dirty="0" smtClean="0">
                          <a:solidFill>
                            <a:schemeClr val="dk1"/>
                          </a:solidFill>
                          <a:latin typeface="+mn-lt"/>
                          <a:ea typeface="+mn-ea"/>
                          <a:cs typeface="+mn-cs"/>
                        </a:rPr>
                        <a:t>100</a:t>
                      </a:r>
                      <a:endParaRPr lang="tr-TR" sz="1400" kern="1200" dirty="0">
                        <a:solidFill>
                          <a:schemeClr val="dk1"/>
                        </a:solidFill>
                        <a:latin typeface="+mn-lt"/>
                        <a:ea typeface="+mn-ea"/>
                        <a:cs typeface="+mn-cs"/>
                      </a:endParaRPr>
                    </a:p>
                  </a:txBody>
                  <a:tcPr marL="91432" marR="91432" marT="45727" marB="457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1400" kern="1200" dirty="0" smtClean="0">
                          <a:solidFill>
                            <a:schemeClr val="dk1"/>
                          </a:solidFill>
                          <a:latin typeface="+mn-lt"/>
                          <a:ea typeface="+mn-ea"/>
                          <a:cs typeface="+mn-cs"/>
                        </a:rPr>
                        <a:t>9.374</a:t>
                      </a:r>
                      <a:endParaRPr lang="tr-TR" sz="1400" kern="1200" dirty="0">
                        <a:solidFill>
                          <a:schemeClr val="dk1"/>
                        </a:solidFill>
                        <a:latin typeface="+mn-lt"/>
                        <a:ea typeface="+mn-ea"/>
                        <a:cs typeface="+mn-cs"/>
                      </a:endParaRPr>
                    </a:p>
                  </a:txBody>
                  <a:tcPr marL="91432" marR="91432" marT="45727" marB="457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1400" kern="1200" dirty="0" smtClean="0">
                          <a:solidFill>
                            <a:schemeClr val="dk1"/>
                          </a:solidFill>
                          <a:latin typeface="+mn-lt"/>
                          <a:ea typeface="+mn-ea"/>
                          <a:cs typeface="+mn-cs"/>
                        </a:rPr>
                        <a:t>100</a:t>
                      </a:r>
                      <a:endParaRPr lang="tr-TR" sz="1400" kern="1200" dirty="0">
                        <a:solidFill>
                          <a:schemeClr val="dk1"/>
                        </a:solidFill>
                        <a:latin typeface="+mn-lt"/>
                        <a:ea typeface="+mn-ea"/>
                        <a:cs typeface="+mn-cs"/>
                      </a:endParaRPr>
                    </a:p>
                  </a:txBody>
                  <a:tcPr marL="91432" marR="91432" marT="45727" marB="457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extLst>
              </a:tr>
            </a:tbl>
          </a:graphicData>
        </a:graphic>
      </p:graphicFrame>
      <p:sp>
        <p:nvSpPr>
          <p:cNvPr id="45128" name="3 Metin kutusu"/>
          <p:cNvSpPr txBox="1">
            <a:spLocks noChangeArrowheads="1"/>
          </p:cNvSpPr>
          <p:nvPr/>
        </p:nvSpPr>
        <p:spPr bwMode="auto">
          <a:xfrm>
            <a:off x="2640014" y="1341438"/>
            <a:ext cx="6509539" cy="338554"/>
          </a:xfrm>
          <a:prstGeom prst="rect">
            <a:avLst/>
          </a:prstGeom>
          <a:noFill/>
          <a:ln>
            <a:noFill/>
          </a:ln>
          <a:extLst/>
        </p:spPr>
        <p:txBody>
          <a:bodyPr wrap="non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defRPr/>
            </a:pPr>
            <a:r>
              <a:rPr lang="tr-TR" sz="1600" dirty="0">
                <a:latin typeface="+mj-lt"/>
                <a:cs typeface="Arial" panose="020B0604020202020204" pitchFamily="34" charset="0"/>
              </a:rPr>
              <a:t>Tablo-3:Türkiye’de 2013 Yılında Toplam Gelir ve Gelir Gruplarına Göre Dağılım</a:t>
            </a:r>
          </a:p>
        </p:txBody>
      </p:sp>
      <p:sp>
        <p:nvSpPr>
          <p:cNvPr id="56393" name="Metin kutusu 4"/>
          <p:cNvSpPr txBox="1">
            <a:spLocks noChangeArrowheads="1"/>
          </p:cNvSpPr>
          <p:nvPr/>
        </p:nvSpPr>
        <p:spPr bwMode="auto">
          <a:xfrm>
            <a:off x="1868488" y="5876926"/>
            <a:ext cx="1111250"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200"/>
              <a:t>Kaynak: TÜİK</a:t>
            </a:r>
          </a:p>
        </p:txBody>
      </p:sp>
    </p:spTree>
    <p:extLst>
      <p:ext uri="{BB962C8B-B14F-4D97-AF65-F5344CB8AC3E}">
        <p14:creationId xmlns:p14="http://schemas.microsoft.com/office/powerpoint/2010/main" val="356046981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2"/>
          <p:cNvGraphicFramePr>
            <a:graphicFrameLocks noChangeAspect="1"/>
          </p:cNvGraphicFramePr>
          <p:nvPr/>
        </p:nvGraphicFramePr>
        <p:xfrm>
          <a:off x="2346326" y="725489"/>
          <a:ext cx="7497763" cy="630713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09522793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ssolv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2"/>
          <p:cNvGraphicFramePr>
            <a:graphicFrameLocks noChangeAspect="1"/>
          </p:cNvGraphicFramePr>
          <p:nvPr/>
        </p:nvGraphicFramePr>
        <p:xfrm>
          <a:off x="1771651" y="696914"/>
          <a:ext cx="7712075" cy="638333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11082606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ssolv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3"/>
          <p:cNvGraphicFramePr>
            <a:graphicFrameLocks noChangeAspect="1"/>
          </p:cNvGraphicFramePr>
          <p:nvPr/>
        </p:nvGraphicFramePr>
        <p:xfrm>
          <a:off x="2139950" y="696914"/>
          <a:ext cx="7569200" cy="636587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52804706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ssolv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4"/>
          <p:cNvGraphicFramePr>
            <a:graphicFrameLocks noChangeAspect="1"/>
          </p:cNvGraphicFramePr>
          <p:nvPr/>
        </p:nvGraphicFramePr>
        <p:xfrm>
          <a:off x="2398714" y="688976"/>
          <a:ext cx="7424737" cy="616267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59629949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ssolv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Unvan 1"/>
          <p:cNvSpPr>
            <a:spLocks noGrp="1"/>
          </p:cNvSpPr>
          <p:nvPr>
            <p:ph type="title"/>
          </p:nvPr>
        </p:nvSpPr>
        <p:spPr bwMode="auto">
          <a:xfrm>
            <a:off x="2279650" y="981076"/>
            <a:ext cx="7886700" cy="13255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p>
            <a:r>
              <a:rPr lang="tr-TR" altLang="tr-TR" sz="2800"/>
              <a:t>Gini Katsayısı ve Hesaplanması</a:t>
            </a:r>
          </a:p>
        </p:txBody>
      </p:sp>
      <p:sp>
        <p:nvSpPr>
          <p:cNvPr id="61443" name="İçerik Yer Tutucusu 2"/>
          <p:cNvSpPr>
            <a:spLocks noGrp="1"/>
          </p:cNvSpPr>
          <p:nvPr>
            <p:ph idx="1"/>
          </p:nvPr>
        </p:nvSpPr>
        <p:spPr bwMode="auto">
          <a:xfrm>
            <a:off x="6024563" y="1608138"/>
            <a:ext cx="4248150" cy="46926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p>
            <a:pPr algn="just"/>
            <a:r>
              <a:rPr lang="tr-TR" altLang="tr-TR" sz="1800"/>
              <a:t>Gelir dağılımındaki eşitsizliği ölçmede kullanılan diğer bir araçta "Gini Katsayısı"dır. İtalyan ekonomist ve istatistikçisi Corrado Gini tarafından geliştirilen bu katsayı veya toplanma oranı 0 ile 1 arasında çıkan ondalık bir değerdir. Başka bir deyişle, katsayı, mutlak eşitlik doğrusu ile Lorenz eğrisi arasında kalan alanın, mutlak eşitlik doğrusu altında kalan üçgenin alanına oranıdır. </a:t>
            </a:r>
          </a:p>
          <a:p>
            <a:pPr algn="just"/>
            <a:r>
              <a:rPr lang="tr-TR" altLang="tr-TR" sz="1800"/>
              <a:t>Gini katsayısı eşitsizlik alanı olan A alanı, alanın Lorenz Çizgisi altında kalan alana (B alanına) bölünmesi sonucu hesaplanmaktadır.</a:t>
            </a:r>
          </a:p>
        </p:txBody>
      </p:sp>
      <p:pic>
        <p:nvPicPr>
          <p:cNvPr id="61444" name="Resim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751013" y="1670050"/>
            <a:ext cx="4271962"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777230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nvPr>
        </p:nvGraphicFramePr>
        <p:xfrm>
          <a:off x="1679575" y="1557339"/>
          <a:ext cx="8761410" cy="3114675"/>
        </p:xfrm>
        <a:graphic>
          <a:graphicData uri="http://schemas.openxmlformats.org/drawingml/2006/table">
            <a:tbl>
              <a:tblPr firstRow="1" bandRow="1">
                <a:tableStyleId>{1FECB4D8-DB02-4DC6-A0A2-4F2EBAE1DC90}</a:tableStyleId>
              </a:tblPr>
              <a:tblGrid>
                <a:gridCol w="973490">
                  <a:extLst>
                    <a:ext uri="{9D8B030D-6E8A-4147-A177-3AD203B41FA5}"/>
                  </a:extLst>
                </a:gridCol>
                <a:gridCol w="973490">
                  <a:extLst>
                    <a:ext uri="{9D8B030D-6E8A-4147-A177-3AD203B41FA5}"/>
                  </a:extLst>
                </a:gridCol>
                <a:gridCol w="973490">
                  <a:extLst>
                    <a:ext uri="{9D8B030D-6E8A-4147-A177-3AD203B41FA5}"/>
                  </a:extLst>
                </a:gridCol>
                <a:gridCol w="973490">
                  <a:extLst>
                    <a:ext uri="{9D8B030D-6E8A-4147-A177-3AD203B41FA5}"/>
                  </a:extLst>
                </a:gridCol>
                <a:gridCol w="973490">
                  <a:extLst>
                    <a:ext uri="{9D8B030D-6E8A-4147-A177-3AD203B41FA5}"/>
                  </a:extLst>
                </a:gridCol>
                <a:gridCol w="973490">
                  <a:extLst>
                    <a:ext uri="{9D8B030D-6E8A-4147-A177-3AD203B41FA5}"/>
                  </a:extLst>
                </a:gridCol>
                <a:gridCol w="973490">
                  <a:extLst>
                    <a:ext uri="{9D8B030D-6E8A-4147-A177-3AD203B41FA5}"/>
                  </a:extLst>
                </a:gridCol>
                <a:gridCol w="973490">
                  <a:extLst>
                    <a:ext uri="{9D8B030D-6E8A-4147-A177-3AD203B41FA5}"/>
                  </a:extLst>
                </a:gridCol>
                <a:gridCol w="973490">
                  <a:extLst>
                    <a:ext uri="{9D8B030D-6E8A-4147-A177-3AD203B41FA5}"/>
                  </a:extLst>
                </a:gridCol>
              </a:tblGrid>
              <a:tr h="622935">
                <a:tc gridSpan="9">
                  <a:txBody>
                    <a:bodyPr/>
                    <a:lstStyle/>
                    <a:p>
                      <a:pPr algn="ctr"/>
                      <a:r>
                        <a:rPr lang="tr-TR" sz="1600" dirty="0" smtClean="0">
                          <a:solidFill>
                            <a:schemeClr val="tx1"/>
                          </a:solidFill>
                        </a:rPr>
                        <a:t>Yıllara Göre Kent-Kır Kesim</a:t>
                      </a:r>
                      <a:r>
                        <a:rPr lang="tr-TR" sz="1600" baseline="0" dirty="0" smtClean="0">
                          <a:solidFill>
                            <a:schemeClr val="tx1"/>
                          </a:solidFill>
                        </a:rPr>
                        <a:t> ve Türkiye Geneli </a:t>
                      </a:r>
                      <a:r>
                        <a:rPr lang="tr-TR" sz="1600" baseline="0" dirty="0" err="1" smtClean="0">
                          <a:solidFill>
                            <a:schemeClr val="tx1"/>
                          </a:solidFill>
                        </a:rPr>
                        <a:t>Gini</a:t>
                      </a:r>
                      <a:r>
                        <a:rPr lang="tr-TR" sz="1600" baseline="0" dirty="0" smtClean="0">
                          <a:solidFill>
                            <a:schemeClr val="tx1"/>
                          </a:solidFill>
                        </a:rPr>
                        <a:t> Katsayıları</a:t>
                      </a:r>
                      <a:endParaRPr lang="tr-TR" sz="1600" dirty="0">
                        <a:solidFill>
                          <a:schemeClr val="tx1"/>
                        </a:solidFill>
                      </a:endParaRPr>
                    </a:p>
                  </a:txBody>
                  <a:tcPr marL="91444" marR="91444" marT="45707" marB="4570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ctr"/>
                      <a:endParaRPr lang="tr-TR" dirty="0"/>
                    </a:p>
                  </a:txBody>
                  <a:tcPr anchor="ctr"/>
                </a:tc>
                <a:tc hMerge="1">
                  <a:txBody>
                    <a:bodyPr/>
                    <a:lstStyle/>
                    <a:p>
                      <a:pPr algn="ctr"/>
                      <a:endParaRPr lang="tr-TR" dirty="0"/>
                    </a:p>
                  </a:txBody>
                  <a:tcPr anchor="ctr"/>
                </a:tc>
                <a:tc hMerge="1">
                  <a:txBody>
                    <a:bodyPr/>
                    <a:lstStyle/>
                    <a:p>
                      <a:pPr algn="ctr"/>
                      <a:endParaRPr lang="tr-TR" dirty="0"/>
                    </a:p>
                  </a:txBody>
                  <a:tcPr anchor="ctr"/>
                </a:tc>
                <a:tc hMerge="1">
                  <a:txBody>
                    <a:bodyPr/>
                    <a:lstStyle/>
                    <a:p>
                      <a:pPr algn="ctr"/>
                      <a:endParaRPr lang="tr-TR" dirty="0"/>
                    </a:p>
                  </a:txBody>
                  <a:tcPr anchor="ctr"/>
                </a:tc>
                <a:tc hMerge="1">
                  <a:txBody>
                    <a:bodyPr/>
                    <a:lstStyle/>
                    <a:p>
                      <a:pPr algn="ctr"/>
                      <a:endParaRPr lang="tr-TR" dirty="0"/>
                    </a:p>
                  </a:txBody>
                  <a:tcPr anchor="ctr"/>
                </a:tc>
                <a:tc hMerge="1">
                  <a:txBody>
                    <a:bodyPr/>
                    <a:lstStyle/>
                    <a:p>
                      <a:pPr algn="ctr"/>
                      <a:endParaRPr lang="tr-TR" dirty="0"/>
                    </a:p>
                  </a:txBody>
                  <a:tcPr anchor="ctr"/>
                </a:tc>
                <a:tc hMerge="1">
                  <a:txBody>
                    <a:bodyPr/>
                    <a:lstStyle/>
                    <a:p>
                      <a:pPr algn="ctr"/>
                      <a:endParaRPr lang="tr-TR" dirty="0"/>
                    </a:p>
                  </a:txBody>
                  <a:tcPr anchor="ctr"/>
                </a:tc>
                <a:tc hMerge="1">
                  <a:txBody>
                    <a:bodyPr/>
                    <a:lstStyle/>
                    <a:p>
                      <a:pPr algn="ctr"/>
                      <a:endParaRPr lang="tr-TR" dirty="0"/>
                    </a:p>
                  </a:txBody>
                  <a:tcPr anchor="ctr"/>
                </a:tc>
                <a:extLst>
                  <a:ext uri="{0D108BD9-81ED-4DB2-BD59-A6C34878D82A}"/>
                </a:extLst>
              </a:tr>
              <a:tr h="622935">
                <a:tc>
                  <a:txBody>
                    <a:bodyPr/>
                    <a:lstStyle/>
                    <a:p>
                      <a:pPr algn="ctr"/>
                      <a:endParaRPr lang="tr-TR" sz="1600">
                        <a:solidFill>
                          <a:schemeClr val="tx1"/>
                        </a:solidFill>
                      </a:endParaRPr>
                    </a:p>
                  </a:txBody>
                  <a:tcPr marL="91444" marR="91444" marT="45707" marB="4570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1600" dirty="0" smtClean="0">
                          <a:solidFill>
                            <a:schemeClr val="tx1"/>
                          </a:solidFill>
                        </a:rPr>
                        <a:t>2006</a:t>
                      </a:r>
                      <a:endParaRPr lang="tr-TR" sz="1600" dirty="0">
                        <a:solidFill>
                          <a:schemeClr val="tx1"/>
                        </a:solidFill>
                      </a:endParaRPr>
                    </a:p>
                  </a:txBody>
                  <a:tcPr marL="91444" marR="91444" marT="45707" marB="4570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1600" dirty="0" smtClean="0">
                          <a:solidFill>
                            <a:schemeClr val="tx1"/>
                          </a:solidFill>
                        </a:rPr>
                        <a:t>2007</a:t>
                      </a:r>
                      <a:endParaRPr lang="tr-TR" sz="1600" dirty="0">
                        <a:solidFill>
                          <a:schemeClr val="tx1"/>
                        </a:solidFill>
                      </a:endParaRPr>
                    </a:p>
                  </a:txBody>
                  <a:tcPr marL="91444" marR="91444" marT="45707" marB="4570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1600" dirty="0" smtClean="0">
                          <a:solidFill>
                            <a:schemeClr val="tx1"/>
                          </a:solidFill>
                        </a:rPr>
                        <a:t>2008</a:t>
                      </a:r>
                      <a:endParaRPr lang="tr-TR" sz="1600" dirty="0">
                        <a:solidFill>
                          <a:schemeClr val="tx1"/>
                        </a:solidFill>
                      </a:endParaRPr>
                    </a:p>
                  </a:txBody>
                  <a:tcPr marL="91444" marR="91444" marT="45707" marB="4570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1600" dirty="0" smtClean="0">
                          <a:solidFill>
                            <a:schemeClr val="tx1"/>
                          </a:solidFill>
                        </a:rPr>
                        <a:t>2009</a:t>
                      </a:r>
                      <a:endParaRPr lang="tr-TR" sz="1600" dirty="0">
                        <a:solidFill>
                          <a:schemeClr val="tx1"/>
                        </a:solidFill>
                      </a:endParaRPr>
                    </a:p>
                  </a:txBody>
                  <a:tcPr marL="91444" marR="91444" marT="45707" marB="4570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1600" dirty="0" smtClean="0">
                          <a:solidFill>
                            <a:schemeClr val="tx1"/>
                          </a:solidFill>
                        </a:rPr>
                        <a:t>2010</a:t>
                      </a:r>
                      <a:endParaRPr lang="tr-TR" sz="1600" dirty="0">
                        <a:solidFill>
                          <a:schemeClr val="tx1"/>
                        </a:solidFill>
                      </a:endParaRPr>
                    </a:p>
                  </a:txBody>
                  <a:tcPr marL="91444" marR="91444" marT="45707" marB="4570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1600" dirty="0" smtClean="0">
                          <a:solidFill>
                            <a:schemeClr val="tx1"/>
                          </a:solidFill>
                        </a:rPr>
                        <a:t>2011</a:t>
                      </a:r>
                      <a:endParaRPr lang="tr-TR" sz="1600" dirty="0">
                        <a:solidFill>
                          <a:schemeClr val="tx1"/>
                        </a:solidFill>
                      </a:endParaRPr>
                    </a:p>
                  </a:txBody>
                  <a:tcPr marL="91444" marR="91444" marT="45707" marB="4570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1600" dirty="0" smtClean="0">
                          <a:solidFill>
                            <a:schemeClr val="tx1"/>
                          </a:solidFill>
                        </a:rPr>
                        <a:t>2012</a:t>
                      </a:r>
                      <a:endParaRPr lang="tr-TR" sz="1600" dirty="0">
                        <a:solidFill>
                          <a:schemeClr val="tx1"/>
                        </a:solidFill>
                      </a:endParaRPr>
                    </a:p>
                  </a:txBody>
                  <a:tcPr marL="91444" marR="91444" marT="45707" marB="4570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1600" dirty="0" smtClean="0">
                          <a:solidFill>
                            <a:schemeClr val="tx1"/>
                          </a:solidFill>
                        </a:rPr>
                        <a:t>2013</a:t>
                      </a:r>
                      <a:endParaRPr lang="tr-TR" sz="1600" dirty="0">
                        <a:solidFill>
                          <a:schemeClr val="tx1"/>
                        </a:solidFill>
                      </a:endParaRPr>
                    </a:p>
                  </a:txBody>
                  <a:tcPr marL="91444" marR="91444" marT="45707" marB="4570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extLst>
              </a:tr>
              <a:tr h="622935">
                <a:tc>
                  <a:txBody>
                    <a:bodyPr/>
                    <a:lstStyle/>
                    <a:p>
                      <a:pPr algn="ctr"/>
                      <a:r>
                        <a:rPr lang="tr-TR" sz="1600" dirty="0" smtClean="0">
                          <a:solidFill>
                            <a:schemeClr val="tx1"/>
                          </a:solidFill>
                        </a:rPr>
                        <a:t>Türkiye</a:t>
                      </a:r>
                      <a:endParaRPr lang="tr-TR" sz="1600" dirty="0">
                        <a:solidFill>
                          <a:schemeClr val="tx1"/>
                        </a:solidFill>
                      </a:endParaRPr>
                    </a:p>
                  </a:txBody>
                  <a:tcPr marL="91444" marR="91444" marT="45707" marB="4570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tr-TR" sz="1600" u="none" strike="noStrike">
                          <a:solidFill>
                            <a:schemeClr val="tx1"/>
                          </a:solidFill>
                          <a:effectLst/>
                        </a:rPr>
                        <a:t>0,428</a:t>
                      </a:r>
                      <a:endParaRPr lang="tr-TR" sz="1600" b="0" i="0" u="none" strike="noStrike">
                        <a:solidFill>
                          <a:schemeClr val="tx1"/>
                        </a:solidFill>
                        <a:effectLst/>
                        <a:latin typeface="Arial" panose="020B0604020202020204" pitchFamily="34" charset="0"/>
                      </a:endParaRP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tr-TR" sz="1600" u="none" strike="noStrike" dirty="0">
                          <a:solidFill>
                            <a:schemeClr val="tx1"/>
                          </a:solidFill>
                          <a:effectLst/>
                        </a:rPr>
                        <a:t>0,406</a:t>
                      </a:r>
                      <a:endParaRPr lang="tr-TR" sz="1600" b="0" i="0" u="none" strike="noStrike" dirty="0">
                        <a:solidFill>
                          <a:schemeClr val="tx1"/>
                        </a:solidFill>
                        <a:effectLst/>
                        <a:latin typeface="Arial" panose="020B0604020202020204" pitchFamily="34" charset="0"/>
                      </a:endParaRP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tr-TR" sz="1600" u="none" strike="noStrike" dirty="0">
                          <a:solidFill>
                            <a:schemeClr val="tx1"/>
                          </a:solidFill>
                          <a:effectLst/>
                        </a:rPr>
                        <a:t>0,405</a:t>
                      </a:r>
                      <a:endParaRPr lang="tr-TR" sz="1600" b="0" i="0" u="none" strike="noStrike" dirty="0">
                        <a:solidFill>
                          <a:schemeClr val="tx1"/>
                        </a:solidFill>
                        <a:effectLst/>
                        <a:latin typeface="Arial" panose="020B0604020202020204" pitchFamily="34" charset="0"/>
                      </a:endParaRP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tr-TR" sz="1600" u="none" strike="noStrike" dirty="0">
                          <a:solidFill>
                            <a:schemeClr val="tx1"/>
                          </a:solidFill>
                          <a:effectLst/>
                        </a:rPr>
                        <a:t>0,415</a:t>
                      </a:r>
                      <a:endParaRPr lang="tr-TR" sz="1600" b="0" i="0" u="none" strike="noStrike" dirty="0">
                        <a:solidFill>
                          <a:schemeClr val="tx1"/>
                        </a:solidFill>
                        <a:effectLst/>
                        <a:latin typeface="Arial" panose="020B0604020202020204" pitchFamily="34" charset="0"/>
                      </a:endParaRP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tr-TR" sz="1600" u="none" strike="noStrike">
                          <a:solidFill>
                            <a:schemeClr val="tx1"/>
                          </a:solidFill>
                          <a:effectLst/>
                        </a:rPr>
                        <a:t>0,402</a:t>
                      </a:r>
                      <a:endParaRPr lang="tr-TR" sz="1600" b="0" i="0" u="none" strike="noStrike">
                        <a:solidFill>
                          <a:schemeClr val="tx1"/>
                        </a:solidFill>
                        <a:effectLst/>
                        <a:latin typeface="Arial" panose="020B0604020202020204" pitchFamily="34" charset="0"/>
                      </a:endParaRP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tr-TR" sz="1600" u="none" strike="noStrike">
                          <a:solidFill>
                            <a:schemeClr val="tx1"/>
                          </a:solidFill>
                          <a:effectLst/>
                        </a:rPr>
                        <a:t>0,404</a:t>
                      </a:r>
                      <a:endParaRPr lang="tr-TR" sz="1600" b="0" i="0" u="none" strike="noStrike">
                        <a:solidFill>
                          <a:schemeClr val="tx1"/>
                        </a:solidFill>
                        <a:effectLst/>
                        <a:latin typeface="Arial" panose="020B0604020202020204" pitchFamily="34" charset="0"/>
                      </a:endParaRP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tr-TR" sz="1600" u="none" strike="noStrike" dirty="0">
                          <a:solidFill>
                            <a:schemeClr val="tx1"/>
                          </a:solidFill>
                          <a:effectLst/>
                        </a:rPr>
                        <a:t>0,402</a:t>
                      </a:r>
                      <a:endParaRPr lang="tr-TR" sz="1600" b="0" i="0" u="none" strike="noStrike" dirty="0">
                        <a:solidFill>
                          <a:schemeClr val="tx1"/>
                        </a:solidFill>
                        <a:effectLst/>
                        <a:latin typeface="Arial" panose="020B0604020202020204" pitchFamily="34" charset="0"/>
                      </a:endParaRP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tr-TR" sz="1600" u="none" strike="noStrike" dirty="0">
                          <a:solidFill>
                            <a:schemeClr val="tx1"/>
                          </a:solidFill>
                          <a:effectLst/>
                        </a:rPr>
                        <a:t>0,400</a:t>
                      </a:r>
                      <a:endParaRPr lang="tr-TR" sz="1600" b="0" i="0" u="none" strike="noStrike" dirty="0">
                        <a:solidFill>
                          <a:schemeClr val="tx1"/>
                        </a:solidFill>
                        <a:effectLst/>
                        <a:latin typeface="Arial" panose="020B0604020202020204" pitchFamily="34" charset="0"/>
                      </a:endParaRP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extLst>
              </a:tr>
              <a:tr h="622935">
                <a:tc>
                  <a:txBody>
                    <a:bodyPr/>
                    <a:lstStyle/>
                    <a:p>
                      <a:pPr algn="ctr"/>
                      <a:r>
                        <a:rPr lang="tr-TR" sz="1600" dirty="0" smtClean="0">
                          <a:solidFill>
                            <a:schemeClr val="tx1"/>
                          </a:solidFill>
                        </a:rPr>
                        <a:t>Kent</a:t>
                      </a:r>
                      <a:endParaRPr lang="tr-TR" sz="1600" dirty="0">
                        <a:solidFill>
                          <a:schemeClr val="tx1"/>
                        </a:solidFill>
                      </a:endParaRPr>
                    </a:p>
                  </a:txBody>
                  <a:tcPr marL="91444" marR="91444" marT="45707" marB="4570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tr-TR" sz="1600" u="none" strike="noStrike">
                          <a:solidFill>
                            <a:schemeClr val="tx1"/>
                          </a:solidFill>
                          <a:effectLst/>
                        </a:rPr>
                        <a:t>0,415</a:t>
                      </a:r>
                      <a:endParaRPr lang="tr-TR" sz="1600" b="0" i="0" u="none" strike="noStrike">
                        <a:solidFill>
                          <a:schemeClr val="tx1"/>
                        </a:solidFill>
                        <a:effectLst/>
                        <a:latin typeface="Arial" panose="020B0604020202020204" pitchFamily="34" charset="0"/>
                      </a:endParaRP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tr-TR" sz="1600" u="none" strike="noStrike">
                          <a:solidFill>
                            <a:schemeClr val="tx1"/>
                          </a:solidFill>
                          <a:effectLst/>
                        </a:rPr>
                        <a:t>0,394</a:t>
                      </a:r>
                      <a:endParaRPr lang="tr-TR" sz="1600" b="0" i="0" u="none" strike="noStrike">
                        <a:solidFill>
                          <a:schemeClr val="tx1"/>
                        </a:solidFill>
                        <a:effectLst/>
                        <a:latin typeface="Arial" panose="020B0604020202020204" pitchFamily="34" charset="0"/>
                      </a:endParaRP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tr-TR" sz="1600" u="none" strike="noStrike">
                          <a:solidFill>
                            <a:schemeClr val="tx1"/>
                          </a:solidFill>
                          <a:effectLst/>
                        </a:rPr>
                        <a:t>0,395</a:t>
                      </a:r>
                      <a:endParaRPr lang="tr-TR" sz="1600" b="0" i="0" u="none" strike="noStrike">
                        <a:solidFill>
                          <a:schemeClr val="tx1"/>
                        </a:solidFill>
                        <a:effectLst/>
                        <a:latin typeface="Arial" panose="020B0604020202020204" pitchFamily="34" charset="0"/>
                      </a:endParaRP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tr-TR" sz="1600" u="none" strike="noStrike" dirty="0">
                          <a:solidFill>
                            <a:schemeClr val="tx1"/>
                          </a:solidFill>
                          <a:effectLst/>
                        </a:rPr>
                        <a:t>0,405</a:t>
                      </a:r>
                      <a:endParaRPr lang="tr-TR" sz="1600" b="0" i="0" u="none" strike="noStrike" dirty="0">
                        <a:solidFill>
                          <a:schemeClr val="tx1"/>
                        </a:solidFill>
                        <a:effectLst/>
                        <a:latin typeface="Arial" panose="020B0604020202020204" pitchFamily="34" charset="0"/>
                      </a:endParaRP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tr-TR" sz="1600" u="none" strike="noStrike" dirty="0">
                          <a:solidFill>
                            <a:schemeClr val="tx1"/>
                          </a:solidFill>
                          <a:effectLst/>
                        </a:rPr>
                        <a:t>0,389</a:t>
                      </a:r>
                      <a:endParaRPr lang="tr-TR" sz="1600" b="0" i="0" u="none" strike="noStrike" dirty="0">
                        <a:solidFill>
                          <a:schemeClr val="tx1"/>
                        </a:solidFill>
                        <a:effectLst/>
                        <a:latin typeface="Arial" panose="020B0604020202020204" pitchFamily="34" charset="0"/>
                      </a:endParaRP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tr-TR" sz="1600" u="none" strike="noStrike">
                          <a:solidFill>
                            <a:schemeClr val="tx1"/>
                          </a:solidFill>
                          <a:effectLst/>
                        </a:rPr>
                        <a:t>0,394</a:t>
                      </a:r>
                      <a:endParaRPr lang="tr-TR" sz="1600" b="0" i="0" u="none" strike="noStrike">
                        <a:solidFill>
                          <a:schemeClr val="tx1"/>
                        </a:solidFill>
                        <a:effectLst/>
                        <a:latin typeface="Arial" panose="020B0604020202020204" pitchFamily="34" charset="0"/>
                      </a:endParaRP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tr-TR" sz="1600" u="none" strike="noStrike" dirty="0">
                          <a:solidFill>
                            <a:schemeClr val="tx1"/>
                          </a:solidFill>
                          <a:effectLst/>
                        </a:rPr>
                        <a:t>0,391</a:t>
                      </a:r>
                      <a:endParaRPr lang="tr-TR" sz="1600" b="0" i="0" u="none" strike="noStrike" dirty="0">
                        <a:solidFill>
                          <a:schemeClr val="tx1"/>
                        </a:solidFill>
                        <a:effectLst/>
                        <a:latin typeface="Arial" panose="020B0604020202020204" pitchFamily="34" charset="0"/>
                      </a:endParaRP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tr-TR" sz="1600" u="none" strike="noStrike" dirty="0">
                          <a:solidFill>
                            <a:schemeClr val="tx1"/>
                          </a:solidFill>
                          <a:effectLst/>
                        </a:rPr>
                        <a:t>0,392</a:t>
                      </a:r>
                      <a:endParaRPr lang="tr-TR" sz="1600" b="0" i="0" u="none" strike="noStrike" dirty="0">
                        <a:solidFill>
                          <a:schemeClr val="tx1"/>
                        </a:solidFill>
                        <a:effectLst/>
                        <a:latin typeface="Arial" panose="020B0604020202020204" pitchFamily="34" charset="0"/>
                      </a:endParaRP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extLst>
              </a:tr>
              <a:tr h="622935">
                <a:tc>
                  <a:txBody>
                    <a:bodyPr/>
                    <a:lstStyle/>
                    <a:p>
                      <a:pPr algn="ctr"/>
                      <a:r>
                        <a:rPr lang="tr-TR" sz="1600" dirty="0" smtClean="0">
                          <a:solidFill>
                            <a:schemeClr val="tx1"/>
                          </a:solidFill>
                        </a:rPr>
                        <a:t>Kır</a:t>
                      </a:r>
                      <a:endParaRPr lang="tr-TR" sz="1600" dirty="0">
                        <a:solidFill>
                          <a:schemeClr val="tx1"/>
                        </a:solidFill>
                      </a:endParaRPr>
                    </a:p>
                  </a:txBody>
                  <a:tcPr marL="91444" marR="91444" marT="45707" marB="4570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tr-TR" sz="1600" u="none" strike="noStrike" dirty="0">
                          <a:solidFill>
                            <a:schemeClr val="tx1"/>
                          </a:solidFill>
                          <a:effectLst/>
                        </a:rPr>
                        <a:t>0,406</a:t>
                      </a:r>
                      <a:endParaRPr lang="tr-TR" sz="1600" b="0" i="0" u="none" strike="noStrike" dirty="0">
                        <a:solidFill>
                          <a:schemeClr val="tx1"/>
                        </a:solidFill>
                        <a:effectLst/>
                        <a:latin typeface="Arial" panose="020B0604020202020204" pitchFamily="34" charset="0"/>
                      </a:endParaRP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tr-TR" sz="1600" u="none" strike="noStrike">
                          <a:solidFill>
                            <a:schemeClr val="tx1"/>
                          </a:solidFill>
                          <a:effectLst/>
                        </a:rPr>
                        <a:t>0,375</a:t>
                      </a:r>
                      <a:endParaRPr lang="tr-TR" sz="1600" b="0" i="0" u="none" strike="noStrike">
                        <a:solidFill>
                          <a:schemeClr val="tx1"/>
                        </a:solidFill>
                        <a:effectLst/>
                        <a:latin typeface="Arial" panose="020B0604020202020204" pitchFamily="34" charset="0"/>
                      </a:endParaRP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tr-TR" sz="1600" u="none" strike="noStrike">
                          <a:solidFill>
                            <a:schemeClr val="tx1"/>
                          </a:solidFill>
                          <a:effectLst/>
                        </a:rPr>
                        <a:t>0,378</a:t>
                      </a:r>
                      <a:endParaRPr lang="tr-TR" sz="1600" b="0" i="0" u="none" strike="noStrike">
                        <a:solidFill>
                          <a:schemeClr val="tx1"/>
                        </a:solidFill>
                        <a:effectLst/>
                        <a:latin typeface="Arial" panose="020B0604020202020204" pitchFamily="34" charset="0"/>
                      </a:endParaRP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tr-TR" sz="1600" u="none" strike="noStrike">
                          <a:solidFill>
                            <a:schemeClr val="tx1"/>
                          </a:solidFill>
                          <a:effectLst/>
                        </a:rPr>
                        <a:t>0,380</a:t>
                      </a:r>
                      <a:endParaRPr lang="tr-TR" sz="1600" b="0" i="0" u="none" strike="noStrike">
                        <a:solidFill>
                          <a:schemeClr val="tx1"/>
                        </a:solidFill>
                        <a:effectLst/>
                        <a:latin typeface="Arial" panose="020B0604020202020204" pitchFamily="34" charset="0"/>
                      </a:endParaRP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tr-TR" sz="1600" u="none" strike="noStrike" dirty="0">
                          <a:solidFill>
                            <a:schemeClr val="tx1"/>
                          </a:solidFill>
                          <a:effectLst/>
                        </a:rPr>
                        <a:t>0,379</a:t>
                      </a:r>
                      <a:endParaRPr lang="tr-TR" sz="1600" b="0" i="0" u="none" strike="noStrike" dirty="0">
                        <a:solidFill>
                          <a:schemeClr val="tx1"/>
                        </a:solidFill>
                        <a:effectLst/>
                        <a:latin typeface="Arial" panose="020B0604020202020204" pitchFamily="34" charset="0"/>
                      </a:endParaRP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tr-TR" sz="1600" u="none" strike="noStrike" dirty="0">
                          <a:solidFill>
                            <a:schemeClr val="tx1"/>
                          </a:solidFill>
                          <a:effectLst/>
                        </a:rPr>
                        <a:t>0,385</a:t>
                      </a:r>
                      <a:endParaRPr lang="tr-TR" sz="1600" b="0" i="0" u="none" strike="noStrike" dirty="0">
                        <a:solidFill>
                          <a:schemeClr val="tx1"/>
                        </a:solidFill>
                        <a:effectLst/>
                        <a:latin typeface="Arial" panose="020B0604020202020204" pitchFamily="34" charset="0"/>
                      </a:endParaRP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tr-TR" sz="1600" u="none" strike="noStrike" dirty="0">
                          <a:solidFill>
                            <a:schemeClr val="tx1"/>
                          </a:solidFill>
                          <a:effectLst/>
                        </a:rPr>
                        <a:t>0,377</a:t>
                      </a:r>
                      <a:endParaRPr lang="tr-TR" sz="1600" b="0" i="0" u="none" strike="noStrike" dirty="0">
                        <a:solidFill>
                          <a:schemeClr val="tx1"/>
                        </a:solidFill>
                        <a:effectLst/>
                        <a:latin typeface="Arial" panose="020B0604020202020204" pitchFamily="34" charset="0"/>
                      </a:endParaRP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tr-TR" sz="1600" u="none" strike="noStrike" dirty="0">
                          <a:solidFill>
                            <a:schemeClr val="tx1"/>
                          </a:solidFill>
                          <a:effectLst/>
                        </a:rPr>
                        <a:t>0,365</a:t>
                      </a:r>
                      <a:endParaRPr lang="tr-TR" sz="1600" b="0" i="0" u="none" strike="noStrike" dirty="0">
                        <a:solidFill>
                          <a:schemeClr val="tx1"/>
                        </a:solidFill>
                        <a:effectLst/>
                        <a:latin typeface="Arial" panose="020B0604020202020204" pitchFamily="34" charset="0"/>
                      </a:endParaRP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extLst>
              </a:tr>
            </a:tbl>
          </a:graphicData>
        </a:graphic>
      </p:graphicFrame>
      <p:sp>
        <p:nvSpPr>
          <p:cNvPr id="5" name="Dikdörtgen 4"/>
          <p:cNvSpPr/>
          <p:nvPr/>
        </p:nvSpPr>
        <p:spPr>
          <a:xfrm>
            <a:off x="1631951" y="4829176"/>
            <a:ext cx="8856663" cy="1200329"/>
          </a:xfrm>
          <a:prstGeom prst="rect">
            <a:avLst/>
          </a:prstGeom>
        </p:spPr>
        <p:txBody>
          <a:bodyPr>
            <a:spAutoFit/>
          </a:bodyPr>
          <a:lstStyle/>
          <a:p>
            <a:pPr algn="just" eaLnBrk="1" hangingPunct="1">
              <a:defRPr/>
            </a:pPr>
            <a:r>
              <a:rPr lang="tr-TR" dirty="0" err="1">
                <a:solidFill>
                  <a:srgbClr val="333333"/>
                </a:solidFill>
              </a:rPr>
              <a:t>Gini</a:t>
            </a:r>
            <a:r>
              <a:rPr lang="tr-TR" dirty="0">
                <a:solidFill>
                  <a:srgbClr val="333333"/>
                </a:solidFill>
              </a:rPr>
              <a:t> Katsayısı ne kadar küçük ise ülkede gelir dağılımı o kadar iyi demektir.</a:t>
            </a:r>
            <a:r>
              <a:rPr lang="tr-TR" dirty="0"/>
              <a:t> </a:t>
            </a:r>
          </a:p>
          <a:p>
            <a:pPr algn="just" eaLnBrk="1" hangingPunct="1">
              <a:defRPr/>
            </a:pPr>
            <a:r>
              <a:rPr lang="tr-TR" dirty="0" err="1">
                <a:solidFill>
                  <a:srgbClr val="333333"/>
                </a:solidFill>
              </a:rPr>
              <a:t>Gini</a:t>
            </a:r>
            <a:r>
              <a:rPr lang="tr-TR" dirty="0">
                <a:solidFill>
                  <a:srgbClr val="333333"/>
                </a:solidFill>
              </a:rPr>
              <a:t> </a:t>
            </a:r>
            <a:r>
              <a:rPr lang="tr-TR" dirty="0" err="1">
                <a:solidFill>
                  <a:srgbClr val="333333"/>
                </a:solidFill>
              </a:rPr>
              <a:t>Katsayısı’nda</a:t>
            </a:r>
            <a:r>
              <a:rPr lang="tr-TR" dirty="0">
                <a:solidFill>
                  <a:srgbClr val="333333"/>
                </a:solidFill>
              </a:rPr>
              <a:t> dünya ortalaması 0.399, OECD ülkeleri ortalaması 0.310, AB ülkeleri ortalaması 0.304’dür.</a:t>
            </a:r>
            <a:r>
              <a:rPr lang="tr-TR" dirty="0"/>
              <a:t> </a:t>
            </a:r>
            <a:r>
              <a:rPr lang="tr-TR" dirty="0">
                <a:solidFill>
                  <a:srgbClr val="333333"/>
                </a:solidFill>
              </a:rPr>
              <a:t>Gelir dağılımı en iyi olan Kuzey Avrupa ülkelerinden İsveç’te katsayı 0.25, buna karşı İsviçre’de 0.34, Fransa’da 0.33, Almanya’da 0.28, İngiltere’de 0.34’dür.</a:t>
            </a:r>
            <a:endParaRPr lang="tr-TR" dirty="0"/>
          </a:p>
        </p:txBody>
      </p:sp>
      <p:sp>
        <p:nvSpPr>
          <p:cNvPr id="62521" name="Metin kutusu 1"/>
          <p:cNvSpPr txBox="1">
            <a:spLocks noChangeArrowheads="1"/>
          </p:cNvSpPr>
          <p:nvPr/>
        </p:nvSpPr>
        <p:spPr bwMode="auto">
          <a:xfrm>
            <a:off x="3560764" y="1125539"/>
            <a:ext cx="4999037"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600"/>
              <a:t>Tablo-4: Yıllar İtibariyle Türkiye Gini Katsayı Değerleri</a:t>
            </a:r>
          </a:p>
        </p:txBody>
      </p:sp>
    </p:spTree>
    <p:extLst>
      <p:ext uri="{BB962C8B-B14F-4D97-AF65-F5344CB8AC3E}">
        <p14:creationId xmlns:p14="http://schemas.microsoft.com/office/powerpoint/2010/main" val="31864514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Text Box 2"/>
          <p:cNvSpPr txBox="1">
            <a:spLocks noChangeArrowheads="1"/>
          </p:cNvSpPr>
          <p:nvPr/>
        </p:nvSpPr>
        <p:spPr bwMode="auto">
          <a:xfrm>
            <a:off x="2468563" y="2141539"/>
            <a:ext cx="7129462" cy="2585323"/>
          </a:xfrm>
          <a:prstGeom prst="rect">
            <a:avLst/>
          </a:prstGeom>
          <a:noFill/>
          <a:ln>
            <a:noFill/>
          </a:ln>
          <a:effectLst>
            <a:outerShdw dist="107763" dir="2700000" algn="ctr" rotWithShape="0">
              <a:srgbClr val="DDDDDD">
                <a:alpha val="5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tr-TR" altLang="tr-TR" sz="5400">
                <a:latin typeface="Verdana" panose="020B0604030504040204" pitchFamily="34" charset="0"/>
              </a:rPr>
              <a:t>PARA…</a:t>
            </a:r>
          </a:p>
          <a:p>
            <a:pPr algn="ctr" eaLnBrk="1" hangingPunct="1"/>
            <a:r>
              <a:rPr lang="tr-TR" altLang="tr-TR" sz="5400">
                <a:latin typeface="Verdana" panose="020B0604030504040204" pitchFamily="34" charset="0"/>
              </a:rPr>
              <a:t>KAPSAMI VE FONKSİYONLARI</a:t>
            </a:r>
          </a:p>
        </p:txBody>
      </p:sp>
      <p:sp>
        <p:nvSpPr>
          <p:cNvPr id="79875" name="Line 3"/>
          <p:cNvSpPr>
            <a:spLocks noChangeShapeType="1"/>
          </p:cNvSpPr>
          <p:nvPr/>
        </p:nvSpPr>
        <p:spPr bwMode="auto">
          <a:xfrm>
            <a:off x="2647950" y="2060575"/>
            <a:ext cx="6769100" cy="0"/>
          </a:xfrm>
          <a:prstGeom prst="line">
            <a:avLst/>
          </a:prstGeom>
          <a:noFill/>
          <a:ln w="76200">
            <a:solidFill>
              <a:schemeClr val="folHlink"/>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9876" name="Line 4"/>
          <p:cNvSpPr>
            <a:spLocks noChangeShapeType="1"/>
          </p:cNvSpPr>
          <p:nvPr/>
        </p:nvSpPr>
        <p:spPr bwMode="auto">
          <a:xfrm>
            <a:off x="2649538" y="4751388"/>
            <a:ext cx="6769100" cy="0"/>
          </a:xfrm>
          <a:prstGeom prst="line">
            <a:avLst/>
          </a:prstGeom>
          <a:noFill/>
          <a:ln w="76200">
            <a:solidFill>
              <a:schemeClr val="folHlink"/>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141546832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79875"/>
                                        </p:tgtEl>
                                        <p:attrNameLst>
                                          <p:attrName>style.visibility</p:attrName>
                                        </p:attrNameLst>
                                      </p:cBhvr>
                                      <p:to>
                                        <p:strVal val="visible"/>
                                      </p:to>
                                    </p:set>
                                    <p:animEffect transition="in" filter="slide(fromLeft)">
                                      <p:cBhvr>
                                        <p:cTn id="7" dur="500"/>
                                        <p:tgtEl>
                                          <p:spTgt spid="79875"/>
                                        </p:tgtEl>
                                      </p:cBhvr>
                                    </p:animEffect>
                                  </p:childTnLst>
                                </p:cTn>
                              </p:par>
                            </p:childTnLst>
                          </p:cTn>
                        </p:par>
                        <p:par>
                          <p:cTn id="8" fill="hold" nodeType="afterGroup">
                            <p:stCondLst>
                              <p:cond delay="500"/>
                            </p:stCondLst>
                            <p:childTnLst>
                              <p:par>
                                <p:cTn id="9" presetID="12" presetClass="entr" presetSubtype="2" fill="hold" grpId="0" nodeType="afterEffect">
                                  <p:stCondLst>
                                    <p:cond delay="0"/>
                                  </p:stCondLst>
                                  <p:childTnLst>
                                    <p:set>
                                      <p:cBhvr>
                                        <p:cTn id="10" dur="1" fill="hold">
                                          <p:stCondLst>
                                            <p:cond delay="0"/>
                                          </p:stCondLst>
                                        </p:cTn>
                                        <p:tgtEl>
                                          <p:spTgt spid="79876"/>
                                        </p:tgtEl>
                                        <p:attrNameLst>
                                          <p:attrName>style.visibility</p:attrName>
                                        </p:attrNameLst>
                                      </p:cBhvr>
                                      <p:to>
                                        <p:strVal val="visible"/>
                                      </p:to>
                                    </p:set>
                                    <p:animEffect transition="in" filter="slide(fromRight)">
                                      <p:cBhvr>
                                        <p:cTn id="11" dur="500"/>
                                        <p:tgtEl>
                                          <p:spTgt spid="79876"/>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45" presetClass="entr" presetSubtype="0" fill="hold" grpId="0" nodeType="clickEffect">
                                  <p:stCondLst>
                                    <p:cond delay="0"/>
                                  </p:stCondLst>
                                  <p:iterate type="lt">
                                    <p:tmPct val="10000"/>
                                  </p:iterate>
                                  <p:childTnLst>
                                    <p:set>
                                      <p:cBhvr>
                                        <p:cTn id="15" dur="1" fill="hold">
                                          <p:stCondLst>
                                            <p:cond delay="0"/>
                                          </p:stCondLst>
                                        </p:cTn>
                                        <p:tgtEl>
                                          <p:spTgt spid="79874"/>
                                        </p:tgtEl>
                                        <p:attrNameLst>
                                          <p:attrName>style.visibility</p:attrName>
                                        </p:attrNameLst>
                                      </p:cBhvr>
                                      <p:to>
                                        <p:strVal val="visible"/>
                                      </p:to>
                                    </p:set>
                                    <p:animEffect transition="in" filter="fade">
                                      <p:cBhvr>
                                        <p:cTn id="16" dur="2000"/>
                                        <p:tgtEl>
                                          <p:spTgt spid="79874"/>
                                        </p:tgtEl>
                                      </p:cBhvr>
                                    </p:animEffect>
                                    <p:anim calcmode="lin" valueType="num">
                                      <p:cBhvr>
                                        <p:cTn id="17" dur="2000" fill="hold"/>
                                        <p:tgtEl>
                                          <p:spTgt spid="79874"/>
                                        </p:tgtEl>
                                        <p:attrNameLst>
                                          <p:attrName>ppt_w</p:attrName>
                                        </p:attrNameLst>
                                      </p:cBhvr>
                                      <p:tavLst>
                                        <p:tav tm="0" fmla="#ppt_w*sin(2.5*pi*$)">
                                          <p:val>
                                            <p:fltVal val="0"/>
                                          </p:val>
                                        </p:tav>
                                        <p:tav tm="100000">
                                          <p:val>
                                            <p:fltVal val="1"/>
                                          </p:val>
                                        </p:tav>
                                      </p:tavLst>
                                    </p:anim>
                                    <p:anim calcmode="lin" valueType="num">
                                      <p:cBhvr>
                                        <p:cTn id="18" dur="2000" fill="hold"/>
                                        <p:tgtEl>
                                          <p:spTgt spid="7987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4" grpId="0"/>
      <p:bldP spid="79875" grpId="0" animBg="1"/>
      <p:bldP spid="7987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ext Box 2"/>
          <p:cNvSpPr txBox="1">
            <a:spLocks noChangeArrowheads="1"/>
          </p:cNvSpPr>
          <p:nvPr/>
        </p:nvSpPr>
        <p:spPr bwMode="auto">
          <a:xfrm>
            <a:off x="1524000" y="1693863"/>
            <a:ext cx="9144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a:t>İktisadi faaliyet bir dolaşım halindedir.</a:t>
            </a:r>
          </a:p>
        </p:txBody>
      </p:sp>
      <p:sp>
        <p:nvSpPr>
          <p:cNvPr id="62467" name="Text Box 3"/>
          <p:cNvSpPr txBox="1">
            <a:spLocks noChangeArrowheads="1"/>
          </p:cNvSpPr>
          <p:nvPr/>
        </p:nvSpPr>
        <p:spPr bwMode="auto">
          <a:xfrm>
            <a:off x="1524000" y="2679700"/>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a:t>Bu akış, ev idareleri(aile, hane), işletmeler ve devlet gibi kurumlar arasında para ve mal akımlarından meydana gelir.</a:t>
            </a:r>
          </a:p>
        </p:txBody>
      </p:sp>
      <p:sp>
        <p:nvSpPr>
          <p:cNvPr id="62468" name="Text Box 4"/>
          <p:cNvSpPr txBox="1">
            <a:spLocks noChangeArrowheads="1"/>
          </p:cNvSpPr>
          <p:nvPr/>
        </p:nvSpPr>
        <p:spPr bwMode="auto">
          <a:xfrm>
            <a:off x="1524000" y="3940175"/>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a:t>Bu para ve mal akımlarının bir ülkede bir yıllık bir devrede meydana gelen değişmelerini ölçmek ve mukayeseler yapmak mümkündür. </a:t>
            </a:r>
          </a:p>
        </p:txBody>
      </p:sp>
      <p:sp>
        <p:nvSpPr>
          <p:cNvPr id="62469" name="Line 5"/>
          <p:cNvSpPr>
            <a:spLocks noChangeShapeType="1"/>
          </p:cNvSpPr>
          <p:nvPr/>
        </p:nvSpPr>
        <p:spPr bwMode="auto">
          <a:xfrm>
            <a:off x="1524000" y="237013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62470" name="Line 6"/>
          <p:cNvSpPr>
            <a:spLocks noChangeShapeType="1"/>
          </p:cNvSpPr>
          <p:nvPr/>
        </p:nvSpPr>
        <p:spPr bwMode="auto">
          <a:xfrm>
            <a:off x="1524000" y="363061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176596987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62466"/>
                                        </p:tgtEl>
                                        <p:attrNameLst>
                                          <p:attrName>style.visibility</p:attrName>
                                        </p:attrNameLst>
                                      </p:cBhvr>
                                      <p:to>
                                        <p:strVal val="visible"/>
                                      </p:to>
                                    </p:set>
                                    <p:animEffect transition="in" filter="slide(fromTop)">
                                      <p:cBhvr>
                                        <p:cTn id="7" dur="500"/>
                                        <p:tgtEl>
                                          <p:spTgt spid="62466"/>
                                        </p:tgtEl>
                                      </p:cBhvr>
                                    </p:animEffect>
                                  </p:childTnLst>
                                </p:cTn>
                              </p:par>
                            </p:childTnLst>
                          </p:cTn>
                        </p:par>
                        <p:par>
                          <p:cTn id="8" fill="hold" nodeType="afterGroup">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62469"/>
                                        </p:tgtEl>
                                        <p:attrNameLst>
                                          <p:attrName>style.visibility</p:attrName>
                                        </p:attrNameLst>
                                      </p:cBhvr>
                                      <p:to>
                                        <p:strVal val="visible"/>
                                      </p:to>
                                    </p:set>
                                    <p:animEffect transition="in" filter="slide(fromLeft)">
                                      <p:cBhvr>
                                        <p:cTn id="11" dur="500"/>
                                        <p:tgtEl>
                                          <p:spTgt spid="62469"/>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2" presetClass="entr" presetSubtype="1" fill="hold" grpId="0" nodeType="clickEffect">
                                  <p:stCondLst>
                                    <p:cond delay="0"/>
                                  </p:stCondLst>
                                  <p:childTnLst>
                                    <p:set>
                                      <p:cBhvr>
                                        <p:cTn id="15" dur="1" fill="hold">
                                          <p:stCondLst>
                                            <p:cond delay="0"/>
                                          </p:stCondLst>
                                        </p:cTn>
                                        <p:tgtEl>
                                          <p:spTgt spid="62467"/>
                                        </p:tgtEl>
                                        <p:attrNameLst>
                                          <p:attrName>style.visibility</p:attrName>
                                        </p:attrNameLst>
                                      </p:cBhvr>
                                      <p:to>
                                        <p:strVal val="visible"/>
                                      </p:to>
                                    </p:set>
                                    <p:animEffect transition="in" filter="slide(fromTop)">
                                      <p:cBhvr>
                                        <p:cTn id="16" dur="500"/>
                                        <p:tgtEl>
                                          <p:spTgt spid="62467"/>
                                        </p:tgtEl>
                                      </p:cBhvr>
                                    </p:animEffect>
                                  </p:childTnLst>
                                </p:cTn>
                              </p:par>
                            </p:childTnLst>
                          </p:cTn>
                        </p:par>
                        <p:par>
                          <p:cTn id="17" fill="hold" nodeType="afterGroup">
                            <p:stCondLst>
                              <p:cond delay="500"/>
                            </p:stCondLst>
                            <p:childTnLst>
                              <p:par>
                                <p:cTn id="18" presetID="12" presetClass="entr" presetSubtype="8" fill="hold" grpId="0" nodeType="afterEffect">
                                  <p:stCondLst>
                                    <p:cond delay="0"/>
                                  </p:stCondLst>
                                  <p:childTnLst>
                                    <p:set>
                                      <p:cBhvr>
                                        <p:cTn id="19" dur="1" fill="hold">
                                          <p:stCondLst>
                                            <p:cond delay="0"/>
                                          </p:stCondLst>
                                        </p:cTn>
                                        <p:tgtEl>
                                          <p:spTgt spid="62470"/>
                                        </p:tgtEl>
                                        <p:attrNameLst>
                                          <p:attrName>style.visibility</p:attrName>
                                        </p:attrNameLst>
                                      </p:cBhvr>
                                      <p:to>
                                        <p:strVal val="visible"/>
                                      </p:to>
                                    </p:set>
                                    <p:animEffect transition="in" filter="slide(fromLeft)">
                                      <p:cBhvr>
                                        <p:cTn id="20" dur="500"/>
                                        <p:tgtEl>
                                          <p:spTgt spid="62470"/>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2" presetClass="entr" presetSubtype="1" fill="hold" grpId="0" nodeType="clickEffect">
                                  <p:stCondLst>
                                    <p:cond delay="0"/>
                                  </p:stCondLst>
                                  <p:childTnLst>
                                    <p:set>
                                      <p:cBhvr>
                                        <p:cTn id="24" dur="1" fill="hold">
                                          <p:stCondLst>
                                            <p:cond delay="0"/>
                                          </p:stCondLst>
                                        </p:cTn>
                                        <p:tgtEl>
                                          <p:spTgt spid="62468"/>
                                        </p:tgtEl>
                                        <p:attrNameLst>
                                          <p:attrName>style.visibility</p:attrName>
                                        </p:attrNameLst>
                                      </p:cBhvr>
                                      <p:to>
                                        <p:strVal val="visible"/>
                                      </p:to>
                                    </p:set>
                                    <p:animEffect transition="in" filter="slide(fromTop)">
                                      <p:cBhvr>
                                        <p:cTn id="25" dur="500"/>
                                        <p:tgtEl>
                                          <p:spTgt spid="624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6" grpId="0" autoUpdateAnimBg="0"/>
      <p:bldP spid="62467" grpId="0" autoUpdateAnimBg="0"/>
      <p:bldP spid="62468" grpId="0" autoUpdateAnimBg="0"/>
      <p:bldP spid="62469" grpId="0" animBg="1"/>
      <p:bldP spid="62470"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Line 2"/>
          <p:cNvSpPr>
            <a:spLocks noChangeShapeType="1"/>
          </p:cNvSpPr>
          <p:nvPr/>
        </p:nvSpPr>
        <p:spPr bwMode="auto">
          <a:xfrm>
            <a:off x="1487487" y="244633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0899" name="Text Box 3"/>
          <p:cNvSpPr txBox="1">
            <a:spLocks noChangeArrowheads="1"/>
          </p:cNvSpPr>
          <p:nvPr/>
        </p:nvSpPr>
        <p:spPr bwMode="auto">
          <a:xfrm>
            <a:off x="1487488" y="1563688"/>
            <a:ext cx="9144001"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Para, bir ulusal ekonomide, çeşitli iktisadi fonksiyonları yüklenmiş olan bir değişim aracı, bir değer ölçüsüdür.</a:t>
            </a:r>
          </a:p>
        </p:txBody>
      </p:sp>
      <p:sp>
        <p:nvSpPr>
          <p:cNvPr id="80900" name="Text Box 4"/>
          <p:cNvSpPr txBox="1">
            <a:spLocks noChangeArrowheads="1"/>
          </p:cNvSpPr>
          <p:nvPr/>
        </p:nvSpPr>
        <p:spPr bwMode="auto">
          <a:xfrm>
            <a:off x="1487488" y="2687638"/>
            <a:ext cx="9144001"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İktisadi mal ve hizmetlerin birim miktarının para birimi cinsinden ifade edilen değerine  ise </a:t>
            </a:r>
            <a:r>
              <a:rPr lang="tr-TR" altLang="tr-TR" b="1">
                <a:solidFill>
                  <a:schemeClr val="hlink"/>
                </a:solidFill>
              </a:rPr>
              <a:t>fiyat</a:t>
            </a:r>
            <a:r>
              <a:rPr lang="tr-TR" altLang="tr-TR"/>
              <a:t> denir.</a:t>
            </a:r>
          </a:p>
        </p:txBody>
      </p:sp>
      <p:sp>
        <p:nvSpPr>
          <p:cNvPr id="80901" name="Text Box 5"/>
          <p:cNvSpPr txBox="1">
            <a:spLocks noChangeArrowheads="1"/>
          </p:cNvSpPr>
          <p:nvPr/>
        </p:nvSpPr>
        <p:spPr bwMode="auto">
          <a:xfrm>
            <a:off x="1487488" y="3538538"/>
            <a:ext cx="9144001"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Paranın ekonomik hayatta yüklendiği fonksiyonları 4 ana grupta ele almak mümkündür. Bunlar; </a:t>
            </a:r>
          </a:p>
        </p:txBody>
      </p:sp>
      <p:sp>
        <p:nvSpPr>
          <p:cNvPr id="80902" name="Text Box 6"/>
          <p:cNvSpPr txBox="1">
            <a:spLocks noChangeArrowheads="1"/>
          </p:cNvSpPr>
          <p:nvPr/>
        </p:nvSpPr>
        <p:spPr bwMode="auto">
          <a:xfrm>
            <a:off x="1487488" y="4422776"/>
            <a:ext cx="9144001" cy="174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lnSpc>
                <a:spcPct val="150000"/>
              </a:lnSpc>
            </a:pPr>
            <a:r>
              <a:rPr lang="tr-TR" altLang="tr-TR"/>
              <a:t>	Değer ölçüsü olma,</a:t>
            </a:r>
          </a:p>
          <a:p>
            <a:pPr algn="just" eaLnBrk="1" hangingPunct="1">
              <a:lnSpc>
                <a:spcPct val="150000"/>
              </a:lnSpc>
            </a:pPr>
            <a:r>
              <a:rPr lang="tr-TR" altLang="tr-TR"/>
              <a:t>	Değişim aracı olma,</a:t>
            </a:r>
          </a:p>
          <a:p>
            <a:pPr algn="just" eaLnBrk="1" hangingPunct="1">
              <a:lnSpc>
                <a:spcPct val="150000"/>
              </a:lnSpc>
            </a:pPr>
            <a:r>
              <a:rPr lang="tr-TR" altLang="tr-TR"/>
              <a:t>	Değer saklama ve</a:t>
            </a:r>
          </a:p>
          <a:p>
            <a:pPr algn="just" eaLnBrk="1" hangingPunct="1">
              <a:lnSpc>
                <a:spcPct val="150000"/>
              </a:lnSpc>
            </a:pPr>
            <a:r>
              <a:rPr lang="tr-TR" altLang="tr-TR"/>
              <a:t>	Borç ödemelerinde ölçü olma fonksiyonlarıdır.</a:t>
            </a:r>
          </a:p>
        </p:txBody>
      </p:sp>
      <p:sp>
        <p:nvSpPr>
          <p:cNvPr id="80905" name="Line 9"/>
          <p:cNvSpPr>
            <a:spLocks noChangeShapeType="1"/>
          </p:cNvSpPr>
          <p:nvPr/>
        </p:nvSpPr>
        <p:spPr bwMode="auto">
          <a:xfrm>
            <a:off x="1487487" y="329723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154590612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80899"/>
                                        </p:tgtEl>
                                        <p:attrNameLst>
                                          <p:attrName>style.visibility</p:attrName>
                                        </p:attrNameLst>
                                      </p:cBhvr>
                                      <p:to>
                                        <p:strVal val="visible"/>
                                      </p:to>
                                    </p:set>
                                    <p:animEffect transition="in" filter="slide(fromTop)">
                                      <p:cBhvr>
                                        <p:cTn id="7" dur="500"/>
                                        <p:tgtEl>
                                          <p:spTgt spid="80899"/>
                                        </p:tgtEl>
                                      </p:cBhvr>
                                    </p:animEffect>
                                  </p:childTnLst>
                                </p:cTn>
                              </p:par>
                            </p:childTnLst>
                          </p:cTn>
                        </p:par>
                        <p:par>
                          <p:cTn id="8" fill="hold" nodeType="afterGroup">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80898"/>
                                        </p:tgtEl>
                                        <p:attrNameLst>
                                          <p:attrName>style.visibility</p:attrName>
                                        </p:attrNameLst>
                                      </p:cBhvr>
                                      <p:to>
                                        <p:strVal val="visible"/>
                                      </p:to>
                                    </p:set>
                                    <p:animEffect transition="in" filter="slide(fromLeft)">
                                      <p:cBhvr>
                                        <p:cTn id="11" dur="500"/>
                                        <p:tgtEl>
                                          <p:spTgt spid="80898"/>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2" presetClass="entr" presetSubtype="1" fill="hold" grpId="0" nodeType="clickEffect">
                                  <p:stCondLst>
                                    <p:cond delay="0"/>
                                  </p:stCondLst>
                                  <p:childTnLst>
                                    <p:set>
                                      <p:cBhvr>
                                        <p:cTn id="15" dur="1" fill="hold">
                                          <p:stCondLst>
                                            <p:cond delay="0"/>
                                          </p:stCondLst>
                                        </p:cTn>
                                        <p:tgtEl>
                                          <p:spTgt spid="80900"/>
                                        </p:tgtEl>
                                        <p:attrNameLst>
                                          <p:attrName>style.visibility</p:attrName>
                                        </p:attrNameLst>
                                      </p:cBhvr>
                                      <p:to>
                                        <p:strVal val="visible"/>
                                      </p:to>
                                    </p:set>
                                    <p:animEffect transition="in" filter="slide(fromTop)">
                                      <p:cBhvr>
                                        <p:cTn id="16" dur="500"/>
                                        <p:tgtEl>
                                          <p:spTgt spid="80900"/>
                                        </p:tgtEl>
                                      </p:cBhvr>
                                    </p:animEffect>
                                  </p:childTnLst>
                                </p:cTn>
                              </p:par>
                            </p:childTnLst>
                          </p:cTn>
                        </p:par>
                        <p:par>
                          <p:cTn id="17" fill="hold" nodeType="afterGroup">
                            <p:stCondLst>
                              <p:cond delay="500"/>
                            </p:stCondLst>
                            <p:childTnLst>
                              <p:par>
                                <p:cTn id="18" presetID="12" presetClass="entr" presetSubtype="8" fill="hold" grpId="0" nodeType="afterEffect">
                                  <p:stCondLst>
                                    <p:cond delay="0"/>
                                  </p:stCondLst>
                                  <p:childTnLst>
                                    <p:set>
                                      <p:cBhvr>
                                        <p:cTn id="19" dur="1" fill="hold">
                                          <p:stCondLst>
                                            <p:cond delay="0"/>
                                          </p:stCondLst>
                                        </p:cTn>
                                        <p:tgtEl>
                                          <p:spTgt spid="80905"/>
                                        </p:tgtEl>
                                        <p:attrNameLst>
                                          <p:attrName>style.visibility</p:attrName>
                                        </p:attrNameLst>
                                      </p:cBhvr>
                                      <p:to>
                                        <p:strVal val="visible"/>
                                      </p:to>
                                    </p:set>
                                    <p:animEffect transition="in" filter="slide(fromLeft)">
                                      <p:cBhvr>
                                        <p:cTn id="20" dur="500"/>
                                        <p:tgtEl>
                                          <p:spTgt spid="80905"/>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2" presetClass="entr" presetSubtype="1" fill="hold" grpId="0" nodeType="clickEffect">
                                  <p:stCondLst>
                                    <p:cond delay="0"/>
                                  </p:stCondLst>
                                  <p:childTnLst>
                                    <p:set>
                                      <p:cBhvr>
                                        <p:cTn id="24" dur="1" fill="hold">
                                          <p:stCondLst>
                                            <p:cond delay="0"/>
                                          </p:stCondLst>
                                        </p:cTn>
                                        <p:tgtEl>
                                          <p:spTgt spid="80901"/>
                                        </p:tgtEl>
                                        <p:attrNameLst>
                                          <p:attrName>style.visibility</p:attrName>
                                        </p:attrNameLst>
                                      </p:cBhvr>
                                      <p:to>
                                        <p:strVal val="visible"/>
                                      </p:to>
                                    </p:set>
                                    <p:animEffect transition="in" filter="slide(fromTop)">
                                      <p:cBhvr>
                                        <p:cTn id="25" dur="500"/>
                                        <p:tgtEl>
                                          <p:spTgt spid="80901"/>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80902"/>
                                        </p:tgtEl>
                                        <p:attrNameLst>
                                          <p:attrName>style.visibility</p:attrName>
                                        </p:attrNameLst>
                                      </p:cBhvr>
                                      <p:to>
                                        <p:strVal val="visible"/>
                                      </p:to>
                                    </p:set>
                                    <p:animEffect transition="in" filter="slide(fromTop)">
                                      <p:cBhvr>
                                        <p:cTn id="30" dur="500"/>
                                        <p:tgtEl>
                                          <p:spTgt spid="809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898" grpId="0" animBg="1"/>
      <p:bldP spid="80899" grpId="0" autoUpdateAnimBg="0"/>
      <p:bldP spid="80900" grpId="0" autoUpdateAnimBg="0"/>
      <p:bldP spid="80901" grpId="0" autoUpdateAnimBg="0"/>
      <p:bldP spid="80902" grpId="0" autoUpdateAnimBg="0"/>
      <p:bldP spid="80905"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Text Box 2"/>
          <p:cNvSpPr txBox="1">
            <a:spLocks noChangeArrowheads="1"/>
          </p:cNvSpPr>
          <p:nvPr/>
        </p:nvSpPr>
        <p:spPr bwMode="auto">
          <a:xfrm>
            <a:off x="1487488" y="1268413"/>
            <a:ext cx="9144001"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u="sng">
                <a:solidFill>
                  <a:schemeClr val="folHlink"/>
                </a:solidFill>
              </a:rPr>
              <a:t>Değer ölçüsü fonksiyonu</a:t>
            </a:r>
          </a:p>
        </p:txBody>
      </p:sp>
      <p:sp>
        <p:nvSpPr>
          <p:cNvPr id="86019" name="Text Box 3"/>
          <p:cNvSpPr txBox="1">
            <a:spLocks noChangeArrowheads="1"/>
          </p:cNvSpPr>
          <p:nvPr/>
        </p:nvSpPr>
        <p:spPr bwMode="auto">
          <a:xfrm>
            <a:off x="1487488" y="1773238"/>
            <a:ext cx="9144001"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Modern ekonomilerde, piyasaya arz edilen iktisadi malların değerlerinin ölçümünde ortak bir ölçü biriminin kullanılması zorunluluğu vardır.</a:t>
            </a:r>
          </a:p>
        </p:txBody>
      </p:sp>
      <p:sp>
        <p:nvSpPr>
          <p:cNvPr id="86020" name="Text Box 4"/>
          <p:cNvSpPr txBox="1">
            <a:spLocks noChangeArrowheads="1"/>
          </p:cNvSpPr>
          <p:nvPr/>
        </p:nvSpPr>
        <p:spPr bwMode="auto">
          <a:xfrm>
            <a:off x="1487488" y="2708276"/>
            <a:ext cx="9144001" cy="146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Bu ölçünün bulunmaması halinde, iktisadi malların subjektif birtakım fayda unsurlarını kıyaslayarak bir sonuca gitmek zorunluluğu olacaktır. Bu karşılaştırmada kullanılacak oranlar her kişiye göre farklı fayda unsurlarını içerir. Para çeşitli mal ve hizmetlerinin alımında Likid (akıcı) bir ödeme aracı olarak değer ölçümünde önemli kolaylıklar sağlamaktadır.   </a:t>
            </a:r>
          </a:p>
        </p:txBody>
      </p:sp>
      <p:sp>
        <p:nvSpPr>
          <p:cNvPr id="86021" name="Text Box 5"/>
          <p:cNvSpPr txBox="1">
            <a:spLocks noChangeArrowheads="1"/>
          </p:cNvSpPr>
          <p:nvPr/>
        </p:nvSpPr>
        <p:spPr bwMode="auto">
          <a:xfrm>
            <a:off x="1487488" y="4141788"/>
            <a:ext cx="9144001"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u="sng">
                <a:solidFill>
                  <a:schemeClr val="folHlink"/>
                </a:solidFill>
              </a:rPr>
              <a:t>Değişim aracı olma fonksiyonu</a:t>
            </a:r>
          </a:p>
        </p:txBody>
      </p:sp>
      <p:sp>
        <p:nvSpPr>
          <p:cNvPr id="86022" name="Text Box 6"/>
          <p:cNvSpPr txBox="1">
            <a:spLocks noChangeArrowheads="1"/>
          </p:cNvSpPr>
          <p:nvPr/>
        </p:nvSpPr>
        <p:spPr bwMode="auto">
          <a:xfrm>
            <a:off x="1487488" y="4502151"/>
            <a:ext cx="9144001"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Aslında paranın madde olarak bir değeri yoktur.</a:t>
            </a:r>
          </a:p>
        </p:txBody>
      </p:sp>
      <p:sp>
        <p:nvSpPr>
          <p:cNvPr id="86023" name="Text Box 7"/>
          <p:cNvSpPr txBox="1">
            <a:spLocks noChangeArrowheads="1"/>
          </p:cNvSpPr>
          <p:nvPr/>
        </p:nvSpPr>
        <p:spPr bwMode="auto">
          <a:xfrm>
            <a:off x="1487488" y="5092700"/>
            <a:ext cx="9144001"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O halde çeşitli iktisadi mal ve hizmetler karşısında para unsurunu değiştirmeye neden razı olmaktayız? </a:t>
            </a:r>
          </a:p>
        </p:txBody>
      </p:sp>
      <p:sp>
        <p:nvSpPr>
          <p:cNvPr id="86024" name="Text Box 8"/>
          <p:cNvSpPr txBox="1">
            <a:spLocks noChangeArrowheads="1"/>
          </p:cNvSpPr>
          <p:nvPr/>
        </p:nvSpPr>
        <p:spPr bwMode="auto">
          <a:xfrm>
            <a:off x="1487488" y="5876925"/>
            <a:ext cx="9144001"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Bunun nedeni, paranın toplumca genel kabul görmüş olmasıdır. Malın malla takas edilmesinin ciddi ekonomik sorunlar yarattığı bilinmektedir. Bu nedenle para çeşitli iktisadi mal ve hizmetlerin karşısına çıkmakta ve değişimini kolaylaştırmaktadır. </a:t>
            </a:r>
          </a:p>
        </p:txBody>
      </p:sp>
      <p:sp>
        <p:nvSpPr>
          <p:cNvPr id="86025" name="Line 9"/>
          <p:cNvSpPr>
            <a:spLocks noChangeShapeType="1"/>
          </p:cNvSpPr>
          <p:nvPr/>
        </p:nvSpPr>
        <p:spPr bwMode="auto">
          <a:xfrm>
            <a:off x="1487487" y="256540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6026" name="Line 10"/>
          <p:cNvSpPr>
            <a:spLocks noChangeShapeType="1"/>
          </p:cNvSpPr>
          <p:nvPr/>
        </p:nvSpPr>
        <p:spPr bwMode="auto">
          <a:xfrm>
            <a:off x="1487487" y="501332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6027" name="Line 11"/>
          <p:cNvSpPr>
            <a:spLocks noChangeShapeType="1"/>
          </p:cNvSpPr>
          <p:nvPr/>
        </p:nvSpPr>
        <p:spPr bwMode="auto">
          <a:xfrm>
            <a:off x="1487487" y="580548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216543816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86018"/>
                                        </p:tgtEl>
                                        <p:attrNameLst>
                                          <p:attrName>style.visibility</p:attrName>
                                        </p:attrNameLst>
                                      </p:cBhvr>
                                      <p:to>
                                        <p:strVal val="visible"/>
                                      </p:to>
                                    </p:set>
                                    <p:animEffect transition="in" filter="slide(fromTop)">
                                      <p:cBhvr>
                                        <p:cTn id="7" dur="500"/>
                                        <p:tgtEl>
                                          <p:spTgt spid="8601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86019"/>
                                        </p:tgtEl>
                                        <p:attrNameLst>
                                          <p:attrName>style.visibility</p:attrName>
                                        </p:attrNameLst>
                                      </p:cBhvr>
                                      <p:to>
                                        <p:strVal val="visible"/>
                                      </p:to>
                                    </p:set>
                                    <p:animEffect transition="in" filter="slide(fromTop)">
                                      <p:cBhvr>
                                        <p:cTn id="12" dur="500"/>
                                        <p:tgtEl>
                                          <p:spTgt spid="86019"/>
                                        </p:tgtEl>
                                      </p:cBhvr>
                                    </p:animEffect>
                                  </p:childTnLst>
                                </p:cTn>
                              </p:par>
                            </p:childTnLst>
                          </p:cTn>
                        </p:par>
                        <p:par>
                          <p:cTn id="13" fill="hold" nodeType="afterGroup">
                            <p:stCondLst>
                              <p:cond delay="500"/>
                            </p:stCondLst>
                            <p:childTnLst>
                              <p:par>
                                <p:cTn id="14" presetID="12" presetClass="entr" presetSubtype="8" fill="hold" grpId="0" nodeType="afterEffect">
                                  <p:stCondLst>
                                    <p:cond delay="0"/>
                                  </p:stCondLst>
                                  <p:childTnLst>
                                    <p:set>
                                      <p:cBhvr>
                                        <p:cTn id="15" dur="1" fill="hold">
                                          <p:stCondLst>
                                            <p:cond delay="0"/>
                                          </p:stCondLst>
                                        </p:cTn>
                                        <p:tgtEl>
                                          <p:spTgt spid="86025"/>
                                        </p:tgtEl>
                                        <p:attrNameLst>
                                          <p:attrName>style.visibility</p:attrName>
                                        </p:attrNameLst>
                                      </p:cBhvr>
                                      <p:to>
                                        <p:strVal val="visible"/>
                                      </p:to>
                                    </p:set>
                                    <p:animEffect transition="in" filter="slide(fromLeft)">
                                      <p:cBhvr>
                                        <p:cTn id="16" dur="500"/>
                                        <p:tgtEl>
                                          <p:spTgt spid="86025"/>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86020"/>
                                        </p:tgtEl>
                                        <p:attrNameLst>
                                          <p:attrName>style.visibility</p:attrName>
                                        </p:attrNameLst>
                                      </p:cBhvr>
                                      <p:to>
                                        <p:strVal val="visible"/>
                                      </p:to>
                                    </p:set>
                                    <p:animEffect transition="in" filter="slide(fromTop)">
                                      <p:cBhvr>
                                        <p:cTn id="21" dur="500"/>
                                        <p:tgtEl>
                                          <p:spTgt spid="86020"/>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2" presetClass="entr" presetSubtype="1" fill="hold" grpId="0" nodeType="clickEffect">
                                  <p:stCondLst>
                                    <p:cond delay="0"/>
                                  </p:stCondLst>
                                  <p:childTnLst>
                                    <p:set>
                                      <p:cBhvr>
                                        <p:cTn id="25" dur="1" fill="hold">
                                          <p:stCondLst>
                                            <p:cond delay="0"/>
                                          </p:stCondLst>
                                        </p:cTn>
                                        <p:tgtEl>
                                          <p:spTgt spid="86021"/>
                                        </p:tgtEl>
                                        <p:attrNameLst>
                                          <p:attrName>style.visibility</p:attrName>
                                        </p:attrNameLst>
                                      </p:cBhvr>
                                      <p:to>
                                        <p:strVal val="visible"/>
                                      </p:to>
                                    </p:set>
                                    <p:animEffect transition="in" filter="slide(fromTop)">
                                      <p:cBhvr>
                                        <p:cTn id="26" dur="500"/>
                                        <p:tgtEl>
                                          <p:spTgt spid="86021"/>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12" presetClass="entr" presetSubtype="1" fill="hold" grpId="0" nodeType="clickEffect">
                                  <p:stCondLst>
                                    <p:cond delay="0"/>
                                  </p:stCondLst>
                                  <p:childTnLst>
                                    <p:set>
                                      <p:cBhvr>
                                        <p:cTn id="30" dur="1" fill="hold">
                                          <p:stCondLst>
                                            <p:cond delay="0"/>
                                          </p:stCondLst>
                                        </p:cTn>
                                        <p:tgtEl>
                                          <p:spTgt spid="86022"/>
                                        </p:tgtEl>
                                        <p:attrNameLst>
                                          <p:attrName>style.visibility</p:attrName>
                                        </p:attrNameLst>
                                      </p:cBhvr>
                                      <p:to>
                                        <p:strVal val="visible"/>
                                      </p:to>
                                    </p:set>
                                    <p:animEffect transition="in" filter="slide(fromTop)">
                                      <p:cBhvr>
                                        <p:cTn id="31" dur="500"/>
                                        <p:tgtEl>
                                          <p:spTgt spid="86022"/>
                                        </p:tgtEl>
                                      </p:cBhvr>
                                    </p:animEffect>
                                  </p:childTnLst>
                                </p:cTn>
                              </p:par>
                            </p:childTnLst>
                          </p:cTn>
                        </p:par>
                        <p:par>
                          <p:cTn id="32" fill="hold" nodeType="afterGroup">
                            <p:stCondLst>
                              <p:cond delay="500"/>
                            </p:stCondLst>
                            <p:childTnLst>
                              <p:par>
                                <p:cTn id="33" presetID="12" presetClass="entr" presetSubtype="8" fill="hold" grpId="0" nodeType="afterEffect">
                                  <p:stCondLst>
                                    <p:cond delay="0"/>
                                  </p:stCondLst>
                                  <p:childTnLst>
                                    <p:set>
                                      <p:cBhvr>
                                        <p:cTn id="34" dur="1" fill="hold">
                                          <p:stCondLst>
                                            <p:cond delay="0"/>
                                          </p:stCondLst>
                                        </p:cTn>
                                        <p:tgtEl>
                                          <p:spTgt spid="86026"/>
                                        </p:tgtEl>
                                        <p:attrNameLst>
                                          <p:attrName>style.visibility</p:attrName>
                                        </p:attrNameLst>
                                      </p:cBhvr>
                                      <p:to>
                                        <p:strVal val="visible"/>
                                      </p:to>
                                    </p:set>
                                    <p:animEffect transition="in" filter="slide(fromLeft)">
                                      <p:cBhvr>
                                        <p:cTn id="35" dur="500"/>
                                        <p:tgtEl>
                                          <p:spTgt spid="86026"/>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12" presetClass="entr" presetSubtype="1" fill="hold" grpId="0" nodeType="clickEffect">
                                  <p:stCondLst>
                                    <p:cond delay="0"/>
                                  </p:stCondLst>
                                  <p:childTnLst>
                                    <p:set>
                                      <p:cBhvr>
                                        <p:cTn id="39" dur="1" fill="hold">
                                          <p:stCondLst>
                                            <p:cond delay="0"/>
                                          </p:stCondLst>
                                        </p:cTn>
                                        <p:tgtEl>
                                          <p:spTgt spid="86023"/>
                                        </p:tgtEl>
                                        <p:attrNameLst>
                                          <p:attrName>style.visibility</p:attrName>
                                        </p:attrNameLst>
                                      </p:cBhvr>
                                      <p:to>
                                        <p:strVal val="visible"/>
                                      </p:to>
                                    </p:set>
                                    <p:animEffect transition="in" filter="slide(fromTop)">
                                      <p:cBhvr>
                                        <p:cTn id="40" dur="500"/>
                                        <p:tgtEl>
                                          <p:spTgt spid="86023"/>
                                        </p:tgtEl>
                                      </p:cBhvr>
                                    </p:animEffect>
                                  </p:childTnLst>
                                </p:cTn>
                              </p:par>
                            </p:childTnLst>
                          </p:cTn>
                        </p:par>
                        <p:par>
                          <p:cTn id="41" fill="hold" nodeType="afterGroup">
                            <p:stCondLst>
                              <p:cond delay="500"/>
                            </p:stCondLst>
                            <p:childTnLst>
                              <p:par>
                                <p:cTn id="42" presetID="12" presetClass="entr" presetSubtype="8" fill="hold" grpId="0" nodeType="afterEffect">
                                  <p:stCondLst>
                                    <p:cond delay="0"/>
                                  </p:stCondLst>
                                  <p:childTnLst>
                                    <p:set>
                                      <p:cBhvr>
                                        <p:cTn id="43" dur="1" fill="hold">
                                          <p:stCondLst>
                                            <p:cond delay="0"/>
                                          </p:stCondLst>
                                        </p:cTn>
                                        <p:tgtEl>
                                          <p:spTgt spid="86027"/>
                                        </p:tgtEl>
                                        <p:attrNameLst>
                                          <p:attrName>style.visibility</p:attrName>
                                        </p:attrNameLst>
                                      </p:cBhvr>
                                      <p:to>
                                        <p:strVal val="visible"/>
                                      </p:to>
                                    </p:set>
                                    <p:animEffect transition="in" filter="slide(fromLeft)">
                                      <p:cBhvr>
                                        <p:cTn id="44" dur="500"/>
                                        <p:tgtEl>
                                          <p:spTgt spid="86027"/>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12" presetClass="entr" presetSubtype="1" fill="hold" grpId="0" nodeType="clickEffect">
                                  <p:stCondLst>
                                    <p:cond delay="0"/>
                                  </p:stCondLst>
                                  <p:childTnLst>
                                    <p:set>
                                      <p:cBhvr>
                                        <p:cTn id="48" dur="1" fill="hold">
                                          <p:stCondLst>
                                            <p:cond delay="0"/>
                                          </p:stCondLst>
                                        </p:cTn>
                                        <p:tgtEl>
                                          <p:spTgt spid="86024"/>
                                        </p:tgtEl>
                                        <p:attrNameLst>
                                          <p:attrName>style.visibility</p:attrName>
                                        </p:attrNameLst>
                                      </p:cBhvr>
                                      <p:to>
                                        <p:strVal val="visible"/>
                                      </p:to>
                                    </p:set>
                                    <p:animEffect transition="in" filter="slide(fromTop)">
                                      <p:cBhvr>
                                        <p:cTn id="49" dur="500"/>
                                        <p:tgtEl>
                                          <p:spTgt spid="860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18" grpId="0" autoUpdateAnimBg="0"/>
      <p:bldP spid="86019" grpId="0" autoUpdateAnimBg="0"/>
      <p:bldP spid="86020" grpId="0" autoUpdateAnimBg="0"/>
      <p:bldP spid="86021" grpId="0" autoUpdateAnimBg="0"/>
      <p:bldP spid="86022" grpId="0" autoUpdateAnimBg="0"/>
      <p:bldP spid="86023" grpId="0" autoUpdateAnimBg="0"/>
      <p:bldP spid="86024" grpId="0" autoUpdateAnimBg="0"/>
      <p:bldP spid="86025" grpId="0" animBg="1"/>
      <p:bldP spid="86026" grpId="0" animBg="1"/>
      <p:bldP spid="86027"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ext Box 2"/>
          <p:cNvSpPr txBox="1">
            <a:spLocks noChangeArrowheads="1"/>
          </p:cNvSpPr>
          <p:nvPr/>
        </p:nvSpPr>
        <p:spPr bwMode="auto">
          <a:xfrm>
            <a:off x="1487488" y="1412876"/>
            <a:ext cx="9144001"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u="sng">
                <a:solidFill>
                  <a:schemeClr val="folHlink"/>
                </a:solidFill>
              </a:rPr>
              <a:t>Değer saklama fonksiyonu</a:t>
            </a:r>
          </a:p>
        </p:txBody>
      </p:sp>
      <p:sp>
        <p:nvSpPr>
          <p:cNvPr id="84995" name="Text Box 3"/>
          <p:cNvSpPr txBox="1">
            <a:spLocks noChangeArrowheads="1"/>
          </p:cNvSpPr>
          <p:nvPr/>
        </p:nvSpPr>
        <p:spPr bwMode="auto">
          <a:xfrm>
            <a:off x="1487488" y="1893888"/>
            <a:ext cx="9144001"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Tasarruf, bilindiği gibi gelirin tüketilmeyen bölümüdür. </a:t>
            </a:r>
          </a:p>
        </p:txBody>
      </p:sp>
      <p:sp>
        <p:nvSpPr>
          <p:cNvPr id="84996" name="Text Box 4"/>
          <p:cNvSpPr txBox="1">
            <a:spLocks noChangeArrowheads="1"/>
          </p:cNvSpPr>
          <p:nvPr/>
        </p:nvSpPr>
        <p:spPr bwMode="auto">
          <a:xfrm>
            <a:off x="1487488" y="2489200"/>
            <a:ext cx="9144001"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Tüketimden alıkonulan bir iktisadi malın saklanması, uzun süre aynı kalitede korunması hem zor, hem de masraf gerektiren bir husustur.</a:t>
            </a:r>
          </a:p>
        </p:txBody>
      </p:sp>
      <p:sp>
        <p:nvSpPr>
          <p:cNvPr id="84997" name="Text Box 5"/>
          <p:cNvSpPr txBox="1">
            <a:spLocks noChangeArrowheads="1"/>
          </p:cNvSpPr>
          <p:nvPr/>
        </p:nvSpPr>
        <p:spPr bwMode="auto">
          <a:xfrm>
            <a:off x="1487488" y="3359150"/>
            <a:ext cx="9144001"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Oysa paralı bir ekonomide, tasarruf edilen iktisadi malın, paraya dönüştürülerek saklanması kolay ve masrafsız olduğu gibi ayrıca gelir (örneğin faiz) temin etme imkanı da bulunmaktadır.</a:t>
            </a:r>
          </a:p>
        </p:txBody>
      </p:sp>
      <p:sp>
        <p:nvSpPr>
          <p:cNvPr id="84998" name="Text Box 6"/>
          <p:cNvSpPr txBox="1">
            <a:spLocks noChangeArrowheads="1"/>
          </p:cNvSpPr>
          <p:nvPr/>
        </p:nvSpPr>
        <p:spPr bwMode="auto">
          <a:xfrm>
            <a:off x="1487488" y="4389438"/>
            <a:ext cx="9144001"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u="sng">
                <a:solidFill>
                  <a:schemeClr val="folHlink"/>
                </a:solidFill>
              </a:rPr>
              <a:t>Borç ödemelerinde ölçü fonksiyonu</a:t>
            </a:r>
          </a:p>
        </p:txBody>
      </p:sp>
      <p:sp>
        <p:nvSpPr>
          <p:cNvPr id="84999" name="Text Box 7"/>
          <p:cNvSpPr txBox="1">
            <a:spLocks noChangeArrowheads="1"/>
          </p:cNvSpPr>
          <p:nvPr/>
        </p:nvSpPr>
        <p:spPr bwMode="auto">
          <a:xfrm>
            <a:off x="1487488" y="4870450"/>
            <a:ext cx="9144001"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Paralı bir ekonomide  borçlar para birimi ile ifade edilmekte ve yine aynı birimlerle ödenmektedir. </a:t>
            </a:r>
          </a:p>
        </p:txBody>
      </p:sp>
      <p:sp>
        <p:nvSpPr>
          <p:cNvPr id="85000" name="Text Box 8"/>
          <p:cNvSpPr txBox="1">
            <a:spLocks noChangeArrowheads="1"/>
          </p:cNvSpPr>
          <p:nvPr/>
        </p:nvSpPr>
        <p:spPr bwMode="auto">
          <a:xfrm>
            <a:off x="1487488" y="5740400"/>
            <a:ext cx="9144001"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Parasız bir ekonomide, alınan bir borcun ileride ödenmesinde, değerlendirilmesinde sorunlar çıkmaktadır. </a:t>
            </a:r>
          </a:p>
        </p:txBody>
      </p:sp>
      <p:sp>
        <p:nvSpPr>
          <p:cNvPr id="85001" name="Line 9"/>
          <p:cNvSpPr>
            <a:spLocks noChangeShapeType="1"/>
          </p:cNvSpPr>
          <p:nvPr/>
        </p:nvSpPr>
        <p:spPr bwMode="auto">
          <a:xfrm>
            <a:off x="1524000" y="237490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5002" name="Line 10"/>
          <p:cNvSpPr>
            <a:spLocks noChangeShapeType="1"/>
          </p:cNvSpPr>
          <p:nvPr/>
        </p:nvSpPr>
        <p:spPr bwMode="auto">
          <a:xfrm>
            <a:off x="1524000" y="324485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5003" name="Line 11"/>
          <p:cNvSpPr>
            <a:spLocks noChangeShapeType="1"/>
          </p:cNvSpPr>
          <p:nvPr/>
        </p:nvSpPr>
        <p:spPr bwMode="auto">
          <a:xfrm>
            <a:off x="1524000" y="562610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346456667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84994"/>
                                        </p:tgtEl>
                                        <p:attrNameLst>
                                          <p:attrName>style.visibility</p:attrName>
                                        </p:attrNameLst>
                                      </p:cBhvr>
                                      <p:to>
                                        <p:strVal val="visible"/>
                                      </p:to>
                                    </p:set>
                                    <p:animEffect transition="in" filter="slide(fromTop)">
                                      <p:cBhvr>
                                        <p:cTn id="7" dur="500"/>
                                        <p:tgtEl>
                                          <p:spTgt spid="8499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84995"/>
                                        </p:tgtEl>
                                        <p:attrNameLst>
                                          <p:attrName>style.visibility</p:attrName>
                                        </p:attrNameLst>
                                      </p:cBhvr>
                                      <p:to>
                                        <p:strVal val="visible"/>
                                      </p:to>
                                    </p:set>
                                    <p:animEffect transition="in" filter="slide(fromTop)">
                                      <p:cBhvr>
                                        <p:cTn id="12" dur="500"/>
                                        <p:tgtEl>
                                          <p:spTgt spid="84995"/>
                                        </p:tgtEl>
                                      </p:cBhvr>
                                    </p:animEffect>
                                  </p:childTnLst>
                                </p:cTn>
                              </p:par>
                            </p:childTnLst>
                          </p:cTn>
                        </p:par>
                        <p:par>
                          <p:cTn id="13" fill="hold" nodeType="afterGroup">
                            <p:stCondLst>
                              <p:cond delay="500"/>
                            </p:stCondLst>
                            <p:childTnLst>
                              <p:par>
                                <p:cTn id="14" presetID="12" presetClass="entr" presetSubtype="8" fill="hold" grpId="0" nodeType="afterEffect">
                                  <p:stCondLst>
                                    <p:cond delay="0"/>
                                  </p:stCondLst>
                                  <p:childTnLst>
                                    <p:set>
                                      <p:cBhvr>
                                        <p:cTn id="15" dur="1" fill="hold">
                                          <p:stCondLst>
                                            <p:cond delay="0"/>
                                          </p:stCondLst>
                                        </p:cTn>
                                        <p:tgtEl>
                                          <p:spTgt spid="85001"/>
                                        </p:tgtEl>
                                        <p:attrNameLst>
                                          <p:attrName>style.visibility</p:attrName>
                                        </p:attrNameLst>
                                      </p:cBhvr>
                                      <p:to>
                                        <p:strVal val="visible"/>
                                      </p:to>
                                    </p:set>
                                    <p:animEffect transition="in" filter="slide(fromLeft)">
                                      <p:cBhvr>
                                        <p:cTn id="16" dur="500"/>
                                        <p:tgtEl>
                                          <p:spTgt spid="85001"/>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84996"/>
                                        </p:tgtEl>
                                        <p:attrNameLst>
                                          <p:attrName>style.visibility</p:attrName>
                                        </p:attrNameLst>
                                      </p:cBhvr>
                                      <p:to>
                                        <p:strVal val="visible"/>
                                      </p:to>
                                    </p:set>
                                    <p:animEffect transition="in" filter="slide(fromTop)">
                                      <p:cBhvr>
                                        <p:cTn id="21" dur="500"/>
                                        <p:tgtEl>
                                          <p:spTgt spid="84996"/>
                                        </p:tgtEl>
                                      </p:cBhvr>
                                    </p:animEffect>
                                  </p:childTnLst>
                                </p:cTn>
                              </p:par>
                            </p:childTnLst>
                          </p:cTn>
                        </p:par>
                        <p:par>
                          <p:cTn id="22" fill="hold" nodeType="afterGroup">
                            <p:stCondLst>
                              <p:cond delay="500"/>
                            </p:stCondLst>
                            <p:childTnLst>
                              <p:par>
                                <p:cTn id="23" presetID="12" presetClass="entr" presetSubtype="8" fill="hold" grpId="0" nodeType="afterEffect">
                                  <p:stCondLst>
                                    <p:cond delay="0"/>
                                  </p:stCondLst>
                                  <p:childTnLst>
                                    <p:set>
                                      <p:cBhvr>
                                        <p:cTn id="24" dur="1" fill="hold">
                                          <p:stCondLst>
                                            <p:cond delay="0"/>
                                          </p:stCondLst>
                                        </p:cTn>
                                        <p:tgtEl>
                                          <p:spTgt spid="85002"/>
                                        </p:tgtEl>
                                        <p:attrNameLst>
                                          <p:attrName>style.visibility</p:attrName>
                                        </p:attrNameLst>
                                      </p:cBhvr>
                                      <p:to>
                                        <p:strVal val="visible"/>
                                      </p:to>
                                    </p:set>
                                    <p:animEffect transition="in" filter="slide(fromLeft)">
                                      <p:cBhvr>
                                        <p:cTn id="25" dur="500"/>
                                        <p:tgtEl>
                                          <p:spTgt spid="85002"/>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84997"/>
                                        </p:tgtEl>
                                        <p:attrNameLst>
                                          <p:attrName>style.visibility</p:attrName>
                                        </p:attrNameLst>
                                      </p:cBhvr>
                                      <p:to>
                                        <p:strVal val="visible"/>
                                      </p:to>
                                    </p:set>
                                    <p:animEffect transition="in" filter="slide(fromTop)">
                                      <p:cBhvr>
                                        <p:cTn id="30" dur="500"/>
                                        <p:tgtEl>
                                          <p:spTgt spid="84997"/>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2" presetClass="entr" presetSubtype="1" fill="hold" grpId="0" nodeType="clickEffect">
                                  <p:stCondLst>
                                    <p:cond delay="0"/>
                                  </p:stCondLst>
                                  <p:childTnLst>
                                    <p:set>
                                      <p:cBhvr>
                                        <p:cTn id="34" dur="1" fill="hold">
                                          <p:stCondLst>
                                            <p:cond delay="0"/>
                                          </p:stCondLst>
                                        </p:cTn>
                                        <p:tgtEl>
                                          <p:spTgt spid="84998"/>
                                        </p:tgtEl>
                                        <p:attrNameLst>
                                          <p:attrName>style.visibility</p:attrName>
                                        </p:attrNameLst>
                                      </p:cBhvr>
                                      <p:to>
                                        <p:strVal val="visible"/>
                                      </p:to>
                                    </p:set>
                                    <p:animEffect transition="in" filter="slide(fromTop)">
                                      <p:cBhvr>
                                        <p:cTn id="35" dur="500"/>
                                        <p:tgtEl>
                                          <p:spTgt spid="84998"/>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12" presetClass="entr" presetSubtype="1" fill="hold" grpId="0" nodeType="clickEffect">
                                  <p:stCondLst>
                                    <p:cond delay="0"/>
                                  </p:stCondLst>
                                  <p:childTnLst>
                                    <p:set>
                                      <p:cBhvr>
                                        <p:cTn id="39" dur="1" fill="hold">
                                          <p:stCondLst>
                                            <p:cond delay="0"/>
                                          </p:stCondLst>
                                        </p:cTn>
                                        <p:tgtEl>
                                          <p:spTgt spid="84999"/>
                                        </p:tgtEl>
                                        <p:attrNameLst>
                                          <p:attrName>style.visibility</p:attrName>
                                        </p:attrNameLst>
                                      </p:cBhvr>
                                      <p:to>
                                        <p:strVal val="visible"/>
                                      </p:to>
                                    </p:set>
                                    <p:animEffect transition="in" filter="slide(fromTop)">
                                      <p:cBhvr>
                                        <p:cTn id="40" dur="500"/>
                                        <p:tgtEl>
                                          <p:spTgt spid="84999"/>
                                        </p:tgtEl>
                                      </p:cBhvr>
                                    </p:animEffect>
                                  </p:childTnLst>
                                </p:cTn>
                              </p:par>
                            </p:childTnLst>
                          </p:cTn>
                        </p:par>
                        <p:par>
                          <p:cTn id="41" fill="hold" nodeType="afterGroup">
                            <p:stCondLst>
                              <p:cond delay="500"/>
                            </p:stCondLst>
                            <p:childTnLst>
                              <p:par>
                                <p:cTn id="42" presetID="12" presetClass="entr" presetSubtype="8" fill="hold" grpId="0" nodeType="afterEffect">
                                  <p:stCondLst>
                                    <p:cond delay="0"/>
                                  </p:stCondLst>
                                  <p:childTnLst>
                                    <p:set>
                                      <p:cBhvr>
                                        <p:cTn id="43" dur="1" fill="hold">
                                          <p:stCondLst>
                                            <p:cond delay="0"/>
                                          </p:stCondLst>
                                        </p:cTn>
                                        <p:tgtEl>
                                          <p:spTgt spid="85003"/>
                                        </p:tgtEl>
                                        <p:attrNameLst>
                                          <p:attrName>style.visibility</p:attrName>
                                        </p:attrNameLst>
                                      </p:cBhvr>
                                      <p:to>
                                        <p:strVal val="visible"/>
                                      </p:to>
                                    </p:set>
                                    <p:animEffect transition="in" filter="slide(fromLeft)">
                                      <p:cBhvr>
                                        <p:cTn id="44" dur="500"/>
                                        <p:tgtEl>
                                          <p:spTgt spid="85003"/>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12" presetClass="entr" presetSubtype="1" fill="hold" grpId="0" nodeType="clickEffect">
                                  <p:stCondLst>
                                    <p:cond delay="0"/>
                                  </p:stCondLst>
                                  <p:childTnLst>
                                    <p:set>
                                      <p:cBhvr>
                                        <p:cTn id="48" dur="1" fill="hold">
                                          <p:stCondLst>
                                            <p:cond delay="0"/>
                                          </p:stCondLst>
                                        </p:cTn>
                                        <p:tgtEl>
                                          <p:spTgt spid="85000"/>
                                        </p:tgtEl>
                                        <p:attrNameLst>
                                          <p:attrName>style.visibility</p:attrName>
                                        </p:attrNameLst>
                                      </p:cBhvr>
                                      <p:to>
                                        <p:strVal val="visible"/>
                                      </p:to>
                                    </p:set>
                                    <p:animEffect transition="in" filter="slide(fromTop)">
                                      <p:cBhvr>
                                        <p:cTn id="49" dur="500"/>
                                        <p:tgtEl>
                                          <p:spTgt spid="850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994" grpId="0" autoUpdateAnimBg="0"/>
      <p:bldP spid="84995" grpId="0" autoUpdateAnimBg="0"/>
      <p:bldP spid="84996" grpId="0" autoUpdateAnimBg="0"/>
      <p:bldP spid="84997" grpId="0" autoUpdateAnimBg="0"/>
      <p:bldP spid="84998" grpId="0" autoUpdateAnimBg="0"/>
      <p:bldP spid="84999" grpId="0" autoUpdateAnimBg="0"/>
      <p:bldP spid="85000" grpId="0" autoUpdateAnimBg="0"/>
      <p:bldP spid="85001" grpId="0" animBg="1"/>
      <p:bldP spid="85002" grpId="0" animBg="1"/>
      <p:bldP spid="85003"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ext Box 2"/>
          <p:cNvSpPr txBox="1">
            <a:spLocks noChangeArrowheads="1"/>
          </p:cNvSpPr>
          <p:nvPr/>
        </p:nvSpPr>
        <p:spPr bwMode="auto">
          <a:xfrm>
            <a:off x="1487488" y="1549401"/>
            <a:ext cx="9144001"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u="sng">
                <a:solidFill>
                  <a:schemeClr val="hlink"/>
                </a:solidFill>
              </a:rPr>
              <a:t>Para çeşitleri</a:t>
            </a:r>
          </a:p>
        </p:txBody>
      </p:sp>
      <p:sp>
        <p:nvSpPr>
          <p:cNvPr id="83971" name="Text Box 3"/>
          <p:cNvSpPr txBox="1">
            <a:spLocks noChangeArrowheads="1"/>
          </p:cNvSpPr>
          <p:nvPr/>
        </p:nvSpPr>
        <p:spPr bwMode="auto">
          <a:xfrm>
            <a:off x="1487488" y="2173289"/>
            <a:ext cx="9144001"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u="sng">
                <a:solidFill>
                  <a:schemeClr val="folHlink"/>
                </a:solidFill>
              </a:rPr>
              <a:t>Madeni Para:</a:t>
            </a:r>
            <a:r>
              <a:rPr lang="tr-TR" altLang="tr-TR"/>
              <a:t> Altın ve gümüş gibi bazı kıymetli madenlerin özel darphanelerde basılması sonucu ortaya çıkmıştır. Altına bağlı para sistemi XVIII. yy’a kadar devam etmiş ve bu yüzyılda kullanımı en üst noktaya ulaşmıştır. Daha sonra nisbi önemini yitirerek yerini diğer paralara terketmiştir. </a:t>
            </a:r>
          </a:p>
        </p:txBody>
      </p:sp>
      <p:sp>
        <p:nvSpPr>
          <p:cNvPr id="83972" name="Text Box 4"/>
          <p:cNvSpPr txBox="1">
            <a:spLocks noChangeArrowheads="1"/>
          </p:cNvSpPr>
          <p:nvPr/>
        </p:nvSpPr>
        <p:spPr bwMode="auto">
          <a:xfrm>
            <a:off x="1487488" y="3903664"/>
            <a:ext cx="9144001"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u="sng">
                <a:solidFill>
                  <a:schemeClr val="folHlink"/>
                </a:solidFill>
              </a:rPr>
              <a:t>Kağıt Para (Banknot ve Çekler):</a:t>
            </a:r>
            <a:r>
              <a:rPr lang="tr-TR" altLang="tr-TR" b="1"/>
              <a:t> </a:t>
            </a:r>
            <a:r>
              <a:rPr lang="tr-TR" altLang="tr-TR"/>
              <a:t>Günümüz ekonomilerinde iktisadi hayatın giderek büyümesi, mal hacminin artması para hacminin ve ihtiyacının da büyümesine neden olmuştur.</a:t>
            </a:r>
          </a:p>
        </p:txBody>
      </p:sp>
      <p:sp>
        <p:nvSpPr>
          <p:cNvPr id="83973" name="Text Box 5"/>
          <p:cNvSpPr txBox="1">
            <a:spLocks noChangeArrowheads="1"/>
          </p:cNvSpPr>
          <p:nvPr/>
        </p:nvSpPr>
        <p:spPr bwMode="auto">
          <a:xfrm>
            <a:off x="1524000" y="5084764"/>
            <a:ext cx="9144000"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Bu tür büyük ödemelerde banknotlar ve çekler kullanılmaktadır. Banknotların üzerindeki yazılı nominal (sayısal) değer, başlangıçta altın karşılığı iken bugün bu karşılık söz konusu değildir. </a:t>
            </a:r>
          </a:p>
        </p:txBody>
      </p:sp>
      <p:sp>
        <p:nvSpPr>
          <p:cNvPr id="83977" name="Line 9"/>
          <p:cNvSpPr>
            <a:spLocks noChangeShapeType="1"/>
          </p:cNvSpPr>
          <p:nvPr/>
        </p:nvSpPr>
        <p:spPr bwMode="auto">
          <a:xfrm>
            <a:off x="1524000" y="364490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3978" name="Line 10"/>
          <p:cNvSpPr>
            <a:spLocks noChangeShapeType="1"/>
          </p:cNvSpPr>
          <p:nvPr/>
        </p:nvSpPr>
        <p:spPr bwMode="auto">
          <a:xfrm>
            <a:off x="1524000" y="486886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167750593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83970"/>
                                        </p:tgtEl>
                                        <p:attrNameLst>
                                          <p:attrName>style.visibility</p:attrName>
                                        </p:attrNameLst>
                                      </p:cBhvr>
                                      <p:to>
                                        <p:strVal val="visible"/>
                                      </p:to>
                                    </p:set>
                                    <p:animEffect transition="in" filter="slide(fromTop)">
                                      <p:cBhvr>
                                        <p:cTn id="7" dur="500"/>
                                        <p:tgtEl>
                                          <p:spTgt spid="8397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83971"/>
                                        </p:tgtEl>
                                        <p:attrNameLst>
                                          <p:attrName>style.visibility</p:attrName>
                                        </p:attrNameLst>
                                      </p:cBhvr>
                                      <p:to>
                                        <p:strVal val="visible"/>
                                      </p:to>
                                    </p:set>
                                    <p:animEffect transition="in" filter="slide(fromTop)">
                                      <p:cBhvr>
                                        <p:cTn id="12" dur="500"/>
                                        <p:tgtEl>
                                          <p:spTgt spid="83971"/>
                                        </p:tgtEl>
                                      </p:cBhvr>
                                    </p:animEffect>
                                  </p:childTnLst>
                                </p:cTn>
                              </p:par>
                            </p:childTnLst>
                          </p:cTn>
                        </p:par>
                        <p:par>
                          <p:cTn id="13" fill="hold" nodeType="afterGroup">
                            <p:stCondLst>
                              <p:cond delay="500"/>
                            </p:stCondLst>
                            <p:childTnLst>
                              <p:par>
                                <p:cTn id="14" presetID="12" presetClass="entr" presetSubtype="8" fill="hold" grpId="0" nodeType="afterEffect">
                                  <p:stCondLst>
                                    <p:cond delay="0"/>
                                  </p:stCondLst>
                                  <p:childTnLst>
                                    <p:set>
                                      <p:cBhvr>
                                        <p:cTn id="15" dur="1" fill="hold">
                                          <p:stCondLst>
                                            <p:cond delay="0"/>
                                          </p:stCondLst>
                                        </p:cTn>
                                        <p:tgtEl>
                                          <p:spTgt spid="83977"/>
                                        </p:tgtEl>
                                        <p:attrNameLst>
                                          <p:attrName>style.visibility</p:attrName>
                                        </p:attrNameLst>
                                      </p:cBhvr>
                                      <p:to>
                                        <p:strVal val="visible"/>
                                      </p:to>
                                    </p:set>
                                    <p:animEffect transition="in" filter="slide(fromLeft)">
                                      <p:cBhvr>
                                        <p:cTn id="16" dur="500"/>
                                        <p:tgtEl>
                                          <p:spTgt spid="83977"/>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83972"/>
                                        </p:tgtEl>
                                        <p:attrNameLst>
                                          <p:attrName>style.visibility</p:attrName>
                                        </p:attrNameLst>
                                      </p:cBhvr>
                                      <p:to>
                                        <p:strVal val="visible"/>
                                      </p:to>
                                    </p:set>
                                    <p:animEffect transition="in" filter="slide(fromTop)">
                                      <p:cBhvr>
                                        <p:cTn id="21" dur="500"/>
                                        <p:tgtEl>
                                          <p:spTgt spid="83972"/>
                                        </p:tgtEl>
                                      </p:cBhvr>
                                    </p:animEffect>
                                  </p:childTnLst>
                                </p:cTn>
                              </p:par>
                            </p:childTnLst>
                          </p:cTn>
                        </p:par>
                        <p:par>
                          <p:cTn id="22" fill="hold" nodeType="afterGroup">
                            <p:stCondLst>
                              <p:cond delay="500"/>
                            </p:stCondLst>
                            <p:childTnLst>
                              <p:par>
                                <p:cTn id="23" presetID="12" presetClass="entr" presetSubtype="8" fill="hold" grpId="0" nodeType="afterEffect">
                                  <p:stCondLst>
                                    <p:cond delay="0"/>
                                  </p:stCondLst>
                                  <p:childTnLst>
                                    <p:set>
                                      <p:cBhvr>
                                        <p:cTn id="24" dur="1" fill="hold">
                                          <p:stCondLst>
                                            <p:cond delay="0"/>
                                          </p:stCondLst>
                                        </p:cTn>
                                        <p:tgtEl>
                                          <p:spTgt spid="83978"/>
                                        </p:tgtEl>
                                        <p:attrNameLst>
                                          <p:attrName>style.visibility</p:attrName>
                                        </p:attrNameLst>
                                      </p:cBhvr>
                                      <p:to>
                                        <p:strVal val="visible"/>
                                      </p:to>
                                    </p:set>
                                    <p:animEffect transition="in" filter="slide(fromLeft)">
                                      <p:cBhvr>
                                        <p:cTn id="25" dur="500"/>
                                        <p:tgtEl>
                                          <p:spTgt spid="83978"/>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83973"/>
                                        </p:tgtEl>
                                        <p:attrNameLst>
                                          <p:attrName>style.visibility</p:attrName>
                                        </p:attrNameLst>
                                      </p:cBhvr>
                                      <p:to>
                                        <p:strVal val="visible"/>
                                      </p:to>
                                    </p:set>
                                    <p:animEffect transition="in" filter="slide(fromTop)">
                                      <p:cBhvr>
                                        <p:cTn id="30" dur="500"/>
                                        <p:tgtEl>
                                          <p:spTgt spid="839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0" grpId="0" autoUpdateAnimBg="0"/>
      <p:bldP spid="83971" grpId="0" autoUpdateAnimBg="0"/>
      <p:bldP spid="83972" grpId="0" autoUpdateAnimBg="0"/>
      <p:bldP spid="83973" grpId="0" autoUpdateAnimBg="0"/>
      <p:bldP spid="83977" grpId="0" animBg="1"/>
      <p:bldP spid="8397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34" name="Text Box 218"/>
          <p:cNvSpPr txBox="1">
            <a:spLocks noChangeArrowheads="1"/>
          </p:cNvSpPr>
          <p:nvPr/>
        </p:nvSpPr>
        <p:spPr bwMode="auto">
          <a:xfrm>
            <a:off x="7464425" y="3933825"/>
            <a:ext cx="151288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600" b="1"/>
              <a:t>GELİRLER</a:t>
            </a:r>
          </a:p>
        </p:txBody>
      </p:sp>
      <p:sp>
        <p:nvSpPr>
          <p:cNvPr id="9431" name="Text Box 215"/>
          <p:cNvSpPr txBox="1">
            <a:spLocks noChangeArrowheads="1"/>
          </p:cNvSpPr>
          <p:nvPr/>
        </p:nvSpPr>
        <p:spPr bwMode="auto">
          <a:xfrm>
            <a:off x="7104064" y="2732088"/>
            <a:ext cx="18002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600" b="1"/>
              <a:t>HARCAMALAR</a:t>
            </a:r>
          </a:p>
        </p:txBody>
      </p:sp>
      <p:sp>
        <p:nvSpPr>
          <p:cNvPr id="9432" name="Text Box 216"/>
          <p:cNvSpPr txBox="1">
            <a:spLocks noChangeArrowheads="1"/>
          </p:cNvSpPr>
          <p:nvPr/>
        </p:nvSpPr>
        <p:spPr bwMode="auto">
          <a:xfrm>
            <a:off x="3790951" y="2708275"/>
            <a:ext cx="11525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600" b="1"/>
              <a:t>HASILAT</a:t>
            </a:r>
          </a:p>
        </p:txBody>
      </p:sp>
      <p:sp>
        <p:nvSpPr>
          <p:cNvPr id="9433" name="Text Box 217"/>
          <p:cNvSpPr txBox="1">
            <a:spLocks noChangeArrowheads="1"/>
          </p:cNvSpPr>
          <p:nvPr/>
        </p:nvSpPr>
        <p:spPr bwMode="auto">
          <a:xfrm>
            <a:off x="3575050" y="3956050"/>
            <a:ext cx="151288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600" b="1"/>
              <a:t>MALİYETLER</a:t>
            </a:r>
          </a:p>
        </p:txBody>
      </p:sp>
      <p:sp>
        <p:nvSpPr>
          <p:cNvPr id="47110" name="Line 23"/>
          <p:cNvSpPr>
            <a:spLocks noChangeShapeType="1"/>
          </p:cNvSpPr>
          <p:nvPr/>
        </p:nvSpPr>
        <p:spPr bwMode="auto">
          <a:xfrm>
            <a:off x="4872038" y="4795838"/>
            <a:ext cx="658812"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28575" cap="sq">
                <a:solidFill>
                  <a:srgbClr val="000000"/>
                </a:solidFill>
                <a:round/>
                <a:headEnd/>
                <a:tailEnd/>
              </a14:hiddenLine>
            </a:ext>
          </a:extLst>
        </p:spPr>
        <p:txBody>
          <a:bodyPr/>
          <a:lstStyle/>
          <a:p>
            <a:endParaRPr lang="tr-TR"/>
          </a:p>
        </p:txBody>
      </p:sp>
      <p:sp>
        <p:nvSpPr>
          <p:cNvPr id="47111" name="Line 25"/>
          <p:cNvSpPr>
            <a:spLocks noChangeShapeType="1"/>
          </p:cNvSpPr>
          <p:nvPr/>
        </p:nvSpPr>
        <p:spPr bwMode="auto">
          <a:xfrm>
            <a:off x="4872038" y="5661025"/>
            <a:ext cx="658812"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28575" cap="sq">
                <a:solidFill>
                  <a:srgbClr val="000000"/>
                </a:solidFill>
                <a:round/>
                <a:headEnd/>
                <a:tailEnd/>
              </a14:hiddenLine>
            </a:ext>
          </a:extLst>
        </p:spPr>
        <p:txBody>
          <a:bodyPr/>
          <a:lstStyle/>
          <a:p>
            <a:endParaRPr lang="tr-TR"/>
          </a:p>
        </p:txBody>
      </p:sp>
      <p:sp>
        <p:nvSpPr>
          <p:cNvPr id="47112" name="Line 26"/>
          <p:cNvSpPr>
            <a:spLocks noChangeShapeType="1"/>
          </p:cNvSpPr>
          <p:nvPr/>
        </p:nvSpPr>
        <p:spPr bwMode="auto">
          <a:xfrm>
            <a:off x="4872038" y="4795838"/>
            <a:ext cx="0" cy="57785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28575" cap="sq">
                <a:solidFill>
                  <a:srgbClr val="000000"/>
                </a:solidFill>
                <a:round/>
                <a:headEnd/>
                <a:tailEnd/>
              </a14:hiddenLine>
            </a:ext>
          </a:extLst>
        </p:spPr>
        <p:txBody>
          <a:bodyPr/>
          <a:lstStyle/>
          <a:p>
            <a:endParaRPr lang="tr-TR"/>
          </a:p>
        </p:txBody>
      </p:sp>
      <p:sp>
        <p:nvSpPr>
          <p:cNvPr id="47113" name="Line 29"/>
          <p:cNvSpPr>
            <a:spLocks noChangeShapeType="1"/>
          </p:cNvSpPr>
          <p:nvPr/>
        </p:nvSpPr>
        <p:spPr bwMode="auto">
          <a:xfrm>
            <a:off x="7175500" y="4795838"/>
            <a:ext cx="0" cy="57785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28575" cap="sq">
                <a:solidFill>
                  <a:srgbClr val="000000"/>
                </a:solidFill>
                <a:round/>
                <a:headEnd/>
                <a:tailEnd/>
              </a14:hiddenLine>
            </a:ext>
          </a:extLst>
        </p:spPr>
        <p:txBody>
          <a:bodyPr/>
          <a:lstStyle/>
          <a:p>
            <a:endParaRPr lang="tr-TR"/>
          </a:p>
        </p:txBody>
      </p:sp>
      <p:sp>
        <p:nvSpPr>
          <p:cNvPr id="47114" name="Line 43"/>
          <p:cNvSpPr>
            <a:spLocks noChangeShapeType="1"/>
          </p:cNvSpPr>
          <p:nvPr/>
        </p:nvSpPr>
        <p:spPr bwMode="auto">
          <a:xfrm>
            <a:off x="5530851" y="4795838"/>
            <a:ext cx="904875"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28575" cap="sq">
                <a:solidFill>
                  <a:srgbClr val="000000"/>
                </a:solidFill>
                <a:round/>
                <a:headEnd/>
                <a:tailEnd/>
              </a14:hiddenLine>
            </a:ext>
          </a:extLst>
        </p:spPr>
        <p:txBody>
          <a:bodyPr/>
          <a:lstStyle/>
          <a:p>
            <a:endParaRPr lang="tr-TR"/>
          </a:p>
        </p:txBody>
      </p:sp>
      <p:sp>
        <p:nvSpPr>
          <p:cNvPr id="47115" name="Line 44"/>
          <p:cNvSpPr>
            <a:spLocks noChangeShapeType="1"/>
          </p:cNvSpPr>
          <p:nvPr/>
        </p:nvSpPr>
        <p:spPr bwMode="auto">
          <a:xfrm>
            <a:off x="4872038" y="5373689"/>
            <a:ext cx="0" cy="28733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28575" cap="sq">
                <a:solidFill>
                  <a:srgbClr val="000000"/>
                </a:solidFill>
                <a:round/>
                <a:headEnd/>
                <a:tailEnd/>
              </a14:hiddenLine>
            </a:ext>
          </a:extLst>
        </p:spPr>
        <p:txBody>
          <a:bodyPr/>
          <a:lstStyle/>
          <a:p>
            <a:endParaRPr lang="tr-TR"/>
          </a:p>
        </p:txBody>
      </p:sp>
      <p:sp>
        <p:nvSpPr>
          <p:cNvPr id="47116" name="Line 45"/>
          <p:cNvSpPr>
            <a:spLocks noChangeShapeType="1"/>
          </p:cNvSpPr>
          <p:nvPr/>
        </p:nvSpPr>
        <p:spPr bwMode="auto">
          <a:xfrm>
            <a:off x="6435726" y="4795838"/>
            <a:ext cx="739775"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28575" cap="sq">
                <a:solidFill>
                  <a:srgbClr val="000000"/>
                </a:solidFill>
                <a:round/>
                <a:headEnd/>
                <a:tailEnd/>
              </a14:hiddenLine>
            </a:ext>
          </a:extLst>
        </p:spPr>
        <p:txBody>
          <a:bodyPr/>
          <a:lstStyle/>
          <a:p>
            <a:endParaRPr lang="tr-TR"/>
          </a:p>
        </p:txBody>
      </p:sp>
      <p:sp>
        <p:nvSpPr>
          <p:cNvPr id="47117" name="Line 48"/>
          <p:cNvSpPr>
            <a:spLocks noChangeShapeType="1"/>
          </p:cNvSpPr>
          <p:nvPr/>
        </p:nvSpPr>
        <p:spPr bwMode="auto">
          <a:xfrm>
            <a:off x="7175500" y="5373689"/>
            <a:ext cx="0" cy="28733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28575" cap="sq">
                <a:solidFill>
                  <a:srgbClr val="000000"/>
                </a:solidFill>
                <a:round/>
                <a:headEnd/>
                <a:tailEnd/>
              </a14:hiddenLine>
            </a:ext>
          </a:extLst>
        </p:spPr>
        <p:txBody>
          <a:bodyPr/>
          <a:lstStyle/>
          <a:p>
            <a:endParaRPr lang="tr-TR"/>
          </a:p>
        </p:txBody>
      </p:sp>
      <p:sp>
        <p:nvSpPr>
          <p:cNvPr id="47118" name="Line 50"/>
          <p:cNvSpPr>
            <a:spLocks noChangeShapeType="1"/>
          </p:cNvSpPr>
          <p:nvPr/>
        </p:nvSpPr>
        <p:spPr bwMode="auto">
          <a:xfrm>
            <a:off x="5530851" y="5661025"/>
            <a:ext cx="904875"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28575" cap="sq">
                <a:solidFill>
                  <a:srgbClr val="000000"/>
                </a:solidFill>
                <a:round/>
                <a:headEnd/>
                <a:tailEnd/>
              </a14:hiddenLine>
            </a:ext>
          </a:extLst>
        </p:spPr>
        <p:txBody>
          <a:bodyPr/>
          <a:lstStyle/>
          <a:p>
            <a:endParaRPr lang="tr-TR"/>
          </a:p>
        </p:txBody>
      </p:sp>
      <p:sp>
        <p:nvSpPr>
          <p:cNvPr id="47119" name="Line 52"/>
          <p:cNvSpPr>
            <a:spLocks noChangeShapeType="1"/>
          </p:cNvSpPr>
          <p:nvPr/>
        </p:nvSpPr>
        <p:spPr bwMode="auto">
          <a:xfrm>
            <a:off x="6435726" y="5661025"/>
            <a:ext cx="739775"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28575" cap="sq">
                <a:solidFill>
                  <a:srgbClr val="000000"/>
                </a:solidFill>
                <a:round/>
                <a:headEnd/>
                <a:tailEnd/>
              </a14:hiddenLine>
            </a:ext>
          </a:extLst>
        </p:spPr>
        <p:txBody>
          <a:bodyPr/>
          <a:lstStyle/>
          <a:p>
            <a:endParaRPr lang="tr-TR"/>
          </a:p>
        </p:txBody>
      </p:sp>
      <p:grpSp>
        <p:nvGrpSpPr>
          <p:cNvPr id="2" name="Group 148"/>
          <p:cNvGrpSpPr>
            <a:grpSpLocks/>
          </p:cNvGrpSpPr>
          <p:nvPr/>
        </p:nvGrpSpPr>
        <p:grpSpPr bwMode="auto">
          <a:xfrm>
            <a:off x="9120189" y="1700213"/>
            <a:ext cx="790575" cy="1122362"/>
            <a:chOff x="4785" y="1071"/>
            <a:chExt cx="498" cy="707"/>
          </a:xfrm>
        </p:grpSpPr>
        <p:grpSp>
          <p:nvGrpSpPr>
            <p:cNvPr id="47204" name="Group 100"/>
            <p:cNvGrpSpPr>
              <a:grpSpLocks/>
            </p:cNvGrpSpPr>
            <p:nvPr/>
          </p:nvGrpSpPr>
          <p:grpSpPr bwMode="auto">
            <a:xfrm>
              <a:off x="4785" y="1071"/>
              <a:ext cx="498" cy="707"/>
              <a:chOff x="3417" y="1797"/>
              <a:chExt cx="498" cy="707"/>
            </a:xfrm>
          </p:grpSpPr>
          <p:sp>
            <p:nvSpPr>
              <p:cNvPr id="47206" name="Rectangle 86"/>
              <p:cNvSpPr>
                <a:spLocks noChangeArrowheads="1"/>
              </p:cNvSpPr>
              <p:nvPr/>
            </p:nvSpPr>
            <p:spPr bwMode="auto">
              <a:xfrm rot="5400000">
                <a:off x="3394" y="1820"/>
                <a:ext cx="544" cy="498"/>
              </a:xfrm>
              <a:prstGeom prst="rect">
                <a:avLst/>
              </a:prstGeom>
              <a:solidFill>
                <a:schemeClr val="accent2"/>
              </a:solidFill>
              <a:ln w="9525">
                <a:solidFill>
                  <a:schemeClr val="accent2"/>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47207" name="AutoShape 87"/>
              <p:cNvSpPr>
                <a:spLocks noChangeArrowheads="1"/>
              </p:cNvSpPr>
              <p:nvPr/>
            </p:nvSpPr>
            <p:spPr bwMode="auto">
              <a:xfrm rot="-2664749">
                <a:off x="3490" y="2160"/>
                <a:ext cx="352" cy="344"/>
              </a:xfrm>
              <a:prstGeom prst="rtTriangle">
                <a:avLst/>
              </a:prstGeom>
              <a:solidFill>
                <a:schemeClr val="accent2"/>
              </a:solidFill>
              <a:ln w="9525">
                <a:solidFill>
                  <a:schemeClr val="accent2"/>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grpSp>
        <p:sp>
          <p:nvSpPr>
            <p:cNvPr id="47205" name="Text Box 103"/>
            <p:cNvSpPr txBox="1">
              <a:spLocks noChangeArrowheads="1"/>
            </p:cNvSpPr>
            <p:nvPr/>
          </p:nvSpPr>
          <p:spPr bwMode="auto">
            <a:xfrm>
              <a:off x="4876" y="1162"/>
              <a:ext cx="317" cy="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lnSpc>
                  <a:spcPct val="80000"/>
                </a:lnSpc>
              </a:pPr>
              <a:r>
                <a:rPr lang="tr-TR" altLang="tr-TR" sz="3200">
                  <a:sym typeface="Webdings" panose="05030102010509060703" pitchFamily="18" charset="2"/>
                </a:rPr>
                <a:t></a:t>
              </a:r>
            </a:p>
            <a:p>
              <a:pPr eaLnBrk="1" hangingPunct="1">
                <a:lnSpc>
                  <a:spcPct val="80000"/>
                </a:lnSpc>
              </a:pPr>
              <a:r>
                <a:rPr lang="tr-TR" altLang="tr-TR" sz="3200">
                  <a:sym typeface="Webdings" panose="05030102010509060703" pitchFamily="18" charset="2"/>
                </a:rPr>
                <a:t></a:t>
              </a:r>
            </a:p>
          </p:txBody>
        </p:sp>
      </p:grpSp>
      <p:grpSp>
        <p:nvGrpSpPr>
          <p:cNvPr id="4" name="Group 147"/>
          <p:cNvGrpSpPr>
            <a:grpSpLocks/>
          </p:cNvGrpSpPr>
          <p:nvPr/>
        </p:nvGrpSpPr>
        <p:grpSpPr bwMode="auto">
          <a:xfrm>
            <a:off x="7104064" y="1341438"/>
            <a:ext cx="2808287" cy="722312"/>
            <a:chOff x="3515" y="845"/>
            <a:chExt cx="1769" cy="455"/>
          </a:xfrm>
        </p:grpSpPr>
        <p:sp>
          <p:nvSpPr>
            <p:cNvPr id="47202" name="AutoShape 101"/>
            <p:cNvSpPr>
              <a:spLocks noChangeArrowheads="1"/>
            </p:cNvSpPr>
            <p:nvPr/>
          </p:nvSpPr>
          <p:spPr bwMode="auto">
            <a:xfrm>
              <a:off x="3696" y="845"/>
              <a:ext cx="1588" cy="453"/>
            </a:xfrm>
            <a:prstGeom prst="homePlate">
              <a:avLst>
                <a:gd name="adj" fmla="val 87638"/>
              </a:avLst>
            </a:prstGeom>
            <a:solidFill>
              <a:schemeClr val="accent2"/>
            </a:solidFill>
            <a:ln w="9525">
              <a:solidFill>
                <a:schemeClr val="accent2"/>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47203" name="Text Box 98"/>
            <p:cNvSpPr txBox="1">
              <a:spLocks noChangeArrowheads="1"/>
            </p:cNvSpPr>
            <p:nvPr/>
          </p:nvSpPr>
          <p:spPr bwMode="auto">
            <a:xfrm>
              <a:off x="3515" y="935"/>
              <a:ext cx="1542"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r" eaLnBrk="1" hangingPunct="1">
                <a:spcBef>
                  <a:spcPct val="50000"/>
                </a:spcBef>
              </a:pPr>
              <a:r>
                <a:rPr lang="tr-TR" altLang="tr-TR" sz="3200">
                  <a:sym typeface="Webdings" panose="05030102010509060703" pitchFamily="18" charset="2"/>
                </a:rPr>
                <a:t></a:t>
              </a:r>
            </a:p>
          </p:txBody>
        </p:sp>
      </p:grpSp>
      <p:grpSp>
        <p:nvGrpSpPr>
          <p:cNvPr id="5" name="Group 177"/>
          <p:cNvGrpSpPr>
            <a:grpSpLocks/>
          </p:cNvGrpSpPr>
          <p:nvPr/>
        </p:nvGrpSpPr>
        <p:grpSpPr bwMode="auto">
          <a:xfrm>
            <a:off x="3359150" y="3573463"/>
            <a:ext cx="2520950" cy="430212"/>
            <a:chOff x="1156" y="2251"/>
            <a:chExt cx="1588" cy="271"/>
          </a:xfrm>
        </p:grpSpPr>
        <p:sp>
          <p:nvSpPr>
            <p:cNvPr id="47199" name="AutoShape 127"/>
            <p:cNvSpPr>
              <a:spLocks noChangeArrowheads="1"/>
            </p:cNvSpPr>
            <p:nvPr/>
          </p:nvSpPr>
          <p:spPr bwMode="auto">
            <a:xfrm rot="10800000" flipH="1" flipV="1">
              <a:off x="1156" y="2251"/>
              <a:ext cx="1588" cy="271"/>
            </a:xfrm>
            <a:prstGeom prst="homePlate">
              <a:avLst>
                <a:gd name="adj" fmla="val 146494"/>
              </a:avLst>
            </a:prstGeom>
            <a:solidFill>
              <a:schemeClr val="accent2"/>
            </a:solidFill>
            <a:ln w="9525">
              <a:solidFill>
                <a:schemeClr val="accent2"/>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pic>
          <p:nvPicPr>
            <p:cNvPr id="47200" name="Picture 166" descr="money"/>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47864">
              <a:off x="1746" y="2251"/>
              <a:ext cx="272" cy="2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201" name="Picture 167" descr="images%5Cmoney"/>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02" y="2251"/>
              <a:ext cx="454" cy="2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6" name="Group 178"/>
          <p:cNvGrpSpPr>
            <a:grpSpLocks/>
          </p:cNvGrpSpPr>
          <p:nvPr/>
        </p:nvGrpSpPr>
        <p:grpSpPr bwMode="auto">
          <a:xfrm>
            <a:off x="4943476" y="3716339"/>
            <a:ext cx="936625" cy="1296987"/>
            <a:chOff x="2154" y="2341"/>
            <a:chExt cx="590" cy="817"/>
          </a:xfrm>
        </p:grpSpPr>
        <p:sp>
          <p:nvSpPr>
            <p:cNvPr id="47196" name="AutoShape 128"/>
            <p:cNvSpPr>
              <a:spLocks noChangeArrowheads="1"/>
            </p:cNvSpPr>
            <p:nvPr/>
          </p:nvSpPr>
          <p:spPr bwMode="auto">
            <a:xfrm rot="-5400000" flipH="1" flipV="1">
              <a:off x="2132" y="2546"/>
              <a:ext cx="772" cy="452"/>
            </a:xfrm>
            <a:prstGeom prst="homePlate">
              <a:avLst>
                <a:gd name="adj" fmla="val 85232"/>
              </a:avLst>
            </a:prstGeom>
            <a:solidFill>
              <a:schemeClr val="accent2"/>
            </a:solidFill>
            <a:ln w="9525">
              <a:solidFill>
                <a:schemeClr val="accent2"/>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pic>
          <p:nvPicPr>
            <p:cNvPr id="47197" name="Picture 168" descr="money"/>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47864">
              <a:off x="2336" y="2614"/>
              <a:ext cx="272" cy="2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198" name="Picture 169" descr="images%5Cmoney"/>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891016">
              <a:off x="2154" y="2341"/>
              <a:ext cx="454" cy="2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7" name="Group 190"/>
          <p:cNvGrpSpPr>
            <a:grpSpLocks/>
          </p:cNvGrpSpPr>
          <p:nvPr/>
        </p:nvGrpSpPr>
        <p:grpSpPr bwMode="auto">
          <a:xfrm>
            <a:off x="6240463" y="2492376"/>
            <a:ext cx="646112" cy="720725"/>
            <a:chOff x="2971" y="1570"/>
            <a:chExt cx="407" cy="454"/>
          </a:xfrm>
        </p:grpSpPr>
        <p:sp>
          <p:nvSpPr>
            <p:cNvPr id="47194" name="AutoShape 108"/>
            <p:cNvSpPr>
              <a:spLocks noChangeArrowheads="1"/>
            </p:cNvSpPr>
            <p:nvPr/>
          </p:nvSpPr>
          <p:spPr bwMode="auto">
            <a:xfrm rot="-5400000">
              <a:off x="2948" y="1593"/>
              <a:ext cx="454" cy="407"/>
            </a:xfrm>
            <a:prstGeom prst="homePlate">
              <a:avLst>
                <a:gd name="adj" fmla="val 55666"/>
              </a:avLst>
            </a:prstGeom>
            <a:solidFill>
              <a:schemeClr val="accent2"/>
            </a:solidFill>
            <a:ln w="9525">
              <a:solidFill>
                <a:schemeClr val="accent2"/>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pic>
          <p:nvPicPr>
            <p:cNvPr id="47195" name="Picture 179" descr="money"/>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21552136" flipV="1">
              <a:off x="3062" y="1661"/>
              <a:ext cx="272" cy="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8" name="Group 189"/>
          <p:cNvGrpSpPr>
            <a:grpSpLocks/>
          </p:cNvGrpSpPr>
          <p:nvPr/>
        </p:nvGrpSpPr>
        <p:grpSpPr bwMode="auto">
          <a:xfrm>
            <a:off x="6240464" y="2997201"/>
            <a:ext cx="2592387" cy="430213"/>
            <a:chOff x="2971" y="1888"/>
            <a:chExt cx="1633" cy="271"/>
          </a:xfrm>
        </p:grpSpPr>
        <p:sp>
          <p:nvSpPr>
            <p:cNvPr id="47190" name="AutoShape 106"/>
            <p:cNvSpPr>
              <a:spLocks noChangeArrowheads="1"/>
            </p:cNvSpPr>
            <p:nvPr/>
          </p:nvSpPr>
          <p:spPr bwMode="auto">
            <a:xfrm rot="10800000">
              <a:off x="2971" y="1889"/>
              <a:ext cx="1633" cy="270"/>
            </a:xfrm>
            <a:prstGeom prst="homePlate">
              <a:avLst>
                <a:gd name="adj" fmla="val 151204"/>
              </a:avLst>
            </a:prstGeom>
            <a:solidFill>
              <a:schemeClr val="accent2"/>
            </a:solidFill>
            <a:ln w="9525">
              <a:solidFill>
                <a:schemeClr val="accent2"/>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pic>
          <p:nvPicPr>
            <p:cNvPr id="47191" name="Picture 183" descr="money"/>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47864">
              <a:off x="3334" y="1888"/>
              <a:ext cx="272" cy="2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192" name="Picture 185" descr="money"/>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47864">
              <a:off x="4331" y="1888"/>
              <a:ext cx="272" cy="2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193" name="Picture 186" descr="images%5Cmoney"/>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96" y="1888"/>
              <a:ext cx="454" cy="2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9" name="Group 209"/>
          <p:cNvGrpSpPr>
            <a:grpSpLocks/>
          </p:cNvGrpSpPr>
          <p:nvPr/>
        </p:nvGrpSpPr>
        <p:grpSpPr bwMode="auto">
          <a:xfrm>
            <a:off x="9193214" y="3933826"/>
            <a:ext cx="719137" cy="2087563"/>
            <a:chOff x="4831" y="2478"/>
            <a:chExt cx="453" cy="1315"/>
          </a:xfrm>
        </p:grpSpPr>
        <p:sp>
          <p:nvSpPr>
            <p:cNvPr id="47188" name="AutoShape 134"/>
            <p:cNvSpPr>
              <a:spLocks noChangeArrowheads="1"/>
            </p:cNvSpPr>
            <p:nvPr/>
          </p:nvSpPr>
          <p:spPr bwMode="auto">
            <a:xfrm rot="5400000">
              <a:off x="4400" y="2909"/>
              <a:ext cx="1315" cy="453"/>
            </a:xfrm>
            <a:prstGeom prst="homePlate">
              <a:avLst>
                <a:gd name="adj" fmla="val 72572"/>
              </a:avLst>
            </a:prstGeom>
            <a:solidFill>
              <a:schemeClr val="accent2"/>
            </a:solidFill>
            <a:ln w="9525">
              <a:solidFill>
                <a:schemeClr val="accent2"/>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47189" name="Text Box 195"/>
            <p:cNvSpPr txBox="1">
              <a:spLocks noChangeArrowheads="1"/>
            </p:cNvSpPr>
            <p:nvPr/>
          </p:nvSpPr>
          <p:spPr bwMode="auto">
            <a:xfrm>
              <a:off x="4876" y="2568"/>
              <a:ext cx="317" cy="7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lnSpc>
                  <a:spcPct val="80000"/>
                </a:lnSpc>
              </a:pPr>
              <a:r>
                <a:rPr lang="tr-TR" altLang="tr-TR" sz="3200">
                  <a:sym typeface="Webdings" panose="05030102010509060703" pitchFamily="18" charset="2"/>
                </a:rPr>
                <a:t></a:t>
              </a:r>
            </a:p>
          </p:txBody>
        </p:sp>
      </p:grpSp>
      <p:grpSp>
        <p:nvGrpSpPr>
          <p:cNvPr id="10" name="Group 205"/>
          <p:cNvGrpSpPr>
            <a:grpSpLocks/>
          </p:cNvGrpSpPr>
          <p:nvPr/>
        </p:nvGrpSpPr>
        <p:grpSpPr bwMode="auto">
          <a:xfrm>
            <a:off x="2351088" y="1270000"/>
            <a:ext cx="2305050" cy="719138"/>
            <a:chOff x="521" y="707"/>
            <a:chExt cx="1452" cy="453"/>
          </a:xfrm>
        </p:grpSpPr>
        <p:sp>
          <p:nvSpPr>
            <p:cNvPr id="47186" name="AutoShape 197"/>
            <p:cNvSpPr>
              <a:spLocks noChangeArrowheads="1"/>
            </p:cNvSpPr>
            <p:nvPr/>
          </p:nvSpPr>
          <p:spPr bwMode="auto">
            <a:xfrm>
              <a:off x="670" y="707"/>
              <a:ext cx="1303" cy="453"/>
            </a:xfrm>
            <a:prstGeom prst="homePlate">
              <a:avLst>
                <a:gd name="adj" fmla="val 71909"/>
              </a:avLst>
            </a:prstGeom>
            <a:solidFill>
              <a:schemeClr val="accent2"/>
            </a:solidFill>
            <a:ln w="9525">
              <a:solidFill>
                <a:schemeClr val="accent2"/>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47187" name="Text Box 198"/>
            <p:cNvSpPr txBox="1">
              <a:spLocks noChangeArrowheads="1"/>
            </p:cNvSpPr>
            <p:nvPr/>
          </p:nvSpPr>
          <p:spPr bwMode="auto">
            <a:xfrm>
              <a:off x="521" y="709"/>
              <a:ext cx="1266"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r" eaLnBrk="1" hangingPunct="1">
                <a:spcBef>
                  <a:spcPct val="50000"/>
                </a:spcBef>
              </a:pPr>
              <a:r>
                <a:rPr lang="tr-TR" altLang="tr-TR" sz="3200">
                  <a:sym typeface="Webdings" panose="05030102010509060703" pitchFamily="18" charset="2"/>
                </a:rPr>
                <a:t></a:t>
              </a:r>
            </a:p>
          </p:txBody>
        </p:sp>
      </p:grpSp>
      <p:grpSp>
        <p:nvGrpSpPr>
          <p:cNvPr id="11" name="Group 206"/>
          <p:cNvGrpSpPr>
            <a:grpSpLocks/>
          </p:cNvGrpSpPr>
          <p:nvPr/>
        </p:nvGrpSpPr>
        <p:grpSpPr bwMode="auto">
          <a:xfrm>
            <a:off x="2208214" y="1268413"/>
            <a:ext cx="719137" cy="1657350"/>
            <a:chOff x="431" y="799"/>
            <a:chExt cx="453" cy="1044"/>
          </a:xfrm>
        </p:grpSpPr>
        <p:sp>
          <p:nvSpPr>
            <p:cNvPr id="47184" name="AutoShape 204"/>
            <p:cNvSpPr>
              <a:spLocks noChangeArrowheads="1"/>
            </p:cNvSpPr>
            <p:nvPr/>
          </p:nvSpPr>
          <p:spPr bwMode="auto">
            <a:xfrm rot="-5400000">
              <a:off x="136" y="1094"/>
              <a:ext cx="1044" cy="453"/>
            </a:xfrm>
            <a:prstGeom prst="homePlate">
              <a:avLst>
                <a:gd name="adj" fmla="val 57616"/>
              </a:avLst>
            </a:prstGeom>
            <a:solidFill>
              <a:schemeClr val="accent2"/>
            </a:solidFill>
            <a:ln w="9525">
              <a:solidFill>
                <a:schemeClr val="accent2"/>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47185" name="Text Box 203"/>
            <p:cNvSpPr txBox="1">
              <a:spLocks noChangeArrowheads="1"/>
            </p:cNvSpPr>
            <p:nvPr/>
          </p:nvSpPr>
          <p:spPr bwMode="auto">
            <a:xfrm rot="10800000">
              <a:off x="521" y="1046"/>
              <a:ext cx="317" cy="7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10800000">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lnSpc>
                  <a:spcPct val="80000"/>
                </a:lnSpc>
              </a:pPr>
              <a:r>
                <a:rPr lang="tr-TR" altLang="tr-TR" sz="3200">
                  <a:sym typeface="Webdings" panose="05030102010509060703" pitchFamily="18" charset="2"/>
                </a:rPr>
                <a:t></a:t>
              </a:r>
            </a:p>
            <a:p>
              <a:pPr eaLnBrk="1" hangingPunct="1">
                <a:lnSpc>
                  <a:spcPct val="80000"/>
                </a:lnSpc>
              </a:pPr>
              <a:r>
                <a:rPr lang="tr-TR" altLang="tr-TR" sz="3200">
                  <a:sym typeface="Webdings" panose="05030102010509060703" pitchFamily="18" charset="2"/>
                </a:rPr>
                <a:t></a:t>
              </a:r>
            </a:p>
          </p:txBody>
        </p:sp>
      </p:grpSp>
      <p:grpSp>
        <p:nvGrpSpPr>
          <p:cNvPr id="12" name="Group 210"/>
          <p:cNvGrpSpPr>
            <a:grpSpLocks/>
          </p:cNvGrpSpPr>
          <p:nvPr/>
        </p:nvGrpSpPr>
        <p:grpSpPr bwMode="auto">
          <a:xfrm>
            <a:off x="7391401" y="5300664"/>
            <a:ext cx="2233613" cy="719137"/>
            <a:chOff x="3696" y="3339"/>
            <a:chExt cx="1407" cy="453"/>
          </a:xfrm>
        </p:grpSpPr>
        <p:sp>
          <p:nvSpPr>
            <p:cNvPr id="47182" name="AutoShape 193"/>
            <p:cNvSpPr>
              <a:spLocks noChangeArrowheads="1"/>
            </p:cNvSpPr>
            <p:nvPr/>
          </p:nvSpPr>
          <p:spPr bwMode="auto">
            <a:xfrm rot="10800000">
              <a:off x="3696" y="3339"/>
              <a:ext cx="1361" cy="453"/>
            </a:xfrm>
            <a:prstGeom prst="homePlate">
              <a:avLst>
                <a:gd name="adj" fmla="val 75110"/>
              </a:avLst>
            </a:prstGeom>
            <a:solidFill>
              <a:schemeClr val="accent2"/>
            </a:solidFill>
            <a:ln w="9525">
              <a:solidFill>
                <a:schemeClr val="accent2"/>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47183" name="Text Box 208"/>
            <p:cNvSpPr txBox="1">
              <a:spLocks noChangeArrowheads="1"/>
            </p:cNvSpPr>
            <p:nvPr/>
          </p:nvSpPr>
          <p:spPr bwMode="auto">
            <a:xfrm>
              <a:off x="4060" y="3385"/>
              <a:ext cx="1043" cy="3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lnSpc>
                  <a:spcPct val="80000"/>
                </a:lnSpc>
              </a:pPr>
              <a:r>
                <a:rPr lang="tr-TR" altLang="tr-TR" sz="3200">
                  <a:sym typeface="Webdings" panose="05030102010509060703" pitchFamily="18" charset="2"/>
                </a:rPr>
                <a:t></a:t>
              </a:r>
            </a:p>
          </p:txBody>
        </p:sp>
      </p:grpSp>
      <p:grpSp>
        <p:nvGrpSpPr>
          <p:cNvPr id="13" name="Group 13"/>
          <p:cNvGrpSpPr>
            <a:grpSpLocks/>
          </p:cNvGrpSpPr>
          <p:nvPr/>
        </p:nvGrpSpPr>
        <p:grpSpPr bwMode="auto">
          <a:xfrm>
            <a:off x="8832851" y="2960688"/>
            <a:ext cx="1439863" cy="1008062"/>
            <a:chOff x="2699" y="1842"/>
            <a:chExt cx="907" cy="635"/>
          </a:xfrm>
        </p:grpSpPr>
        <p:sp>
          <p:nvSpPr>
            <p:cNvPr id="47180" name="AutoShape 12"/>
            <p:cNvSpPr>
              <a:spLocks noChangeArrowheads="1"/>
            </p:cNvSpPr>
            <p:nvPr/>
          </p:nvSpPr>
          <p:spPr bwMode="auto">
            <a:xfrm>
              <a:off x="2699" y="1842"/>
              <a:ext cx="907" cy="635"/>
            </a:xfrm>
            <a:prstGeom prst="bevel">
              <a:avLst>
                <a:gd name="adj" fmla="val 12500"/>
              </a:avLst>
            </a:prstGeom>
            <a:gradFill rotWithShape="1">
              <a:gsLst>
                <a:gs pos="0">
                  <a:srgbClr val="66CCFF"/>
                </a:gs>
                <a:gs pos="100000">
                  <a:srgbClr val="39728F"/>
                </a:gs>
              </a:gsLst>
              <a:lin ang="5400000" scaled="1"/>
            </a:gra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47181" name="Text Box 8"/>
            <p:cNvSpPr txBox="1">
              <a:spLocks noChangeArrowheads="1"/>
            </p:cNvSpPr>
            <p:nvPr/>
          </p:nvSpPr>
          <p:spPr bwMode="auto">
            <a:xfrm>
              <a:off x="2721" y="1888"/>
              <a:ext cx="862" cy="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tr-TR" altLang="tr-TR" sz="3200">
                  <a:solidFill>
                    <a:srgbClr val="FFFFCC"/>
                  </a:solidFill>
                  <a:sym typeface="Webdings" panose="05030102010509060703" pitchFamily="18" charset="2"/>
                </a:rPr>
                <a:t></a:t>
              </a:r>
            </a:p>
            <a:p>
              <a:pPr algn="ctr" eaLnBrk="1" hangingPunct="1"/>
              <a:r>
                <a:rPr lang="tr-TR" altLang="tr-TR">
                  <a:solidFill>
                    <a:schemeClr val="bg1"/>
                  </a:solidFill>
                  <a:sym typeface="Webdings" panose="05030102010509060703" pitchFamily="18" charset="2"/>
                </a:rPr>
                <a:t>Ev İdareleri</a:t>
              </a:r>
            </a:p>
          </p:txBody>
        </p:sp>
      </p:grpSp>
      <p:grpSp>
        <p:nvGrpSpPr>
          <p:cNvPr id="14" name="Group 213"/>
          <p:cNvGrpSpPr>
            <a:grpSpLocks/>
          </p:cNvGrpSpPr>
          <p:nvPr/>
        </p:nvGrpSpPr>
        <p:grpSpPr bwMode="auto">
          <a:xfrm>
            <a:off x="2135189" y="4005264"/>
            <a:ext cx="719137" cy="1800225"/>
            <a:chOff x="385" y="2523"/>
            <a:chExt cx="453" cy="1134"/>
          </a:xfrm>
        </p:grpSpPr>
        <p:sp>
          <p:nvSpPr>
            <p:cNvPr id="47178" name="AutoShape 207"/>
            <p:cNvSpPr>
              <a:spLocks noChangeArrowheads="1"/>
            </p:cNvSpPr>
            <p:nvPr/>
          </p:nvSpPr>
          <p:spPr bwMode="auto">
            <a:xfrm rot="-5400000">
              <a:off x="45" y="2863"/>
              <a:ext cx="1134" cy="453"/>
            </a:xfrm>
            <a:prstGeom prst="homePlate">
              <a:avLst>
                <a:gd name="adj" fmla="val 62583"/>
              </a:avLst>
            </a:prstGeom>
            <a:solidFill>
              <a:schemeClr val="accent2"/>
            </a:solidFill>
            <a:ln w="9525">
              <a:solidFill>
                <a:schemeClr val="accent2"/>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47179" name="Text Box 212"/>
            <p:cNvSpPr txBox="1">
              <a:spLocks noChangeArrowheads="1"/>
            </p:cNvSpPr>
            <p:nvPr/>
          </p:nvSpPr>
          <p:spPr bwMode="auto">
            <a:xfrm>
              <a:off x="431" y="2523"/>
              <a:ext cx="317" cy="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3200">
                  <a:sym typeface="Webdings" panose="05030102010509060703" pitchFamily="18" charset="2"/>
                </a:rPr>
                <a:t></a:t>
              </a:r>
              <a:endParaRPr lang="tr-TR" altLang="tr-TR"/>
            </a:p>
          </p:txBody>
        </p:sp>
      </p:grpSp>
      <p:grpSp>
        <p:nvGrpSpPr>
          <p:cNvPr id="15" name="Group 214"/>
          <p:cNvGrpSpPr>
            <a:grpSpLocks/>
          </p:cNvGrpSpPr>
          <p:nvPr/>
        </p:nvGrpSpPr>
        <p:grpSpPr bwMode="auto">
          <a:xfrm>
            <a:off x="1524000" y="5373688"/>
            <a:ext cx="3132138" cy="760412"/>
            <a:chOff x="0" y="3385"/>
            <a:chExt cx="1973" cy="479"/>
          </a:xfrm>
        </p:grpSpPr>
        <p:sp>
          <p:nvSpPr>
            <p:cNvPr id="47176" name="AutoShape 144"/>
            <p:cNvSpPr>
              <a:spLocks noChangeArrowheads="1"/>
            </p:cNvSpPr>
            <p:nvPr/>
          </p:nvSpPr>
          <p:spPr bwMode="auto">
            <a:xfrm rot="10800000">
              <a:off x="385" y="3411"/>
              <a:ext cx="1588" cy="453"/>
            </a:xfrm>
            <a:prstGeom prst="homePlate">
              <a:avLst>
                <a:gd name="adj" fmla="val 87638"/>
              </a:avLst>
            </a:prstGeom>
            <a:solidFill>
              <a:schemeClr val="accent2"/>
            </a:solidFill>
            <a:ln w="9525">
              <a:solidFill>
                <a:schemeClr val="accent2"/>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47177" name="Text Box 211"/>
            <p:cNvSpPr txBox="1">
              <a:spLocks noChangeArrowheads="1"/>
            </p:cNvSpPr>
            <p:nvPr/>
          </p:nvSpPr>
          <p:spPr bwMode="auto">
            <a:xfrm>
              <a:off x="0" y="3385"/>
              <a:ext cx="1973"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r" eaLnBrk="1" hangingPunct="1"/>
              <a:r>
                <a:rPr lang="tr-TR" altLang="tr-TR" sz="3200">
                  <a:sym typeface="Webdings" panose="05030102010509060703" pitchFamily="18" charset="2"/>
                </a:rPr>
                <a:t></a:t>
              </a:r>
            </a:p>
          </p:txBody>
        </p:sp>
      </p:grpSp>
      <p:grpSp>
        <p:nvGrpSpPr>
          <p:cNvPr id="16" name="Group 59"/>
          <p:cNvGrpSpPr>
            <a:grpSpLocks/>
          </p:cNvGrpSpPr>
          <p:nvPr/>
        </p:nvGrpSpPr>
        <p:grpSpPr bwMode="auto">
          <a:xfrm>
            <a:off x="1919288" y="2960688"/>
            <a:ext cx="1439862" cy="1008062"/>
            <a:chOff x="249" y="1888"/>
            <a:chExt cx="907" cy="635"/>
          </a:xfrm>
        </p:grpSpPr>
        <p:sp>
          <p:nvSpPr>
            <p:cNvPr id="47174" name="AutoShape 6"/>
            <p:cNvSpPr>
              <a:spLocks noChangeArrowheads="1"/>
            </p:cNvSpPr>
            <p:nvPr/>
          </p:nvSpPr>
          <p:spPr bwMode="auto">
            <a:xfrm>
              <a:off x="249" y="1888"/>
              <a:ext cx="907" cy="635"/>
            </a:xfrm>
            <a:prstGeom prst="bevel">
              <a:avLst>
                <a:gd name="adj" fmla="val 12500"/>
              </a:avLst>
            </a:prstGeom>
            <a:gradFill rotWithShape="1">
              <a:gsLst>
                <a:gs pos="0">
                  <a:srgbClr val="66CCFF"/>
                </a:gs>
                <a:gs pos="100000">
                  <a:srgbClr val="39728F"/>
                </a:gs>
              </a:gsLst>
              <a:lin ang="5400000" scaled="1"/>
            </a:gra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47175" name="Text Box 9"/>
            <p:cNvSpPr txBox="1">
              <a:spLocks noChangeArrowheads="1"/>
            </p:cNvSpPr>
            <p:nvPr/>
          </p:nvSpPr>
          <p:spPr bwMode="auto">
            <a:xfrm>
              <a:off x="317" y="1933"/>
              <a:ext cx="771" cy="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spcBef>
                  <a:spcPct val="50000"/>
                </a:spcBef>
              </a:pPr>
              <a:r>
                <a:rPr lang="tr-TR" altLang="tr-TR" sz="3200">
                  <a:solidFill>
                    <a:srgbClr val="FFFFCC"/>
                  </a:solidFill>
                  <a:sym typeface="Webdings" panose="05030102010509060703" pitchFamily="18" charset="2"/>
                </a:rPr>
                <a:t></a:t>
              </a:r>
              <a:r>
                <a:rPr lang="tr-TR" altLang="tr-TR">
                  <a:sym typeface="Webdings" panose="05030102010509060703" pitchFamily="18" charset="2"/>
                </a:rPr>
                <a:t> </a:t>
              </a:r>
              <a:r>
                <a:rPr lang="tr-TR" altLang="tr-TR">
                  <a:solidFill>
                    <a:schemeClr val="bg1"/>
                  </a:solidFill>
                  <a:sym typeface="Webdings" panose="05030102010509060703" pitchFamily="18" charset="2"/>
                </a:rPr>
                <a:t>İşletmeler</a:t>
              </a:r>
            </a:p>
          </p:txBody>
        </p:sp>
      </p:grpSp>
      <p:pic>
        <p:nvPicPr>
          <p:cNvPr id="9435" name="Picture 219" descr="j0285750"/>
          <p:cNvPicPr>
            <a:picLocks noGrp="1" noChangeAspect="1" noChangeArrowheads="1"/>
          </p:cNvPicPr>
          <p:nvPr>
            <p:ph/>
          </p:nvPr>
        </p:nvPicPr>
        <p:blipFill>
          <a:blip r:embed="rId4" cstate="print">
            <a:extLst>
              <a:ext uri="{28A0092B-C50C-407E-A947-70E740481C1C}">
                <a14:useLocalDpi xmlns:a14="http://schemas.microsoft.com/office/drawing/2010/main" val="0"/>
              </a:ext>
            </a:extLst>
          </a:blip>
          <a:srcRect/>
          <a:stretch>
            <a:fillRect/>
          </a:stretch>
        </p:blipFill>
        <p:spPr bwMode="auto">
          <a:xfrm>
            <a:off x="3071814" y="1916114"/>
            <a:ext cx="1368425" cy="8413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437" name="Line 221"/>
          <p:cNvSpPr>
            <a:spLocks noChangeShapeType="1"/>
          </p:cNvSpPr>
          <p:nvPr/>
        </p:nvSpPr>
        <p:spPr bwMode="auto">
          <a:xfrm flipV="1">
            <a:off x="4079875" y="1773239"/>
            <a:ext cx="503238" cy="287337"/>
          </a:xfrm>
          <a:prstGeom prst="line">
            <a:avLst/>
          </a:prstGeom>
          <a:noFill/>
          <a:ln w="50800">
            <a:solidFill>
              <a:schemeClr val="hlink"/>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9438" name="Line 222"/>
          <p:cNvSpPr>
            <a:spLocks noChangeShapeType="1"/>
          </p:cNvSpPr>
          <p:nvPr/>
        </p:nvSpPr>
        <p:spPr bwMode="auto">
          <a:xfrm flipH="1">
            <a:off x="2927350" y="2636839"/>
            <a:ext cx="431800" cy="287337"/>
          </a:xfrm>
          <a:prstGeom prst="line">
            <a:avLst/>
          </a:prstGeom>
          <a:noFill/>
          <a:ln w="50800">
            <a:solidFill>
              <a:schemeClr val="hlink"/>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pic>
        <p:nvPicPr>
          <p:cNvPr id="9439" name="Picture 223" descr="j0285750"/>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7820025" y="1987551"/>
            <a:ext cx="1339850" cy="841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440" name="Line 224"/>
          <p:cNvSpPr>
            <a:spLocks noChangeShapeType="1"/>
          </p:cNvSpPr>
          <p:nvPr/>
        </p:nvSpPr>
        <p:spPr bwMode="auto">
          <a:xfrm flipH="1" flipV="1">
            <a:off x="7391401" y="1989138"/>
            <a:ext cx="720725" cy="431800"/>
          </a:xfrm>
          <a:prstGeom prst="line">
            <a:avLst/>
          </a:prstGeom>
          <a:noFill/>
          <a:ln w="50800">
            <a:solidFill>
              <a:schemeClr val="hlink"/>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9441" name="Line 225"/>
          <p:cNvSpPr>
            <a:spLocks noChangeShapeType="1"/>
          </p:cNvSpPr>
          <p:nvPr/>
        </p:nvSpPr>
        <p:spPr bwMode="auto">
          <a:xfrm>
            <a:off x="8878889" y="2708275"/>
            <a:ext cx="422275" cy="287338"/>
          </a:xfrm>
          <a:prstGeom prst="line">
            <a:avLst/>
          </a:prstGeom>
          <a:noFill/>
          <a:ln w="50800">
            <a:solidFill>
              <a:schemeClr val="hlink"/>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pic>
        <p:nvPicPr>
          <p:cNvPr id="9443" name="Picture 227" descr="j0285750"/>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7535864" y="4387851"/>
            <a:ext cx="1366837" cy="841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444" name="Line 228"/>
          <p:cNvSpPr>
            <a:spLocks noChangeShapeType="1"/>
          </p:cNvSpPr>
          <p:nvPr/>
        </p:nvSpPr>
        <p:spPr bwMode="auto">
          <a:xfrm flipV="1">
            <a:off x="8688388" y="4005264"/>
            <a:ext cx="647700" cy="503237"/>
          </a:xfrm>
          <a:prstGeom prst="line">
            <a:avLst/>
          </a:prstGeom>
          <a:noFill/>
          <a:ln w="50800">
            <a:solidFill>
              <a:schemeClr val="hlink"/>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9445" name="Line 229"/>
          <p:cNvSpPr>
            <a:spLocks noChangeShapeType="1"/>
          </p:cNvSpPr>
          <p:nvPr/>
        </p:nvSpPr>
        <p:spPr bwMode="auto">
          <a:xfrm flipH="1">
            <a:off x="7391400" y="5157789"/>
            <a:ext cx="431800" cy="287337"/>
          </a:xfrm>
          <a:prstGeom prst="line">
            <a:avLst/>
          </a:prstGeom>
          <a:noFill/>
          <a:ln w="50800">
            <a:solidFill>
              <a:schemeClr val="hlink"/>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grpSp>
        <p:nvGrpSpPr>
          <p:cNvPr id="17" name="Group 241"/>
          <p:cNvGrpSpPr>
            <a:grpSpLocks/>
          </p:cNvGrpSpPr>
          <p:nvPr/>
        </p:nvGrpSpPr>
        <p:grpSpPr bwMode="auto">
          <a:xfrm>
            <a:off x="3359150" y="2997200"/>
            <a:ext cx="2160588" cy="501650"/>
            <a:chOff x="1156" y="1888"/>
            <a:chExt cx="1361" cy="316"/>
          </a:xfrm>
        </p:grpSpPr>
        <p:sp>
          <p:nvSpPr>
            <p:cNvPr id="47170" name="AutoShape 120"/>
            <p:cNvSpPr>
              <a:spLocks noChangeArrowheads="1"/>
            </p:cNvSpPr>
            <p:nvPr/>
          </p:nvSpPr>
          <p:spPr bwMode="auto">
            <a:xfrm flipH="1">
              <a:off x="1156" y="1888"/>
              <a:ext cx="1361" cy="316"/>
            </a:xfrm>
            <a:prstGeom prst="homePlate">
              <a:avLst>
                <a:gd name="adj" fmla="val 107674"/>
              </a:avLst>
            </a:prstGeom>
            <a:solidFill>
              <a:schemeClr val="accent2"/>
            </a:solidFill>
            <a:ln w="9525">
              <a:solidFill>
                <a:schemeClr val="accent2"/>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pic>
          <p:nvPicPr>
            <p:cNvPr id="47171" name="Picture 164" descr="money"/>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0752136">
              <a:off x="1792" y="1912"/>
              <a:ext cx="272" cy="2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172" name="Picture 184" descr="images%5Cmoney"/>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0800000" flipH="1">
              <a:off x="1292" y="1922"/>
              <a:ext cx="420" cy="2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173" name="Picture 240" descr="images%5Cmoney"/>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2109" y="1939"/>
              <a:ext cx="362" cy="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8" name="Group 188"/>
          <p:cNvGrpSpPr>
            <a:grpSpLocks/>
          </p:cNvGrpSpPr>
          <p:nvPr/>
        </p:nvGrpSpPr>
        <p:grpSpPr bwMode="auto">
          <a:xfrm rot="10800000">
            <a:off x="5162550" y="2492376"/>
            <a:ext cx="717550" cy="1008063"/>
            <a:chOff x="2292" y="1570"/>
            <a:chExt cx="452" cy="454"/>
          </a:xfrm>
        </p:grpSpPr>
        <p:sp>
          <p:nvSpPr>
            <p:cNvPr id="47168" name="AutoShape 121"/>
            <p:cNvSpPr>
              <a:spLocks noChangeArrowheads="1"/>
            </p:cNvSpPr>
            <p:nvPr/>
          </p:nvSpPr>
          <p:spPr bwMode="auto">
            <a:xfrm rot="5400000" flipH="1">
              <a:off x="2291" y="1571"/>
              <a:ext cx="454" cy="452"/>
            </a:xfrm>
            <a:prstGeom prst="homePlate">
              <a:avLst>
                <a:gd name="adj" fmla="val 50124"/>
              </a:avLst>
            </a:prstGeom>
            <a:solidFill>
              <a:schemeClr val="accent2"/>
            </a:solidFill>
            <a:ln w="9525">
              <a:solidFill>
                <a:schemeClr val="accent2"/>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pic>
          <p:nvPicPr>
            <p:cNvPr id="47169" name="Picture 181" descr="money"/>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47864">
              <a:off x="2381" y="1661"/>
              <a:ext cx="272" cy="2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9" name="Group 58"/>
          <p:cNvGrpSpPr>
            <a:grpSpLocks/>
          </p:cNvGrpSpPr>
          <p:nvPr/>
        </p:nvGrpSpPr>
        <p:grpSpPr bwMode="auto">
          <a:xfrm>
            <a:off x="4656138" y="1052513"/>
            <a:ext cx="2952750" cy="1439862"/>
            <a:chOff x="1973" y="754"/>
            <a:chExt cx="1860" cy="907"/>
          </a:xfrm>
        </p:grpSpPr>
        <p:sp>
          <p:nvSpPr>
            <p:cNvPr id="47165" name="AutoShape 4"/>
            <p:cNvSpPr>
              <a:spLocks noChangeArrowheads="1"/>
            </p:cNvSpPr>
            <p:nvPr/>
          </p:nvSpPr>
          <p:spPr bwMode="auto">
            <a:xfrm>
              <a:off x="1973" y="754"/>
              <a:ext cx="1723" cy="907"/>
            </a:xfrm>
            <a:prstGeom prst="bevel">
              <a:avLst>
                <a:gd name="adj" fmla="val 12500"/>
              </a:avLst>
            </a:prstGeom>
            <a:gradFill rotWithShape="1">
              <a:gsLst>
                <a:gs pos="0">
                  <a:srgbClr val="66CCFF"/>
                </a:gs>
                <a:gs pos="100000">
                  <a:srgbClr val="2F5E76"/>
                </a:gs>
              </a:gsLst>
              <a:lin ang="5400000" scaled="1"/>
            </a:gra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47166" name="Text Box 56"/>
            <p:cNvSpPr txBox="1">
              <a:spLocks noChangeArrowheads="1"/>
            </p:cNvSpPr>
            <p:nvPr/>
          </p:nvSpPr>
          <p:spPr bwMode="auto">
            <a:xfrm>
              <a:off x="2018" y="1349"/>
              <a:ext cx="1769" cy="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700">
                  <a:solidFill>
                    <a:schemeClr val="bg1"/>
                  </a:solidFill>
                </a:rPr>
                <a:t>Mal ve Hizmetler Piyasası</a:t>
              </a:r>
            </a:p>
          </p:txBody>
        </p:sp>
        <p:sp>
          <p:nvSpPr>
            <p:cNvPr id="47167" name="Text Box 57"/>
            <p:cNvSpPr txBox="1">
              <a:spLocks noChangeArrowheads="1"/>
            </p:cNvSpPr>
            <p:nvPr/>
          </p:nvSpPr>
          <p:spPr bwMode="auto">
            <a:xfrm>
              <a:off x="2064" y="856"/>
              <a:ext cx="1769" cy="5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lnSpc>
                  <a:spcPct val="75000"/>
                </a:lnSpc>
              </a:pPr>
              <a:r>
                <a:rPr lang="tr-TR" altLang="tr-TR" sz="3600">
                  <a:solidFill>
                    <a:srgbClr val="FFFFCC"/>
                  </a:solidFill>
                  <a:sym typeface="Webdings" panose="05030102010509060703" pitchFamily="18" charset="2"/>
                </a:rPr>
                <a:t></a:t>
              </a:r>
            </a:p>
          </p:txBody>
        </p:sp>
      </p:grpSp>
      <p:grpSp>
        <p:nvGrpSpPr>
          <p:cNvPr id="20" name="Group 245"/>
          <p:cNvGrpSpPr>
            <a:grpSpLocks/>
          </p:cNvGrpSpPr>
          <p:nvPr/>
        </p:nvGrpSpPr>
        <p:grpSpPr bwMode="auto">
          <a:xfrm>
            <a:off x="6456364" y="3570289"/>
            <a:ext cx="2376487" cy="434975"/>
            <a:chOff x="3107" y="2249"/>
            <a:chExt cx="1497" cy="274"/>
          </a:xfrm>
        </p:grpSpPr>
        <p:sp>
          <p:nvSpPr>
            <p:cNvPr id="47161" name="AutoShape 125"/>
            <p:cNvSpPr>
              <a:spLocks noChangeArrowheads="1"/>
            </p:cNvSpPr>
            <p:nvPr/>
          </p:nvSpPr>
          <p:spPr bwMode="auto">
            <a:xfrm flipV="1">
              <a:off x="3107" y="2251"/>
              <a:ext cx="1497" cy="271"/>
            </a:xfrm>
            <a:prstGeom prst="homePlate">
              <a:avLst>
                <a:gd name="adj" fmla="val 138100"/>
              </a:avLst>
            </a:prstGeom>
            <a:solidFill>
              <a:schemeClr val="accent2"/>
            </a:solidFill>
            <a:ln w="9525">
              <a:solidFill>
                <a:schemeClr val="accent2"/>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pic>
          <p:nvPicPr>
            <p:cNvPr id="47162" name="Picture 172" descr="money"/>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019664" flipV="1">
              <a:off x="3608" y="2251"/>
              <a:ext cx="272" cy="2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163" name="Picture 173" descr="images%5Cmoney"/>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700422">
              <a:off x="3878" y="2251"/>
              <a:ext cx="454" cy="2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164" name="Picture 244" descr="images%5Cmoney"/>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760823" flipH="1">
              <a:off x="3231" y="2276"/>
              <a:ext cx="420" cy="2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1" name="Group 242"/>
          <p:cNvGrpSpPr>
            <a:grpSpLocks/>
          </p:cNvGrpSpPr>
          <p:nvPr/>
        </p:nvGrpSpPr>
        <p:grpSpPr bwMode="auto">
          <a:xfrm>
            <a:off x="6167439" y="3573463"/>
            <a:ext cx="720725" cy="1439862"/>
            <a:chOff x="2925" y="2251"/>
            <a:chExt cx="454" cy="907"/>
          </a:xfrm>
        </p:grpSpPr>
        <p:sp>
          <p:nvSpPr>
            <p:cNvPr id="47158" name="AutoShape 126"/>
            <p:cNvSpPr>
              <a:spLocks noChangeArrowheads="1"/>
            </p:cNvSpPr>
            <p:nvPr/>
          </p:nvSpPr>
          <p:spPr bwMode="auto">
            <a:xfrm rot="16200000" flipV="1">
              <a:off x="2675" y="2501"/>
              <a:ext cx="907" cy="407"/>
            </a:xfrm>
            <a:prstGeom prst="homePlate">
              <a:avLst>
                <a:gd name="adj" fmla="val 67815"/>
              </a:avLst>
            </a:prstGeom>
            <a:solidFill>
              <a:schemeClr val="accent2"/>
            </a:solidFill>
            <a:ln w="9525">
              <a:solidFill>
                <a:schemeClr val="accent2"/>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pic>
          <p:nvPicPr>
            <p:cNvPr id="47159" name="Picture 170" descr="money"/>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21552136" flipV="1">
              <a:off x="2971" y="2432"/>
              <a:ext cx="272" cy="2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160" name="Picture 171" descr="images%5Cmoney"/>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25" y="2840"/>
              <a:ext cx="454" cy="2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2" name="Group 55"/>
          <p:cNvGrpSpPr>
            <a:grpSpLocks/>
          </p:cNvGrpSpPr>
          <p:nvPr/>
        </p:nvGrpSpPr>
        <p:grpSpPr bwMode="auto">
          <a:xfrm>
            <a:off x="4656138" y="5013325"/>
            <a:ext cx="2735262" cy="1455738"/>
            <a:chOff x="1973" y="2931"/>
            <a:chExt cx="1723" cy="917"/>
          </a:xfrm>
        </p:grpSpPr>
        <p:sp>
          <p:nvSpPr>
            <p:cNvPr id="47149" name="AutoShape 5"/>
            <p:cNvSpPr>
              <a:spLocks noChangeArrowheads="1"/>
            </p:cNvSpPr>
            <p:nvPr/>
          </p:nvSpPr>
          <p:spPr bwMode="auto">
            <a:xfrm>
              <a:off x="1973" y="2931"/>
              <a:ext cx="1723" cy="907"/>
            </a:xfrm>
            <a:prstGeom prst="bevel">
              <a:avLst>
                <a:gd name="adj" fmla="val 12500"/>
              </a:avLst>
            </a:prstGeom>
            <a:gradFill rotWithShape="1">
              <a:gsLst>
                <a:gs pos="0">
                  <a:srgbClr val="66CCFF"/>
                </a:gs>
                <a:gs pos="100000">
                  <a:srgbClr val="2F5E76"/>
                </a:gs>
              </a:gsLst>
              <a:lin ang="5400000" scaled="1"/>
            </a:gra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tr-TR" altLang="tr-TR"/>
            </a:p>
          </p:txBody>
        </p:sp>
        <p:sp>
          <p:nvSpPr>
            <p:cNvPr id="47150" name="Text Box 14"/>
            <p:cNvSpPr txBox="1">
              <a:spLocks noChangeArrowheads="1"/>
            </p:cNvSpPr>
            <p:nvPr/>
          </p:nvSpPr>
          <p:spPr bwMode="auto">
            <a:xfrm>
              <a:off x="2018" y="3556"/>
              <a:ext cx="1633"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400" b="1">
                  <a:solidFill>
                    <a:schemeClr val="bg1"/>
                  </a:solidFill>
                </a:rPr>
                <a:t>Üretim Faktörleri Piyasası</a:t>
              </a:r>
            </a:p>
          </p:txBody>
        </p:sp>
        <p:sp>
          <p:nvSpPr>
            <p:cNvPr id="47151" name="Text Box 15"/>
            <p:cNvSpPr txBox="1">
              <a:spLocks noChangeArrowheads="1"/>
            </p:cNvSpPr>
            <p:nvPr/>
          </p:nvSpPr>
          <p:spPr bwMode="auto">
            <a:xfrm>
              <a:off x="2064" y="3022"/>
              <a:ext cx="1315" cy="8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endParaRPr lang="tr-TR" altLang="tr-TR" sz="3200">
                <a:solidFill>
                  <a:schemeClr val="bg1"/>
                </a:solidFill>
                <a:sym typeface="Webdings" panose="05030102010509060703" pitchFamily="18" charset="2"/>
              </a:endParaRPr>
            </a:p>
            <a:p>
              <a:pPr eaLnBrk="1" hangingPunct="1">
                <a:spcBef>
                  <a:spcPct val="50000"/>
                </a:spcBef>
              </a:pPr>
              <a:endParaRPr lang="tr-TR" altLang="tr-TR" sz="3200">
                <a:solidFill>
                  <a:schemeClr val="bg1"/>
                </a:solidFill>
                <a:sym typeface="Webdings" panose="05030102010509060703" pitchFamily="18" charset="2"/>
              </a:endParaRPr>
            </a:p>
          </p:txBody>
        </p:sp>
        <p:sp>
          <p:nvSpPr>
            <p:cNvPr id="47152" name="Rectangle 22"/>
            <p:cNvSpPr>
              <a:spLocks noChangeArrowheads="1"/>
            </p:cNvSpPr>
            <p:nvPr/>
          </p:nvSpPr>
          <p:spPr bwMode="auto">
            <a:xfrm>
              <a:off x="3094" y="3385"/>
              <a:ext cx="466" cy="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spcBef>
                  <a:spcPct val="20000"/>
                </a:spcBef>
                <a:buClr>
                  <a:schemeClr val="folHlink"/>
                </a:buClr>
                <a:buSzPct val="60000"/>
                <a:buFont typeface="Wingdings" panose="05000000000000000000" pitchFamily="2" charset="2"/>
                <a:buNone/>
              </a:pPr>
              <a:r>
                <a:rPr lang="tr-TR" altLang="tr-TR" sz="1200">
                  <a:solidFill>
                    <a:schemeClr val="bg1"/>
                  </a:solidFill>
                </a:rPr>
                <a:t>Tabiat</a:t>
              </a:r>
            </a:p>
          </p:txBody>
        </p:sp>
        <p:sp>
          <p:nvSpPr>
            <p:cNvPr id="47153" name="Rectangle 21"/>
            <p:cNvSpPr>
              <a:spLocks noChangeArrowheads="1"/>
            </p:cNvSpPr>
            <p:nvPr/>
          </p:nvSpPr>
          <p:spPr bwMode="auto">
            <a:xfrm>
              <a:off x="2524" y="3385"/>
              <a:ext cx="570" cy="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spcBef>
                  <a:spcPct val="20000"/>
                </a:spcBef>
                <a:buClr>
                  <a:schemeClr val="folHlink"/>
                </a:buClr>
                <a:buSzPct val="60000"/>
                <a:buFont typeface="Wingdings" panose="05000000000000000000" pitchFamily="2" charset="2"/>
                <a:buNone/>
              </a:pPr>
              <a:r>
                <a:rPr lang="tr-TR" altLang="tr-TR" sz="1200">
                  <a:solidFill>
                    <a:schemeClr val="bg1"/>
                  </a:solidFill>
                </a:rPr>
                <a:t>Sermaye</a:t>
              </a:r>
            </a:p>
          </p:txBody>
        </p:sp>
        <p:sp>
          <p:nvSpPr>
            <p:cNvPr id="47154" name="Rectangle 20"/>
            <p:cNvSpPr>
              <a:spLocks noChangeArrowheads="1"/>
            </p:cNvSpPr>
            <p:nvPr/>
          </p:nvSpPr>
          <p:spPr bwMode="auto">
            <a:xfrm>
              <a:off x="2109" y="3385"/>
              <a:ext cx="415" cy="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spcBef>
                  <a:spcPct val="20000"/>
                </a:spcBef>
                <a:buClr>
                  <a:schemeClr val="folHlink"/>
                </a:buClr>
                <a:buSzPct val="60000"/>
                <a:buFont typeface="Wingdings" panose="05000000000000000000" pitchFamily="2" charset="2"/>
                <a:buNone/>
              </a:pPr>
              <a:r>
                <a:rPr lang="tr-TR" altLang="tr-TR" sz="1200">
                  <a:solidFill>
                    <a:schemeClr val="bg1"/>
                  </a:solidFill>
                </a:rPr>
                <a:t>Emek</a:t>
              </a:r>
            </a:p>
          </p:txBody>
        </p:sp>
        <p:sp>
          <p:nvSpPr>
            <p:cNvPr id="47155" name="Rectangle 19"/>
            <p:cNvSpPr>
              <a:spLocks noChangeArrowheads="1"/>
            </p:cNvSpPr>
            <p:nvPr/>
          </p:nvSpPr>
          <p:spPr bwMode="auto">
            <a:xfrm>
              <a:off x="3094" y="3021"/>
              <a:ext cx="466" cy="3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spcBef>
                  <a:spcPct val="20000"/>
                </a:spcBef>
                <a:buClr>
                  <a:schemeClr val="folHlink"/>
                </a:buClr>
                <a:buSzPct val="60000"/>
                <a:buFont typeface="Wingdings" panose="05000000000000000000" pitchFamily="2" charset="2"/>
                <a:buNone/>
              </a:pPr>
              <a:r>
                <a:rPr lang="tr-TR" altLang="tr-TR" sz="3200">
                  <a:solidFill>
                    <a:srgbClr val="FFFFCC"/>
                  </a:solidFill>
                  <a:sym typeface="Webdings" panose="05030102010509060703" pitchFamily="18" charset="2"/>
                </a:rPr>
                <a:t></a:t>
              </a:r>
            </a:p>
          </p:txBody>
        </p:sp>
        <p:sp>
          <p:nvSpPr>
            <p:cNvPr id="47156" name="Rectangle 18"/>
            <p:cNvSpPr>
              <a:spLocks noChangeArrowheads="1"/>
            </p:cNvSpPr>
            <p:nvPr/>
          </p:nvSpPr>
          <p:spPr bwMode="auto">
            <a:xfrm>
              <a:off x="2524" y="3021"/>
              <a:ext cx="570" cy="3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spcBef>
                  <a:spcPct val="20000"/>
                </a:spcBef>
                <a:buClr>
                  <a:schemeClr val="folHlink"/>
                </a:buClr>
                <a:buSzPct val="60000"/>
                <a:buFont typeface="Wingdings" panose="05000000000000000000" pitchFamily="2" charset="2"/>
                <a:buNone/>
              </a:pPr>
              <a:r>
                <a:rPr lang="tr-TR" altLang="tr-TR" sz="3200">
                  <a:solidFill>
                    <a:srgbClr val="FFFFCC"/>
                  </a:solidFill>
                  <a:sym typeface="Webdings" panose="05030102010509060703" pitchFamily="18" charset="2"/>
                </a:rPr>
                <a:t></a:t>
              </a:r>
            </a:p>
          </p:txBody>
        </p:sp>
        <p:sp>
          <p:nvSpPr>
            <p:cNvPr id="47157" name="Rectangle 17"/>
            <p:cNvSpPr>
              <a:spLocks noChangeArrowheads="1"/>
            </p:cNvSpPr>
            <p:nvPr/>
          </p:nvSpPr>
          <p:spPr bwMode="auto">
            <a:xfrm>
              <a:off x="2109" y="3021"/>
              <a:ext cx="415" cy="3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spcBef>
                  <a:spcPct val="20000"/>
                </a:spcBef>
                <a:buClr>
                  <a:schemeClr val="folHlink"/>
                </a:buClr>
                <a:buSzPct val="60000"/>
                <a:buFont typeface="Wingdings" panose="05000000000000000000" pitchFamily="2" charset="2"/>
                <a:buNone/>
              </a:pPr>
              <a:r>
                <a:rPr lang="tr-TR" altLang="tr-TR" sz="3200">
                  <a:solidFill>
                    <a:srgbClr val="FFFFCC"/>
                  </a:solidFill>
                  <a:sym typeface="Webdings" panose="05030102010509060703" pitchFamily="18" charset="2"/>
                </a:rPr>
                <a:t></a:t>
              </a:r>
            </a:p>
          </p:txBody>
        </p:sp>
      </p:grpSp>
    </p:spTree>
    <p:extLst>
      <p:ext uri="{BB962C8B-B14F-4D97-AF65-F5344CB8AC3E}">
        <p14:creationId xmlns:p14="http://schemas.microsoft.com/office/powerpoint/2010/main" val="140739045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dissolve">
                                      <p:cBhvr>
                                        <p:cTn id="7" dur="2000"/>
                                        <p:tgtEl>
                                          <p:spTgt spid="1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8"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slide(fromLeft)">
                                      <p:cBhvr>
                                        <p:cTn id="12" dur="500"/>
                                        <p:tgtEl>
                                          <p:spTgt spid="4"/>
                                        </p:tgtEl>
                                      </p:cBhvr>
                                    </p:animEffect>
                                  </p:childTnLst>
                                </p:cTn>
                              </p:par>
                            </p:childTnLst>
                          </p:cTn>
                        </p:par>
                        <p:par>
                          <p:cTn id="13" fill="hold" nodeType="afterGroup">
                            <p:stCondLst>
                              <p:cond delay="500"/>
                            </p:stCondLst>
                            <p:childTnLst>
                              <p:par>
                                <p:cTn id="14" presetID="12" presetClass="entr" presetSubtype="1" fill="hold" nodeType="afterEffect">
                                  <p:stCondLst>
                                    <p:cond delay="0"/>
                                  </p:stCondLst>
                                  <p:childTnLst>
                                    <p:set>
                                      <p:cBhvr>
                                        <p:cTn id="15" dur="1" fill="hold">
                                          <p:stCondLst>
                                            <p:cond delay="0"/>
                                          </p:stCondLst>
                                        </p:cTn>
                                        <p:tgtEl>
                                          <p:spTgt spid="2"/>
                                        </p:tgtEl>
                                        <p:attrNameLst>
                                          <p:attrName>style.visibility</p:attrName>
                                        </p:attrNameLst>
                                      </p:cBhvr>
                                      <p:to>
                                        <p:strVal val="visible"/>
                                      </p:to>
                                    </p:set>
                                    <p:animEffect transition="in" filter="slide(fromTop)">
                                      <p:cBhvr>
                                        <p:cTn id="16" dur="500"/>
                                        <p:tgtEl>
                                          <p:spTgt spid="2"/>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9" presetClass="entr" presetSubtype="0" fill="hold" nodeType="clickEffect">
                                  <p:stCondLst>
                                    <p:cond delay="0"/>
                                  </p:stCondLst>
                                  <p:childTnLst>
                                    <p:set>
                                      <p:cBhvr>
                                        <p:cTn id="20" dur="1" fill="hold">
                                          <p:stCondLst>
                                            <p:cond delay="0"/>
                                          </p:stCondLst>
                                        </p:cTn>
                                        <p:tgtEl>
                                          <p:spTgt spid="19"/>
                                        </p:tgtEl>
                                        <p:attrNameLst>
                                          <p:attrName>style.visibility</p:attrName>
                                        </p:attrNameLst>
                                      </p:cBhvr>
                                      <p:to>
                                        <p:strVal val="visible"/>
                                      </p:to>
                                    </p:set>
                                    <p:animEffect transition="in" filter="dissolve">
                                      <p:cBhvr>
                                        <p:cTn id="21" dur="500"/>
                                        <p:tgtEl>
                                          <p:spTgt spid="19"/>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2" presetClass="entr" presetSubtype="4" fill="hold" nodeType="clickEffect">
                                  <p:stCondLst>
                                    <p:cond delay="0"/>
                                  </p:stCondLst>
                                  <p:childTnLst>
                                    <p:set>
                                      <p:cBhvr>
                                        <p:cTn id="25" dur="1" fill="hold">
                                          <p:stCondLst>
                                            <p:cond delay="0"/>
                                          </p:stCondLst>
                                        </p:cTn>
                                        <p:tgtEl>
                                          <p:spTgt spid="11"/>
                                        </p:tgtEl>
                                        <p:attrNameLst>
                                          <p:attrName>style.visibility</p:attrName>
                                        </p:attrNameLst>
                                      </p:cBhvr>
                                      <p:to>
                                        <p:strVal val="visible"/>
                                      </p:to>
                                    </p:set>
                                    <p:animEffect transition="in" filter="slide(fromBottom)">
                                      <p:cBhvr>
                                        <p:cTn id="26" dur="500"/>
                                        <p:tgtEl>
                                          <p:spTgt spid="11"/>
                                        </p:tgtEl>
                                      </p:cBhvr>
                                    </p:animEffect>
                                  </p:childTnLst>
                                </p:cTn>
                              </p:par>
                            </p:childTnLst>
                          </p:cTn>
                        </p:par>
                        <p:par>
                          <p:cTn id="27" fill="hold" nodeType="afterGroup">
                            <p:stCondLst>
                              <p:cond delay="500"/>
                            </p:stCondLst>
                            <p:childTnLst>
                              <p:par>
                                <p:cTn id="28" presetID="12" presetClass="entr" presetSubtype="8" fill="hold" nodeType="afterEffect">
                                  <p:stCondLst>
                                    <p:cond delay="0"/>
                                  </p:stCondLst>
                                  <p:childTnLst>
                                    <p:set>
                                      <p:cBhvr>
                                        <p:cTn id="29" dur="1" fill="hold">
                                          <p:stCondLst>
                                            <p:cond delay="0"/>
                                          </p:stCondLst>
                                        </p:cTn>
                                        <p:tgtEl>
                                          <p:spTgt spid="10"/>
                                        </p:tgtEl>
                                        <p:attrNameLst>
                                          <p:attrName>style.visibility</p:attrName>
                                        </p:attrNameLst>
                                      </p:cBhvr>
                                      <p:to>
                                        <p:strVal val="visible"/>
                                      </p:to>
                                    </p:set>
                                    <p:animEffect transition="in" filter="slide(fromLeft)">
                                      <p:cBhvr>
                                        <p:cTn id="30" dur="500"/>
                                        <p:tgtEl>
                                          <p:spTgt spid="10"/>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9" presetClass="entr" presetSubtype="0" fill="hold" nodeType="clickEffect">
                                  <p:stCondLst>
                                    <p:cond delay="0"/>
                                  </p:stCondLst>
                                  <p:childTnLst>
                                    <p:set>
                                      <p:cBhvr>
                                        <p:cTn id="34" dur="1" fill="hold">
                                          <p:stCondLst>
                                            <p:cond delay="0"/>
                                          </p:stCondLst>
                                        </p:cTn>
                                        <p:tgtEl>
                                          <p:spTgt spid="16"/>
                                        </p:tgtEl>
                                        <p:attrNameLst>
                                          <p:attrName>style.visibility</p:attrName>
                                        </p:attrNameLst>
                                      </p:cBhvr>
                                      <p:to>
                                        <p:strVal val="visible"/>
                                      </p:to>
                                    </p:set>
                                    <p:animEffect transition="in" filter="dissolve">
                                      <p:cBhvr>
                                        <p:cTn id="35" dur="500"/>
                                        <p:tgtEl>
                                          <p:spTgt spid="16"/>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12" presetClass="entr" presetSubtype="2" fill="hold" nodeType="clickEffect">
                                  <p:stCondLst>
                                    <p:cond delay="0"/>
                                  </p:stCondLst>
                                  <p:childTnLst>
                                    <p:set>
                                      <p:cBhvr>
                                        <p:cTn id="39" dur="1" fill="hold">
                                          <p:stCondLst>
                                            <p:cond delay="0"/>
                                          </p:stCondLst>
                                        </p:cTn>
                                        <p:tgtEl>
                                          <p:spTgt spid="15"/>
                                        </p:tgtEl>
                                        <p:attrNameLst>
                                          <p:attrName>style.visibility</p:attrName>
                                        </p:attrNameLst>
                                      </p:cBhvr>
                                      <p:to>
                                        <p:strVal val="visible"/>
                                      </p:to>
                                    </p:set>
                                    <p:animEffect transition="in" filter="slide(fromRight)">
                                      <p:cBhvr>
                                        <p:cTn id="40" dur="500"/>
                                        <p:tgtEl>
                                          <p:spTgt spid="15"/>
                                        </p:tgtEl>
                                      </p:cBhvr>
                                    </p:animEffect>
                                  </p:childTnLst>
                                </p:cTn>
                              </p:par>
                            </p:childTnLst>
                          </p:cTn>
                        </p:par>
                        <p:par>
                          <p:cTn id="41" fill="hold" nodeType="afterGroup">
                            <p:stCondLst>
                              <p:cond delay="500"/>
                            </p:stCondLst>
                            <p:childTnLst>
                              <p:par>
                                <p:cTn id="42" presetID="12" presetClass="entr" presetSubtype="4" fill="hold" nodeType="afterEffect">
                                  <p:stCondLst>
                                    <p:cond delay="0"/>
                                  </p:stCondLst>
                                  <p:childTnLst>
                                    <p:set>
                                      <p:cBhvr>
                                        <p:cTn id="43" dur="1" fill="hold">
                                          <p:stCondLst>
                                            <p:cond delay="0"/>
                                          </p:stCondLst>
                                        </p:cTn>
                                        <p:tgtEl>
                                          <p:spTgt spid="14"/>
                                        </p:tgtEl>
                                        <p:attrNameLst>
                                          <p:attrName>style.visibility</p:attrName>
                                        </p:attrNameLst>
                                      </p:cBhvr>
                                      <p:to>
                                        <p:strVal val="visible"/>
                                      </p:to>
                                    </p:set>
                                    <p:animEffect transition="in" filter="slide(fromBottom)">
                                      <p:cBhvr>
                                        <p:cTn id="44" dur="500"/>
                                        <p:tgtEl>
                                          <p:spTgt spid="14"/>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9" presetClass="entr" presetSubtype="0" fill="hold" nodeType="clickEffect">
                                  <p:stCondLst>
                                    <p:cond delay="0"/>
                                  </p:stCondLst>
                                  <p:childTnLst>
                                    <p:set>
                                      <p:cBhvr>
                                        <p:cTn id="48" dur="1" fill="hold">
                                          <p:stCondLst>
                                            <p:cond delay="0"/>
                                          </p:stCondLst>
                                        </p:cTn>
                                        <p:tgtEl>
                                          <p:spTgt spid="22"/>
                                        </p:tgtEl>
                                        <p:attrNameLst>
                                          <p:attrName>style.visibility</p:attrName>
                                        </p:attrNameLst>
                                      </p:cBhvr>
                                      <p:to>
                                        <p:strVal val="visible"/>
                                      </p:to>
                                    </p:set>
                                    <p:animEffect transition="in" filter="dissolve">
                                      <p:cBhvr>
                                        <p:cTn id="49" dur="500"/>
                                        <p:tgtEl>
                                          <p:spTgt spid="22"/>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12" presetClass="entr" presetSubtype="1" fill="hold" nodeType="clickEffect">
                                  <p:stCondLst>
                                    <p:cond delay="0"/>
                                  </p:stCondLst>
                                  <p:childTnLst>
                                    <p:set>
                                      <p:cBhvr>
                                        <p:cTn id="53" dur="1" fill="hold">
                                          <p:stCondLst>
                                            <p:cond delay="0"/>
                                          </p:stCondLst>
                                        </p:cTn>
                                        <p:tgtEl>
                                          <p:spTgt spid="9"/>
                                        </p:tgtEl>
                                        <p:attrNameLst>
                                          <p:attrName>style.visibility</p:attrName>
                                        </p:attrNameLst>
                                      </p:cBhvr>
                                      <p:to>
                                        <p:strVal val="visible"/>
                                      </p:to>
                                    </p:set>
                                    <p:animEffect transition="in" filter="slide(fromTop)">
                                      <p:cBhvr>
                                        <p:cTn id="54" dur="500"/>
                                        <p:tgtEl>
                                          <p:spTgt spid="9"/>
                                        </p:tgtEl>
                                      </p:cBhvr>
                                    </p:animEffect>
                                  </p:childTnLst>
                                </p:cTn>
                              </p:par>
                            </p:childTnLst>
                          </p:cTn>
                        </p:par>
                        <p:par>
                          <p:cTn id="55" fill="hold" nodeType="afterGroup">
                            <p:stCondLst>
                              <p:cond delay="500"/>
                            </p:stCondLst>
                            <p:childTnLst>
                              <p:par>
                                <p:cTn id="56" presetID="12" presetClass="entr" presetSubtype="2" fill="hold" nodeType="afterEffect">
                                  <p:stCondLst>
                                    <p:cond delay="0"/>
                                  </p:stCondLst>
                                  <p:childTnLst>
                                    <p:set>
                                      <p:cBhvr>
                                        <p:cTn id="57" dur="1" fill="hold">
                                          <p:stCondLst>
                                            <p:cond delay="0"/>
                                          </p:stCondLst>
                                        </p:cTn>
                                        <p:tgtEl>
                                          <p:spTgt spid="12"/>
                                        </p:tgtEl>
                                        <p:attrNameLst>
                                          <p:attrName>style.visibility</p:attrName>
                                        </p:attrNameLst>
                                      </p:cBhvr>
                                      <p:to>
                                        <p:strVal val="visible"/>
                                      </p:to>
                                    </p:set>
                                    <p:animEffect transition="in" filter="slide(fromRight)">
                                      <p:cBhvr>
                                        <p:cTn id="58" dur="500"/>
                                        <p:tgtEl>
                                          <p:spTgt spid="12"/>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12" presetClass="entr" presetSubtype="2" fill="hold" nodeType="clickEffect">
                                  <p:stCondLst>
                                    <p:cond delay="0"/>
                                  </p:stCondLst>
                                  <p:childTnLst>
                                    <p:set>
                                      <p:cBhvr>
                                        <p:cTn id="62" dur="1" fill="hold">
                                          <p:stCondLst>
                                            <p:cond delay="0"/>
                                          </p:stCondLst>
                                        </p:cTn>
                                        <p:tgtEl>
                                          <p:spTgt spid="8"/>
                                        </p:tgtEl>
                                        <p:attrNameLst>
                                          <p:attrName>style.visibility</p:attrName>
                                        </p:attrNameLst>
                                      </p:cBhvr>
                                      <p:to>
                                        <p:strVal val="visible"/>
                                      </p:to>
                                    </p:set>
                                    <p:animEffect transition="in" filter="slide(fromRight)">
                                      <p:cBhvr>
                                        <p:cTn id="63" dur="500"/>
                                        <p:tgtEl>
                                          <p:spTgt spid="8"/>
                                        </p:tgtEl>
                                      </p:cBhvr>
                                    </p:animEffect>
                                  </p:childTnLst>
                                </p:cTn>
                              </p:par>
                            </p:childTnLst>
                          </p:cTn>
                        </p:par>
                        <p:par>
                          <p:cTn id="64" fill="hold" nodeType="afterGroup">
                            <p:stCondLst>
                              <p:cond delay="500"/>
                            </p:stCondLst>
                            <p:childTnLst>
                              <p:par>
                                <p:cTn id="65" presetID="12" presetClass="entr" presetSubtype="4" fill="hold" nodeType="afterEffect">
                                  <p:stCondLst>
                                    <p:cond delay="0"/>
                                  </p:stCondLst>
                                  <p:childTnLst>
                                    <p:set>
                                      <p:cBhvr>
                                        <p:cTn id="66" dur="1" fill="hold">
                                          <p:stCondLst>
                                            <p:cond delay="0"/>
                                          </p:stCondLst>
                                        </p:cTn>
                                        <p:tgtEl>
                                          <p:spTgt spid="7"/>
                                        </p:tgtEl>
                                        <p:attrNameLst>
                                          <p:attrName>style.visibility</p:attrName>
                                        </p:attrNameLst>
                                      </p:cBhvr>
                                      <p:to>
                                        <p:strVal val="visible"/>
                                      </p:to>
                                    </p:set>
                                    <p:animEffect transition="in" filter="slide(fromBottom)">
                                      <p:cBhvr>
                                        <p:cTn id="67" dur="500"/>
                                        <p:tgtEl>
                                          <p:spTgt spid="7"/>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12" presetClass="entr" presetSubtype="4" fill="hold" grpId="0" nodeType="clickEffect">
                                  <p:stCondLst>
                                    <p:cond delay="0"/>
                                  </p:stCondLst>
                                  <p:childTnLst>
                                    <p:set>
                                      <p:cBhvr>
                                        <p:cTn id="71" dur="1" fill="hold">
                                          <p:stCondLst>
                                            <p:cond delay="0"/>
                                          </p:stCondLst>
                                        </p:cTn>
                                        <p:tgtEl>
                                          <p:spTgt spid="9431"/>
                                        </p:tgtEl>
                                        <p:attrNameLst>
                                          <p:attrName>style.visibility</p:attrName>
                                        </p:attrNameLst>
                                      </p:cBhvr>
                                      <p:to>
                                        <p:strVal val="visible"/>
                                      </p:to>
                                    </p:set>
                                    <p:animEffect transition="in" filter="slide(fromBottom)">
                                      <p:cBhvr>
                                        <p:cTn id="72" dur="500"/>
                                        <p:tgtEl>
                                          <p:spTgt spid="9431"/>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12" presetClass="entr" presetSubtype="1" fill="hold" nodeType="clickEffect">
                                  <p:stCondLst>
                                    <p:cond delay="0"/>
                                  </p:stCondLst>
                                  <p:childTnLst>
                                    <p:set>
                                      <p:cBhvr>
                                        <p:cTn id="76" dur="1" fill="hold">
                                          <p:stCondLst>
                                            <p:cond delay="0"/>
                                          </p:stCondLst>
                                        </p:cTn>
                                        <p:tgtEl>
                                          <p:spTgt spid="18"/>
                                        </p:tgtEl>
                                        <p:attrNameLst>
                                          <p:attrName>style.visibility</p:attrName>
                                        </p:attrNameLst>
                                      </p:cBhvr>
                                      <p:to>
                                        <p:strVal val="visible"/>
                                      </p:to>
                                    </p:set>
                                    <p:animEffect transition="in" filter="slide(fromTop)">
                                      <p:cBhvr>
                                        <p:cTn id="77" dur="500"/>
                                        <p:tgtEl>
                                          <p:spTgt spid="18"/>
                                        </p:tgtEl>
                                      </p:cBhvr>
                                    </p:animEffect>
                                  </p:childTnLst>
                                </p:cTn>
                              </p:par>
                            </p:childTnLst>
                          </p:cTn>
                        </p:par>
                        <p:par>
                          <p:cTn id="78" fill="hold" nodeType="afterGroup">
                            <p:stCondLst>
                              <p:cond delay="500"/>
                            </p:stCondLst>
                            <p:childTnLst>
                              <p:par>
                                <p:cTn id="79" presetID="12" presetClass="entr" presetSubtype="2" fill="hold" nodeType="afterEffect">
                                  <p:stCondLst>
                                    <p:cond delay="0"/>
                                  </p:stCondLst>
                                  <p:childTnLst>
                                    <p:set>
                                      <p:cBhvr>
                                        <p:cTn id="80" dur="1" fill="hold">
                                          <p:stCondLst>
                                            <p:cond delay="0"/>
                                          </p:stCondLst>
                                        </p:cTn>
                                        <p:tgtEl>
                                          <p:spTgt spid="17"/>
                                        </p:tgtEl>
                                        <p:attrNameLst>
                                          <p:attrName>style.visibility</p:attrName>
                                        </p:attrNameLst>
                                      </p:cBhvr>
                                      <p:to>
                                        <p:strVal val="visible"/>
                                      </p:to>
                                    </p:set>
                                    <p:animEffect transition="in" filter="slide(fromRight)">
                                      <p:cBhvr>
                                        <p:cTn id="81" dur="500"/>
                                        <p:tgtEl>
                                          <p:spTgt spid="17"/>
                                        </p:tgtEl>
                                      </p:cBhvr>
                                    </p:animEffect>
                                  </p:childTnLst>
                                </p:cTn>
                              </p:par>
                            </p:childTnLst>
                          </p:cTn>
                        </p:par>
                      </p:childTnLst>
                    </p:cTn>
                  </p:par>
                  <p:par>
                    <p:cTn id="82" fill="hold" nodeType="clickPar">
                      <p:stCondLst>
                        <p:cond delay="indefinite"/>
                      </p:stCondLst>
                      <p:childTnLst>
                        <p:par>
                          <p:cTn id="83" fill="hold" nodeType="withGroup">
                            <p:stCondLst>
                              <p:cond delay="0"/>
                            </p:stCondLst>
                            <p:childTnLst>
                              <p:par>
                                <p:cTn id="84" presetID="12" presetClass="entr" presetSubtype="4" fill="hold" grpId="0" nodeType="clickEffect">
                                  <p:stCondLst>
                                    <p:cond delay="0"/>
                                  </p:stCondLst>
                                  <p:childTnLst>
                                    <p:set>
                                      <p:cBhvr>
                                        <p:cTn id="85" dur="1" fill="hold">
                                          <p:stCondLst>
                                            <p:cond delay="0"/>
                                          </p:stCondLst>
                                        </p:cTn>
                                        <p:tgtEl>
                                          <p:spTgt spid="9432"/>
                                        </p:tgtEl>
                                        <p:attrNameLst>
                                          <p:attrName>style.visibility</p:attrName>
                                        </p:attrNameLst>
                                      </p:cBhvr>
                                      <p:to>
                                        <p:strVal val="visible"/>
                                      </p:to>
                                    </p:set>
                                    <p:animEffect transition="in" filter="slide(fromBottom)">
                                      <p:cBhvr>
                                        <p:cTn id="86" dur="500"/>
                                        <p:tgtEl>
                                          <p:spTgt spid="9432"/>
                                        </p:tgtEl>
                                      </p:cBhvr>
                                    </p:animEffect>
                                  </p:childTnLst>
                                </p:cTn>
                              </p:par>
                            </p:childTnLst>
                          </p:cTn>
                        </p:par>
                      </p:childTnLst>
                    </p:cTn>
                  </p:par>
                  <p:par>
                    <p:cTn id="87" fill="hold" nodeType="clickPar">
                      <p:stCondLst>
                        <p:cond delay="indefinite"/>
                      </p:stCondLst>
                      <p:childTnLst>
                        <p:par>
                          <p:cTn id="88" fill="hold" nodeType="withGroup">
                            <p:stCondLst>
                              <p:cond delay="0"/>
                            </p:stCondLst>
                            <p:childTnLst>
                              <p:par>
                                <p:cTn id="89" presetID="12" presetClass="entr" presetSubtype="8" fill="hold" nodeType="clickEffect">
                                  <p:stCondLst>
                                    <p:cond delay="0"/>
                                  </p:stCondLst>
                                  <p:childTnLst>
                                    <p:set>
                                      <p:cBhvr>
                                        <p:cTn id="90" dur="1" fill="hold">
                                          <p:stCondLst>
                                            <p:cond delay="0"/>
                                          </p:stCondLst>
                                        </p:cTn>
                                        <p:tgtEl>
                                          <p:spTgt spid="5"/>
                                        </p:tgtEl>
                                        <p:attrNameLst>
                                          <p:attrName>style.visibility</p:attrName>
                                        </p:attrNameLst>
                                      </p:cBhvr>
                                      <p:to>
                                        <p:strVal val="visible"/>
                                      </p:to>
                                    </p:set>
                                    <p:animEffect transition="in" filter="slide(fromLeft)">
                                      <p:cBhvr>
                                        <p:cTn id="91" dur="500"/>
                                        <p:tgtEl>
                                          <p:spTgt spid="5"/>
                                        </p:tgtEl>
                                      </p:cBhvr>
                                    </p:animEffect>
                                  </p:childTnLst>
                                </p:cTn>
                              </p:par>
                            </p:childTnLst>
                          </p:cTn>
                        </p:par>
                        <p:par>
                          <p:cTn id="92" fill="hold" nodeType="afterGroup">
                            <p:stCondLst>
                              <p:cond delay="500"/>
                            </p:stCondLst>
                            <p:childTnLst>
                              <p:par>
                                <p:cTn id="93" presetID="12" presetClass="entr" presetSubtype="1" fill="hold" nodeType="afterEffect">
                                  <p:stCondLst>
                                    <p:cond delay="0"/>
                                  </p:stCondLst>
                                  <p:childTnLst>
                                    <p:set>
                                      <p:cBhvr>
                                        <p:cTn id="94" dur="1" fill="hold">
                                          <p:stCondLst>
                                            <p:cond delay="0"/>
                                          </p:stCondLst>
                                        </p:cTn>
                                        <p:tgtEl>
                                          <p:spTgt spid="6"/>
                                        </p:tgtEl>
                                        <p:attrNameLst>
                                          <p:attrName>style.visibility</p:attrName>
                                        </p:attrNameLst>
                                      </p:cBhvr>
                                      <p:to>
                                        <p:strVal val="visible"/>
                                      </p:to>
                                    </p:set>
                                    <p:animEffect transition="in" filter="slide(fromTop)">
                                      <p:cBhvr>
                                        <p:cTn id="95" dur="500"/>
                                        <p:tgtEl>
                                          <p:spTgt spid="6"/>
                                        </p:tgtEl>
                                      </p:cBhvr>
                                    </p:animEffect>
                                  </p:childTnLst>
                                </p:cTn>
                              </p:par>
                            </p:childTnLst>
                          </p:cTn>
                        </p:par>
                      </p:childTnLst>
                    </p:cTn>
                  </p:par>
                  <p:par>
                    <p:cTn id="96" fill="hold" nodeType="clickPar">
                      <p:stCondLst>
                        <p:cond delay="indefinite"/>
                      </p:stCondLst>
                      <p:childTnLst>
                        <p:par>
                          <p:cTn id="97" fill="hold" nodeType="withGroup">
                            <p:stCondLst>
                              <p:cond delay="0"/>
                            </p:stCondLst>
                            <p:childTnLst>
                              <p:par>
                                <p:cTn id="98" presetID="12" presetClass="entr" presetSubtype="1" fill="hold" grpId="0" nodeType="clickEffect">
                                  <p:stCondLst>
                                    <p:cond delay="0"/>
                                  </p:stCondLst>
                                  <p:childTnLst>
                                    <p:set>
                                      <p:cBhvr>
                                        <p:cTn id="99" dur="1" fill="hold">
                                          <p:stCondLst>
                                            <p:cond delay="0"/>
                                          </p:stCondLst>
                                        </p:cTn>
                                        <p:tgtEl>
                                          <p:spTgt spid="9433"/>
                                        </p:tgtEl>
                                        <p:attrNameLst>
                                          <p:attrName>style.visibility</p:attrName>
                                        </p:attrNameLst>
                                      </p:cBhvr>
                                      <p:to>
                                        <p:strVal val="visible"/>
                                      </p:to>
                                    </p:set>
                                    <p:animEffect transition="in" filter="slide(fromTop)">
                                      <p:cBhvr>
                                        <p:cTn id="100" dur="500"/>
                                        <p:tgtEl>
                                          <p:spTgt spid="9433"/>
                                        </p:tgtEl>
                                      </p:cBhvr>
                                    </p:animEffect>
                                  </p:childTnLst>
                                </p:cTn>
                              </p:par>
                            </p:childTnLst>
                          </p:cTn>
                        </p:par>
                      </p:childTnLst>
                    </p:cTn>
                  </p:par>
                  <p:par>
                    <p:cTn id="101" fill="hold" nodeType="clickPar">
                      <p:stCondLst>
                        <p:cond delay="indefinite"/>
                      </p:stCondLst>
                      <p:childTnLst>
                        <p:par>
                          <p:cTn id="102" fill="hold" nodeType="withGroup">
                            <p:stCondLst>
                              <p:cond delay="0"/>
                            </p:stCondLst>
                            <p:childTnLst>
                              <p:par>
                                <p:cTn id="103" presetID="12" presetClass="entr" presetSubtype="4" fill="hold" nodeType="clickEffect">
                                  <p:stCondLst>
                                    <p:cond delay="0"/>
                                  </p:stCondLst>
                                  <p:childTnLst>
                                    <p:set>
                                      <p:cBhvr>
                                        <p:cTn id="104" dur="1" fill="hold">
                                          <p:stCondLst>
                                            <p:cond delay="0"/>
                                          </p:stCondLst>
                                        </p:cTn>
                                        <p:tgtEl>
                                          <p:spTgt spid="21"/>
                                        </p:tgtEl>
                                        <p:attrNameLst>
                                          <p:attrName>style.visibility</p:attrName>
                                        </p:attrNameLst>
                                      </p:cBhvr>
                                      <p:to>
                                        <p:strVal val="visible"/>
                                      </p:to>
                                    </p:set>
                                    <p:animEffect transition="in" filter="slide(fromBottom)">
                                      <p:cBhvr>
                                        <p:cTn id="105" dur="500"/>
                                        <p:tgtEl>
                                          <p:spTgt spid="21"/>
                                        </p:tgtEl>
                                      </p:cBhvr>
                                    </p:animEffect>
                                  </p:childTnLst>
                                </p:cTn>
                              </p:par>
                            </p:childTnLst>
                          </p:cTn>
                        </p:par>
                        <p:par>
                          <p:cTn id="106" fill="hold" nodeType="afterGroup">
                            <p:stCondLst>
                              <p:cond delay="500"/>
                            </p:stCondLst>
                            <p:childTnLst>
                              <p:par>
                                <p:cTn id="107" presetID="12" presetClass="entr" presetSubtype="8" fill="hold" nodeType="afterEffect">
                                  <p:stCondLst>
                                    <p:cond delay="0"/>
                                  </p:stCondLst>
                                  <p:childTnLst>
                                    <p:set>
                                      <p:cBhvr>
                                        <p:cTn id="108" dur="1" fill="hold">
                                          <p:stCondLst>
                                            <p:cond delay="0"/>
                                          </p:stCondLst>
                                        </p:cTn>
                                        <p:tgtEl>
                                          <p:spTgt spid="20"/>
                                        </p:tgtEl>
                                        <p:attrNameLst>
                                          <p:attrName>style.visibility</p:attrName>
                                        </p:attrNameLst>
                                      </p:cBhvr>
                                      <p:to>
                                        <p:strVal val="visible"/>
                                      </p:to>
                                    </p:set>
                                    <p:animEffect transition="in" filter="slide(fromLeft)">
                                      <p:cBhvr>
                                        <p:cTn id="109" dur="500"/>
                                        <p:tgtEl>
                                          <p:spTgt spid="20"/>
                                        </p:tgtEl>
                                      </p:cBhvr>
                                    </p:animEffect>
                                  </p:childTnLst>
                                </p:cTn>
                              </p:par>
                            </p:childTnLst>
                          </p:cTn>
                        </p:par>
                      </p:childTnLst>
                    </p:cTn>
                  </p:par>
                  <p:par>
                    <p:cTn id="110" fill="hold" nodeType="clickPar">
                      <p:stCondLst>
                        <p:cond delay="indefinite"/>
                      </p:stCondLst>
                      <p:childTnLst>
                        <p:par>
                          <p:cTn id="111" fill="hold" nodeType="withGroup">
                            <p:stCondLst>
                              <p:cond delay="0"/>
                            </p:stCondLst>
                            <p:childTnLst>
                              <p:par>
                                <p:cTn id="112" presetID="12" presetClass="entr" presetSubtype="1" fill="hold" grpId="0" nodeType="clickEffect">
                                  <p:stCondLst>
                                    <p:cond delay="0"/>
                                  </p:stCondLst>
                                  <p:childTnLst>
                                    <p:set>
                                      <p:cBhvr>
                                        <p:cTn id="113" dur="1" fill="hold">
                                          <p:stCondLst>
                                            <p:cond delay="0"/>
                                          </p:stCondLst>
                                        </p:cTn>
                                        <p:tgtEl>
                                          <p:spTgt spid="9434"/>
                                        </p:tgtEl>
                                        <p:attrNameLst>
                                          <p:attrName>style.visibility</p:attrName>
                                        </p:attrNameLst>
                                      </p:cBhvr>
                                      <p:to>
                                        <p:strVal val="visible"/>
                                      </p:to>
                                    </p:set>
                                    <p:animEffect transition="in" filter="slide(fromTop)">
                                      <p:cBhvr>
                                        <p:cTn id="114" dur="500"/>
                                        <p:tgtEl>
                                          <p:spTgt spid="9434"/>
                                        </p:tgtEl>
                                      </p:cBhvr>
                                    </p:animEffect>
                                  </p:childTnLst>
                                </p:cTn>
                              </p:par>
                            </p:childTnLst>
                          </p:cTn>
                        </p:par>
                      </p:childTnLst>
                    </p:cTn>
                  </p:par>
                  <p:par>
                    <p:cTn id="115" fill="hold" nodeType="clickPar">
                      <p:stCondLst>
                        <p:cond delay="indefinite"/>
                      </p:stCondLst>
                      <p:childTnLst>
                        <p:par>
                          <p:cTn id="116" fill="hold" nodeType="withGroup">
                            <p:stCondLst>
                              <p:cond delay="0"/>
                            </p:stCondLst>
                            <p:childTnLst>
                              <p:par>
                                <p:cTn id="117" presetID="9" presetClass="entr" presetSubtype="0" fill="hold" nodeType="clickEffect">
                                  <p:stCondLst>
                                    <p:cond delay="0"/>
                                  </p:stCondLst>
                                  <p:childTnLst>
                                    <p:set>
                                      <p:cBhvr>
                                        <p:cTn id="118" dur="1" fill="hold">
                                          <p:stCondLst>
                                            <p:cond delay="0"/>
                                          </p:stCondLst>
                                        </p:cTn>
                                        <p:tgtEl>
                                          <p:spTgt spid="9435"/>
                                        </p:tgtEl>
                                        <p:attrNameLst>
                                          <p:attrName>style.visibility</p:attrName>
                                        </p:attrNameLst>
                                      </p:cBhvr>
                                      <p:to>
                                        <p:strVal val="visible"/>
                                      </p:to>
                                    </p:set>
                                    <p:animEffect transition="in" filter="dissolve">
                                      <p:cBhvr>
                                        <p:cTn id="119" dur="500"/>
                                        <p:tgtEl>
                                          <p:spTgt spid="9435"/>
                                        </p:tgtEl>
                                      </p:cBhvr>
                                    </p:animEffect>
                                  </p:childTnLst>
                                </p:cTn>
                              </p:par>
                            </p:childTnLst>
                          </p:cTn>
                        </p:par>
                      </p:childTnLst>
                    </p:cTn>
                  </p:par>
                  <p:par>
                    <p:cTn id="120" fill="hold" nodeType="clickPar">
                      <p:stCondLst>
                        <p:cond delay="indefinite"/>
                      </p:stCondLst>
                      <p:childTnLst>
                        <p:par>
                          <p:cTn id="121" fill="hold" nodeType="withGroup">
                            <p:stCondLst>
                              <p:cond delay="0"/>
                            </p:stCondLst>
                            <p:childTnLst>
                              <p:par>
                                <p:cTn id="122" presetID="22" presetClass="entr" presetSubtype="8" fill="hold" grpId="0" nodeType="clickEffect">
                                  <p:stCondLst>
                                    <p:cond delay="0"/>
                                  </p:stCondLst>
                                  <p:childTnLst>
                                    <p:set>
                                      <p:cBhvr>
                                        <p:cTn id="123" dur="1" fill="hold">
                                          <p:stCondLst>
                                            <p:cond delay="0"/>
                                          </p:stCondLst>
                                        </p:cTn>
                                        <p:tgtEl>
                                          <p:spTgt spid="9437"/>
                                        </p:tgtEl>
                                        <p:attrNameLst>
                                          <p:attrName>style.visibility</p:attrName>
                                        </p:attrNameLst>
                                      </p:cBhvr>
                                      <p:to>
                                        <p:strVal val="visible"/>
                                      </p:to>
                                    </p:set>
                                    <p:animEffect transition="in" filter="wipe(left)">
                                      <p:cBhvr>
                                        <p:cTn id="124" dur="500"/>
                                        <p:tgtEl>
                                          <p:spTgt spid="9437"/>
                                        </p:tgtEl>
                                      </p:cBhvr>
                                    </p:animEffect>
                                  </p:childTnLst>
                                </p:cTn>
                              </p:par>
                            </p:childTnLst>
                          </p:cTn>
                        </p:par>
                        <p:par>
                          <p:cTn id="125" fill="hold" nodeType="afterGroup">
                            <p:stCondLst>
                              <p:cond delay="500"/>
                            </p:stCondLst>
                            <p:childTnLst>
                              <p:par>
                                <p:cTn id="126" presetID="22" presetClass="entr" presetSubtype="2" fill="hold" grpId="0" nodeType="afterEffect">
                                  <p:stCondLst>
                                    <p:cond delay="0"/>
                                  </p:stCondLst>
                                  <p:childTnLst>
                                    <p:set>
                                      <p:cBhvr>
                                        <p:cTn id="127" dur="1" fill="hold">
                                          <p:stCondLst>
                                            <p:cond delay="0"/>
                                          </p:stCondLst>
                                        </p:cTn>
                                        <p:tgtEl>
                                          <p:spTgt spid="9438"/>
                                        </p:tgtEl>
                                        <p:attrNameLst>
                                          <p:attrName>style.visibility</p:attrName>
                                        </p:attrNameLst>
                                      </p:cBhvr>
                                      <p:to>
                                        <p:strVal val="visible"/>
                                      </p:to>
                                    </p:set>
                                    <p:animEffect transition="in" filter="wipe(right)">
                                      <p:cBhvr>
                                        <p:cTn id="128" dur="500"/>
                                        <p:tgtEl>
                                          <p:spTgt spid="9438"/>
                                        </p:tgtEl>
                                      </p:cBhvr>
                                    </p:animEffect>
                                  </p:childTnLst>
                                </p:cTn>
                              </p:par>
                            </p:childTnLst>
                          </p:cTn>
                        </p:par>
                      </p:childTnLst>
                    </p:cTn>
                  </p:par>
                  <p:par>
                    <p:cTn id="129" fill="hold" nodeType="clickPar">
                      <p:stCondLst>
                        <p:cond delay="indefinite"/>
                      </p:stCondLst>
                      <p:childTnLst>
                        <p:par>
                          <p:cTn id="130" fill="hold" nodeType="withGroup">
                            <p:stCondLst>
                              <p:cond delay="0"/>
                            </p:stCondLst>
                            <p:childTnLst>
                              <p:par>
                                <p:cTn id="131" presetID="9" presetClass="entr" presetSubtype="0" fill="hold" nodeType="clickEffect">
                                  <p:stCondLst>
                                    <p:cond delay="0"/>
                                  </p:stCondLst>
                                  <p:childTnLst>
                                    <p:set>
                                      <p:cBhvr>
                                        <p:cTn id="132" dur="1" fill="hold">
                                          <p:stCondLst>
                                            <p:cond delay="0"/>
                                          </p:stCondLst>
                                        </p:cTn>
                                        <p:tgtEl>
                                          <p:spTgt spid="9439"/>
                                        </p:tgtEl>
                                        <p:attrNameLst>
                                          <p:attrName>style.visibility</p:attrName>
                                        </p:attrNameLst>
                                      </p:cBhvr>
                                      <p:to>
                                        <p:strVal val="visible"/>
                                      </p:to>
                                    </p:set>
                                    <p:animEffect transition="in" filter="dissolve">
                                      <p:cBhvr>
                                        <p:cTn id="133" dur="500"/>
                                        <p:tgtEl>
                                          <p:spTgt spid="9439"/>
                                        </p:tgtEl>
                                      </p:cBhvr>
                                    </p:animEffect>
                                  </p:childTnLst>
                                </p:cTn>
                              </p:par>
                            </p:childTnLst>
                          </p:cTn>
                        </p:par>
                      </p:childTnLst>
                    </p:cTn>
                  </p:par>
                  <p:par>
                    <p:cTn id="134" fill="hold" nodeType="clickPar">
                      <p:stCondLst>
                        <p:cond delay="indefinite"/>
                      </p:stCondLst>
                      <p:childTnLst>
                        <p:par>
                          <p:cTn id="135" fill="hold" nodeType="withGroup">
                            <p:stCondLst>
                              <p:cond delay="0"/>
                            </p:stCondLst>
                            <p:childTnLst>
                              <p:par>
                                <p:cTn id="136" presetID="22" presetClass="entr" presetSubtype="4" fill="hold" grpId="0" nodeType="clickEffect">
                                  <p:stCondLst>
                                    <p:cond delay="0"/>
                                  </p:stCondLst>
                                  <p:childTnLst>
                                    <p:set>
                                      <p:cBhvr>
                                        <p:cTn id="137" dur="1" fill="hold">
                                          <p:stCondLst>
                                            <p:cond delay="0"/>
                                          </p:stCondLst>
                                        </p:cTn>
                                        <p:tgtEl>
                                          <p:spTgt spid="9440"/>
                                        </p:tgtEl>
                                        <p:attrNameLst>
                                          <p:attrName>style.visibility</p:attrName>
                                        </p:attrNameLst>
                                      </p:cBhvr>
                                      <p:to>
                                        <p:strVal val="visible"/>
                                      </p:to>
                                    </p:set>
                                    <p:animEffect transition="in" filter="wipe(down)">
                                      <p:cBhvr>
                                        <p:cTn id="138" dur="500"/>
                                        <p:tgtEl>
                                          <p:spTgt spid="9440"/>
                                        </p:tgtEl>
                                      </p:cBhvr>
                                    </p:animEffect>
                                  </p:childTnLst>
                                </p:cTn>
                              </p:par>
                            </p:childTnLst>
                          </p:cTn>
                        </p:par>
                        <p:par>
                          <p:cTn id="139" fill="hold" nodeType="afterGroup">
                            <p:stCondLst>
                              <p:cond delay="500"/>
                            </p:stCondLst>
                            <p:childTnLst>
                              <p:par>
                                <p:cTn id="140" presetID="22" presetClass="entr" presetSubtype="8" fill="hold" grpId="0" nodeType="afterEffect">
                                  <p:stCondLst>
                                    <p:cond delay="0"/>
                                  </p:stCondLst>
                                  <p:childTnLst>
                                    <p:set>
                                      <p:cBhvr>
                                        <p:cTn id="141" dur="1" fill="hold">
                                          <p:stCondLst>
                                            <p:cond delay="0"/>
                                          </p:stCondLst>
                                        </p:cTn>
                                        <p:tgtEl>
                                          <p:spTgt spid="9441"/>
                                        </p:tgtEl>
                                        <p:attrNameLst>
                                          <p:attrName>style.visibility</p:attrName>
                                        </p:attrNameLst>
                                      </p:cBhvr>
                                      <p:to>
                                        <p:strVal val="visible"/>
                                      </p:to>
                                    </p:set>
                                    <p:animEffect transition="in" filter="wipe(left)">
                                      <p:cBhvr>
                                        <p:cTn id="142" dur="500"/>
                                        <p:tgtEl>
                                          <p:spTgt spid="9441"/>
                                        </p:tgtEl>
                                      </p:cBhvr>
                                    </p:animEffect>
                                  </p:childTnLst>
                                </p:cTn>
                              </p:par>
                            </p:childTnLst>
                          </p:cTn>
                        </p:par>
                      </p:childTnLst>
                    </p:cTn>
                  </p:par>
                  <p:par>
                    <p:cTn id="143" fill="hold" nodeType="clickPar">
                      <p:stCondLst>
                        <p:cond delay="indefinite"/>
                      </p:stCondLst>
                      <p:childTnLst>
                        <p:par>
                          <p:cTn id="144" fill="hold" nodeType="withGroup">
                            <p:stCondLst>
                              <p:cond delay="0"/>
                            </p:stCondLst>
                            <p:childTnLst>
                              <p:par>
                                <p:cTn id="145" presetID="9" presetClass="entr" presetSubtype="0" fill="hold" nodeType="clickEffect">
                                  <p:stCondLst>
                                    <p:cond delay="0"/>
                                  </p:stCondLst>
                                  <p:childTnLst>
                                    <p:set>
                                      <p:cBhvr>
                                        <p:cTn id="146" dur="1" fill="hold">
                                          <p:stCondLst>
                                            <p:cond delay="0"/>
                                          </p:stCondLst>
                                        </p:cTn>
                                        <p:tgtEl>
                                          <p:spTgt spid="9443"/>
                                        </p:tgtEl>
                                        <p:attrNameLst>
                                          <p:attrName>style.visibility</p:attrName>
                                        </p:attrNameLst>
                                      </p:cBhvr>
                                      <p:to>
                                        <p:strVal val="visible"/>
                                      </p:to>
                                    </p:set>
                                    <p:animEffect transition="in" filter="dissolve">
                                      <p:cBhvr>
                                        <p:cTn id="147" dur="500"/>
                                        <p:tgtEl>
                                          <p:spTgt spid="9443"/>
                                        </p:tgtEl>
                                      </p:cBhvr>
                                    </p:animEffect>
                                  </p:childTnLst>
                                </p:cTn>
                              </p:par>
                            </p:childTnLst>
                          </p:cTn>
                        </p:par>
                      </p:childTnLst>
                    </p:cTn>
                  </p:par>
                  <p:par>
                    <p:cTn id="148" fill="hold" nodeType="clickPar">
                      <p:stCondLst>
                        <p:cond delay="indefinite"/>
                      </p:stCondLst>
                      <p:childTnLst>
                        <p:par>
                          <p:cTn id="149" fill="hold" nodeType="withGroup">
                            <p:stCondLst>
                              <p:cond delay="0"/>
                            </p:stCondLst>
                            <p:childTnLst>
                              <p:par>
                                <p:cTn id="150" presetID="22" presetClass="entr" presetSubtype="8" fill="hold" grpId="0" nodeType="clickEffect">
                                  <p:stCondLst>
                                    <p:cond delay="0"/>
                                  </p:stCondLst>
                                  <p:childTnLst>
                                    <p:set>
                                      <p:cBhvr>
                                        <p:cTn id="151" dur="1" fill="hold">
                                          <p:stCondLst>
                                            <p:cond delay="0"/>
                                          </p:stCondLst>
                                        </p:cTn>
                                        <p:tgtEl>
                                          <p:spTgt spid="9444"/>
                                        </p:tgtEl>
                                        <p:attrNameLst>
                                          <p:attrName>style.visibility</p:attrName>
                                        </p:attrNameLst>
                                      </p:cBhvr>
                                      <p:to>
                                        <p:strVal val="visible"/>
                                      </p:to>
                                    </p:set>
                                    <p:animEffect transition="in" filter="wipe(left)">
                                      <p:cBhvr>
                                        <p:cTn id="152" dur="500"/>
                                        <p:tgtEl>
                                          <p:spTgt spid="9444"/>
                                        </p:tgtEl>
                                      </p:cBhvr>
                                    </p:animEffect>
                                  </p:childTnLst>
                                </p:cTn>
                              </p:par>
                            </p:childTnLst>
                          </p:cTn>
                        </p:par>
                        <p:par>
                          <p:cTn id="153" fill="hold" nodeType="afterGroup">
                            <p:stCondLst>
                              <p:cond delay="500"/>
                            </p:stCondLst>
                            <p:childTnLst>
                              <p:par>
                                <p:cTn id="154" presetID="22" presetClass="entr" presetSubtype="2" fill="hold" grpId="0" nodeType="afterEffect">
                                  <p:stCondLst>
                                    <p:cond delay="0"/>
                                  </p:stCondLst>
                                  <p:childTnLst>
                                    <p:set>
                                      <p:cBhvr>
                                        <p:cTn id="155" dur="1" fill="hold">
                                          <p:stCondLst>
                                            <p:cond delay="0"/>
                                          </p:stCondLst>
                                        </p:cTn>
                                        <p:tgtEl>
                                          <p:spTgt spid="9445"/>
                                        </p:tgtEl>
                                        <p:attrNameLst>
                                          <p:attrName>style.visibility</p:attrName>
                                        </p:attrNameLst>
                                      </p:cBhvr>
                                      <p:to>
                                        <p:strVal val="visible"/>
                                      </p:to>
                                    </p:set>
                                    <p:animEffect transition="in" filter="wipe(right)">
                                      <p:cBhvr>
                                        <p:cTn id="156" dur="500"/>
                                        <p:tgtEl>
                                          <p:spTgt spid="94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34" grpId="0"/>
      <p:bldP spid="9431" grpId="0"/>
      <p:bldP spid="9432" grpId="0"/>
      <p:bldP spid="9433" grpId="0"/>
      <p:bldP spid="9437" grpId="0" animBg="1"/>
      <p:bldP spid="9438" grpId="0" animBg="1"/>
      <p:bldP spid="9440" grpId="0" animBg="1"/>
      <p:bldP spid="9441" grpId="0" animBg="1"/>
      <p:bldP spid="9444" grpId="0" animBg="1"/>
      <p:bldP spid="944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ext Box 2"/>
          <p:cNvSpPr txBox="1">
            <a:spLocks noChangeArrowheads="1"/>
          </p:cNvSpPr>
          <p:nvPr/>
        </p:nvSpPr>
        <p:spPr bwMode="auto">
          <a:xfrm>
            <a:off x="1524000" y="1341438"/>
            <a:ext cx="9144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b="1" u="sng">
                <a:solidFill>
                  <a:schemeClr val="folHlink"/>
                </a:solidFill>
              </a:rPr>
              <a:t>Milli Hesaplar üç yöntemle yapılır:</a:t>
            </a:r>
            <a:r>
              <a:rPr lang="tr-TR" altLang="tr-TR"/>
              <a:t> </a:t>
            </a:r>
          </a:p>
        </p:txBody>
      </p:sp>
      <p:sp>
        <p:nvSpPr>
          <p:cNvPr id="61443" name="Text Box 3"/>
          <p:cNvSpPr txBox="1">
            <a:spLocks noChangeArrowheads="1"/>
          </p:cNvSpPr>
          <p:nvPr/>
        </p:nvSpPr>
        <p:spPr bwMode="auto">
          <a:xfrm>
            <a:off x="1524000" y="2008189"/>
            <a:ext cx="9144000"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b="1"/>
              <a:t>Üretim yoluyla : </a:t>
            </a:r>
            <a:r>
              <a:rPr lang="tr-TR" altLang="tr-TR"/>
              <a:t>Bu metod, bir yıl içinde işletmelerde üretilen çeşitli mal ve hizmet miktarlarının, kendi fiyatları ile çarpılarak toplanmasıdır. Bu değer aynı zamanda </a:t>
            </a:r>
            <a:r>
              <a:rPr lang="tr-TR" altLang="tr-TR" b="1"/>
              <a:t>Gayri Safi Milli Hasıla</a:t>
            </a:r>
            <a:r>
              <a:rPr lang="tr-TR" altLang="tr-TR"/>
              <a:t>yı vermektedir. </a:t>
            </a:r>
            <a:r>
              <a:rPr lang="tr-TR" altLang="tr-TR" b="1"/>
              <a:t>Safi Milli Hasıla</a:t>
            </a:r>
            <a:r>
              <a:rPr lang="tr-TR" altLang="tr-TR"/>
              <a:t> ise, gayri safi milli hasıladan aşınma ve eskime paylarının çıkarılmasıyla hesaplanır.</a:t>
            </a:r>
          </a:p>
        </p:txBody>
      </p:sp>
      <p:sp>
        <p:nvSpPr>
          <p:cNvPr id="61444" name="Text Box 4"/>
          <p:cNvSpPr txBox="1">
            <a:spLocks noChangeArrowheads="1"/>
          </p:cNvSpPr>
          <p:nvPr/>
        </p:nvSpPr>
        <p:spPr bwMode="auto">
          <a:xfrm>
            <a:off x="1524000" y="3500438"/>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b="1"/>
              <a:t>Gelirler Yoluyla</a:t>
            </a:r>
            <a:r>
              <a:rPr lang="tr-TR" altLang="tr-TR"/>
              <a:t>:  Bu metotta, ekonomik faaliyete katılan üretim faktörlerinin gelirleri (kar, ücret, faiz, kira) toplanır. Bulunan sonuç, </a:t>
            </a:r>
            <a:r>
              <a:rPr lang="tr-TR" altLang="tr-TR" b="1"/>
              <a:t>Milli Gelir</a:t>
            </a:r>
            <a:r>
              <a:rPr lang="tr-TR" altLang="tr-TR"/>
              <a:t> olarak tanımlanır.</a:t>
            </a:r>
          </a:p>
        </p:txBody>
      </p:sp>
      <p:sp>
        <p:nvSpPr>
          <p:cNvPr id="61445" name="Text Box 5"/>
          <p:cNvSpPr txBox="1">
            <a:spLocks noChangeArrowheads="1"/>
          </p:cNvSpPr>
          <p:nvPr/>
        </p:nvSpPr>
        <p:spPr bwMode="auto">
          <a:xfrm>
            <a:off x="1524000" y="4443414"/>
            <a:ext cx="9144000"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b="1"/>
              <a:t>Harcamalar Yoluyla</a:t>
            </a:r>
            <a:r>
              <a:rPr lang="tr-TR" altLang="tr-TR"/>
              <a:t>: Bir yıl içinde özel sektör ve kamu kesimi tarafından yapılan tüketim ve yatırım harcamalarının toplanmasıyla hesaplanmaktadır. Bu sonuç da </a:t>
            </a:r>
            <a:r>
              <a:rPr lang="tr-TR" altLang="tr-TR" b="1"/>
              <a:t>Milli Harcama</a:t>
            </a:r>
            <a:r>
              <a:rPr lang="tr-TR" altLang="tr-TR"/>
              <a:t> olarak tanımlanır.</a:t>
            </a:r>
          </a:p>
        </p:txBody>
      </p:sp>
      <p:sp>
        <p:nvSpPr>
          <p:cNvPr id="61446" name="Text Box 6"/>
          <p:cNvSpPr txBox="1">
            <a:spLocks noChangeArrowheads="1"/>
          </p:cNvSpPr>
          <p:nvPr/>
        </p:nvSpPr>
        <p:spPr bwMode="auto">
          <a:xfrm>
            <a:off x="1524000" y="5661025"/>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a:t>Milli Gelir, Milli Hasıla, Milli Harcama; bir ekonomide mal ve hizmet akımlarının üç ayrı noktada belirlenmesinden başka bir şey değildir. O nedenle birbirine eşittir.</a:t>
            </a:r>
          </a:p>
        </p:txBody>
      </p:sp>
      <p:sp>
        <p:nvSpPr>
          <p:cNvPr id="61447" name="Line 7"/>
          <p:cNvSpPr>
            <a:spLocks noChangeShapeType="1"/>
          </p:cNvSpPr>
          <p:nvPr/>
        </p:nvSpPr>
        <p:spPr bwMode="auto">
          <a:xfrm>
            <a:off x="1524000" y="335756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61448" name="Line 8"/>
          <p:cNvSpPr>
            <a:spLocks noChangeShapeType="1"/>
          </p:cNvSpPr>
          <p:nvPr/>
        </p:nvSpPr>
        <p:spPr bwMode="auto">
          <a:xfrm>
            <a:off x="1524000" y="429260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61449" name="Line 9"/>
          <p:cNvSpPr>
            <a:spLocks noChangeShapeType="1"/>
          </p:cNvSpPr>
          <p:nvPr/>
        </p:nvSpPr>
        <p:spPr bwMode="auto">
          <a:xfrm>
            <a:off x="1524000" y="551656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273936819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61442"/>
                                        </p:tgtEl>
                                        <p:attrNameLst>
                                          <p:attrName>style.visibility</p:attrName>
                                        </p:attrNameLst>
                                      </p:cBhvr>
                                      <p:to>
                                        <p:strVal val="visible"/>
                                      </p:to>
                                    </p:set>
                                    <p:animEffect transition="in" filter="slide(fromTop)">
                                      <p:cBhvr>
                                        <p:cTn id="7" dur="500"/>
                                        <p:tgtEl>
                                          <p:spTgt spid="6144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61443"/>
                                        </p:tgtEl>
                                        <p:attrNameLst>
                                          <p:attrName>style.visibility</p:attrName>
                                        </p:attrNameLst>
                                      </p:cBhvr>
                                      <p:to>
                                        <p:strVal val="visible"/>
                                      </p:to>
                                    </p:set>
                                    <p:animEffect transition="in" filter="slide(fromTop)">
                                      <p:cBhvr>
                                        <p:cTn id="12" dur="500"/>
                                        <p:tgtEl>
                                          <p:spTgt spid="61443"/>
                                        </p:tgtEl>
                                      </p:cBhvr>
                                    </p:animEffect>
                                  </p:childTnLst>
                                </p:cTn>
                              </p:par>
                            </p:childTnLst>
                          </p:cTn>
                        </p:par>
                        <p:par>
                          <p:cTn id="13" fill="hold" nodeType="afterGroup">
                            <p:stCondLst>
                              <p:cond delay="500"/>
                            </p:stCondLst>
                            <p:childTnLst>
                              <p:par>
                                <p:cTn id="14" presetID="12" presetClass="entr" presetSubtype="8" fill="hold" grpId="0" nodeType="afterEffect">
                                  <p:stCondLst>
                                    <p:cond delay="0"/>
                                  </p:stCondLst>
                                  <p:childTnLst>
                                    <p:set>
                                      <p:cBhvr>
                                        <p:cTn id="15" dur="1" fill="hold">
                                          <p:stCondLst>
                                            <p:cond delay="0"/>
                                          </p:stCondLst>
                                        </p:cTn>
                                        <p:tgtEl>
                                          <p:spTgt spid="61447"/>
                                        </p:tgtEl>
                                        <p:attrNameLst>
                                          <p:attrName>style.visibility</p:attrName>
                                        </p:attrNameLst>
                                      </p:cBhvr>
                                      <p:to>
                                        <p:strVal val="visible"/>
                                      </p:to>
                                    </p:set>
                                    <p:animEffect transition="in" filter="slide(fromLeft)">
                                      <p:cBhvr>
                                        <p:cTn id="16" dur="500"/>
                                        <p:tgtEl>
                                          <p:spTgt spid="61447"/>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61444"/>
                                        </p:tgtEl>
                                        <p:attrNameLst>
                                          <p:attrName>style.visibility</p:attrName>
                                        </p:attrNameLst>
                                      </p:cBhvr>
                                      <p:to>
                                        <p:strVal val="visible"/>
                                      </p:to>
                                    </p:set>
                                    <p:animEffect transition="in" filter="slide(fromTop)">
                                      <p:cBhvr>
                                        <p:cTn id="21" dur="500"/>
                                        <p:tgtEl>
                                          <p:spTgt spid="61444"/>
                                        </p:tgtEl>
                                      </p:cBhvr>
                                    </p:animEffect>
                                  </p:childTnLst>
                                </p:cTn>
                              </p:par>
                            </p:childTnLst>
                          </p:cTn>
                        </p:par>
                        <p:par>
                          <p:cTn id="22" fill="hold" nodeType="afterGroup">
                            <p:stCondLst>
                              <p:cond delay="500"/>
                            </p:stCondLst>
                            <p:childTnLst>
                              <p:par>
                                <p:cTn id="23" presetID="12" presetClass="entr" presetSubtype="8" fill="hold" grpId="0" nodeType="afterEffect">
                                  <p:stCondLst>
                                    <p:cond delay="0"/>
                                  </p:stCondLst>
                                  <p:childTnLst>
                                    <p:set>
                                      <p:cBhvr>
                                        <p:cTn id="24" dur="1" fill="hold">
                                          <p:stCondLst>
                                            <p:cond delay="0"/>
                                          </p:stCondLst>
                                        </p:cTn>
                                        <p:tgtEl>
                                          <p:spTgt spid="61448"/>
                                        </p:tgtEl>
                                        <p:attrNameLst>
                                          <p:attrName>style.visibility</p:attrName>
                                        </p:attrNameLst>
                                      </p:cBhvr>
                                      <p:to>
                                        <p:strVal val="visible"/>
                                      </p:to>
                                    </p:set>
                                    <p:animEffect transition="in" filter="slide(fromLeft)">
                                      <p:cBhvr>
                                        <p:cTn id="25" dur="500"/>
                                        <p:tgtEl>
                                          <p:spTgt spid="61448"/>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61445"/>
                                        </p:tgtEl>
                                        <p:attrNameLst>
                                          <p:attrName>style.visibility</p:attrName>
                                        </p:attrNameLst>
                                      </p:cBhvr>
                                      <p:to>
                                        <p:strVal val="visible"/>
                                      </p:to>
                                    </p:set>
                                    <p:animEffect transition="in" filter="slide(fromTop)">
                                      <p:cBhvr>
                                        <p:cTn id="30" dur="500"/>
                                        <p:tgtEl>
                                          <p:spTgt spid="61445"/>
                                        </p:tgtEl>
                                      </p:cBhvr>
                                    </p:animEffect>
                                  </p:childTnLst>
                                </p:cTn>
                              </p:par>
                            </p:childTnLst>
                          </p:cTn>
                        </p:par>
                        <p:par>
                          <p:cTn id="31" fill="hold" nodeType="afterGroup">
                            <p:stCondLst>
                              <p:cond delay="500"/>
                            </p:stCondLst>
                            <p:childTnLst>
                              <p:par>
                                <p:cTn id="32" presetID="12" presetClass="entr" presetSubtype="8" fill="hold" grpId="0" nodeType="afterEffect">
                                  <p:stCondLst>
                                    <p:cond delay="0"/>
                                  </p:stCondLst>
                                  <p:childTnLst>
                                    <p:set>
                                      <p:cBhvr>
                                        <p:cTn id="33" dur="1" fill="hold">
                                          <p:stCondLst>
                                            <p:cond delay="0"/>
                                          </p:stCondLst>
                                        </p:cTn>
                                        <p:tgtEl>
                                          <p:spTgt spid="61449"/>
                                        </p:tgtEl>
                                        <p:attrNameLst>
                                          <p:attrName>style.visibility</p:attrName>
                                        </p:attrNameLst>
                                      </p:cBhvr>
                                      <p:to>
                                        <p:strVal val="visible"/>
                                      </p:to>
                                    </p:set>
                                    <p:animEffect transition="in" filter="slide(fromLeft)">
                                      <p:cBhvr>
                                        <p:cTn id="34" dur="500"/>
                                        <p:tgtEl>
                                          <p:spTgt spid="61449"/>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2" presetClass="entr" presetSubtype="1" fill="hold" grpId="0" nodeType="clickEffect">
                                  <p:stCondLst>
                                    <p:cond delay="0"/>
                                  </p:stCondLst>
                                  <p:childTnLst>
                                    <p:set>
                                      <p:cBhvr>
                                        <p:cTn id="38" dur="1" fill="hold">
                                          <p:stCondLst>
                                            <p:cond delay="0"/>
                                          </p:stCondLst>
                                        </p:cTn>
                                        <p:tgtEl>
                                          <p:spTgt spid="61446"/>
                                        </p:tgtEl>
                                        <p:attrNameLst>
                                          <p:attrName>style.visibility</p:attrName>
                                        </p:attrNameLst>
                                      </p:cBhvr>
                                      <p:to>
                                        <p:strVal val="visible"/>
                                      </p:to>
                                    </p:set>
                                    <p:animEffect transition="in" filter="slide(fromTop)">
                                      <p:cBhvr>
                                        <p:cTn id="39" dur="500"/>
                                        <p:tgtEl>
                                          <p:spTgt spid="614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2" grpId="0" autoUpdateAnimBg="0"/>
      <p:bldP spid="61443" grpId="0" autoUpdateAnimBg="0"/>
      <p:bldP spid="61444" grpId="0" autoUpdateAnimBg="0"/>
      <p:bldP spid="61445" grpId="0" autoUpdateAnimBg="0"/>
      <p:bldP spid="61446" grpId="0" autoUpdateAnimBg="0"/>
      <p:bldP spid="61447" grpId="0" animBg="1"/>
      <p:bldP spid="61448" grpId="0" animBg="1"/>
      <p:bldP spid="6144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ext Box 2"/>
          <p:cNvSpPr txBox="1">
            <a:spLocks noChangeArrowheads="1"/>
          </p:cNvSpPr>
          <p:nvPr/>
        </p:nvSpPr>
        <p:spPr bwMode="auto">
          <a:xfrm>
            <a:off x="1524000" y="1196976"/>
            <a:ext cx="914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b="1" u="sng">
                <a:solidFill>
                  <a:schemeClr val="folHlink"/>
                </a:solidFill>
              </a:rPr>
              <a:t>Milli hesaplar neden yapılır?</a:t>
            </a:r>
          </a:p>
        </p:txBody>
      </p:sp>
      <p:sp>
        <p:nvSpPr>
          <p:cNvPr id="60419" name="Text Box 3"/>
          <p:cNvSpPr txBox="1">
            <a:spLocks noChangeArrowheads="1"/>
          </p:cNvSpPr>
          <p:nvPr/>
        </p:nvSpPr>
        <p:spPr bwMode="auto">
          <a:xfrm>
            <a:off x="1524000" y="1557339"/>
            <a:ext cx="9144000"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a:t>Cari fiyatlarla GSMH, yıllık mal ve hizmetlerin üretim miktarlarının (Q) üretildikleri yılın fiyatlarıyla (P) değerlendirilmesi suretiyle bulunur.</a:t>
            </a:r>
          </a:p>
          <a:p>
            <a:pPr eaLnBrk="1" hangingPunct="1"/>
            <a:endParaRPr lang="tr-TR" altLang="tr-TR"/>
          </a:p>
          <a:p>
            <a:pPr eaLnBrk="1" hangingPunct="1"/>
            <a:r>
              <a:rPr lang="tr-TR" altLang="tr-TR"/>
              <a:t>Bir yılın milli geliri cari fiyatlarla hesabı aşağıdaki şekilde formüle edilebilir.</a:t>
            </a:r>
          </a:p>
        </p:txBody>
      </p:sp>
      <p:pic>
        <p:nvPicPr>
          <p:cNvPr id="60424"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1951" y="2781301"/>
            <a:ext cx="100806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0425"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47850" y="3357564"/>
            <a:ext cx="10801350" cy="2663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0426" name="Text Box 10"/>
          <p:cNvSpPr txBox="1">
            <a:spLocks noChangeArrowheads="1"/>
          </p:cNvSpPr>
          <p:nvPr/>
        </p:nvSpPr>
        <p:spPr bwMode="auto">
          <a:xfrm>
            <a:off x="1524000" y="6243638"/>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b="1">
                <a:solidFill>
                  <a:schemeClr val="hlink"/>
                </a:solidFill>
              </a:rPr>
              <a:t>GSMH’nın yıldan yıla arttığı görülüyor. Buna göre ekonomik büyümenin olduğu kesin olarak söylenebilir mi?</a:t>
            </a:r>
          </a:p>
        </p:txBody>
      </p:sp>
    </p:spTree>
    <p:extLst>
      <p:ext uri="{BB962C8B-B14F-4D97-AF65-F5344CB8AC3E}">
        <p14:creationId xmlns:p14="http://schemas.microsoft.com/office/powerpoint/2010/main" val="394172786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60418"/>
                                        </p:tgtEl>
                                        <p:attrNameLst>
                                          <p:attrName>style.visibility</p:attrName>
                                        </p:attrNameLst>
                                      </p:cBhvr>
                                      <p:to>
                                        <p:strVal val="visible"/>
                                      </p:to>
                                    </p:set>
                                    <p:animEffect transition="in" filter="slide(fromTop)">
                                      <p:cBhvr>
                                        <p:cTn id="7" dur="500"/>
                                        <p:tgtEl>
                                          <p:spTgt spid="6041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60419"/>
                                        </p:tgtEl>
                                        <p:attrNameLst>
                                          <p:attrName>style.visibility</p:attrName>
                                        </p:attrNameLst>
                                      </p:cBhvr>
                                      <p:to>
                                        <p:strVal val="visible"/>
                                      </p:to>
                                    </p:set>
                                    <p:animEffect transition="in" filter="slide(fromTop)">
                                      <p:cBhvr>
                                        <p:cTn id="12" dur="500"/>
                                        <p:tgtEl>
                                          <p:spTgt spid="6041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nodeType="clickEffect">
                                  <p:stCondLst>
                                    <p:cond delay="0"/>
                                  </p:stCondLst>
                                  <p:childTnLst>
                                    <p:set>
                                      <p:cBhvr>
                                        <p:cTn id="16" dur="1" fill="hold">
                                          <p:stCondLst>
                                            <p:cond delay="0"/>
                                          </p:stCondLst>
                                        </p:cTn>
                                        <p:tgtEl>
                                          <p:spTgt spid="60424"/>
                                        </p:tgtEl>
                                        <p:attrNameLst>
                                          <p:attrName>style.visibility</p:attrName>
                                        </p:attrNameLst>
                                      </p:cBhvr>
                                      <p:to>
                                        <p:strVal val="visible"/>
                                      </p:to>
                                    </p:set>
                                    <p:animEffect transition="in" filter="dissolve">
                                      <p:cBhvr>
                                        <p:cTn id="17" dur="500"/>
                                        <p:tgtEl>
                                          <p:spTgt spid="6042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nodeType="clickEffect">
                                  <p:stCondLst>
                                    <p:cond delay="0"/>
                                  </p:stCondLst>
                                  <p:childTnLst>
                                    <p:set>
                                      <p:cBhvr>
                                        <p:cTn id="21" dur="1" fill="hold">
                                          <p:stCondLst>
                                            <p:cond delay="0"/>
                                          </p:stCondLst>
                                        </p:cTn>
                                        <p:tgtEl>
                                          <p:spTgt spid="60425"/>
                                        </p:tgtEl>
                                        <p:attrNameLst>
                                          <p:attrName>style.visibility</p:attrName>
                                        </p:attrNameLst>
                                      </p:cBhvr>
                                      <p:to>
                                        <p:strVal val="visible"/>
                                      </p:to>
                                    </p:set>
                                    <p:animEffect transition="in" filter="dissolve">
                                      <p:cBhvr>
                                        <p:cTn id="22" dur="500"/>
                                        <p:tgtEl>
                                          <p:spTgt spid="6042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2" presetClass="entr" presetSubtype="1" fill="hold" grpId="0" nodeType="clickEffect">
                                  <p:stCondLst>
                                    <p:cond delay="0"/>
                                  </p:stCondLst>
                                  <p:childTnLst>
                                    <p:set>
                                      <p:cBhvr>
                                        <p:cTn id="26" dur="1" fill="hold">
                                          <p:stCondLst>
                                            <p:cond delay="0"/>
                                          </p:stCondLst>
                                        </p:cTn>
                                        <p:tgtEl>
                                          <p:spTgt spid="60426"/>
                                        </p:tgtEl>
                                        <p:attrNameLst>
                                          <p:attrName>style.visibility</p:attrName>
                                        </p:attrNameLst>
                                      </p:cBhvr>
                                      <p:to>
                                        <p:strVal val="visible"/>
                                      </p:to>
                                    </p:set>
                                    <p:animEffect transition="in" filter="slide(fromTop)">
                                      <p:cBhvr>
                                        <p:cTn id="27" dur="500"/>
                                        <p:tgtEl>
                                          <p:spTgt spid="604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18" grpId="0" autoUpdateAnimBg="0"/>
      <p:bldP spid="60419" grpId="0" autoUpdateAnimBg="0"/>
      <p:bldP spid="60426"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ext Box 2"/>
          <p:cNvSpPr txBox="1">
            <a:spLocks noChangeArrowheads="1"/>
          </p:cNvSpPr>
          <p:nvPr/>
        </p:nvSpPr>
        <p:spPr bwMode="auto">
          <a:xfrm>
            <a:off x="1524000" y="1196976"/>
            <a:ext cx="914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Yıllar itibariyle karşılaştırma yapabilmek için milli hesaplar sabit fiyatlarla yapılmalıdır</a:t>
            </a:r>
          </a:p>
        </p:txBody>
      </p:sp>
      <p:sp>
        <p:nvSpPr>
          <p:cNvPr id="59395" name="Text Box 3"/>
          <p:cNvSpPr txBox="1">
            <a:spLocks noChangeArrowheads="1"/>
          </p:cNvSpPr>
          <p:nvPr/>
        </p:nvSpPr>
        <p:spPr bwMode="auto">
          <a:xfrm>
            <a:off x="1524000" y="1809750"/>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Örneğin 1990-2002 arası dönemde GSMH gelişimini karşılaştıralım; bu amaçla bu dönemdeki tüm yılların GSMH değerlerini 1990 yılının fiyatlarıyla hesaplayalım.:</a:t>
            </a:r>
          </a:p>
        </p:txBody>
      </p:sp>
      <p:pic>
        <p:nvPicPr>
          <p:cNvPr id="59397"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3888" y="2574925"/>
            <a:ext cx="12603163" cy="3106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9398" name="Text Box 6"/>
          <p:cNvSpPr txBox="1">
            <a:spLocks noChangeArrowheads="1"/>
          </p:cNvSpPr>
          <p:nvPr/>
        </p:nvSpPr>
        <p:spPr bwMode="auto">
          <a:xfrm>
            <a:off x="1524000" y="5805488"/>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b="1">
                <a:solidFill>
                  <a:schemeClr val="hlink"/>
                </a:solidFill>
              </a:rPr>
              <a:t>Sabit fiyatlarla hesaplandığında da GSMH’da artış görülmektedir. Buna göre ekonomik büyümenin olduğu kesin olarak söylenebilir mi?</a:t>
            </a:r>
          </a:p>
        </p:txBody>
      </p:sp>
      <p:sp>
        <p:nvSpPr>
          <p:cNvPr id="59399" name="Line 7"/>
          <p:cNvSpPr>
            <a:spLocks noChangeShapeType="1"/>
          </p:cNvSpPr>
          <p:nvPr/>
        </p:nvSpPr>
        <p:spPr bwMode="auto">
          <a:xfrm>
            <a:off x="1524000" y="168592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369591607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59394"/>
                                        </p:tgtEl>
                                        <p:attrNameLst>
                                          <p:attrName>style.visibility</p:attrName>
                                        </p:attrNameLst>
                                      </p:cBhvr>
                                      <p:to>
                                        <p:strVal val="visible"/>
                                      </p:to>
                                    </p:set>
                                    <p:animEffect transition="in" filter="slide(fromTop)">
                                      <p:cBhvr>
                                        <p:cTn id="7" dur="500"/>
                                        <p:tgtEl>
                                          <p:spTgt spid="59394"/>
                                        </p:tgtEl>
                                      </p:cBhvr>
                                    </p:animEffect>
                                  </p:childTnLst>
                                </p:cTn>
                              </p:par>
                            </p:childTnLst>
                          </p:cTn>
                        </p:par>
                        <p:par>
                          <p:cTn id="8" fill="hold" nodeType="afterGroup">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59399"/>
                                        </p:tgtEl>
                                        <p:attrNameLst>
                                          <p:attrName>style.visibility</p:attrName>
                                        </p:attrNameLst>
                                      </p:cBhvr>
                                      <p:to>
                                        <p:strVal val="visible"/>
                                      </p:to>
                                    </p:set>
                                    <p:animEffect transition="in" filter="slide(fromLeft)">
                                      <p:cBhvr>
                                        <p:cTn id="11" dur="500"/>
                                        <p:tgtEl>
                                          <p:spTgt spid="59399"/>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2" presetClass="entr" presetSubtype="1" fill="hold" grpId="0" nodeType="clickEffect">
                                  <p:stCondLst>
                                    <p:cond delay="0"/>
                                  </p:stCondLst>
                                  <p:childTnLst>
                                    <p:set>
                                      <p:cBhvr>
                                        <p:cTn id="15" dur="1" fill="hold">
                                          <p:stCondLst>
                                            <p:cond delay="0"/>
                                          </p:stCondLst>
                                        </p:cTn>
                                        <p:tgtEl>
                                          <p:spTgt spid="59395"/>
                                        </p:tgtEl>
                                        <p:attrNameLst>
                                          <p:attrName>style.visibility</p:attrName>
                                        </p:attrNameLst>
                                      </p:cBhvr>
                                      <p:to>
                                        <p:strVal val="visible"/>
                                      </p:to>
                                    </p:set>
                                    <p:animEffect transition="in" filter="slide(fromTop)">
                                      <p:cBhvr>
                                        <p:cTn id="16" dur="500"/>
                                        <p:tgtEl>
                                          <p:spTgt spid="59395"/>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9" presetClass="entr" presetSubtype="0" fill="hold" nodeType="clickEffect">
                                  <p:stCondLst>
                                    <p:cond delay="0"/>
                                  </p:stCondLst>
                                  <p:childTnLst>
                                    <p:set>
                                      <p:cBhvr>
                                        <p:cTn id="20" dur="1" fill="hold">
                                          <p:stCondLst>
                                            <p:cond delay="0"/>
                                          </p:stCondLst>
                                        </p:cTn>
                                        <p:tgtEl>
                                          <p:spTgt spid="59397"/>
                                        </p:tgtEl>
                                        <p:attrNameLst>
                                          <p:attrName>style.visibility</p:attrName>
                                        </p:attrNameLst>
                                      </p:cBhvr>
                                      <p:to>
                                        <p:strVal val="visible"/>
                                      </p:to>
                                    </p:set>
                                    <p:animEffect transition="in" filter="dissolve">
                                      <p:cBhvr>
                                        <p:cTn id="21" dur="500"/>
                                        <p:tgtEl>
                                          <p:spTgt spid="59397"/>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2" presetClass="entr" presetSubtype="1" fill="hold" grpId="0" nodeType="clickEffect">
                                  <p:stCondLst>
                                    <p:cond delay="0"/>
                                  </p:stCondLst>
                                  <p:childTnLst>
                                    <p:set>
                                      <p:cBhvr>
                                        <p:cTn id="25" dur="1" fill="hold">
                                          <p:stCondLst>
                                            <p:cond delay="0"/>
                                          </p:stCondLst>
                                        </p:cTn>
                                        <p:tgtEl>
                                          <p:spTgt spid="59398"/>
                                        </p:tgtEl>
                                        <p:attrNameLst>
                                          <p:attrName>style.visibility</p:attrName>
                                        </p:attrNameLst>
                                      </p:cBhvr>
                                      <p:to>
                                        <p:strVal val="visible"/>
                                      </p:to>
                                    </p:set>
                                    <p:animEffect transition="in" filter="slide(fromTop)">
                                      <p:cBhvr>
                                        <p:cTn id="26" dur="500"/>
                                        <p:tgtEl>
                                          <p:spTgt spid="593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4" grpId="0" autoUpdateAnimBg="0"/>
      <p:bldP spid="59395" grpId="0" autoUpdateAnimBg="0"/>
      <p:bldP spid="59398" grpId="0" autoUpdateAnimBg="0"/>
      <p:bldP spid="5939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ext Box 2"/>
          <p:cNvSpPr txBox="1">
            <a:spLocks noChangeArrowheads="1"/>
          </p:cNvSpPr>
          <p:nvPr/>
        </p:nvSpPr>
        <p:spPr bwMode="auto">
          <a:xfrm>
            <a:off x="1524000" y="1333501"/>
            <a:ext cx="914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Nüfusu da dikkate alarak kişibaşına düşen GSMH’ya bakmak gereklidir.</a:t>
            </a:r>
          </a:p>
        </p:txBody>
      </p:sp>
      <p:sp>
        <p:nvSpPr>
          <p:cNvPr id="58371" name="Text Box 3"/>
          <p:cNvSpPr txBox="1">
            <a:spLocks noChangeArrowheads="1"/>
          </p:cNvSpPr>
          <p:nvPr/>
        </p:nvSpPr>
        <p:spPr bwMode="auto">
          <a:xfrm>
            <a:off x="1524000" y="1773238"/>
            <a:ext cx="9144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Bu amaçla aşağıdaki formulden yararlanılır.</a:t>
            </a:r>
          </a:p>
        </p:txBody>
      </p:sp>
      <p:pic>
        <p:nvPicPr>
          <p:cNvPr id="58373"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77925" y="2025650"/>
            <a:ext cx="14114463"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8374"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26" y="3341689"/>
            <a:ext cx="11161713" cy="2751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8375" name="Text Box 7"/>
          <p:cNvSpPr txBox="1">
            <a:spLocks noChangeArrowheads="1"/>
          </p:cNvSpPr>
          <p:nvPr/>
        </p:nvSpPr>
        <p:spPr bwMode="auto">
          <a:xfrm>
            <a:off x="1524000" y="6165850"/>
            <a:ext cx="9144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a:t>Türkiye’de milli gelir hesaplanmasında üretim ve gelirler yöntemi birlikte kullanılmaktadır. </a:t>
            </a:r>
          </a:p>
        </p:txBody>
      </p:sp>
    </p:spTree>
    <p:extLst>
      <p:ext uri="{BB962C8B-B14F-4D97-AF65-F5344CB8AC3E}">
        <p14:creationId xmlns:p14="http://schemas.microsoft.com/office/powerpoint/2010/main" val="369730375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58370"/>
                                        </p:tgtEl>
                                        <p:attrNameLst>
                                          <p:attrName>style.visibility</p:attrName>
                                        </p:attrNameLst>
                                      </p:cBhvr>
                                      <p:to>
                                        <p:strVal val="visible"/>
                                      </p:to>
                                    </p:set>
                                    <p:animEffect transition="in" filter="slide(fromTop)">
                                      <p:cBhvr>
                                        <p:cTn id="7" dur="500"/>
                                        <p:tgtEl>
                                          <p:spTgt spid="5837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58371"/>
                                        </p:tgtEl>
                                        <p:attrNameLst>
                                          <p:attrName>style.visibility</p:attrName>
                                        </p:attrNameLst>
                                      </p:cBhvr>
                                      <p:to>
                                        <p:strVal val="visible"/>
                                      </p:to>
                                    </p:set>
                                    <p:animEffect transition="in" filter="slide(fromTop)">
                                      <p:cBhvr>
                                        <p:cTn id="12" dur="500"/>
                                        <p:tgtEl>
                                          <p:spTgt spid="5837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nodeType="clickEffect">
                                  <p:stCondLst>
                                    <p:cond delay="0"/>
                                  </p:stCondLst>
                                  <p:childTnLst>
                                    <p:set>
                                      <p:cBhvr>
                                        <p:cTn id="16" dur="1" fill="hold">
                                          <p:stCondLst>
                                            <p:cond delay="0"/>
                                          </p:stCondLst>
                                        </p:cTn>
                                        <p:tgtEl>
                                          <p:spTgt spid="58373"/>
                                        </p:tgtEl>
                                        <p:attrNameLst>
                                          <p:attrName>style.visibility</p:attrName>
                                        </p:attrNameLst>
                                      </p:cBhvr>
                                      <p:to>
                                        <p:strVal val="visible"/>
                                      </p:to>
                                    </p:set>
                                    <p:animEffect transition="in" filter="dissolve">
                                      <p:cBhvr>
                                        <p:cTn id="17" dur="500"/>
                                        <p:tgtEl>
                                          <p:spTgt spid="5837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nodeType="clickEffect">
                                  <p:stCondLst>
                                    <p:cond delay="0"/>
                                  </p:stCondLst>
                                  <p:childTnLst>
                                    <p:set>
                                      <p:cBhvr>
                                        <p:cTn id="21" dur="1" fill="hold">
                                          <p:stCondLst>
                                            <p:cond delay="0"/>
                                          </p:stCondLst>
                                        </p:cTn>
                                        <p:tgtEl>
                                          <p:spTgt spid="58374"/>
                                        </p:tgtEl>
                                        <p:attrNameLst>
                                          <p:attrName>style.visibility</p:attrName>
                                        </p:attrNameLst>
                                      </p:cBhvr>
                                      <p:to>
                                        <p:strVal val="visible"/>
                                      </p:to>
                                    </p:set>
                                    <p:animEffect transition="in" filter="dissolve">
                                      <p:cBhvr>
                                        <p:cTn id="22" dur="500"/>
                                        <p:tgtEl>
                                          <p:spTgt spid="5837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2" presetClass="entr" presetSubtype="1" fill="hold" grpId="0" nodeType="clickEffect">
                                  <p:stCondLst>
                                    <p:cond delay="0"/>
                                  </p:stCondLst>
                                  <p:childTnLst>
                                    <p:set>
                                      <p:cBhvr>
                                        <p:cTn id="26" dur="1" fill="hold">
                                          <p:stCondLst>
                                            <p:cond delay="0"/>
                                          </p:stCondLst>
                                        </p:cTn>
                                        <p:tgtEl>
                                          <p:spTgt spid="58375"/>
                                        </p:tgtEl>
                                        <p:attrNameLst>
                                          <p:attrName>style.visibility</p:attrName>
                                        </p:attrNameLst>
                                      </p:cBhvr>
                                      <p:to>
                                        <p:strVal val="visible"/>
                                      </p:to>
                                    </p:set>
                                    <p:animEffect transition="in" filter="slide(fromTop)">
                                      <p:cBhvr>
                                        <p:cTn id="27" dur="500"/>
                                        <p:tgtEl>
                                          <p:spTgt spid="583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0" grpId="0" autoUpdateAnimBg="0"/>
      <p:bldP spid="58371" grpId="0" autoUpdateAnimBg="0"/>
      <p:bldP spid="58375"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7347" name="Group 3"/>
          <p:cNvGraphicFramePr>
            <a:graphicFrameLocks noGrp="1"/>
          </p:cNvGraphicFramePr>
          <p:nvPr/>
        </p:nvGraphicFramePr>
        <p:xfrm>
          <a:off x="1774825" y="1196975"/>
          <a:ext cx="8137524" cy="5353052"/>
        </p:xfrm>
        <a:graphic>
          <a:graphicData uri="http://schemas.openxmlformats.org/drawingml/2006/table">
            <a:tbl>
              <a:tblPr/>
              <a:tblGrid>
                <a:gridCol w="641041">
                  <a:extLst>
                    <a:ext uri="{9D8B030D-6E8A-4147-A177-3AD203B41FA5}"/>
                  </a:extLst>
                </a:gridCol>
                <a:gridCol w="1114428">
                  <a:extLst>
                    <a:ext uri="{9D8B030D-6E8A-4147-A177-3AD203B41FA5}"/>
                  </a:extLst>
                </a:gridCol>
                <a:gridCol w="1565468">
                  <a:extLst>
                    <a:ext uri="{9D8B030D-6E8A-4147-A177-3AD203B41FA5}"/>
                  </a:extLst>
                </a:gridCol>
                <a:gridCol w="1354592">
                  <a:extLst>
                    <a:ext uri="{9D8B030D-6E8A-4147-A177-3AD203B41FA5}"/>
                  </a:extLst>
                </a:gridCol>
                <a:gridCol w="928445">
                  <a:extLst>
                    <a:ext uri="{9D8B030D-6E8A-4147-A177-3AD203B41FA5}"/>
                  </a:extLst>
                </a:gridCol>
                <a:gridCol w="1378023">
                  <a:extLst>
                    <a:ext uri="{9D8B030D-6E8A-4147-A177-3AD203B41FA5}"/>
                  </a:extLst>
                </a:gridCol>
                <a:gridCol w="1155527">
                  <a:extLst>
                    <a:ext uri="{9D8B030D-6E8A-4147-A177-3AD203B41FA5}"/>
                  </a:extLst>
                </a:gridCol>
              </a:tblGrid>
              <a:tr h="1018799">
                <a:tc>
                  <a:txBody>
                    <a:bodyPr/>
                    <a:lstStyle/>
                    <a:p>
                      <a:pPr marL="342900" marR="0" lvl="0" indent="-342900" algn="ctr"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tr-TR" sz="1400" b="1" i="0" u="none" strike="noStrike" cap="none" normalizeH="0" baseline="0" dirty="0" smtClean="0">
                          <a:ln>
                            <a:noFill/>
                          </a:ln>
                          <a:solidFill>
                            <a:schemeClr val="tx1"/>
                          </a:solidFill>
                          <a:effectLst/>
                          <a:latin typeface="Tahoma" pitchFamily="34" charset="0"/>
                          <a:cs typeface="Times New Roman" pitchFamily="18" charset="0"/>
                        </a:rPr>
                        <a:t>Yıllar</a:t>
                      </a:r>
                      <a:endParaRPr kumimoji="0" lang="tr-TR" sz="1400" b="0" i="0" u="none" strike="noStrike" cap="none" normalizeH="0" baseline="0" dirty="0" smtClean="0">
                        <a:ln>
                          <a:noFill/>
                        </a:ln>
                        <a:solidFill>
                          <a:schemeClr val="tx1"/>
                        </a:solidFill>
                        <a:effectLst/>
                        <a:latin typeface="Tahoma" pitchFamily="34" charset="0"/>
                      </a:endParaRP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tr-TR" sz="1400" b="1" i="0" u="none" strike="noStrike" cap="none" normalizeH="0" baseline="0" smtClean="0">
                          <a:ln>
                            <a:noFill/>
                          </a:ln>
                          <a:solidFill>
                            <a:schemeClr val="tx1"/>
                          </a:solidFill>
                          <a:effectLst/>
                          <a:latin typeface="Tahoma" pitchFamily="34" charset="0"/>
                          <a:cs typeface="Times New Roman" pitchFamily="18" charset="0"/>
                        </a:rPr>
                        <a:t>N</a:t>
                      </a:r>
                      <a:r>
                        <a:rPr kumimoji="0" lang="tr-TR" sz="1400" b="1" i="0" u="none" strike="noStrike" cap="none" normalizeH="0" baseline="0" smtClean="0">
                          <a:ln>
                            <a:noFill/>
                          </a:ln>
                          <a:solidFill>
                            <a:schemeClr val="tx1"/>
                          </a:solidFill>
                          <a:effectLst/>
                          <a:latin typeface="Arial"/>
                          <a:cs typeface="Times New Roman" pitchFamily="18" charset="0"/>
                        </a:rPr>
                        <a:t>ü</a:t>
                      </a:r>
                      <a:r>
                        <a:rPr kumimoji="0" lang="tr-TR" sz="1400" b="1" i="0" u="none" strike="noStrike" cap="none" normalizeH="0" baseline="0" smtClean="0">
                          <a:ln>
                            <a:noFill/>
                          </a:ln>
                          <a:solidFill>
                            <a:schemeClr val="tx1"/>
                          </a:solidFill>
                          <a:effectLst/>
                          <a:latin typeface="Tahoma" pitchFamily="34" charset="0"/>
                          <a:cs typeface="Times New Roman" pitchFamily="18" charset="0"/>
                        </a:rPr>
                        <a:t>fus</a:t>
                      </a:r>
                      <a:endParaRPr kumimoji="0" lang="tr-TR" sz="1400" b="0" i="0" u="none" strike="noStrike" cap="none" normalizeH="0" baseline="0" smtClean="0">
                        <a:ln>
                          <a:noFill/>
                        </a:ln>
                        <a:solidFill>
                          <a:schemeClr val="tx1"/>
                        </a:solidFill>
                        <a:effectLst/>
                        <a:latin typeface="Tahoma" pitchFamily="34" charset="0"/>
                      </a:endParaRP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tr-TR" sz="1400" b="1" i="0" u="none" strike="noStrike" cap="none" normalizeH="0" baseline="0" smtClean="0">
                          <a:ln>
                            <a:noFill/>
                          </a:ln>
                          <a:solidFill>
                            <a:schemeClr val="tx1"/>
                          </a:solidFill>
                          <a:effectLst/>
                          <a:latin typeface="Tahoma" pitchFamily="34" charset="0"/>
                          <a:cs typeface="Times New Roman" pitchFamily="18" charset="0"/>
                        </a:rPr>
                        <a:t>GSMH (Milyon TL)</a:t>
                      </a:r>
                      <a:endParaRPr kumimoji="0" lang="tr-TR" sz="1400" b="0" i="0" u="none" strike="noStrike" cap="none" normalizeH="0" baseline="0" smtClean="0">
                        <a:ln>
                          <a:noFill/>
                        </a:ln>
                        <a:solidFill>
                          <a:schemeClr val="tx1"/>
                        </a:solidFill>
                        <a:effectLst/>
                        <a:latin typeface="Tahoma" pitchFamily="34" charset="0"/>
                      </a:endParaRP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tr-TR" sz="1400" b="1" i="0" u="none" strike="noStrike" cap="none" normalizeH="0" baseline="0" smtClean="0">
                          <a:ln>
                            <a:noFill/>
                          </a:ln>
                          <a:solidFill>
                            <a:schemeClr val="tx1"/>
                          </a:solidFill>
                          <a:effectLst/>
                          <a:latin typeface="Tahoma" pitchFamily="34" charset="0"/>
                          <a:cs typeface="Times New Roman" pitchFamily="18" charset="0"/>
                        </a:rPr>
                        <a:t>Fert Başına GSMH</a:t>
                      </a:r>
                      <a:endParaRPr kumimoji="0" lang="tr-TR" sz="1400" b="0" i="0" u="none" strike="noStrike" cap="none" normalizeH="0" baseline="0" smtClean="0">
                        <a:ln>
                          <a:noFill/>
                        </a:ln>
                        <a:solidFill>
                          <a:schemeClr val="tx1"/>
                        </a:solidFill>
                        <a:effectLst/>
                        <a:latin typeface="Tahoma" pitchFamily="34"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
                          <a:schemeClr val="folHlink"/>
                        </a:buClr>
                        <a:buSzPct val="60000"/>
                        <a:buFont typeface="Wingdings" pitchFamily="2" charset="2"/>
                        <a:buNone/>
                        <a:tabLst/>
                      </a:pPr>
                      <a:r>
                        <a:rPr kumimoji="0" lang="tr-TR" sz="1400" b="1" i="0" u="none" strike="noStrike" cap="none" normalizeH="0" baseline="0" smtClean="0">
                          <a:ln>
                            <a:noFill/>
                          </a:ln>
                          <a:solidFill>
                            <a:schemeClr val="tx1"/>
                          </a:solidFill>
                          <a:effectLst/>
                          <a:latin typeface="Tahoma" pitchFamily="34" charset="0"/>
                          <a:cs typeface="Times New Roman" pitchFamily="18" charset="0"/>
                        </a:rPr>
                        <a:t>(TL)                  ($)</a:t>
                      </a:r>
                      <a:endParaRPr kumimoji="0" lang="tr-TR" sz="1400" b="0" i="0" u="none" strike="noStrike" cap="none" normalizeH="0" baseline="0" smtClean="0">
                        <a:ln>
                          <a:noFill/>
                        </a:ln>
                        <a:solidFill>
                          <a:schemeClr val="tx1"/>
                        </a:solidFill>
                        <a:effectLst/>
                        <a:latin typeface="Tahoma" pitchFamily="34" charset="0"/>
                      </a:endParaRP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gridSpan="2">
                  <a:txBody>
                    <a:bodyPr/>
                    <a:lstStyle/>
                    <a:p>
                      <a:pPr marL="342900" marR="0" lvl="0" indent="-342900" algn="ctr"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tr-TR" sz="1400" b="1" i="0" u="none" strike="noStrike" cap="none" normalizeH="0" baseline="0" dirty="0" smtClean="0">
                          <a:ln>
                            <a:noFill/>
                          </a:ln>
                          <a:solidFill>
                            <a:schemeClr val="tx1"/>
                          </a:solidFill>
                          <a:effectLst/>
                          <a:latin typeface="Tahoma" pitchFamily="34" charset="0"/>
                          <a:cs typeface="Times New Roman" pitchFamily="18" charset="0"/>
                        </a:rPr>
                        <a:t>Kırsal N</a:t>
                      </a:r>
                      <a:r>
                        <a:rPr kumimoji="0" lang="tr-TR" sz="1400" b="1" i="0" u="none" strike="noStrike" cap="none" normalizeH="0" baseline="0" dirty="0" smtClean="0">
                          <a:ln>
                            <a:noFill/>
                          </a:ln>
                          <a:solidFill>
                            <a:schemeClr val="tx1"/>
                          </a:solidFill>
                          <a:effectLst/>
                          <a:latin typeface="Arial"/>
                          <a:cs typeface="Times New Roman" pitchFamily="18" charset="0"/>
                        </a:rPr>
                        <a:t>ü</a:t>
                      </a:r>
                      <a:r>
                        <a:rPr kumimoji="0" lang="tr-TR" sz="1400" b="1" i="0" u="none" strike="noStrike" cap="none" normalizeH="0" baseline="0" dirty="0" smtClean="0">
                          <a:ln>
                            <a:noFill/>
                          </a:ln>
                          <a:solidFill>
                            <a:schemeClr val="tx1"/>
                          </a:solidFill>
                          <a:effectLst/>
                          <a:latin typeface="Tahoma" pitchFamily="34" charset="0"/>
                          <a:cs typeface="Times New Roman" pitchFamily="18" charset="0"/>
                        </a:rPr>
                        <a:t>fus Başına D</a:t>
                      </a:r>
                      <a:r>
                        <a:rPr kumimoji="0" lang="tr-TR" sz="1400" b="1" i="0" u="none" strike="noStrike" cap="none" normalizeH="0" baseline="0" dirty="0" smtClean="0">
                          <a:ln>
                            <a:noFill/>
                          </a:ln>
                          <a:solidFill>
                            <a:schemeClr val="tx1"/>
                          </a:solidFill>
                          <a:effectLst/>
                          <a:latin typeface="Arial"/>
                          <a:cs typeface="Times New Roman" pitchFamily="18" charset="0"/>
                        </a:rPr>
                        <a:t>ü</a:t>
                      </a:r>
                      <a:r>
                        <a:rPr kumimoji="0" lang="tr-TR" sz="1400" b="1" i="0" u="none" strike="noStrike" cap="none" normalizeH="0" baseline="0" dirty="0" smtClean="0">
                          <a:ln>
                            <a:noFill/>
                          </a:ln>
                          <a:solidFill>
                            <a:schemeClr val="tx1"/>
                          </a:solidFill>
                          <a:effectLst/>
                          <a:latin typeface="Tahoma" pitchFamily="34" charset="0"/>
                          <a:cs typeface="Times New Roman" pitchFamily="18" charset="0"/>
                        </a:rPr>
                        <a:t>şen GSMH</a:t>
                      </a:r>
                      <a:r>
                        <a:rPr kumimoji="0" lang="tr-TR" sz="1400" b="0" i="0" u="none" strike="noStrike" cap="none" normalizeH="0" baseline="0" dirty="0" smtClean="0">
                          <a:ln>
                            <a:noFill/>
                          </a:ln>
                          <a:solidFill>
                            <a:schemeClr val="tx1"/>
                          </a:solidFill>
                          <a:effectLst/>
                          <a:latin typeface="Tahoma" pitchFamily="34" charset="0"/>
                          <a:cs typeface="Times New Roman" pitchFamily="18" charset="0"/>
                        </a:rPr>
                        <a:t> </a:t>
                      </a:r>
                    </a:p>
                    <a:p>
                      <a:pPr marL="342900" marR="0" lvl="0" indent="-342900" algn="ctr"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tr-TR" sz="1400" b="1" i="0" u="none" strike="noStrike" cap="none" normalizeH="0" baseline="0" dirty="0" smtClean="0">
                          <a:ln>
                            <a:noFill/>
                          </a:ln>
                          <a:solidFill>
                            <a:schemeClr val="tx1"/>
                          </a:solidFill>
                          <a:effectLst/>
                          <a:latin typeface="Tahoma" pitchFamily="34" charset="0"/>
                          <a:cs typeface="Times New Roman" pitchFamily="18" charset="0"/>
                        </a:rPr>
                        <a:t>(TL)                  ($)</a:t>
                      </a:r>
                      <a:endParaRPr kumimoji="0" lang="tr-TR" sz="1400" b="0" i="0" u="none" strike="noStrike" cap="none" normalizeH="0" baseline="0" dirty="0" smtClean="0">
                        <a:ln>
                          <a:noFill/>
                        </a:ln>
                        <a:solidFill>
                          <a:schemeClr val="tx1"/>
                        </a:solidFill>
                        <a:effectLst/>
                        <a:latin typeface="Tahoma" pitchFamily="34" charset="0"/>
                      </a:endParaRP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extLst>
                  <a:ext uri="{0D108BD9-81ED-4DB2-BD59-A6C34878D82A}"/>
                </a:extLst>
              </a:tr>
              <a:tr h="423284">
                <a:tc>
                  <a:txBody>
                    <a:bodyPr/>
                    <a:lstStyle/>
                    <a:p>
                      <a:pPr marL="342900" marR="0" lvl="0" indent="-342900" algn="ctr"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tr-TR" sz="1400" b="1" i="0" u="none" strike="noStrike" cap="none" normalizeH="0" baseline="0" smtClean="0">
                          <a:ln>
                            <a:noFill/>
                          </a:ln>
                          <a:solidFill>
                            <a:schemeClr val="tx1"/>
                          </a:solidFill>
                          <a:effectLst/>
                          <a:latin typeface="Tahoma" pitchFamily="34" charset="0"/>
                          <a:cs typeface="Times New Roman" pitchFamily="18" charset="0"/>
                        </a:rPr>
                        <a:t>1990</a:t>
                      </a:r>
                      <a:endParaRPr kumimoji="0" lang="tr-TR" sz="1400" b="0" i="0" u="none" strike="noStrike" cap="none" normalizeH="0" baseline="0" smtClean="0">
                        <a:ln>
                          <a:noFill/>
                        </a:ln>
                        <a:solidFill>
                          <a:schemeClr val="tx1"/>
                        </a:solidFill>
                        <a:effectLst/>
                        <a:latin typeface="Tahoma" pitchFamily="34" charset="0"/>
                      </a:endParaRP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tr-TR" sz="1400" b="0" i="0" u="none" strike="noStrike" cap="none" normalizeH="0" baseline="0" smtClean="0">
                          <a:ln>
                            <a:noFill/>
                          </a:ln>
                          <a:solidFill>
                            <a:schemeClr val="tx1"/>
                          </a:solidFill>
                          <a:effectLst/>
                          <a:latin typeface="Tahoma" pitchFamily="34" charset="0"/>
                          <a:cs typeface="Times New Roman" pitchFamily="18" charset="0"/>
                        </a:rPr>
                        <a:t>56.098.000</a:t>
                      </a:r>
                      <a:endParaRPr kumimoji="0" lang="tr-TR" sz="1400" b="0" i="0" u="none" strike="noStrike" cap="none" normalizeH="0" baseline="0" smtClean="0">
                        <a:ln>
                          <a:noFill/>
                        </a:ln>
                        <a:solidFill>
                          <a:schemeClr val="tx1"/>
                        </a:solidFill>
                        <a:effectLst/>
                        <a:latin typeface="Tahoma" pitchFamily="34" charset="0"/>
                      </a:endParaRP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tr-TR" sz="1400" b="0" i="0" u="none" strike="noStrike" cap="none" normalizeH="0" baseline="0" smtClean="0">
                          <a:ln>
                            <a:noFill/>
                          </a:ln>
                          <a:solidFill>
                            <a:schemeClr val="tx1"/>
                          </a:solidFill>
                          <a:effectLst/>
                          <a:latin typeface="Tahoma" pitchFamily="34" charset="0"/>
                          <a:cs typeface="Times New Roman" pitchFamily="18" charset="0"/>
                        </a:rPr>
                        <a:t>397.177.547</a:t>
                      </a:r>
                      <a:endParaRPr kumimoji="0" lang="tr-TR" sz="1400" b="0" i="0" u="none" strike="noStrike" cap="none" normalizeH="0" baseline="0" smtClean="0">
                        <a:ln>
                          <a:noFill/>
                        </a:ln>
                        <a:solidFill>
                          <a:schemeClr val="tx1"/>
                        </a:solidFill>
                        <a:effectLst/>
                        <a:latin typeface="Tahoma" pitchFamily="34" charset="0"/>
                      </a:endParaRP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tr-TR" sz="1400" b="0" i="0" u="none" strike="noStrike" cap="none" normalizeH="0" baseline="0" smtClean="0">
                          <a:ln>
                            <a:noFill/>
                          </a:ln>
                          <a:solidFill>
                            <a:schemeClr val="tx1"/>
                          </a:solidFill>
                          <a:effectLst/>
                          <a:latin typeface="Tahoma" pitchFamily="34" charset="0"/>
                          <a:cs typeface="Times New Roman" pitchFamily="18" charset="0"/>
                        </a:rPr>
                        <a:t>7.066.839</a:t>
                      </a:r>
                      <a:endParaRPr kumimoji="0" lang="tr-TR" sz="1400" b="0" i="0" u="none" strike="noStrike" cap="none" normalizeH="0" baseline="0" smtClean="0">
                        <a:ln>
                          <a:noFill/>
                        </a:ln>
                        <a:solidFill>
                          <a:schemeClr val="tx1"/>
                        </a:solidFill>
                        <a:effectLst/>
                        <a:latin typeface="Tahoma" pitchFamily="34" charset="0"/>
                      </a:endParaRP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tr-TR" sz="1400" b="0" i="0" u="none" strike="noStrike" cap="none" normalizeH="0" baseline="0" smtClean="0">
                          <a:ln>
                            <a:noFill/>
                          </a:ln>
                          <a:solidFill>
                            <a:schemeClr val="tx1"/>
                          </a:solidFill>
                          <a:effectLst/>
                          <a:latin typeface="Tahoma" pitchFamily="34" charset="0"/>
                          <a:cs typeface="Times New Roman" pitchFamily="18" charset="0"/>
                        </a:rPr>
                        <a:t>2.682</a:t>
                      </a:r>
                      <a:endParaRPr kumimoji="0" lang="tr-TR" sz="1400" b="0" i="0" u="none" strike="noStrike" cap="none" normalizeH="0" baseline="0" smtClean="0">
                        <a:ln>
                          <a:noFill/>
                        </a:ln>
                        <a:solidFill>
                          <a:schemeClr val="tx1"/>
                        </a:solidFill>
                        <a:effectLst/>
                        <a:latin typeface="Tahoma" pitchFamily="34" charset="0"/>
                      </a:endParaRP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tr-TR" sz="1400" b="0" i="0" u="none" strike="noStrike" cap="none" normalizeH="0" baseline="0" dirty="0" smtClean="0">
                          <a:ln>
                            <a:noFill/>
                          </a:ln>
                          <a:solidFill>
                            <a:schemeClr val="tx1"/>
                          </a:solidFill>
                          <a:effectLst/>
                          <a:latin typeface="Tahoma" pitchFamily="34" charset="0"/>
                          <a:cs typeface="Times New Roman" pitchFamily="18" charset="0"/>
                        </a:rPr>
                        <a:t>2.962.627</a:t>
                      </a:r>
                      <a:endParaRPr kumimoji="0" lang="tr-TR" sz="1400" b="0" i="0" u="none" strike="noStrike" cap="none" normalizeH="0" baseline="0" dirty="0" smtClean="0">
                        <a:ln>
                          <a:noFill/>
                        </a:ln>
                        <a:solidFill>
                          <a:schemeClr val="tx1"/>
                        </a:solidFill>
                        <a:effectLst/>
                        <a:latin typeface="Tahoma" pitchFamily="34" charset="0"/>
                      </a:endParaRP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tr-TR" sz="1400" b="0" i="0" u="none" strike="noStrike" cap="none" normalizeH="0" baseline="0" smtClean="0">
                          <a:ln>
                            <a:noFill/>
                          </a:ln>
                          <a:solidFill>
                            <a:schemeClr val="tx1"/>
                          </a:solidFill>
                          <a:effectLst/>
                          <a:latin typeface="Tahoma" pitchFamily="34" charset="0"/>
                          <a:cs typeface="Times New Roman" pitchFamily="18" charset="0"/>
                        </a:rPr>
                        <a:t>1136</a:t>
                      </a:r>
                      <a:endParaRPr kumimoji="0" lang="tr-TR" sz="1400" b="0" i="0" u="none" strike="noStrike" cap="none" normalizeH="0" baseline="0" smtClean="0">
                        <a:ln>
                          <a:noFill/>
                        </a:ln>
                        <a:solidFill>
                          <a:schemeClr val="tx1"/>
                        </a:solidFill>
                        <a:effectLst/>
                        <a:latin typeface="Tahoma" pitchFamily="34" charset="0"/>
                      </a:endParaRP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extLst>
              </a:tr>
              <a:tr h="424745">
                <a:tc>
                  <a:txBody>
                    <a:bodyPr/>
                    <a:lstStyle/>
                    <a:p>
                      <a:pPr marL="342900" marR="0" lvl="0" indent="-342900" algn="ctr"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tr-TR" sz="1400" b="1" i="0" u="none" strike="noStrike" cap="none" normalizeH="0" baseline="0" smtClean="0">
                          <a:ln>
                            <a:noFill/>
                          </a:ln>
                          <a:solidFill>
                            <a:schemeClr val="tx1"/>
                          </a:solidFill>
                          <a:effectLst/>
                          <a:latin typeface="Tahoma" pitchFamily="34" charset="0"/>
                          <a:cs typeface="Times New Roman" pitchFamily="18" charset="0"/>
                        </a:rPr>
                        <a:t>1992</a:t>
                      </a:r>
                      <a:endParaRPr kumimoji="0" lang="tr-TR" sz="1400" b="0" i="0" u="none" strike="noStrike" cap="none" normalizeH="0" baseline="0" smtClean="0">
                        <a:ln>
                          <a:noFill/>
                        </a:ln>
                        <a:solidFill>
                          <a:schemeClr val="tx1"/>
                        </a:solidFill>
                        <a:effectLst/>
                        <a:latin typeface="Tahoma" pitchFamily="34" charset="0"/>
                      </a:endParaRP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tr-TR" sz="1400" b="0" i="0" u="none" strike="noStrike" cap="none" normalizeH="0" baseline="0" smtClean="0">
                          <a:ln>
                            <a:noFill/>
                          </a:ln>
                          <a:solidFill>
                            <a:schemeClr val="tx1"/>
                          </a:solidFill>
                          <a:effectLst/>
                          <a:latin typeface="Tahoma" pitchFamily="34" charset="0"/>
                          <a:cs typeface="Times New Roman" pitchFamily="18" charset="0"/>
                        </a:rPr>
                        <a:t>58.401.000</a:t>
                      </a:r>
                      <a:endParaRPr kumimoji="0" lang="tr-TR" sz="1400" b="0" i="0" u="none" strike="noStrike" cap="none" normalizeH="0" baseline="0" smtClean="0">
                        <a:ln>
                          <a:noFill/>
                        </a:ln>
                        <a:solidFill>
                          <a:schemeClr val="tx1"/>
                        </a:solidFill>
                        <a:effectLst/>
                        <a:latin typeface="Tahoma" pitchFamily="34" charset="0"/>
                      </a:endParaRP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tr-TR" sz="1400" b="0" i="0" u="none" strike="noStrike" cap="none" normalizeH="0" baseline="0" smtClean="0">
                          <a:ln>
                            <a:noFill/>
                          </a:ln>
                          <a:solidFill>
                            <a:schemeClr val="tx1"/>
                          </a:solidFill>
                          <a:effectLst/>
                          <a:latin typeface="Tahoma" pitchFamily="34" charset="0"/>
                          <a:cs typeface="Times New Roman" pitchFamily="18" charset="0"/>
                        </a:rPr>
                        <a:t>1.103.604.909</a:t>
                      </a:r>
                      <a:endParaRPr kumimoji="0" lang="tr-TR" sz="1400" b="0" i="0" u="none" strike="noStrike" cap="none" normalizeH="0" baseline="0" smtClean="0">
                        <a:ln>
                          <a:noFill/>
                        </a:ln>
                        <a:solidFill>
                          <a:schemeClr val="tx1"/>
                        </a:solidFill>
                        <a:effectLst/>
                        <a:latin typeface="Tahoma" pitchFamily="34" charset="0"/>
                      </a:endParaRP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tr-TR" sz="1400" b="0" i="0" u="none" strike="noStrike" cap="none" normalizeH="0" baseline="0" smtClean="0">
                          <a:ln>
                            <a:noFill/>
                          </a:ln>
                          <a:solidFill>
                            <a:schemeClr val="tx1"/>
                          </a:solidFill>
                          <a:effectLst/>
                          <a:latin typeface="Tahoma" pitchFamily="34" charset="0"/>
                          <a:cs typeface="Times New Roman" pitchFamily="18" charset="0"/>
                        </a:rPr>
                        <a:t>18.897.021</a:t>
                      </a:r>
                      <a:endParaRPr kumimoji="0" lang="tr-TR" sz="1400" b="0" i="0" u="none" strike="noStrike" cap="none" normalizeH="0" baseline="0" smtClean="0">
                        <a:ln>
                          <a:noFill/>
                        </a:ln>
                        <a:solidFill>
                          <a:schemeClr val="tx1"/>
                        </a:solidFill>
                        <a:effectLst/>
                        <a:latin typeface="Tahoma" pitchFamily="34" charset="0"/>
                      </a:endParaRP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tr-TR" sz="1400" b="0" i="0" u="none" strike="noStrike" cap="none" normalizeH="0" baseline="0" smtClean="0">
                          <a:ln>
                            <a:noFill/>
                          </a:ln>
                          <a:solidFill>
                            <a:schemeClr val="tx1"/>
                          </a:solidFill>
                          <a:effectLst/>
                          <a:latin typeface="Tahoma" pitchFamily="34" charset="0"/>
                          <a:cs typeface="Times New Roman" pitchFamily="18" charset="0"/>
                        </a:rPr>
                        <a:t>2.708</a:t>
                      </a:r>
                      <a:endParaRPr kumimoji="0" lang="tr-TR" sz="1400" b="0" i="0" u="none" strike="noStrike" cap="none" normalizeH="0" baseline="0" smtClean="0">
                        <a:ln>
                          <a:noFill/>
                        </a:ln>
                        <a:solidFill>
                          <a:schemeClr val="tx1"/>
                        </a:solidFill>
                        <a:effectLst/>
                        <a:latin typeface="Tahoma" pitchFamily="34" charset="0"/>
                      </a:endParaRP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tr-TR" sz="1400" b="0" i="0" u="none" strike="noStrike" cap="none" normalizeH="0" baseline="0" dirty="0" smtClean="0">
                          <a:ln>
                            <a:noFill/>
                          </a:ln>
                          <a:solidFill>
                            <a:schemeClr val="tx1"/>
                          </a:solidFill>
                          <a:effectLst/>
                          <a:latin typeface="Tahoma" pitchFamily="34" charset="0"/>
                          <a:cs typeface="Times New Roman" pitchFamily="18" charset="0"/>
                        </a:rPr>
                        <a:t>6.786.721</a:t>
                      </a:r>
                      <a:endParaRPr kumimoji="0" lang="tr-TR" sz="1400" b="0" i="0" u="none" strike="noStrike" cap="none" normalizeH="0" baseline="0" dirty="0" smtClean="0">
                        <a:ln>
                          <a:noFill/>
                        </a:ln>
                        <a:solidFill>
                          <a:schemeClr val="tx1"/>
                        </a:solidFill>
                        <a:effectLst/>
                        <a:latin typeface="Tahoma" pitchFamily="34" charset="0"/>
                      </a:endParaRP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tr-TR" sz="1400" b="0" i="0" u="none" strike="noStrike" cap="none" normalizeH="0" baseline="0" smtClean="0">
                          <a:ln>
                            <a:noFill/>
                          </a:ln>
                          <a:solidFill>
                            <a:schemeClr val="tx1"/>
                          </a:solidFill>
                          <a:effectLst/>
                          <a:latin typeface="Tahoma" pitchFamily="34" charset="0"/>
                          <a:cs typeface="Times New Roman" pitchFamily="18" charset="0"/>
                        </a:rPr>
                        <a:t>1037</a:t>
                      </a:r>
                      <a:endParaRPr kumimoji="0" lang="tr-TR" sz="1400" b="0" i="0" u="none" strike="noStrike" cap="none" normalizeH="0" baseline="0" smtClean="0">
                        <a:ln>
                          <a:noFill/>
                        </a:ln>
                        <a:solidFill>
                          <a:schemeClr val="tx1"/>
                        </a:solidFill>
                        <a:effectLst/>
                        <a:latin typeface="Tahoma" pitchFamily="34" charset="0"/>
                      </a:endParaRP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extLst>
              </a:tr>
              <a:tr h="423284">
                <a:tc>
                  <a:txBody>
                    <a:bodyPr/>
                    <a:lstStyle/>
                    <a:p>
                      <a:pPr marL="342900" marR="0" lvl="0" indent="-342900" algn="ctr"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tr-TR" sz="1400" b="1" i="0" u="none" strike="noStrike" cap="none" normalizeH="0" baseline="0" smtClean="0">
                          <a:ln>
                            <a:noFill/>
                          </a:ln>
                          <a:solidFill>
                            <a:schemeClr val="tx1"/>
                          </a:solidFill>
                          <a:effectLst/>
                          <a:latin typeface="Tahoma" pitchFamily="34" charset="0"/>
                          <a:cs typeface="Times New Roman" pitchFamily="18" charset="0"/>
                        </a:rPr>
                        <a:t>1995</a:t>
                      </a:r>
                      <a:endParaRPr kumimoji="0" lang="tr-TR" sz="1400" b="0" i="0" u="none" strike="noStrike" cap="none" normalizeH="0" baseline="0" smtClean="0">
                        <a:ln>
                          <a:noFill/>
                        </a:ln>
                        <a:solidFill>
                          <a:schemeClr val="tx1"/>
                        </a:solidFill>
                        <a:effectLst/>
                        <a:latin typeface="Tahoma" pitchFamily="34" charset="0"/>
                      </a:endParaRP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tr-TR" sz="1400" b="0" i="0" u="none" strike="noStrike" cap="none" normalizeH="0" baseline="0" smtClean="0">
                          <a:ln>
                            <a:noFill/>
                          </a:ln>
                          <a:solidFill>
                            <a:schemeClr val="tx1"/>
                          </a:solidFill>
                          <a:effectLst/>
                          <a:latin typeface="Tahoma" pitchFamily="34" charset="0"/>
                          <a:cs typeface="Times New Roman" pitchFamily="18" charset="0"/>
                        </a:rPr>
                        <a:t>61.644.000</a:t>
                      </a:r>
                      <a:endParaRPr kumimoji="0" lang="tr-TR" sz="1400" b="0" i="0" u="none" strike="noStrike" cap="none" normalizeH="0" baseline="0" smtClean="0">
                        <a:ln>
                          <a:noFill/>
                        </a:ln>
                        <a:solidFill>
                          <a:schemeClr val="tx1"/>
                        </a:solidFill>
                        <a:effectLst/>
                        <a:latin typeface="Tahoma" pitchFamily="34" charset="0"/>
                      </a:endParaRP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tr-TR" sz="1400" b="0" i="0" u="none" strike="noStrike" cap="none" normalizeH="0" baseline="0" smtClean="0">
                          <a:ln>
                            <a:noFill/>
                          </a:ln>
                          <a:solidFill>
                            <a:schemeClr val="tx1"/>
                          </a:solidFill>
                          <a:effectLst/>
                          <a:latin typeface="Tahoma" pitchFamily="34" charset="0"/>
                          <a:cs typeface="Times New Roman" pitchFamily="18" charset="0"/>
                        </a:rPr>
                        <a:t>7.854.887.167</a:t>
                      </a:r>
                      <a:endParaRPr kumimoji="0" lang="tr-TR" sz="1400" b="0" i="0" u="none" strike="noStrike" cap="none" normalizeH="0" baseline="0" smtClean="0">
                        <a:ln>
                          <a:noFill/>
                        </a:ln>
                        <a:solidFill>
                          <a:schemeClr val="tx1"/>
                        </a:solidFill>
                        <a:effectLst/>
                        <a:latin typeface="Tahoma" pitchFamily="34" charset="0"/>
                      </a:endParaRP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tr-TR" sz="1400" b="0" i="0" u="none" strike="noStrike" cap="none" normalizeH="0" baseline="0" smtClean="0">
                          <a:ln>
                            <a:noFill/>
                          </a:ln>
                          <a:solidFill>
                            <a:schemeClr val="tx1"/>
                          </a:solidFill>
                          <a:effectLst/>
                          <a:latin typeface="Tahoma" pitchFamily="34" charset="0"/>
                          <a:cs typeface="Times New Roman" pitchFamily="18" charset="0"/>
                        </a:rPr>
                        <a:t>127.423.385</a:t>
                      </a:r>
                      <a:endParaRPr kumimoji="0" lang="tr-TR" sz="1400" b="0" i="0" u="none" strike="noStrike" cap="none" normalizeH="0" baseline="0" smtClean="0">
                        <a:ln>
                          <a:noFill/>
                        </a:ln>
                        <a:solidFill>
                          <a:schemeClr val="tx1"/>
                        </a:solidFill>
                        <a:effectLst/>
                        <a:latin typeface="Tahoma" pitchFamily="34" charset="0"/>
                      </a:endParaRP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tr-TR" sz="1400" b="0" i="0" u="none" strike="noStrike" cap="none" normalizeH="0" baseline="0" smtClean="0">
                          <a:ln>
                            <a:noFill/>
                          </a:ln>
                          <a:solidFill>
                            <a:schemeClr val="tx1"/>
                          </a:solidFill>
                          <a:effectLst/>
                          <a:latin typeface="Tahoma" pitchFamily="34" charset="0"/>
                          <a:cs typeface="Times New Roman" pitchFamily="18" charset="0"/>
                        </a:rPr>
                        <a:t>2.759</a:t>
                      </a:r>
                      <a:endParaRPr kumimoji="0" lang="tr-TR" sz="1400" b="0" i="0" u="none" strike="noStrike" cap="none" normalizeH="0" baseline="0" smtClean="0">
                        <a:ln>
                          <a:noFill/>
                        </a:ln>
                        <a:solidFill>
                          <a:schemeClr val="tx1"/>
                        </a:solidFill>
                        <a:effectLst/>
                        <a:latin typeface="Tahoma" pitchFamily="34" charset="0"/>
                      </a:endParaRP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tr-TR" sz="1400" b="0" i="0" u="none" strike="noStrike" cap="none" normalizeH="0" baseline="0" smtClean="0">
                          <a:ln>
                            <a:noFill/>
                          </a:ln>
                          <a:solidFill>
                            <a:schemeClr val="tx1"/>
                          </a:solidFill>
                          <a:effectLst/>
                          <a:latin typeface="Tahoma" pitchFamily="34" charset="0"/>
                          <a:cs typeface="Times New Roman" pitchFamily="18" charset="0"/>
                        </a:rPr>
                        <a:t>48.318.122</a:t>
                      </a:r>
                      <a:endParaRPr kumimoji="0" lang="tr-TR" sz="1400" b="0" i="0" u="none" strike="noStrike" cap="none" normalizeH="0" baseline="0" smtClean="0">
                        <a:ln>
                          <a:noFill/>
                        </a:ln>
                        <a:solidFill>
                          <a:schemeClr val="tx1"/>
                        </a:solidFill>
                        <a:effectLst/>
                        <a:latin typeface="Tahoma" pitchFamily="34" charset="0"/>
                      </a:endParaRP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tr-TR" sz="1400" b="0" i="0" u="none" strike="noStrike" cap="none" normalizeH="0" baseline="0" smtClean="0">
                          <a:ln>
                            <a:noFill/>
                          </a:ln>
                          <a:solidFill>
                            <a:schemeClr val="tx1"/>
                          </a:solidFill>
                          <a:effectLst/>
                          <a:latin typeface="Tahoma" pitchFamily="34" charset="0"/>
                          <a:cs typeface="Times New Roman" pitchFamily="18" charset="0"/>
                        </a:rPr>
                        <a:t>1070</a:t>
                      </a:r>
                      <a:endParaRPr kumimoji="0" lang="tr-TR" sz="1400" b="0" i="0" u="none" strike="noStrike" cap="none" normalizeH="0" baseline="0" smtClean="0">
                        <a:ln>
                          <a:noFill/>
                        </a:ln>
                        <a:solidFill>
                          <a:schemeClr val="tx1"/>
                        </a:solidFill>
                        <a:effectLst/>
                        <a:latin typeface="Tahoma" pitchFamily="34" charset="0"/>
                      </a:endParaRP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extLst>
              </a:tr>
              <a:tr h="423284">
                <a:tc>
                  <a:txBody>
                    <a:bodyPr/>
                    <a:lstStyle/>
                    <a:p>
                      <a:pPr marL="342900" marR="0" lvl="0" indent="-342900" algn="ctr"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tr-TR" sz="1400" b="1" i="0" u="none" strike="noStrike" cap="none" normalizeH="0" baseline="0" smtClean="0">
                          <a:ln>
                            <a:noFill/>
                          </a:ln>
                          <a:solidFill>
                            <a:schemeClr val="tx1"/>
                          </a:solidFill>
                          <a:effectLst/>
                          <a:latin typeface="Tahoma" pitchFamily="34" charset="0"/>
                          <a:cs typeface="Times New Roman" pitchFamily="18" charset="0"/>
                        </a:rPr>
                        <a:t>1998</a:t>
                      </a:r>
                      <a:endParaRPr kumimoji="0" lang="tr-TR" sz="1400" b="0" i="0" u="none" strike="noStrike" cap="none" normalizeH="0" baseline="0" smtClean="0">
                        <a:ln>
                          <a:noFill/>
                        </a:ln>
                        <a:solidFill>
                          <a:schemeClr val="tx1"/>
                        </a:solidFill>
                        <a:effectLst/>
                        <a:latin typeface="Tahoma" pitchFamily="34" charset="0"/>
                      </a:endParaRP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tr-TR" sz="1400" b="0" i="0" u="none" strike="noStrike" cap="none" normalizeH="0" baseline="0" smtClean="0">
                          <a:ln>
                            <a:noFill/>
                          </a:ln>
                          <a:solidFill>
                            <a:schemeClr val="tx1"/>
                          </a:solidFill>
                          <a:effectLst/>
                          <a:latin typeface="Tahoma" pitchFamily="34" charset="0"/>
                          <a:cs typeface="Times New Roman" pitchFamily="18" charset="0"/>
                        </a:rPr>
                        <a:t>65.001.000</a:t>
                      </a:r>
                      <a:endParaRPr kumimoji="0" lang="tr-TR" sz="1400" b="0" i="0" u="none" strike="noStrike" cap="none" normalizeH="0" baseline="0" smtClean="0">
                        <a:ln>
                          <a:noFill/>
                        </a:ln>
                        <a:solidFill>
                          <a:schemeClr val="tx1"/>
                        </a:solidFill>
                        <a:effectLst/>
                        <a:latin typeface="Tahoma" pitchFamily="34" charset="0"/>
                      </a:endParaRP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tr-TR" sz="1400" b="0" i="0" u="none" strike="noStrike" cap="none" normalizeH="0" baseline="0" smtClean="0">
                          <a:ln>
                            <a:noFill/>
                          </a:ln>
                          <a:solidFill>
                            <a:schemeClr val="tx1"/>
                          </a:solidFill>
                          <a:effectLst/>
                          <a:latin typeface="Tahoma" pitchFamily="34" charset="0"/>
                          <a:cs typeface="Times New Roman" pitchFamily="18" charset="0"/>
                        </a:rPr>
                        <a:t>53.518.331.580</a:t>
                      </a:r>
                      <a:endParaRPr kumimoji="0" lang="tr-TR" sz="1400" b="0" i="0" u="none" strike="noStrike" cap="none" normalizeH="0" baseline="0" smtClean="0">
                        <a:ln>
                          <a:noFill/>
                        </a:ln>
                        <a:solidFill>
                          <a:schemeClr val="tx1"/>
                        </a:solidFill>
                        <a:effectLst/>
                        <a:latin typeface="Tahoma" pitchFamily="34" charset="0"/>
                      </a:endParaRP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tr-TR" sz="1400" b="0" i="0" u="none" strike="noStrike" cap="none" normalizeH="0" baseline="0" smtClean="0">
                          <a:ln>
                            <a:noFill/>
                          </a:ln>
                          <a:solidFill>
                            <a:schemeClr val="tx1"/>
                          </a:solidFill>
                          <a:effectLst/>
                          <a:latin typeface="Tahoma" pitchFamily="34" charset="0"/>
                          <a:cs typeface="Times New Roman" pitchFamily="18" charset="0"/>
                        </a:rPr>
                        <a:t>843.358.573</a:t>
                      </a:r>
                      <a:endParaRPr kumimoji="0" lang="tr-TR" sz="1400" b="0" i="0" u="none" strike="noStrike" cap="none" normalizeH="0" baseline="0" smtClean="0">
                        <a:ln>
                          <a:noFill/>
                        </a:ln>
                        <a:solidFill>
                          <a:schemeClr val="tx1"/>
                        </a:solidFill>
                        <a:effectLst/>
                        <a:latin typeface="Tahoma" pitchFamily="34" charset="0"/>
                      </a:endParaRP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tr-TR" sz="1400" b="0" i="0" u="none" strike="noStrike" cap="none" normalizeH="0" baseline="0" smtClean="0">
                          <a:ln>
                            <a:noFill/>
                          </a:ln>
                          <a:solidFill>
                            <a:schemeClr val="tx1"/>
                          </a:solidFill>
                          <a:effectLst/>
                          <a:latin typeface="Tahoma" pitchFamily="34" charset="0"/>
                          <a:cs typeface="Times New Roman" pitchFamily="18" charset="0"/>
                        </a:rPr>
                        <a:t>3.255</a:t>
                      </a:r>
                      <a:endParaRPr kumimoji="0" lang="tr-TR" sz="1400" b="0" i="0" u="none" strike="noStrike" cap="none" normalizeH="0" baseline="0" smtClean="0">
                        <a:ln>
                          <a:noFill/>
                        </a:ln>
                        <a:solidFill>
                          <a:schemeClr val="tx1"/>
                        </a:solidFill>
                        <a:effectLst/>
                        <a:latin typeface="Tahoma" pitchFamily="34" charset="0"/>
                      </a:endParaRP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tr-TR" sz="1400" b="0" i="0" u="none" strike="noStrike" cap="none" normalizeH="0" baseline="0" dirty="0" smtClean="0">
                          <a:ln>
                            <a:noFill/>
                          </a:ln>
                          <a:solidFill>
                            <a:schemeClr val="tx1"/>
                          </a:solidFill>
                          <a:effectLst/>
                          <a:latin typeface="Tahoma" pitchFamily="34" charset="0"/>
                        </a:rPr>
                        <a:t>-</a:t>
                      </a:r>
                      <a:endParaRPr kumimoji="0" lang="en-GB" sz="1400" b="0" i="0" u="none" strike="noStrike" cap="none" normalizeH="0" baseline="0" dirty="0" smtClean="0">
                        <a:ln>
                          <a:noFill/>
                        </a:ln>
                        <a:solidFill>
                          <a:schemeClr val="tx1"/>
                        </a:solidFill>
                        <a:effectLst/>
                        <a:latin typeface="Tahoma" pitchFamily="34" charset="0"/>
                      </a:endParaRP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tr-TR" sz="1400" b="0" i="0" u="none" strike="noStrike" cap="none" normalizeH="0" baseline="0" smtClean="0">
                          <a:ln>
                            <a:noFill/>
                          </a:ln>
                          <a:solidFill>
                            <a:schemeClr val="tx1"/>
                          </a:solidFill>
                          <a:effectLst/>
                          <a:latin typeface="Tahoma" pitchFamily="34" charset="0"/>
                        </a:rPr>
                        <a:t>-</a:t>
                      </a:r>
                      <a:endParaRPr kumimoji="0" lang="en-GB" sz="1400" b="0" i="0" u="none" strike="noStrike" cap="none" normalizeH="0" baseline="0" smtClean="0">
                        <a:ln>
                          <a:noFill/>
                        </a:ln>
                        <a:solidFill>
                          <a:schemeClr val="tx1"/>
                        </a:solidFill>
                        <a:effectLst/>
                        <a:latin typeface="Tahoma" pitchFamily="34" charset="0"/>
                      </a:endParaRP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extLst>
              </a:tr>
              <a:tr h="424745">
                <a:tc>
                  <a:txBody>
                    <a:bodyPr/>
                    <a:lstStyle/>
                    <a:p>
                      <a:pPr marL="342900" marR="0" lvl="0" indent="-342900" algn="ctr"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tr-TR" sz="1400" b="1" i="0" u="none" strike="noStrike" cap="none" normalizeH="0" baseline="0" smtClean="0">
                          <a:ln>
                            <a:noFill/>
                          </a:ln>
                          <a:solidFill>
                            <a:schemeClr val="tx1"/>
                          </a:solidFill>
                          <a:effectLst/>
                          <a:latin typeface="Tahoma" pitchFamily="34" charset="0"/>
                          <a:cs typeface="Times New Roman" pitchFamily="18" charset="0"/>
                        </a:rPr>
                        <a:t>2000</a:t>
                      </a:r>
                      <a:endParaRPr kumimoji="0" lang="tr-TR" sz="1400" b="0" i="0" u="none" strike="noStrike" cap="none" normalizeH="0" baseline="0" smtClean="0">
                        <a:ln>
                          <a:noFill/>
                        </a:ln>
                        <a:solidFill>
                          <a:schemeClr val="tx1"/>
                        </a:solidFill>
                        <a:effectLst/>
                        <a:latin typeface="Tahoma" pitchFamily="34" charset="0"/>
                      </a:endParaRP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tr-TR" sz="1400" b="0" i="0" u="none" strike="noStrike" cap="none" normalizeH="0" baseline="0" smtClean="0">
                          <a:ln>
                            <a:noFill/>
                          </a:ln>
                          <a:solidFill>
                            <a:schemeClr val="tx1"/>
                          </a:solidFill>
                          <a:effectLst/>
                          <a:latin typeface="Tahoma" pitchFamily="34" charset="0"/>
                          <a:cs typeface="Times New Roman" pitchFamily="18" charset="0"/>
                        </a:rPr>
                        <a:t>67.803.927</a:t>
                      </a:r>
                      <a:endParaRPr kumimoji="0" lang="tr-TR" sz="1400" b="0" i="0" u="none" strike="noStrike" cap="none" normalizeH="0" baseline="0" smtClean="0">
                        <a:ln>
                          <a:noFill/>
                        </a:ln>
                        <a:solidFill>
                          <a:schemeClr val="tx1"/>
                        </a:solidFill>
                        <a:effectLst/>
                        <a:latin typeface="Tahoma" pitchFamily="34" charset="0"/>
                      </a:endParaRP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tr-TR" sz="1400" b="0" i="0" u="none" strike="noStrike" cap="none" normalizeH="0" baseline="0" smtClean="0">
                          <a:ln>
                            <a:noFill/>
                          </a:ln>
                          <a:solidFill>
                            <a:schemeClr val="tx1"/>
                          </a:solidFill>
                          <a:effectLst/>
                          <a:latin typeface="Tahoma" pitchFamily="34" charset="0"/>
                          <a:cs typeface="Times New Roman" pitchFamily="18" charset="0"/>
                        </a:rPr>
                        <a:t>125.596.128.755</a:t>
                      </a:r>
                      <a:endParaRPr kumimoji="0" lang="tr-TR" sz="1400" b="0" i="0" u="none" strike="noStrike" cap="none" normalizeH="0" baseline="0" smtClean="0">
                        <a:ln>
                          <a:noFill/>
                        </a:ln>
                        <a:solidFill>
                          <a:schemeClr val="tx1"/>
                        </a:solidFill>
                        <a:effectLst/>
                        <a:latin typeface="Tahoma" pitchFamily="34" charset="0"/>
                      </a:endParaRP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tr-TR" sz="1400" b="0" i="0" u="none" strike="noStrike" cap="none" normalizeH="0" baseline="0" smtClean="0">
                          <a:ln>
                            <a:noFill/>
                          </a:ln>
                          <a:solidFill>
                            <a:schemeClr val="tx1"/>
                          </a:solidFill>
                          <a:effectLst/>
                          <a:latin typeface="Tahoma" pitchFamily="34" charset="0"/>
                          <a:cs typeface="Times New Roman" pitchFamily="18" charset="0"/>
                        </a:rPr>
                        <a:t>1.861.759.072</a:t>
                      </a:r>
                      <a:endParaRPr kumimoji="0" lang="tr-TR" sz="1400" b="0" i="0" u="none" strike="noStrike" cap="none" normalizeH="0" baseline="0" smtClean="0">
                        <a:ln>
                          <a:noFill/>
                        </a:ln>
                        <a:solidFill>
                          <a:schemeClr val="tx1"/>
                        </a:solidFill>
                        <a:effectLst/>
                        <a:latin typeface="Tahoma" pitchFamily="34" charset="0"/>
                      </a:endParaRP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tr-TR" sz="1400" b="0" i="0" u="none" strike="noStrike" cap="none" normalizeH="0" baseline="0" smtClean="0">
                          <a:ln>
                            <a:noFill/>
                          </a:ln>
                          <a:solidFill>
                            <a:schemeClr val="tx1"/>
                          </a:solidFill>
                          <a:effectLst/>
                          <a:latin typeface="Tahoma" pitchFamily="34" charset="0"/>
                          <a:cs typeface="Times New Roman" pitchFamily="18" charset="0"/>
                        </a:rPr>
                        <a:t>2.965</a:t>
                      </a:r>
                      <a:endParaRPr kumimoji="0" lang="tr-TR" sz="1400" b="0" i="0" u="none" strike="noStrike" cap="none" normalizeH="0" baseline="0" smtClean="0">
                        <a:ln>
                          <a:noFill/>
                        </a:ln>
                        <a:solidFill>
                          <a:schemeClr val="tx1"/>
                        </a:solidFill>
                        <a:effectLst/>
                        <a:latin typeface="Tahoma" pitchFamily="34" charset="0"/>
                      </a:endParaRP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tr-TR" sz="1400" b="0" i="0" u="none" strike="noStrike" cap="none" normalizeH="0" baseline="0" smtClean="0">
                          <a:ln>
                            <a:noFill/>
                          </a:ln>
                          <a:solidFill>
                            <a:schemeClr val="tx1"/>
                          </a:solidFill>
                          <a:effectLst/>
                          <a:latin typeface="Tahoma" pitchFamily="34" charset="0"/>
                        </a:rPr>
                        <a:t>-</a:t>
                      </a:r>
                      <a:endParaRPr kumimoji="0" lang="en-GB" sz="1400" b="0" i="0" u="none" strike="noStrike" cap="none" normalizeH="0" baseline="0" smtClean="0">
                        <a:ln>
                          <a:noFill/>
                        </a:ln>
                        <a:solidFill>
                          <a:schemeClr val="tx1"/>
                        </a:solidFill>
                        <a:effectLst/>
                        <a:latin typeface="Tahoma" pitchFamily="34" charset="0"/>
                      </a:endParaRP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tr-TR" sz="1400" b="0" i="0" u="none" strike="noStrike" cap="none" normalizeH="0" baseline="0" smtClean="0">
                          <a:ln>
                            <a:noFill/>
                          </a:ln>
                          <a:solidFill>
                            <a:schemeClr val="tx1"/>
                          </a:solidFill>
                          <a:effectLst/>
                          <a:latin typeface="Tahoma" pitchFamily="34" charset="0"/>
                        </a:rPr>
                        <a:t>-</a:t>
                      </a:r>
                      <a:endParaRPr kumimoji="0" lang="en-GB" sz="1400" b="0" i="0" u="none" strike="noStrike" cap="none" normalizeH="0" baseline="0" smtClean="0">
                        <a:ln>
                          <a:noFill/>
                        </a:ln>
                        <a:solidFill>
                          <a:schemeClr val="tx1"/>
                        </a:solidFill>
                        <a:effectLst/>
                        <a:latin typeface="Tahoma" pitchFamily="34" charset="0"/>
                      </a:endParaRP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extLst>
              </a:tr>
              <a:tr h="423284">
                <a:tc>
                  <a:txBody>
                    <a:bodyPr/>
                    <a:lstStyle/>
                    <a:p>
                      <a:pPr marL="342900" marR="0" lvl="0" indent="-342900" algn="ctr"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tr-TR" sz="1400" b="1" i="0" u="none" strike="noStrike" cap="none" normalizeH="0" baseline="0" smtClean="0">
                          <a:ln>
                            <a:noFill/>
                          </a:ln>
                          <a:solidFill>
                            <a:schemeClr val="tx1"/>
                          </a:solidFill>
                          <a:effectLst/>
                          <a:latin typeface="Tahoma" pitchFamily="34" charset="0"/>
                          <a:cs typeface="Times New Roman" pitchFamily="18" charset="0"/>
                        </a:rPr>
                        <a:t>2002</a:t>
                      </a:r>
                      <a:endParaRPr kumimoji="0" lang="tr-TR" sz="1400" b="0" i="0" u="none" strike="noStrike" cap="none" normalizeH="0" baseline="0" smtClean="0">
                        <a:ln>
                          <a:noFill/>
                        </a:ln>
                        <a:solidFill>
                          <a:schemeClr val="tx1"/>
                        </a:solidFill>
                        <a:effectLst/>
                        <a:latin typeface="Tahoma" pitchFamily="34" charset="0"/>
                      </a:endParaRP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tr-TR" sz="1400" b="0" i="0" u="none" strike="noStrike" cap="none" normalizeH="0" baseline="0" smtClean="0">
                          <a:ln>
                            <a:noFill/>
                          </a:ln>
                          <a:solidFill>
                            <a:schemeClr val="tx1"/>
                          </a:solidFill>
                          <a:effectLst/>
                          <a:latin typeface="Tahoma" pitchFamily="34" charset="0"/>
                          <a:cs typeface="Times New Roman" pitchFamily="18" charset="0"/>
                        </a:rPr>
                        <a:t>68.582.000</a:t>
                      </a:r>
                      <a:endParaRPr kumimoji="0" lang="tr-TR" sz="1400" b="0" i="0" u="none" strike="noStrike" cap="none" normalizeH="0" baseline="0" smtClean="0">
                        <a:ln>
                          <a:noFill/>
                        </a:ln>
                        <a:solidFill>
                          <a:schemeClr val="tx1"/>
                        </a:solidFill>
                        <a:effectLst/>
                        <a:latin typeface="Tahoma" pitchFamily="34" charset="0"/>
                      </a:endParaRP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tr-TR" sz="1400" b="0" i="0" u="none" strike="noStrike" cap="none" normalizeH="0" baseline="0" smtClean="0">
                          <a:ln>
                            <a:noFill/>
                          </a:ln>
                          <a:solidFill>
                            <a:schemeClr val="tx1"/>
                          </a:solidFill>
                          <a:effectLst/>
                          <a:latin typeface="Tahoma" pitchFamily="34" charset="0"/>
                          <a:cs typeface="Times New Roman" pitchFamily="18" charset="0"/>
                        </a:rPr>
                        <a:t>275.032.365.953</a:t>
                      </a:r>
                      <a:endParaRPr kumimoji="0" lang="tr-TR" sz="1400" b="0" i="0" u="none" strike="noStrike" cap="none" normalizeH="0" baseline="0" smtClean="0">
                        <a:ln>
                          <a:noFill/>
                        </a:ln>
                        <a:solidFill>
                          <a:schemeClr val="tx1"/>
                        </a:solidFill>
                        <a:effectLst/>
                        <a:latin typeface="Tahoma" pitchFamily="34" charset="0"/>
                      </a:endParaRP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tr-TR" sz="1400" b="0" i="0" u="none" strike="noStrike" cap="none" normalizeH="0" baseline="0" smtClean="0">
                          <a:ln>
                            <a:noFill/>
                          </a:ln>
                          <a:solidFill>
                            <a:schemeClr val="tx1"/>
                          </a:solidFill>
                          <a:effectLst/>
                          <a:latin typeface="Tahoma" pitchFamily="34" charset="0"/>
                          <a:cs typeface="Times New Roman" pitchFamily="18" charset="0"/>
                        </a:rPr>
                        <a:t>3.950.138.827</a:t>
                      </a:r>
                      <a:endParaRPr kumimoji="0" lang="tr-TR" sz="1400" b="0" i="0" u="none" strike="noStrike" cap="none" normalizeH="0" baseline="0" smtClean="0">
                        <a:ln>
                          <a:noFill/>
                        </a:ln>
                        <a:solidFill>
                          <a:schemeClr val="tx1"/>
                        </a:solidFill>
                        <a:effectLst/>
                        <a:latin typeface="Tahoma" pitchFamily="34" charset="0"/>
                      </a:endParaRP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tr-TR" sz="1400" b="0" i="0" u="none" strike="noStrike" cap="none" normalizeH="0" baseline="0" smtClean="0">
                          <a:ln>
                            <a:noFill/>
                          </a:ln>
                          <a:solidFill>
                            <a:schemeClr val="tx1"/>
                          </a:solidFill>
                          <a:effectLst/>
                          <a:latin typeface="Tahoma" pitchFamily="34" charset="0"/>
                          <a:cs typeface="Times New Roman" pitchFamily="18" charset="0"/>
                        </a:rPr>
                        <a:t>2.598</a:t>
                      </a:r>
                      <a:endParaRPr kumimoji="0" lang="tr-TR" sz="1400" b="0" i="0" u="none" strike="noStrike" cap="none" normalizeH="0" baseline="0" smtClean="0">
                        <a:ln>
                          <a:noFill/>
                        </a:ln>
                        <a:solidFill>
                          <a:schemeClr val="tx1"/>
                        </a:solidFill>
                        <a:effectLst/>
                        <a:latin typeface="Tahoma" pitchFamily="34" charset="0"/>
                      </a:endParaRP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tr-TR" sz="1400" b="0" i="0" u="none" strike="noStrike" cap="none" normalizeH="0" baseline="0" smtClean="0">
                          <a:ln>
                            <a:noFill/>
                          </a:ln>
                          <a:solidFill>
                            <a:schemeClr val="tx1"/>
                          </a:solidFill>
                          <a:effectLst/>
                          <a:latin typeface="Tahoma" pitchFamily="34" charset="0"/>
                        </a:rPr>
                        <a:t>-</a:t>
                      </a:r>
                      <a:endParaRPr kumimoji="0" lang="en-GB" sz="1400" b="0" i="0" u="none" strike="noStrike" cap="none" normalizeH="0" baseline="0" smtClean="0">
                        <a:ln>
                          <a:noFill/>
                        </a:ln>
                        <a:solidFill>
                          <a:schemeClr val="tx1"/>
                        </a:solidFill>
                        <a:effectLst/>
                        <a:latin typeface="Tahoma" pitchFamily="34" charset="0"/>
                      </a:endParaRP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tr-TR" sz="1400" b="0" i="0" u="none" strike="noStrike" cap="none" normalizeH="0" baseline="0" smtClean="0">
                          <a:ln>
                            <a:noFill/>
                          </a:ln>
                          <a:solidFill>
                            <a:schemeClr val="tx1"/>
                          </a:solidFill>
                          <a:effectLst/>
                          <a:latin typeface="Tahoma" pitchFamily="34" charset="0"/>
                        </a:rPr>
                        <a:t>-</a:t>
                      </a:r>
                      <a:endParaRPr kumimoji="0" lang="en-GB" sz="1400" b="0" i="0" u="none" strike="noStrike" cap="none" normalizeH="0" baseline="0" smtClean="0">
                        <a:ln>
                          <a:noFill/>
                        </a:ln>
                        <a:solidFill>
                          <a:schemeClr val="tx1"/>
                        </a:solidFill>
                        <a:effectLst/>
                        <a:latin typeface="Tahoma" pitchFamily="34" charset="0"/>
                      </a:endParaRP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extLst>
              </a:tr>
              <a:tr h="424745">
                <a:tc>
                  <a:txBody>
                    <a:bodyPr/>
                    <a:lstStyle/>
                    <a:p>
                      <a:pPr marL="342900" marR="0" lvl="0" indent="-342900" algn="ctr"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tr-TR" sz="1400" b="1" i="0" u="none" strike="noStrike" cap="none" normalizeH="0" baseline="0" smtClean="0">
                          <a:ln>
                            <a:noFill/>
                          </a:ln>
                          <a:solidFill>
                            <a:schemeClr val="tx1"/>
                          </a:solidFill>
                          <a:effectLst/>
                          <a:latin typeface="Tahoma" pitchFamily="34" charset="0"/>
                          <a:cs typeface="Times New Roman" pitchFamily="18" charset="0"/>
                        </a:rPr>
                        <a:t>2004</a:t>
                      </a:r>
                      <a:endParaRPr kumimoji="0" lang="tr-TR" sz="1400" b="0" i="0" u="none" strike="noStrike" cap="none" normalizeH="0" baseline="0" smtClean="0">
                        <a:ln>
                          <a:noFill/>
                        </a:ln>
                        <a:solidFill>
                          <a:schemeClr val="tx1"/>
                        </a:solidFill>
                        <a:effectLst/>
                        <a:latin typeface="Tahoma" pitchFamily="34" charset="0"/>
                      </a:endParaRP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tr-TR" sz="1400" b="0" i="0" u="none" strike="noStrike" cap="none" normalizeH="0" baseline="0" smtClean="0">
                          <a:ln>
                            <a:noFill/>
                          </a:ln>
                          <a:solidFill>
                            <a:schemeClr val="tx1"/>
                          </a:solidFill>
                          <a:effectLst/>
                          <a:latin typeface="Tahoma" pitchFamily="34" charset="0"/>
                          <a:cs typeface="Times New Roman" pitchFamily="18" charset="0"/>
                        </a:rPr>
                        <a:t>69.421.000</a:t>
                      </a:r>
                      <a:endParaRPr kumimoji="0" lang="tr-TR" sz="1400" b="0" i="0" u="none" strike="noStrike" cap="none" normalizeH="0" baseline="0" smtClean="0">
                        <a:ln>
                          <a:noFill/>
                        </a:ln>
                        <a:solidFill>
                          <a:schemeClr val="tx1"/>
                        </a:solidFill>
                        <a:effectLst/>
                        <a:latin typeface="Tahoma" pitchFamily="34" charset="0"/>
                      </a:endParaRP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tr-TR" sz="1400" b="0" i="0" u="none" strike="noStrike" cap="none" normalizeH="0" baseline="0" smtClean="0">
                          <a:ln>
                            <a:noFill/>
                          </a:ln>
                          <a:solidFill>
                            <a:schemeClr val="tx1"/>
                          </a:solidFill>
                          <a:effectLst/>
                          <a:latin typeface="Tahoma" pitchFamily="34" charset="0"/>
                          <a:cs typeface="Times New Roman" pitchFamily="18" charset="0"/>
                        </a:rPr>
                        <a:t>428.932.343.026</a:t>
                      </a:r>
                      <a:endParaRPr kumimoji="0" lang="tr-TR" sz="1400" b="0" i="0" u="none" strike="noStrike" cap="none" normalizeH="0" baseline="0" smtClean="0">
                        <a:ln>
                          <a:noFill/>
                        </a:ln>
                        <a:solidFill>
                          <a:schemeClr val="tx1"/>
                        </a:solidFill>
                        <a:effectLst/>
                        <a:latin typeface="Tahoma" pitchFamily="34" charset="0"/>
                      </a:endParaRP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tr-TR" sz="1400" b="0" i="0" u="none" strike="noStrike" cap="none" normalizeH="0" baseline="0" smtClean="0">
                          <a:ln>
                            <a:noFill/>
                          </a:ln>
                          <a:solidFill>
                            <a:schemeClr val="tx1"/>
                          </a:solidFill>
                          <a:effectLst/>
                          <a:latin typeface="Tahoma" pitchFamily="34" charset="0"/>
                          <a:cs typeface="Times New Roman" pitchFamily="18" charset="0"/>
                        </a:rPr>
                        <a:t>5.974.903.440</a:t>
                      </a:r>
                      <a:endParaRPr kumimoji="0" lang="tr-TR" sz="1400" b="0" i="0" u="none" strike="noStrike" cap="none" normalizeH="0" baseline="0" smtClean="0">
                        <a:ln>
                          <a:noFill/>
                        </a:ln>
                        <a:solidFill>
                          <a:schemeClr val="tx1"/>
                        </a:solidFill>
                        <a:effectLst/>
                        <a:latin typeface="Tahoma" pitchFamily="34" charset="0"/>
                      </a:endParaRP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tr-TR" sz="1400" b="0" i="0" u="none" strike="noStrike" cap="none" normalizeH="0" baseline="0" smtClean="0">
                          <a:ln>
                            <a:noFill/>
                          </a:ln>
                          <a:solidFill>
                            <a:schemeClr val="tx1"/>
                          </a:solidFill>
                          <a:effectLst/>
                          <a:latin typeface="Tahoma" pitchFamily="34" charset="0"/>
                          <a:cs typeface="Times New Roman" pitchFamily="18" charset="0"/>
                        </a:rPr>
                        <a:t>4.172</a:t>
                      </a:r>
                      <a:endParaRPr kumimoji="0" lang="tr-TR" sz="1400" b="0" i="0" u="none" strike="noStrike" cap="none" normalizeH="0" baseline="0" smtClean="0">
                        <a:ln>
                          <a:noFill/>
                        </a:ln>
                        <a:solidFill>
                          <a:schemeClr val="tx1"/>
                        </a:solidFill>
                        <a:effectLst/>
                        <a:latin typeface="Tahoma" pitchFamily="34" charset="0"/>
                      </a:endParaRP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tr-TR" sz="1400" b="0" i="0" u="none" strike="noStrike" cap="none" normalizeH="0" baseline="0" smtClean="0">
                          <a:ln>
                            <a:noFill/>
                          </a:ln>
                          <a:solidFill>
                            <a:schemeClr val="tx1"/>
                          </a:solidFill>
                          <a:effectLst/>
                          <a:latin typeface="Tahoma" pitchFamily="34" charset="0"/>
                        </a:rPr>
                        <a:t>-</a:t>
                      </a:r>
                      <a:endParaRPr kumimoji="0" lang="en-GB" sz="1400" b="0" i="0" u="none" strike="noStrike" cap="none" normalizeH="0" baseline="0" smtClean="0">
                        <a:ln>
                          <a:noFill/>
                        </a:ln>
                        <a:solidFill>
                          <a:schemeClr val="tx1"/>
                        </a:solidFill>
                        <a:effectLst/>
                        <a:latin typeface="Tahoma" pitchFamily="34" charset="0"/>
                      </a:endParaRP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tr-TR" sz="1400" b="0" i="0" u="none" strike="noStrike" cap="none" normalizeH="0" baseline="0" smtClean="0">
                          <a:ln>
                            <a:noFill/>
                          </a:ln>
                          <a:solidFill>
                            <a:schemeClr val="tx1"/>
                          </a:solidFill>
                          <a:effectLst/>
                          <a:latin typeface="Tahoma" pitchFamily="34" charset="0"/>
                        </a:rPr>
                        <a:t>1419</a:t>
                      </a:r>
                      <a:endParaRPr kumimoji="0" lang="en-GB" sz="1400" b="0" i="0" u="none" strike="noStrike" cap="none" normalizeH="0" baseline="0" smtClean="0">
                        <a:ln>
                          <a:noFill/>
                        </a:ln>
                        <a:solidFill>
                          <a:schemeClr val="tx1"/>
                        </a:solidFill>
                        <a:effectLst/>
                        <a:latin typeface="Tahoma" pitchFamily="34" charset="0"/>
                      </a:endParaRP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extLst>
              </a:tr>
              <a:tr h="423284">
                <a:tc>
                  <a:txBody>
                    <a:bodyPr/>
                    <a:lstStyle/>
                    <a:p>
                      <a:pPr marL="342900" marR="0" lvl="0" indent="-342900" algn="ctr"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tr-TR" sz="1400" b="1" i="0" u="none" strike="noStrike" cap="none" normalizeH="0" baseline="0" smtClean="0">
                          <a:ln>
                            <a:noFill/>
                          </a:ln>
                          <a:solidFill>
                            <a:schemeClr val="tx1"/>
                          </a:solidFill>
                          <a:effectLst/>
                          <a:latin typeface="Tahoma" pitchFamily="34" charset="0"/>
                          <a:cs typeface="Times New Roman" pitchFamily="18" charset="0"/>
                        </a:rPr>
                        <a:t>2005</a:t>
                      </a:r>
                      <a:endParaRPr kumimoji="0" lang="tr-TR" sz="1400" b="0" i="0" u="none" strike="noStrike" cap="none" normalizeH="0" baseline="0" smtClean="0">
                        <a:ln>
                          <a:noFill/>
                        </a:ln>
                        <a:solidFill>
                          <a:schemeClr val="tx1"/>
                        </a:solidFill>
                        <a:effectLst/>
                        <a:latin typeface="Tahoma" pitchFamily="34" charset="0"/>
                      </a:endParaRP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tr-TR" sz="1400" b="0" i="0" u="none" strike="noStrike" cap="none" normalizeH="0" baseline="0" smtClean="0">
                          <a:ln>
                            <a:noFill/>
                          </a:ln>
                          <a:solidFill>
                            <a:schemeClr val="tx1"/>
                          </a:solidFill>
                          <a:effectLst/>
                          <a:latin typeface="Tahoma" pitchFamily="34" charset="0"/>
                          <a:cs typeface="Times New Roman" pitchFamily="18" charset="0"/>
                        </a:rPr>
                        <a:t>70.256.000</a:t>
                      </a:r>
                      <a:endParaRPr kumimoji="0" lang="tr-TR" sz="1400" b="0" i="0" u="none" strike="noStrike" cap="none" normalizeH="0" baseline="0" smtClean="0">
                        <a:ln>
                          <a:noFill/>
                        </a:ln>
                        <a:solidFill>
                          <a:schemeClr val="tx1"/>
                        </a:solidFill>
                        <a:effectLst/>
                        <a:latin typeface="Tahoma" pitchFamily="34" charset="0"/>
                      </a:endParaRP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tr-TR" sz="1400" b="0" i="0" u="none" strike="noStrike" cap="none" normalizeH="0" baseline="0" smtClean="0">
                          <a:ln>
                            <a:noFill/>
                          </a:ln>
                          <a:solidFill>
                            <a:schemeClr val="tx1"/>
                          </a:solidFill>
                          <a:effectLst/>
                          <a:latin typeface="Tahoma" pitchFamily="34" charset="0"/>
                          <a:cs typeface="Times New Roman" pitchFamily="18" charset="0"/>
                        </a:rPr>
                        <a:t>486.401.032.274</a:t>
                      </a:r>
                      <a:endParaRPr kumimoji="0" lang="tr-TR" sz="1400" b="0" i="0" u="none" strike="noStrike" cap="none" normalizeH="0" baseline="0" smtClean="0">
                        <a:ln>
                          <a:noFill/>
                        </a:ln>
                        <a:solidFill>
                          <a:schemeClr val="tx1"/>
                        </a:solidFill>
                        <a:effectLst/>
                        <a:latin typeface="Tahoma" pitchFamily="34" charset="0"/>
                      </a:endParaRP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tr-TR" sz="1400" b="0" i="0" u="none" strike="noStrike" cap="none" normalizeH="0" baseline="0" smtClean="0">
                          <a:ln>
                            <a:noFill/>
                          </a:ln>
                          <a:solidFill>
                            <a:schemeClr val="tx1"/>
                          </a:solidFill>
                          <a:effectLst/>
                          <a:latin typeface="Tahoma" pitchFamily="34" charset="0"/>
                          <a:cs typeface="Times New Roman" pitchFamily="18" charset="0"/>
                        </a:rPr>
                        <a:t>6.749.476.615</a:t>
                      </a:r>
                      <a:endParaRPr kumimoji="0" lang="tr-TR" sz="1400" b="0" i="0" u="none" strike="noStrike" cap="none" normalizeH="0" baseline="0" smtClean="0">
                        <a:ln>
                          <a:noFill/>
                        </a:ln>
                        <a:solidFill>
                          <a:schemeClr val="tx1"/>
                        </a:solidFill>
                        <a:effectLst/>
                        <a:latin typeface="Tahoma" pitchFamily="34" charset="0"/>
                      </a:endParaRP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tr-TR" sz="1400" b="0" i="0" u="none" strike="noStrike" cap="none" normalizeH="0" baseline="0" smtClean="0">
                          <a:ln>
                            <a:noFill/>
                          </a:ln>
                          <a:solidFill>
                            <a:schemeClr val="tx1"/>
                          </a:solidFill>
                          <a:effectLst/>
                          <a:latin typeface="Tahoma" pitchFamily="34" charset="0"/>
                          <a:cs typeface="Times New Roman" pitchFamily="18" charset="0"/>
                        </a:rPr>
                        <a:t>5.008</a:t>
                      </a:r>
                      <a:endParaRPr kumimoji="0" lang="tr-TR" sz="1400" b="0" i="0" u="none" strike="noStrike" cap="none" normalizeH="0" baseline="0" smtClean="0">
                        <a:ln>
                          <a:noFill/>
                        </a:ln>
                        <a:solidFill>
                          <a:schemeClr val="tx1"/>
                        </a:solidFill>
                        <a:effectLst/>
                        <a:latin typeface="Tahoma" pitchFamily="34" charset="0"/>
                      </a:endParaRP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tr-TR" sz="1400" b="0" i="0" u="none" strike="noStrike" cap="none" normalizeH="0" baseline="0" smtClean="0">
                          <a:ln>
                            <a:noFill/>
                          </a:ln>
                          <a:solidFill>
                            <a:schemeClr val="tx1"/>
                          </a:solidFill>
                          <a:effectLst/>
                          <a:latin typeface="Tahoma" pitchFamily="34" charset="0"/>
                        </a:rPr>
                        <a:t>-</a:t>
                      </a:r>
                      <a:endParaRPr kumimoji="0" lang="en-GB" sz="1400" b="0" i="0" u="none" strike="noStrike" cap="none" normalizeH="0" baseline="0" smtClean="0">
                        <a:ln>
                          <a:noFill/>
                        </a:ln>
                        <a:solidFill>
                          <a:schemeClr val="tx1"/>
                        </a:solidFill>
                        <a:effectLst/>
                        <a:latin typeface="Tahoma" pitchFamily="34" charset="0"/>
                      </a:endParaRP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tr-TR" sz="1400" b="0" i="0" u="none" strike="noStrike" cap="none" normalizeH="0" baseline="0" smtClean="0">
                          <a:ln>
                            <a:noFill/>
                          </a:ln>
                          <a:solidFill>
                            <a:schemeClr val="tx1"/>
                          </a:solidFill>
                          <a:effectLst/>
                          <a:latin typeface="Tahoma" pitchFamily="34" charset="0"/>
                        </a:rPr>
                        <a:t>1500</a:t>
                      </a:r>
                      <a:endParaRPr kumimoji="0" lang="en-GB" sz="1400" b="0" i="0" u="none" strike="noStrike" cap="none" normalizeH="0" baseline="0" smtClean="0">
                        <a:ln>
                          <a:noFill/>
                        </a:ln>
                        <a:solidFill>
                          <a:schemeClr val="tx1"/>
                        </a:solidFill>
                        <a:effectLst/>
                        <a:latin typeface="Tahoma" pitchFamily="34" charset="0"/>
                      </a:endParaRP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extLst>
              </a:tr>
              <a:tr h="423284">
                <a:tc>
                  <a:txBody>
                    <a:bodyPr/>
                    <a:lstStyle/>
                    <a:p>
                      <a:pPr marL="342900" marR="0" lvl="0" indent="-342900" algn="ctr"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tr-TR" sz="1400" b="1" i="0" u="none" strike="noStrike" cap="none" normalizeH="0" baseline="0" dirty="0" smtClean="0">
                          <a:ln>
                            <a:noFill/>
                          </a:ln>
                          <a:solidFill>
                            <a:schemeClr val="tx1"/>
                          </a:solidFill>
                          <a:effectLst/>
                          <a:latin typeface="Tahoma" pitchFamily="34" charset="0"/>
                        </a:rPr>
                        <a:t>2008</a:t>
                      </a: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tr-TR" sz="1400" b="0" i="0" u="none" strike="noStrike" cap="none" normalizeH="0" baseline="0" dirty="0" smtClean="0">
                          <a:ln>
                            <a:noFill/>
                          </a:ln>
                          <a:solidFill>
                            <a:schemeClr val="tx1"/>
                          </a:solidFill>
                          <a:effectLst/>
                          <a:latin typeface="Tahoma" pitchFamily="34" charset="0"/>
                        </a:rPr>
                        <a:t>71.517.100</a:t>
                      </a: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tr-TR" sz="1400" b="0" i="0" u="none" strike="noStrike" cap="none" normalizeH="0" baseline="0" dirty="0" smtClean="0">
                          <a:ln>
                            <a:noFill/>
                          </a:ln>
                          <a:solidFill>
                            <a:schemeClr val="tx1"/>
                          </a:solidFill>
                          <a:effectLst/>
                          <a:latin typeface="Tahoma" pitchFamily="34" charset="0"/>
                        </a:rPr>
                        <a:t>646.893.000.000</a:t>
                      </a: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tr-TR" sz="1400" b="0" i="0" u="none" strike="noStrike" cap="none" normalizeH="0" baseline="0" dirty="0" smtClean="0">
                          <a:ln>
                            <a:noFill/>
                          </a:ln>
                          <a:solidFill>
                            <a:schemeClr val="tx1"/>
                          </a:solidFill>
                          <a:effectLst/>
                          <a:latin typeface="Tahoma" pitchFamily="34" charset="0"/>
                        </a:rPr>
                        <a:t>9.045</a:t>
                      </a: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tr-TR" sz="1400" b="0" i="0" u="none" strike="noStrike" cap="none" normalizeH="0" baseline="0" dirty="0" smtClean="0">
                          <a:ln>
                            <a:noFill/>
                          </a:ln>
                          <a:solidFill>
                            <a:schemeClr val="tx1"/>
                          </a:solidFill>
                          <a:effectLst/>
                          <a:latin typeface="Tahoma" pitchFamily="34" charset="0"/>
                        </a:rPr>
                        <a:t>6.700</a:t>
                      </a: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tr-TR" sz="1400" b="0" i="0" u="none" strike="noStrike" cap="none" normalizeH="0" baseline="0" dirty="0" smtClean="0">
                          <a:ln>
                            <a:noFill/>
                          </a:ln>
                          <a:solidFill>
                            <a:schemeClr val="tx1"/>
                          </a:solidFill>
                          <a:effectLst/>
                          <a:latin typeface="Tahoma" pitchFamily="34" charset="0"/>
                        </a:rPr>
                        <a:t>-</a:t>
                      </a:r>
                      <a:endParaRPr kumimoji="0" lang="en-GB" sz="1400" b="0" i="0" u="none" strike="noStrike" cap="none" normalizeH="0" baseline="0" dirty="0" smtClean="0">
                        <a:ln>
                          <a:noFill/>
                        </a:ln>
                        <a:solidFill>
                          <a:schemeClr val="tx1"/>
                        </a:solidFill>
                        <a:effectLst/>
                        <a:latin typeface="Tahoma" pitchFamily="34" charset="0"/>
                      </a:endParaRP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tr-TR" sz="1400" b="0" i="0" u="none" strike="noStrike" cap="none" normalizeH="0" baseline="0" dirty="0" smtClean="0">
                          <a:ln>
                            <a:noFill/>
                          </a:ln>
                          <a:solidFill>
                            <a:schemeClr val="tx1"/>
                          </a:solidFill>
                          <a:effectLst/>
                          <a:latin typeface="Tahoma" pitchFamily="34" charset="0"/>
                        </a:rPr>
                        <a:t>-</a:t>
                      </a:r>
                      <a:endParaRPr kumimoji="0" lang="en-GB" sz="1400" b="0" i="0" u="none" strike="noStrike" cap="none" normalizeH="0" baseline="0" dirty="0" smtClean="0">
                        <a:ln>
                          <a:noFill/>
                        </a:ln>
                        <a:solidFill>
                          <a:schemeClr val="tx1"/>
                        </a:solidFill>
                        <a:effectLst/>
                        <a:latin typeface="Tahoma" pitchFamily="34" charset="0"/>
                      </a:endParaRP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extLst>
              </a:tr>
              <a:tr h="520314">
                <a:tc>
                  <a:txBody>
                    <a:bodyPr/>
                    <a:lstStyle/>
                    <a:p>
                      <a:pPr marL="342900" marR="0" lvl="0" indent="-342900" algn="ctr"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tr-TR" sz="1400" b="1" i="0" u="none" strike="noStrike" cap="none" normalizeH="0" baseline="0" dirty="0" smtClean="0">
                          <a:ln>
                            <a:noFill/>
                          </a:ln>
                          <a:solidFill>
                            <a:schemeClr val="tx1"/>
                          </a:solidFill>
                          <a:effectLst/>
                          <a:latin typeface="Tahoma" pitchFamily="34" charset="0"/>
                        </a:rPr>
                        <a:t>2011</a:t>
                      </a: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tr-TR" sz="1400" b="0" i="0" u="none" strike="noStrike" cap="none" normalizeH="0" baseline="0" dirty="0" smtClean="0">
                          <a:ln>
                            <a:noFill/>
                          </a:ln>
                          <a:solidFill>
                            <a:schemeClr val="tx1"/>
                          </a:solidFill>
                          <a:effectLst/>
                          <a:latin typeface="Tahoma" pitchFamily="34" charset="0"/>
                        </a:rPr>
                        <a:t>74.724.269</a:t>
                      </a: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tr-TR" sz="1400" b="0" i="0" u="none" strike="noStrike" cap="none" normalizeH="0" baseline="0" dirty="0" smtClean="0">
                          <a:ln>
                            <a:noFill/>
                          </a:ln>
                          <a:solidFill>
                            <a:schemeClr val="tx1"/>
                          </a:solidFill>
                          <a:effectLst/>
                          <a:latin typeface="Tahoma" pitchFamily="34" charset="0"/>
                        </a:rPr>
                        <a:t>1.294.893.000.000</a:t>
                      </a: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tr-TR" sz="1400" b="0" i="0" u="none" strike="noStrike" cap="none" normalizeH="0" baseline="0" dirty="0" smtClean="0">
                          <a:ln>
                            <a:noFill/>
                          </a:ln>
                          <a:solidFill>
                            <a:schemeClr val="tx1"/>
                          </a:solidFill>
                          <a:effectLst/>
                          <a:latin typeface="Tahoma" pitchFamily="34" charset="0"/>
                        </a:rPr>
                        <a:t>18.799</a:t>
                      </a: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tr-TR" sz="1400" b="0" i="0" u="none" strike="noStrike" cap="none" normalizeH="0" baseline="0" dirty="0" smtClean="0">
                          <a:ln>
                            <a:noFill/>
                          </a:ln>
                          <a:solidFill>
                            <a:schemeClr val="tx1"/>
                          </a:solidFill>
                          <a:effectLst/>
                          <a:latin typeface="Tahoma" pitchFamily="34" charset="0"/>
                        </a:rPr>
                        <a:t>10.444</a:t>
                      </a: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tr-TR" sz="1400" b="0" i="0" u="none" strike="noStrike" cap="none" normalizeH="0" baseline="0" dirty="0" smtClean="0">
                          <a:ln>
                            <a:noFill/>
                          </a:ln>
                          <a:solidFill>
                            <a:schemeClr val="tx1"/>
                          </a:solidFill>
                          <a:effectLst/>
                          <a:latin typeface="Tahoma" pitchFamily="34" charset="0"/>
                        </a:rPr>
                        <a:t>-</a:t>
                      </a:r>
                      <a:endParaRPr kumimoji="0" lang="en-GB" sz="1400" b="0" i="0" u="none" strike="noStrike" cap="none" normalizeH="0" baseline="0" dirty="0" smtClean="0">
                        <a:ln>
                          <a:noFill/>
                        </a:ln>
                        <a:solidFill>
                          <a:schemeClr val="tx1"/>
                        </a:solidFill>
                        <a:effectLst/>
                        <a:latin typeface="Tahoma" pitchFamily="34" charset="0"/>
                      </a:endParaRP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tr-TR" sz="1400" b="0" i="0" u="none" strike="noStrike" cap="none" normalizeH="0" baseline="0" dirty="0" smtClean="0">
                          <a:ln>
                            <a:noFill/>
                          </a:ln>
                          <a:solidFill>
                            <a:schemeClr val="tx1"/>
                          </a:solidFill>
                          <a:effectLst/>
                          <a:latin typeface="Tahoma" pitchFamily="34" charset="0"/>
                        </a:rPr>
                        <a:t>3000-3500</a:t>
                      </a:r>
                      <a:endParaRPr kumimoji="0" lang="en-GB" sz="1400" b="0" i="0" u="none" strike="noStrike" cap="none" normalizeH="0" baseline="0" dirty="0" smtClean="0">
                        <a:ln>
                          <a:noFill/>
                        </a:ln>
                        <a:solidFill>
                          <a:schemeClr val="tx1"/>
                        </a:solidFill>
                        <a:effectLst/>
                        <a:latin typeface="Tahoma" pitchFamily="34" charset="0"/>
                      </a:endParaRPr>
                    </a:p>
                  </a:txBody>
                  <a:tcPr marL="90007" marR="90007" marT="46797" marB="4679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extLst>
              </a:tr>
            </a:tbl>
          </a:graphicData>
        </a:graphic>
      </p:graphicFrame>
    </p:spTree>
    <p:extLst>
      <p:ext uri="{BB962C8B-B14F-4D97-AF65-F5344CB8AC3E}">
        <p14:creationId xmlns:p14="http://schemas.microsoft.com/office/powerpoint/2010/main" val="3249851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Metin kutusu 1"/>
          <p:cNvSpPr txBox="1">
            <a:spLocks noChangeArrowheads="1"/>
          </p:cNvSpPr>
          <p:nvPr/>
        </p:nvSpPr>
        <p:spPr bwMode="auto">
          <a:xfrm>
            <a:off x="1919288" y="1052514"/>
            <a:ext cx="49466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sz="1400"/>
              <a:t>Tabo-1: Yıllar İtibariyle Kişi Başı GSYH ve Toplam GSYH (TL)</a:t>
            </a:r>
          </a:p>
        </p:txBody>
      </p:sp>
      <p:graphicFrame>
        <p:nvGraphicFramePr>
          <p:cNvPr id="2" name="Tablo 1"/>
          <p:cNvGraphicFramePr>
            <a:graphicFrameLocks noGrp="1"/>
          </p:cNvGraphicFramePr>
          <p:nvPr/>
        </p:nvGraphicFramePr>
        <p:xfrm>
          <a:off x="1847851" y="1389063"/>
          <a:ext cx="8304215" cy="5394416"/>
        </p:xfrm>
        <a:graphic>
          <a:graphicData uri="http://schemas.openxmlformats.org/drawingml/2006/table">
            <a:tbl>
              <a:tblPr firstRow="1" bandRow="1">
                <a:tableStyleId>{F5AB1C69-6EDB-4FF4-983F-18BD219EF322}</a:tableStyleId>
              </a:tblPr>
              <a:tblGrid>
                <a:gridCol w="1660843">
                  <a:extLst>
                    <a:ext uri="{9D8B030D-6E8A-4147-A177-3AD203B41FA5}"/>
                  </a:extLst>
                </a:gridCol>
                <a:gridCol w="1660843">
                  <a:extLst>
                    <a:ext uri="{9D8B030D-6E8A-4147-A177-3AD203B41FA5}"/>
                  </a:extLst>
                </a:gridCol>
                <a:gridCol w="1660843">
                  <a:extLst>
                    <a:ext uri="{9D8B030D-6E8A-4147-A177-3AD203B41FA5}"/>
                  </a:extLst>
                </a:gridCol>
                <a:gridCol w="1660843">
                  <a:extLst>
                    <a:ext uri="{9D8B030D-6E8A-4147-A177-3AD203B41FA5}"/>
                  </a:extLst>
                </a:gridCol>
                <a:gridCol w="1660843">
                  <a:extLst>
                    <a:ext uri="{9D8B030D-6E8A-4147-A177-3AD203B41FA5}"/>
                  </a:extLst>
                </a:gridCol>
              </a:tblGrid>
              <a:tr h="518118">
                <a:tc>
                  <a:txBody>
                    <a:bodyPr/>
                    <a:lstStyle/>
                    <a:p>
                      <a:pPr algn="ctr"/>
                      <a:r>
                        <a:rPr lang="tr-TR" sz="1400" b="1" dirty="0" smtClean="0">
                          <a:solidFill>
                            <a:schemeClr val="tx1"/>
                          </a:solidFill>
                        </a:rPr>
                        <a:t>Yıllar</a:t>
                      </a:r>
                      <a:endParaRPr lang="tr-TR" sz="1400" b="1" dirty="0">
                        <a:solidFill>
                          <a:schemeClr val="tx1"/>
                        </a:solidFill>
                      </a:endParaRPr>
                    </a:p>
                  </a:txBody>
                  <a:tcPr marL="91437" marR="91437"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1400" b="1" dirty="0" smtClean="0">
                          <a:solidFill>
                            <a:schemeClr val="tx1"/>
                          </a:solidFill>
                        </a:rPr>
                        <a:t>Cari Fiyatlarla GSYH</a:t>
                      </a:r>
                      <a:endParaRPr lang="tr-TR" sz="1400" b="1" dirty="0">
                        <a:solidFill>
                          <a:schemeClr val="tx1"/>
                        </a:solidFill>
                      </a:endParaRPr>
                    </a:p>
                  </a:txBody>
                  <a:tcPr marL="91437" marR="91437"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400" b="1" dirty="0" smtClean="0">
                          <a:solidFill>
                            <a:schemeClr val="tx1"/>
                          </a:solidFill>
                        </a:rPr>
                        <a:t>Sabit Fiyatlarla GSYH</a:t>
                      </a:r>
                      <a:endParaRPr lang="tr-TR" sz="1400" b="1" dirty="0">
                        <a:solidFill>
                          <a:schemeClr val="tx1"/>
                        </a:solidFill>
                      </a:endParaRPr>
                    </a:p>
                  </a:txBody>
                  <a:tcPr marL="91437" marR="91437"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400" b="1" dirty="0" smtClean="0">
                          <a:solidFill>
                            <a:schemeClr val="tx1"/>
                          </a:solidFill>
                        </a:rPr>
                        <a:t>Cari Fiyatlarla GSYH (Kişi Başı)</a:t>
                      </a:r>
                      <a:endParaRPr lang="tr-TR" sz="1400" b="1" dirty="0">
                        <a:solidFill>
                          <a:schemeClr val="tx1"/>
                        </a:solidFill>
                      </a:endParaRPr>
                    </a:p>
                  </a:txBody>
                  <a:tcPr marL="91437" marR="91437"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400" b="1" dirty="0" smtClean="0">
                          <a:solidFill>
                            <a:schemeClr val="tx1"/>
                          </a:solidFill>
                        </a:rPr>
                        <a:t>Sabit Fiyatlarla GSYH</a:t>
                      </a:r>
                      <a:r>
                        <a:rPr lang="tr-TR" sz="1400" b="1" baseline="0" dirty="0" smtClean="0">
                          <a:solidFill>
                            <a:schemeClr val="tx1"/>
                          </a:solidFill>
                        </a:rPr>
                        <a:t> (Kişi Başı)</a:t>
                      </a:r>
                      <a:endParaRPr lang="tr-TR" sz="1400" b="1" dirty="0" smtClean="0">
                        <a:solidFill>
                          <a:schemeClr val="tx1"/>
                        </a:solidFill>
                      </a:endParaRPr>
                    </a:p>
                  </a:txBody>
                  <a:tcPr marL="91437" marR="91437"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extLst>
              </a:tr>
              <a:tr h="304763">
                <a:tc>
                  <a:txBody>
                    <a:bodyPr/>
                    <a:lstStyle/>
                    <a:p>
                      <a:pPr algn="ctr"/>
                      <a:r>
                        <a:rPr lang="tr-TR" sz="1400" b="0" dirty="0" smtClean="0">
                          <a:solidFill>
                            <a:schemeClr val="tx1"/>
                          </a:solidFill>
                        </a:rPr>
                        <a:t>1998</a:t>
                      </a:r>
                      <a:endParaRPr lang="tr-TR" sz="1400" b="0" dirty="0">
                        <a:solidFill>
                          <a:schemeClr val="tx1"/>
                        </a:solidFill>
                      </a:endParaRPr>
                    </a:p>
                  </a:txBody>
                  <a:tcPr marL="91437" marR="91437"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b="0" i="0" u="none" strike="noStrike">
                          <a:effectLst/>
                          <a:latin typeface="Arial" panose="020B0604020202020204" pitchFamily="34" charset="0"/>
                        </a:rPr>
                        <a:t>   70 203</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b="0" i="0" u="none" strike="noStrike">
                          <a:effectLst/>
                          <a:latin typeface="Arial" panose="020B0604020202020204" pitchFamily="34" charset="0"/>
                        </a:rPr>
                        <a:t>   70 203</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b="0" i="0" u="none" strike="noStrike">
                          <a:effectLst/>
                          <a:latin typeface="Arial" panose="020B0604020202020204" pitchFamily="34" charset="0"/>
                        </a:rPr>
                        <a:t>   1 124</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b="0" i="0" u="none" strike="noStrike">
                          <a:effectLst/>
                          <a:latin typeface="Arial" panose="020B0604020202020204" pitchFamily="34" charset="0"/>
                        </a:rPr>
                        <a:t>   1 124</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extLst>
              </a:tr>
              <a:tr h="304763">
                <a:tc>
                  <a:txBody>
                    <a:bodyPr/>
                    <a:lstStyle/>
                    <a:p>
                      <a:pPr algn="ctr"/>
                      <a:r>
                        <a:rPr lang="tr-TR" sz="1400" b="0" dirty="0" smtClean="0">
                          <a:solidFill>
                            <a:schemeClr val="tx1"/>
                          </a:solidFill>
                        </a:rPr>
                        <a:t>1999</a:t>
                      </a:r>
                      <a:endParaRPr lang="tr-TR" sz="1400" b="0" dirty="0">
                        <a:solidFill>
                          <a:schemeClr val="tx1"/>
                        </a:solidFill>
                      </a:endParaRPr>
                    </a:p>
                  </a:txBody>
                  <a:tcPr marL="91437" marR="91437"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b="0" i="0" u="none" strike="noStrike">
                          <a:effectLst/>
                          <a:latin typeface="Arial" panose="020B0604020202020204" pitchFamily="34" charset="0"/>
                        </a:rPr>
                        <a:t>   104 596</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b="0" i="0" u="none" strike="noStrike">
                          <a:effectLst/>
                          <a:latin typeface="Arial" panose="020B0604020202020204" pitchFamily="34" charset="0"/>
                        </a:rPr>
                        <a:t>   67 841</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b="0" i="0" u="none" strike="noStrike">
                          <a:effectLst/>
                          <a:latin typeface="Arial" panose="020B0604020202020204" pitchFamily="34" charset="0"/>
                        </a:rPr>
                        <a:t>   1 651</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b="0" i="0" u="none" strike="noStrike">
                          <a:effectLst/>
                          <a:latin typeface="Arial" panose="020B0604020202020204" pitchFamily="34" charset="0"/>
                        </a:rPr>
                        <a:t>   1 071</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extLst>
              </a:tr>
              <a:tr h="304763">
                <a:tc>
                  <a:txBody>
                    <a:bodyPr/>
                    <a:lstStyle/>
                    <a:p>
                      <a:pPr algn="ctr"/>
                      <a:r>
                        <a:rPr lang="tr-TR" sz="1400" b="0" dirty="0" smtClean="0">
                          <a:solidFill>
                            <a:schemeClr val="tx1"/>
                          </a:solidFill>
                        </a:rPr>
                        <a:t>2000</a:t>
                      </a:r>
                      <a:endParaRPr lang="tr-TR" sz="1400" b="0" dirty="0">
                        <a:solidFill>
                          <a:schemeClr val="tx1"/>
                        </a:solidFill>
                      </a:endParaRPr>
                    </a:p>
                  </a:txBody>
                  <a:tcPr marL="91437" marR="91437"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b="0" i="0" u="none" strike="noStrike">
                          <a:effectLst/>
                          <a:latin typeface="Arial" panose="020B0604020202020204" pitchFamily="34" charset="0"/>
                        </a:rPr>
                        <a:t>   166 658</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b="0" i="0" u="none" strike="noStrike">
                          <a:effectLst/>
                          <a:latin typeface="Arial" panose="020B0604020202020204" pitchFamily="34" charset="0"/>
                        </a:rPr>
                        <a:t>   72 436</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b="0" i="0" u="none" strike="noStrike">
                          <a:effectLst/>
                          <a:latin typeface="Arial" panose="020B0604020202020204" pitchFamily="34" charset="0"/>
                        </a:rPr>
                        <a:t>   2 593</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b="0" i="0" u="none" strike="noStrike">
                          <a:effectLst/>
                          <a:latin typeface="Arial" panose="020B0604020202020204" pitchFamily="34" charset="0"/>
                        </a:rPr>
                        <a:t>   1 127</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extLst>
              </a:tr>
              <a:tr h="304763">
                <a:tc>
                  <a:txBody>
                    <a:bodyPr/>
                    <a:lstStyle/>
                    <a:p>
                      <a:pPr algn="ctr"/>
                      <a:r>
                        <a:rPr lang="tr-TR" sz="1400" b="0" dirty="0" smtClean="0">
                          <a:solidFill>
                            <a:schemeClr val="tx1"/>
                          </a:solidFill>
                        </a:rPr>
                        <a:t>2001</a:t>
                      </a:r>
                      <a:endParaRPr lang="tr-TR" sz="1400" b="0" dirty="0">
                        <a:solidFill>
                          <a:schemeClr val="tx1"/>
                        </a:solidFill>
                      </a:endParaRPr>
                    </a:p>
                  </a:txBody>
                  <a:tcPr marL="91437" marR="91437"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b="0" i="0" u="none" strike="noStrike">
                          <a:effectLst/>
                          <a:latin typeface="Arial" panose="020B0604020202020204" pitchFamily="34" charset="0"/>
                        </a:rPr>
                        <a:t>   240 224</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b="0" i="0" u="none" strike="noStrike">
                          <a:effectLst/>
                          <a:latin typeface="Arial" panose="020B0604020202020204" pitchFamily="34" charset="0"/>
                        </a:rPr>
                        <a:t>   68 309</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b="0" i="0" u="none" strike="noStrike">
                          <a:effectLst/>
                          <a:latin typeface="Arial" panose="020B0604020202020204" pitchFamily="34" charset="0"/>
                        </a:rPr>
                        <a:t>   3 686</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b="0" i="0" u="none" strike="noStrike">
                          <a:effectLst/>
                          <a:latin typeface="Arial" panose="020B0604020202020204" pitchFamily="34" charset="0"/>
                        </a:rPr>
                        <a:t>   1 048</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extLst>
              </a:tr>
              <a:tr h="304763">
                <a:tc>
                  <a:txBody>
                    <a:bodyPr/>
                    <a:lstStyle/>
                    <a:p>
                      <a:pPr algn="ctr"/>
                      <a:r>
                        <a:rPr lang="tr-TR" sz="1400" b="0" dirty="0" smtClean="0">
                          <a:solidFill>
                            <a:schemeClr val="tx1"/>
                          </a:solidFill>
                        </a:rPr>
                        <a:t>2002</a:t>
                      </a:r>
                      <a:endParaRPr lang="tr-TR" sz="1400" b="0" dirty="0">
                        <a:solidFill>
                          <a:schemeClr val="tx1"/>
                        </a:solidFill>
                      </a:endParaRPr>
                    </a:p>
                  </a:txBody>
                  <a:tcPr marL="91437" marR="91437"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b="0" i="0" u="none" strike="noStrike">
                          <a:effectLst/>
                          <a:latin typeface="Arial" panose="020B0604020202020204" pitchFamily="34" charset="0"/>
                        </a:rPr>
                        <a:t>   350 476</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b="0" i="0" u="none" strike="noStrike">
                          <a:effectLst/>
                          <a:latin typeface="Arial" panose="020B0604020202020204" pitchFamily="34" charset="0"/>
                        </a:rPr>
                        <a:t>   72 520</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b="0" i="0" u="none" strike="noStrike">
                          <a:effectLst/>
                          <a:latin typeface="Arial" panose="020B0604020202020204" pitchFamily="34" charset="0"/>
                        </a:rPr>
                        <a:t>   5 310</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b="0" i="0" u="none" strike="noStrike">
                          <a:effectLst/>
                          <a:latin typeface="Arial" panose="020B0604020202020204" pitchFamily="34" charset="0"/>
                        </a:rPr>
                        <a:t>   1 099</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extLst>
              </a:tr>
              <a:tr h="304763">
                <a:tc>
                  <a:txBody>
                    <a:bodyPr/>
                    <a:lstStyle/>
                    <a:p>
                      <a:pPr algn="ctr"/>
                      <a:r>
                        <a:rPr lang="tr-TR" sz="1400" b="0" dirty="0" smtClean="0">
                          <a:solidFill>
                            <a:schemeClr val="tx1"/>
                          </a:solidFill>
                        </a:rPr>
                        <a:t>2003</a:t>
                      </a:r>
                      <a:endParaRPr lang="tr-TR" sz="1400" b="0" dirty="0">
                        <a:solidFill>
                          <a:schemeClr val="tx1"/>
                        </a:solidFill>
                      </a:endParaRPr>
                    </a:p>
                  </a:txBody>
                  <a:tcPr marL="91437" marR="91437"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b="0" i="0" u="none" strike="noStrike">
                          <a:effectLst/>
                          <a:latin typeface="Arial" panose="020B0604020202020204" pitchFamily="34" charset="0"/>
                        </a:rPr>
                        <a:t>   454 781</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b="0" i="0" u="none" strike="noStrike">
                          <a:effectLst/>
                          <a:latin typeface="Arial" panose="020B0604020202020204" pitchFamily="34" charset="0"/>
                        </a:rPr>
                        <a:t>   76 338</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b="0" i="0" u="none" strike="noStrike">
                          <a:effectLst/>
                          <a:latin typeface="Arial" panose="020B0604020202020204" pitchFamily="34" charset="0"/>
                        </a:rPr>
                        <a:t>   6 809</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b="0" i="0" u="none" strike="noStrike">
                          <a:effectLst/>
                          <a:latin typeface="Arial" panose="020B0604020202020204" pitchFamily="34" charset="0"/>
                        </a:rPr>
                        <a:t>   1 143</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extLst>
              </a:tr>
              <a:tr h="304763">
                <a:tc>
                  <a:txBody>
                    <a:bodyPr/>
                    <a:lstStyle/>
                    <a:p>
                      <a:pPr algn="ctr"/>
                      <a:r>
                        <a:rPr lang="tr-TR" sz="1400" b="0" dirty="0" smtClean="0">
                          <a:solidFill>
                            <a:schemeClr val="tx1"/>
                          </a:solidFill>
                        </a:rPr>
                        <a:t>2004</a:t>
                      </a:r>
                      <a:endParaRPr lang="tr-TR" sz="1400" b="0" dirty="0">
                        <a:solidFill>
                          <a:schemeClr val="tx1"/>
                        </a:solidFill>
                      </a:endParaRPr>
                    </a:p>
                  </a:txBody>
                  <a:tcPr marL="91437" marR="91437"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b="0" i="0" u="none" strike="noStrike">
                          <a:effectLst/>
                          <a:latin typeface="Arial" panose="020B0604020202020204" pitchFamily="34" charset="0"/>
                        </a:rPr>
                        <a:t>   559 033</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b="0" i="0" u="none" strike="noStrike">
                          <a:effectLst/>
                          <a:latin typeface="Arial" panose="020B0604020202020204" pitchFamily="34" charset="0"/>
                        </a:rPr>
                        <a:t>   83 486</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b="0" i="0" u="none" strike="noStrike">
                          <a:effectLst/>
                          <a:latin typeface="Arial" panose="020B0604020202020204" pitchFamily="34" charset="0"/>
                        </a:rPr>
                        <a:t>   8 270</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b="0" i="0" u="none" strike="noStrike">
                          <a:effectLst/>
                          <a:latin typeface="Arial" panose="020B0604020202020204" pitchFamily="34" charset="0"/>
                        </a:rPr>
                        <a:t>   1 235</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extLst>
              </a:tr>
              <a:tr h="304763">
                <a:tc>
                  <a:txBody>
                    <a:bodyPr/>
                    <a:lstStyle/>
                    <a:p>
                      <a:pPr algn="ctr"/>
                      <a:r>
                        <a:rPr lang="tr-TR" sz="1400" b="0" dirty="0" smtClean="0">
                          <a:solidFill>
                            <a:schemeClr val="tx1"/>
                          </a:solidFill>
                        </a:rPr>
                        <a:t>2005</a:t>
                      </a:r>
                      <a:endParaRPr lang="tr-TR" sz="1400" b="0" dirty="0">
                        <a:solidFill>
                          <a:schemeClr val="tx1"/>
                        </a:solidFill>
                      </a:endParaRPr>
                    </a:p>
                  </a:txBody>
                  <a:tcPr marL="91437" marR="91437"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b="0" i="0" u="none" strike="noStrike" dirty="0">
                          <a:effectLst/>
                          <a:latin typeface="Arial" panose="020B0604020202020204" pitchFamily="34" charset="0"/>
                        </a:rPr>
                        <a:t>   648 932</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b="0" i="0" u="none" strike="noStrike">
                          <a:effectLst/>
                          <a:latin typeface="Arial" panose="020B0604020202020204" pitchFamily="34" charset="0"/>
                        </a:rPr>
                        <a:t>   90 500</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b="0" i="0" u="none" strike="noStrike">
                          <a:effectLst/>
                          <a:latin typeface="Arial" panose="020B0604020202020204" pitchFamily="34" charset="0"/>
                        </a:rPr>
                        <a:t>   9 482</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b="0" i="0" u="none" strike="noStrike">
                          <a:effectLst/>
                          <a:latin typeface="Arial" panose="020B0604020202020204" pitchFamily="34" charset="0"/>
                        </a:rPr>
                        <a:t>   1 322</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extLst>
              </a:tr>
              <a:tr h="304763">
                <a:tc>
                  <a:txBody>
                    <a:bodyPr/>
                    <a:lstStyle/>
                    <a:p>
                      <a:pPr algn="ctr"/>
                      <a:r>
                        <a:rPr lang="tr-TR" sz="1400" b="0" dirty="0" smtClean="0">
                          <a:solidFill>
                            <a:schemeClr val="tx1"/>
                          </a:solidFill>
                        </a:rPr>
                        <a:t>2006</a:t>
                      </a:r>
                      <a:endParaRPr lang="tr-TR" sz="1400" b="0" dirty="0">
                        <a:solidFill>
                          <a:schemeClr val="tx1"/>
                        </a:solidFill>
                      </a:endParaRPr>
                    </a:p>
                  </a:txBody>
                  <a:tcPr marL="91437" marR="91437"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b="0" i="0" u="none" strike="noStrike">
                          <a:effectLst/>
                          <a:latin typeface="Arial" panose="020B0604020202020204" pitchFamily="34" charset="0"/>
                        </a:rPr>
                        <a:t>   758 391</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b="0" i="0" u="none" strike="noStrike">
                          <a:effectLst/>
                          <a:latin typeface="Arial" panose="020B0604020202020204" pitchFamily="34" charset="0"/>
                        </a:rPr>
                        <a:t>   96 738</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b="0" i="0" u="none" strike="noStrike">
                          <a:effectLst/>
                          <a:latin typeface="Arial" panose="020B0604020202020204" pitchFamily="34" charset="0"/>
                        </a:rPr>
                        <a:t>   10 944</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b="0" i="0" u="none" strike="noStrike">
                          <a:effectLst/>
                          <a:latin typeface="Arial" panose="020B0604020202020204" pitchFamily="34" charset="0"/>
                        </a:rPr>
                        <a:t>   1 396</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extLst>
              </a:tr>
              <a:tr h="304763">
                <a:tc>
                  <a:txBody>
                    <a:bodyPr/>
                    <a:lstStyle/>
                    <a:p>
                      <a:pPr algn="ctr"/>
                      <a:r>
                        <a:rPr lang="tr-TR" sz="1400" b="0" dirty="0" smtClean="0">
                          <a:solidFill>
                            <a:schemeClr val="tx1"/>
                          </a:solidFill>
                        </a:rPr>
                        <a:t>2007</a:t>
                      </a:r>
                      <a:endParaRPr lang="tr-TR" sz="1400" b="0" dirty="0">
                        <a:solidFill>
                          <a:schemeClr val="tx1"/>
                        </a:solidFill>
                      </a:endParaRPr>
                    </a:p>
                  </a:txBody>
                  <a:tcPr marL="91437" marR="91437"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b="0" i="0" u="none" strike="noStrike">
                          <a:effectLst/>
                          <a:latin typeface="Arial" panose="020B0604020202020204" pitchFamily="34" charset="0"/>
                        </a:rPr>
                        <a:t>   843 178</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b="0" i="0" u="none" strike="noStrike" dirty="0">
                          <a:effectLst/>
                          <a:latin typeface="Arial" panose="020B0604020202020204" pitchFamily="34" charset="0"/>
                        </a:rPr>
                        <a:t>   101 255</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b="0" i="0" u="none" strike="noStrike">
                          <a:effectLst/>
                          <a:latin typeface="Arial" panose="020B0604020202020204" pitchFamily="34" charset="0"/>
                        </a:rPr>
                        <a:t>   12 018</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b="0" i="0" u="none" strike="noStrike">
                          <a:effectLst/>
                          <a:latin typeface="Arial" panose="020B0604020202020204" pitchFamily="34" charset="0"/>
                        </a:rPr>
                        <a:t>   1 443</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extLst>
              </a:tr>
              <a:tr h="304763">
                <a:tc>
                  <a:txBody>
                    <a:bodyPr/>
                    <a:lstStyle/>
                    <a:p>
                      <a:pPr algn="ctr"/>
                      <a:r>
                        <a:rPr lang="tr-TR" sz="1400" b="0" dirty="0" smtClean="0">
                          <a:solidFill>
                            <a:schemeClr val="tx1"/>
                          </a:solidFill>
                        </a:rPr>
                        <a:t>2008</a:t>
                      </a:r>
                      <a:endParaRPr lang="tr-TR" sz="1400" b="0" dirty="0">
                        <a:solidFill>
                          <a:schemeClr val="tx1"/>
                        </a:solidFill>
                      </a:endParaRPr>
                    </a:p>
                  </a:txBody>
                  <a:tcPr marL="91437" marR="91437"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b="0" i="0" u="none" strike="noStrike">
                          <a:effectLst/>
                          <a:latin typeface="Arial" panose="020B0604020202020204" pitchFamily="34" charset="0"/>
                        </a:rPr>
                        <a:t>   950 534</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b="0" i="0" u="none" strike="noStrike" dirty="0">
                          <a:effectLst/>
                          <a:latin typeface="Arial" panose="020B0604020202020204" pitchFamily="34" charset="0"/>
                        </a:rPr>
                        <a:t>   101 922</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b="0" i="0" u="none" strike="noStrike">
                          <a:effectLst/>
                          <a:latin typeface="Arial" panose="020B0604020202020204" pitchFamily="34" charset="0"/>
                        </a:rPr>
                        <a:t>   13 378</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b="0" i="0" u="none" strike="noStrike">
                          <a:effectLst/>
                          <a:latin typeface="Arial" panose="020B0604020202020204" pitchFamily="34" charset="0"/>
                        </a:rPr>
                        <a:t>   1 434</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extLst>
              </a:tr>
              <a:tr h="304763">
                <a:tc>
                  <a:txBody>
                    <a:bodyPr/>
                    <a:lstStyle/>
                    <a:p>
                      <a:pPr algn="ctr"/>
                      <a:r>
                        <a:rPr lang="tr-TR" sz="1400" b="0" dirty="0" smtClean="0">
                          <a:solidFill>
                            <a:schemeClr val="tx1"/>
                          </a:solidFill>
                        </a:rPr>
                        <a:t>2009</a:t>
                      </a:r>
                      <a:endParaRPr lang="tr-TR" sz="1400" b="0" dirty="0">
                        <a:solidFill>
                          <a:schemeClr val="tx1"/>
                        </a:solidFill>
                      </a:endParaRPr>
                    </a:p>
                  </a:txBody>
                  <a:tcPr marL="91437" marR="91437"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b="0" i="0" u="none" strike="noStrike">
                          <a:effectLst/>
                          <a:latin typeface="Arial" panose="020B0604020202020204" pitchFamily="34" charset="0"/>
                        </a:rPr>
                        <a:t>   952 559</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b="0" i="0" u="none" strike="noStrike">
                          <a:effectLst/>
                          <a:latin typeface="Arial" panose="020B0604020202020204" pitchFamily="34" charset="0"/>
                        </a:rPr>
                        <a:t>   97 003</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b="0" i="0" u="none" strike="noStrike">
                          <a:effectLst/>
                          <a:latin typeface="Arial" panose="020B0604020202020204" pitchFamily="34" charset="0"/>
                        </a:rPr>
                        <a:t>   13 223</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b="0" i="0" u="none" strike="noStrike">
                          <a:effectLst/>
                          <a:latin typeface="Arial" panose="020B0604020202020204" pitchFamily="34" charset="0"/>
                        </a:rPr>
                        <a:t>   1 347</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extLst>
              </a:tr>
              <a:tr h="304763">
                <a:tc>
                  <a:txBody>
                    <a:bodyPr/>
                    <a:lstStyle/>
                    <a:p>
                      <a:pPr algn="ctr"/>
                      <a:r>
                        <a:rPr lang="tr-TR" sz="1400" b="0" dirty="0" smtClean="0">
                          <a:solidFill>
                            <a:schemeClr val="tx1"/>
                          </a:solidFill>
                        </a:rPr>
                        <a:t>2010</a:t>
                      </a:r>
                      <a:endParaRPr lang="tr-TR" sz="1400" b="0" dirty="0">
                        <a:solidFill>
                          <a:schemeClr val="tx1"/>
                        </a:solidFill>
                      </a:endParaRPr>
                    </a:p>
                  </a:txBody>
                  <a:tcPr marL="91437" marR="91437"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b="0" i="0" u="none" strike="noStrike">
                          <a:effectLst/>
                          <a:latin typeface="Arial" panose="020B0604020202020204" pitchFamily="34" charset="0"/>
                        </a:rPr>
                        <a:t>  1 098 799</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b="0" i="0" u="none" strike="noStrike">
                          <a:effectLst/>
                          <a:latin typeface="Arial" panose="020B0604020202020204" pitchFamily="34" charset="0"/>
                        </a:rPr>
                        <a:t>   105 886</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b="0" i="0" u="none" strike="noStrike">
                          <a:effectLst/>
                          <a:latin typeface="Arial" panose="020B0604020202020204" pitchFamily="34" charset="0"/>
                        </a:rPr>
                        <a:t>   15 023</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b="0" i="0" u="none" strike="noStrike">
                          <a:effectLst/>
                          <a:latin typeface="Arial" panose="020B0604020202020204" pitchFamily="34" charset="0"/>
                        </a:rPr>
                        <a:t>   1 448</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extLst>
              </a:tr>
              <a:tr h="304763">
                <a:tc>
                  <a:txBody>
                    <a:bodyPr/>
                    <a:lstStyle/>
                    <a:p>
                      <a:pPr algn="ctr"/>
                      <a:r>
                        <a:rPr lang="tr-TR" sz="1400" b="0" dirty="0" smtClean="0">
                          <a:solidFill>
                            <a:schemeClr val="tx1"/>
                          </a:solidFill>
                        </a:rPr>
                        <a:t>2011</a:t>
                      </a:r>
                      <a:endParaRPr lang="tr-TR" sz="1400" b="0" dirty="0">
                        <a:solidFill>
                          <a:schemeClr val="tx1"/>
                        </a:solidFill>
                      </a:endParaRPr>
                    </a:p>
                  </a:txBody>
                  <a:tcPr marL="91437" marR="91437"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b="0" i="0" u="none" strike="noStrike">
                          <a:effectLst/>
                          <a:latin typeface="Arial" panose="020B0604020202020204" pitchFamily="34" charset="0"/>
                        </a:rPr>
                        <a:t>  1 297 713</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b="0" i="0" u="none" strike="noStrike">
                          <a:effectLst/>
                          <a:latin typeface="Arial" panose="020B0604020202020204" pitchFamily="34" charset="0"/>
                        </a:rPr>
                        <a:t>   115 175</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b="0" i="0" u="none" strike="noStrike">
                          <a:effectLst/>
                          <a:latin typeface="Arial" panose="020B0604020202020204" pitchFamily="34" charset="0"/>
                        </a:rPr>
                        <a:t>   17 484</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b="0" i="0" u="none" strike="noStrike">
                          <a:effectLst/>
                          <a:latin typeface="Arial" panose="020B0604020202020204" pitchFamily="34" charset="0"/>
                        </a:rPr>
                        <a:t>   1 552</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extLst>
              </a:tr>
              <a:tr h="304763">
                <a:tc>
                  <a:txBody>
                    <a:bodyPr/>
                    <a:lstStyle/>
                    <a:p>
                      <a:pPr algn="ctr"/>
                      <a:r>
                        <a:rPr lang="tr-TR" sz="1400" b="0" dirty="0" smtClean="0">
                          <a:solidFill>
                            <a:schemeClr val="tx1"/>
                          </a:solidFill>
                        </a:rPr>
                        <a:t>2012</a:t>
                      </a:r>
                      <a:endParaRPr lang="tr-TR" sz="1400" b="0" dirty="0">
                        <a:solidFill>
                          <a:schemeClr val="tx1"/>
                        </a:solidFill>
                      </a:endParaRPr>
                    </a:p>
                  </a:txBody>
                  <a:tcPr marL="91437" marR="91437"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b="0" i="0" u="none" strike="noStrike">
                          <a:effectLst/>
                          <a:latin typeface="Arial" panose="020B0604020202020204" pitchFamily="34" charset="0"/>
                        </a:rPr>
                        <a:t>  1 416 798</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b="0" i="0" u="none" strike="noStrike">
                          <a:effectLst/>
                          <a:latin typeface="Arial" panose="020B0604020202020204" pitchFamily="34" charset="0"/>
                        </a:rPr>
                        <a:t>   117 625</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b="0" i="0" u="none" strike="noStrike">
                          <a:effectLst/>
                          <a:latin typeface="Arial" panose="020B0604020202020204" pitchFamily="34" charset="0"/>
                        </a:rPr>
                        <a:t>   18 846</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b="0" i="0" u="none" strike="noStrike">
                          <a:effectLst/>
                          <a:latin typeface="Arial" panose="020B0604020202020204" pitchFamily="34" charset="0"/>
                        </a:rPr>
                        <a:t>   1 565</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extLst>
              </a:tr>
              <a:tr h="304763">
                <a:tc>
                  <a:txBody>
                    <a:bodyPr/>
                    <a:lstStyle/>
                    <a:p>
                      <a:pPr algn="ctr"/>
                      <a:r>
                        <a:rPr lang="tr-TR" sz="1400" b="0" dirty="0" smtClean="0">
                          <a:solidFill>
                            <a:schemeClr val="tx1"/>
                          </a:solidFill>
                        </a:rPr>
                        <a:t>2013</a:t>
                      </a:r>
                      <a:endParaRPr lang="tr-TR" sz="1400" b="0" dirty="0">
                        <a:solidFill>
                          <a:schemeClr val="tx1"/>
                        </a:solidFill>
                      </a:endParaRPr>
                    </a:p>
                  </a:txBody>
                  <a:tcPr marL="91437" marR="91437" marT="45704" marB="4570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b="0" i="0" u="none" strike="noStrike" dirty="0">
                          <a:effectLst/>
                          <a:latin typeface="Arial" panose="020B0604020202020204" pitchFamily="34" charset="0"/>
                        </a:rPr>
                        <a:t>  1 565 181</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b="0" i="0" u="none" strike="noStrike" dirty="0">
                          <a:effectLst/>
                          <a:latin typeface="Arial" panose="020B0604020202020204" pitchFamily="34" charset="0"/>
                        </a:rPr>
                        <a:t>   122 476</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b="0" i="0" u="none" strike="noStrike" dirty="0">
                          <a:effectLst/>
                          <a:latin typeface="Arial" panose="020B0604020202020204" pitchFamily="34" charset="0"/>
                        </a:rPr>
                        <a:t>   20 580</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tr-TR" sz="1400" b="0" i="0" u="none" strike="noStrike" dirty="0">
                          <a:effectLst/>
                          <a:latin typeface="Arial" panose="020B0604020202020204" pitchFamily="34" charset="0"/>
                        </a:rPr>
                        <a:t>   1 610</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extLst>
              </a:tr>
            </a:tbl>
          </a:graphicData>
        </a:graphic>
      </p:graphicFrame>
    </p:spTree>
    <p:extLst>
      <p:ext uri="{BB962C8B-B14F-4D97-AF65-F5344CB8AC3E}">
        <p14:creationId xmlns:p14="http://schemas.microsoft.com/office/powerpoint/2010/main" val="56017220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1538</Words>
  <Application>Microsoft Office PowerPoint</Application>
  <PresentationFormat>Geniş ekran</PresentationFormat>
  <Paragraphs>431</Paragraphs>
  <Slides>23</Slides>
  <Notes>0</Notes>
  <HiddenSlides>0</HiddenSlides>
  <MMClips>0</MMClips>
  <ScaleCrop>false</ScaleCrop>
  <HeadingPairs>
    <vt:vector size="6" baseType="variant">
      <vt:variant>
        <vt:lpstr>Kullanılan Yazı Tipleri</vt:lpstr>
      </vt:variant>
      <vt:variant>
        <vt:i4>9</vt:i4>
      </vt:variant>
      <vt:variant>
        <vt:lpstr>Tema</vt:lpstr>
      </vt:variant>
      <vt:variant>
        <vt:i4>1</vt:i4>
      </vt:variant>
      <vt:variant>
        <vt:lpstr>Slayt Başlıkları</vt:lpstr>
      </vt:variant>
      <vt:variant>
        <vt:i4>23</vt:i4>
      </vt:variant>
    </vt:vector>
  </HeadingPairs>
  <TitlesOfParts>
    <vt:vector size="33" baseType="lpstr">
      <vt:lpstr>Arial</vt:lpstr>
      <vt:lpstr>Arial Tur</vt:lpstr>
      <vt:lpstr>Calibri</vt:lpstr>
      <vt:lpstr>Calibri Light</vt:lpstr>
      <vt:lpstr>Tahoma</vt:lpstr>
      <vt:lpstr>Times New Roman</vt:lpstr>
      <vt:lpstr>Verdana</vt:lpstr>
      <vt:lpstr>Webdings</vt:lpstr>
      <vt:lpstr>Wingdings</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Gini Katsayısı ve Hesaplanması</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Arzu Gökdai</dc:creator>
  <cp:lastModifiedBy>Arzu Gökdai</cp:lastModifiedBy>
  <cp:revision>1</cp:revision>
  <dcterms:created xsi:type="dcterms:W3CDTF">2017-02-02T13:55:06Z</dcterms:created>
  <dcterms:modified xsi:type="dcterms:W3CDTF">2017-02-02T13:55:20Z</dcterms:modified>
</cp:coreProperties>
</file>