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77" r:id="rId6"/>
    <p:sldId id="279" r:id="rId7"/>
    <p:sldId id="280" r:id="rId8"/>
    <p:sldId id="264" r:id="rId9"/>
    <p:sldId id="265" r:id="rId10"/>
    <p:sldId id="312" r:id="rId11"/>
    <p:sldId id="313" r:id="rId12"/>
    <p:sldId id="266" r:id="rId13"/>
    <p:sldId id="267" r:id="rId14"/>
    <p:sldId id="281" r:id="rId15"/>
    <p:sldId id="283" r:id="rId16"/>
    <p:sldId id="284" r:id="rId17"/>
    <p:sldId id="285" r:id="rId18"/>
    <p:sldId id="286" r:id="rId19"/>
    <p:sldId id="291" r:id="rId20"/>
    <p:sldId id="292" r:id="rId21"/>
    <p:sldId id="289" r:id="rId22"/>
    <p:sldId id="290" r:id="rId23"/>
    <p:sldId id="260" r:id="rId24"/>
    <p:sldId id="271" r:id="rId25"/>
    <p:sldId id="272" r:id="rId26"/>
    <p:sldId id="273" r:id="rId27"/>
    <p:sldId id="274" r:id="rId28"/>
    <p:sldId id="275" r:id="rId29"/>
    <p:sldId id="276" r:id="rId30"/>
    <p:sldId id="293" r:id="rId31"/>
    <p:sldId id="294" r:id="rId32"/>
    <p:sldId id="295" r:id="rId33"/>
    <p:sldId id="296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4" r:id="rId47"/>
    <p:sldId id="315" r:id="rId48"/>
    <p:sldId id="316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1ACC-7259-254B-A0E9-D0E1D2287F13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5A57-1CB8-174A-A7E1-2D09E67E7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6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1ACC-7259-254B-A0E9-D0E1D2287F13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5A57-1CB8-174A-A7E1-2D09E67E7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1ACC-7259-254B-A0E9-D0E1D2287F13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5A57-1CB8-174A-A7E1-2D09E67E7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2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1ACC-7259-254B-A0E9-D0E1D2287F13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5A57-1CB8-174A-A7E1-2D09E67E7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1ACC-7259-254B-A0E9-D0E1D2287F13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5A57-1CB8-174A-A7E1-2D09E67E7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0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1ACC-7259-254B-A0E9-D0E1D2287F13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5A57-1CB8-174A-A7E1-2D09E67E7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9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1ACC-7259-254B-A0E9-D0E1D2287F13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5A57-1CB8-174A-A7E1-2D09E67E7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1ACC-7259-254B-A0E9-D0E1D2287F13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5A57-1CB8-174A-A7E1-2D09E67E7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2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1ACC-7259-254B-A0E9-D0E1D2287F13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5A57-1CB8-174A-A7E1-2D09E67E7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7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1ACC-7259-254B-A0E9-D0E1D2287F13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5A57-1CB8-174A-A7E1-2D09E67E7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6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1ACC-7259-254B-A0E9-D0E1D2287F13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5A57-1CB8-174A-A7E1-2D09E67E7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0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A1ACC-7259-254B-A0E9-D0E1D2287F13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A5A57-1CB8-174A-A7E1-2D09E67E7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ozgur\Desktop\Macintosh%20HD:Users:ozgur:Desktop:Kitap:10.Obezite.docx!OLE_LINK3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ozgur\Desktop\Macintosh%20HD:Users:ozgur:Desktop:Kitap:10.Obezite.docx!OLE_LINK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ozgur\Desktop\Macintosh%20HD:Users:ozgur:Desktop:Kitap:10.Obezite.docx!OLE_LINK5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ozgur\Desktop\Macintosh%20HD:Users:ozgur:Desktop:Kitap:10.Obezite.docx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ozgur\Desktop\Macintosh%20HD:Users:ozgur:Desktop:Kitap:10.Obezite.docx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3905"/>
            <a:ext cx="7772400" cy="2146546"/>
          </a:xfrm>
        </p:spPr>
        <p:txBody>
          <a:bodyPr>
            <a:normAutofit fontScale="90000"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Obezite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rgbClr val="008000"/>
                </a:solidFill>
              </a:rPr>
              <a:t>Tanısı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Korunma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yolları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komplikayonları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ve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tedavisi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8290"/>
            <a:ext cx="6400800" cy="131051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0090"/>
                </a:solidFill>
              </a:rPr>
              <a:t>Doç</a:t>
            </a:r>
            <a:r>
              <a:rPr lang="en-US" sz="2800" dirty="0" smtClean="0">
                <a:solidFill>
                  <a:srgbClr val="000090"/>
                </a:solidFill>
              </a:rPr>
              <a:t>. Dr. </a:t>
            </a:r>
            <a:r>
              <a:rPr lang="en-US" sz="2800" dirty="0" err="1" smtClean="0">
                <a:solidFill>
                  <a:srgbClr val="000090"/>
                </a:solidFill>
              </a:rPr>
              <a:t>Özgür</a:t>
            </a:r>
            <a:r>
              <a:rPr lang="en-US" sz="2800" dirty="0" smtClean="0">
                <a:solidFill>
                  <a:srgbClr val="000090"/>
                </a:solidFill>
              </a:rPr>
              <a:t> Demir</a:t>
            </a:r>
          </a:p>
          <a:p>
            <a:r>
              <a:rPr lang="en-US" sz="2800" dirty="0" err="1" smtClean="0">
                <a:solidFill>
                  <a:srgbClr val="000090"/>
                </a:solidFill>
              </a:rPr>
              <a:t>Endokrinoloji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dirty="0" err="1" smtClean="0">
                <a:solidFill>
                  <a:srgbClr val="000090"/>
                </a:solidFill>
              </a:rPr>
              <a:t>ve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dirty="0" err="1" smtClean="0">
                <a:solidFill>
                  <a:srgbClr val="000090"/>
                </a:solidFill>
              </a:rPr>
              <a:t>Metabolizma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dirty="0" err="1" smtClean="0">
                <a:solidFill>
                  <a:srgbClr val="000090"/>
                </a:solidFill>
              </a:rPr>
              <a:t>Hastalıkları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54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0195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TURDEP-</a:t>
            </a:r>
            <a:r>
              <a:rPr lang="tr-TR" sz="3200" dirty="0" err="1" smtClean="0">
                <a:solidFill>
                  <a:srgbClr val="FF0000"/>
                </a:solidFill>
              </a:rPr>
              <a:t>I’den</a:t>
            </a:r>
            <a:r>
              <a:rPr lang="tr-TR" sz="3200" dirty="0" smtClean="0">
                <a:solidFill>
                  <a:srgbClr val="FF0000"/>
                </a:solidFill>
              </a:rPr>
              <a:t> TURDEP-</a:t>
            </a:r>
            <a:r>
              <a:rPr lang="tr-TR" sz="3200" dirty="0" err="1" smtClean="0">
                <a:solidFill>
                  <a:srgbClr val="FF0000"/>
                </a:solidFill>
              </a:rPr>
              <a:t>II’ye</a:t>
            </a:r>
            <a:r>
              <a:rPr lang="tr-TR" sz="3200" dirty="0" smtClean="0">
                <a:solidFill>
                  <a:srgbClr val="FF0000"/>
                </a:solidFill>
              </a:rPr>
              <a:t> yaş grubu ve cinsiyete göre </a:t>
            </a:r>
            <a:r>
              <a:rPr lang="tr-TR" sz="3200" dirty="0" err="1" smtClean="0">
                <a:solidFill>
                  <a:srgbClr val="FF0000"/>
                </a:solidFill>
              </a:rPr>
              <a:t>obezite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prevalansının</a:t>
            </a:r>
            <a:r>
              <a:rPr lang="tr-TR" sz="3200" dirty="0" smtClean="0">
                <a:solidFill>
                  <a:srgbClr val="FF0000"/>
                </a:solidFill>
              </a:rPr>
              <a:t> değişimi</a:t>
            </a:r>
            <a:endParaRPr lang="tr-TR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88049"/>
            <a:ext cx="8208912" cy="468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>
            <a:spLocks noChangeArrowheads="1"/>
          </p:cNvSpPr>
          <p:nvPr/>
        </p:nvSpPr>
        <p:spPr bwMode="auto">
          <a:xfrm>
            <a:off x="1003064" y="5890917"/>
            <a:ext cx="7488238" cy="923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 dirty="0"/>
              <a:t>		 </a:t>
            </a:r>
            <a:r>
              <a:rPr lang="tr-TR" dirty="0" smtClean="0"/>
              <a:t>	TURDEP</a:t>
            </a:r>
            <a:r>
              <a:rPr lang="tr-TR" dirty="0"/>
              <a:t>-I	 </a:t>
            </a:r>
            <a:r>
              <a:rPr lang="tr-TR" dirty="0" smtClean="0"/>
              <a:t>	TURDEP</a:t>
            </a:r>
            <a:r>
              <a:rPr lang="tr-TR" dirty="0"/>
              <a:t>-II 	</a:t>
            </a:r>
            <a:r>
              <a:rPr lang="tr-TR" dirty="0" smtClean="0"/>
              <a:t>	ARTIŞ </a:t>
            </a:r>
            <a:r>
              <a:rPr lang="tr-TR" dirty="0"/>
              <a:t>ORANI</a:t>
            </a:r>
          </a:p>
          <a:p>
            <a:r>
              <a:rPr lang="tr-TR" dirty="0"/>
              <a:t>ERKEK %	</a:t>
            </a:r>
            <a:r>
              <a:rPr lang="tr-TR" dirty="0" smtClean="0"/>
              <a:t>	13,2</a:t>
            </a:r>
            <a:r>
              <a:rPr lang="tr-TR" dirty="0"/>
              <a:t>		</a:t>
            </a:r>
            <a:r>
              <a:rPr lang="tr-TR" dirty="0" smtClean="0"/>
              <a:t>		27,3</a:t>
            </a:r>
            <a:r>
              <a:rPr lang="tr-TR" dirty="0"/>
              <a:t>		</a:t>
            </a:r>
            <a:r>
              <a:rPr lang="tr-TR" dirty="0" smtClean="0"/>
              <a:t>		107</a:t>
            </a:r>
            <a:r>
              <a:rPr lang="tr-TR" dirty="0"/>
              <a:t>	</a:t>
            </a:r>
          </a:p>
          <a:p>
            <a:r>
              <a:rPr lang="tr-TR" dirty="0"/>
              <a:t>KADIN%	</a:t>
            </a:r>
            <a:r>
              <a:rPr lang="tr-TR" dirty="0" smtClean="0"/>
              <a:t>	32,9 </a:t>
            </a:r>
            <a:r>
              <a:rPr lang="tr-TR" dirty="0"/>
              <a:t>		</a:t>
            </a:r>
            <a:r>
              <a:rPr lang="tr-TR" dirty="0" smtClean="0"/>
              <a:t>	44,2</a:t>
            </a:r>
            <a:r>
              <a:rPr lang="tr-TR" dirty="0"/>
              <a:t>		</a:t>
            </a:r>
            <a:r>
              <a:rPr lang="tr-TR" dirty="0" smtClean="0"/>
              <a:t>		32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77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TURDEP-I ve TURDEP-II Türkiye’deki Yetişkin Toplumunda BKİ Grupları Dağılımı</a:t>
            </a:r>
            <a:endParaRPr lang="tr-TR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208912" cy="487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36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2 Başlık"/>
          <p:cNvSpPr>
            <a:spLocks noGrp="1"/>
          </p:cNvSpPr>
          <p:nvPr>
            <p:ph type="title"/>
          </p:nvPr>
        </p:nvSpPr>
        <p:spPr>
          <a:xfrm>
            <a:off x="350888" y="214313"/>
            <a:ext cx="8204120" cy="1143000"/>
          </a:xfrm>
        </p:spPr>
        <p:txBody>
          <a:bodyPr>
            <a:no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TURDEP-</a:t>
            </a:r>
            <a:r>
              <a:rPr lang="tr-TR" sz="4000" dirty="0" smtClean="0">
                <a:solidFill>
                  <a:srgbClr val="FF0000"/>
                </a:solidFill>
              </a:rPr>
              <a:t>I (1998)     TURDEP</a:t>
            </a:r>
            <a:r>
              <a:rPr lang="tr-TR" sz="4000" dirty="0">
                <a:solidFill>
                  <a:srgbClr val="FF0000"/>
                </a:solidFill>
              </a:rPr>
              <a:t>-II </a:t>
            </a:r>
            <a:r>
              <a:rPr lang="tr-TR" sz="4000" dirty="0" smtClean="0">
                <a:solidFill>
                  <a:srgbClr val="FF0000"/>
                </a:solidFill>
              </a:rPr>
              <a:t>(2010)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40963" name="4 İçerik Yer Tutucusu"/>
          <p:cNvSpPr>
            <a:spLocks noGrp="1"/>
          </p:cNvSpPr>
          <p:nvPr>
            <p:ph sz="quarter" idx="1"/>
          </p:nvPr>
        </p:nvSpPr>
        <p:spPr>
          <a:xfrm>
            <a:off x="663575" y="1628775"/>
            <a:ext cx="8229600" cy="3887788"/>
          </a:xfrm>
        </p:spPr>
        <p:txBody>
          <a:bodyPr>
            <a:normAutofit fontScale="92500" lnSpcReduction="10000"/>
          </a:bodyPr>
          <a:lstStyle/>
          <a:p>
            <a:r>
              <a:rPr lang="tr-TR" dirty="0">
                <a:latin typeface="Times New Roman" charset="0"/>
              </a:rPr>
              <a:t>Türkiye</a:t>
            </a:r>
            <a:r>
              <a:rPr lang="ja-JP" altLang="tr-TR" dirty="0">
                <a:latin typeface="Times New Roman" charset="0"/>
              </a:rPr>
              <a:t>’</a:t>
            </a:r>
            <a:r>
              <a:rPr lang="tr-TR" dirty="0">
                <a:latin typeface="Times New Roman" charset="0"/>
              </a:rPr>
              <a:t>de </a:t>
            </a:r>
            <a:r>
              <a:rPr lang="tr-TR" b="1" dirty="0" err="1">
                <a:latin typeface="Times New Roman" charset="0"/>
              </a:rPr>
              <a:t>obezite</a:t>
            </a:r>
            <a:r>
              <a:rPr lang="tr-TR" b="1" dirty="0">
                <a:latin typeface="Times New Roman" charset="0"/>
              </a:rPr>
              <a:t> sıklığı %32</a:t>
            </a:r>
          </a:p>
          <a:p>
            <a:r>
              <a:rPr lang="tr-TR" dirty="0">
                <a:latin typeface="Times New Roman" charset="0"/>
              </a:rPr>
              <a:t>Erkeklerde kilo fazlalığının, kadınlarda ise </a:t>
            </a:r>
            <a:r>
              <a:rPr lang="tr-TR" dirty="0" err="1">
                <a:latin typeface="Times New Roman" charset="0"/>
              </a:rPr>
              <a:t>obezitenin</a:t>
            </a:r>
            <a:r>
              <a:rPr lang="tr-TR" dirty="0">
                <a:latin typeface="Times New Roman" charset="0"/>
              </a:rPr>
              <a:t> daha yaygın olduğu dikkati çekmektedir</a:t>
            </a:r>
          </a:p>
          <a:p>
            <a:r>
              <a:rPr lang="tr-TR" dirty="0">
                <a:latin typeface="Times New Roman" charset="0"/>
              </a:rPr>
              <a:t>Kentsel ve kırsal </a:t>
            </a:r>
            <a:r>
              <a:rPr lang="tr-TR" dirty="0" err="1">
                <a:latin typeface="Times New Roman" charset="0"/>
              </a:rPr>
              <a:t>obezite</a:t>
            </a:r>
            <a:r>
              <a:rPr lang="tr-TR" dirty="0">
                <a:latin typeface="Times New Roman" charset="0"/>
              </a:rPr>
              <a:t> oranları birbirine yakındır </a:t>
            </a:r>
            <a:endParaRPr lang="tr-TR" b="1" dirty="0">
              <a:latin typeface="Times New Roman" charset="0"/>
            </a:endParaRPr>
          </a:p>
          <a:p>
            <a:r>
              <a:rPr lang="tr-TR" dirty="0">
                <a:latin typeface="Times New Roman" charset="0"/>
              </a:rPr>
              <a:t>Genel olarak erişkin yaşlardaki Türk toplumunun 2/3</a:t>
            </a:r>
            <a:r>
              <a:rPr lang="ja-JP" altLang="tr-TR" dirty="0">
                <a:latin typeface="Times New Roman" charset="0"/>
              </a:rPr>
              <a:t>’</a:t>
            </a:r>
            <a:r>
              <a:rPr lang="tr-TR" dirty="0">
                <a:latin typeface="Times New Roman" charset="0"/>
              </a:rPr>
              <a:t>ü kilolu veya </a:t>
            </a:r>
            <a:r>
              <a:rPr lang="tr-TR" dirty="0" err="1">
                <a:latin typeface="Times New Roman" charset="0"/>
              </a:rPr>
              <a:t>obezdir</a:t>
            </a:r>
            <a:r>
              <a:rPr lang="tr-TR" dirty="0">
                <a:latin typeface="Times New Roman" charset="0"/>
              </a:rPr>
              <a:t>.</a:t>
            </a:r>
          </a:p>
        </p:txBody>
      </p:sp>
      <p:sp>
        <p:nvSpPr>
          <p:cNvPr id="40964" name="5 Metin kutusu"/>
          <p:cNvSpPr txBox="1">
            <a:spLocks noChangeArrowheads="1"/>
          </p:cNvSpPr>
          <p:nvPr/>
        </p:nvSpPr>
        <p:spPr bwMode="auto">
          <a:xfrm>
            <a:off x="4787900" y="6094413"/>
            <a:ext cx="4032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/>
              <a:t>İ Satman ve TURDEP Çalışma Grubu,2010</a:t>
            </a:r>
          </a:p>
          <a:p>
            <a:endParaRPr lang="tr-TR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160541" y="852287"/>
            <a:ext cx="501270" cy="16712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6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8313" y="1958975"/>
            <a:ext cx="8387457" cy="8223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2" charset="0"/>
              <a:buNone/>
            </a:pPr>
            <a:r>
              <a:rPr lang="tr-TR" sz="2400" dirty="0"/>
              <a:t>12 yıllık süreçte erişkin nüfusumuzun yaş ortalaması 4 yıl artmıştır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414810"/>
              </p:ext>
            </p:extLst>
          </p:nvPr>
        </p:nvGraphicFramePr>
        <p:xfrm>
          <a:off x="468312" y="2640426"/>
          <a:ext cx="8387458" cy="2941230"/>
        </p:xfrm>
        <a:graphic>
          <a:graphicData uri="http://schemas.openxmlformats.org/drawingml/2006/table">
            <a:tbl>
              <a:tblPr/>
              <a:tblGrid>
                <a:gridCol w="1676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0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BOY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BEL ÇEVRESİ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KALÇA ÇEVRESİ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0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KADIN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ERKEK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2 Başlık"/>
          <p:cNvSpPr>
            <a:spLocks noGrp="1"/>
          </p:cNvSpPr>
          <p:nvPr>
            <p:ph type="title"/>
          </p:nvPr>
        </p:nvSpPr>
        <p:spPr>
          <a:xfrm>
            <a:off x="350888" y="214313"/>
            <a:ext cx="8204120" cy="1143000"/>
          </a:xfrm>
        </p:spPr>
        <p:txBody>
          <a:bodyPr>
            <a:no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TURDEP-</a:t>
            </a:r>
            <a:r>
              <a:rPr lang="tr-TR" sz="4000" dirty="0" smtClean="0">
                <a:solidFill>
                  <a:srgbClr val="FF0000"/>
                </a:solidFill>
              </a:rPr>
              <a:t>I (1998)     TURDEP</a:t>
            </a:r>
            <a:r>
              <a:rPr lang="tr-TR" sz="4000" dirty="0">
                <a:solidFill>
                  <a:srgbClr val="FF0000"/>
                </a:solidFill>
              </a:rPr>
              <a:t>-II </a:t>
            </a:r>
            <a:r>
              <a:rPr lang="tr-TR" sz="4000" dirty="0" smtClean="0">
                <a:solidFill>
                  <a:srgbClr val="FF0000"/>
                </a:solidFill>
              </a:rPr>
              <a:t>(2010)</a:t>
            </a:r>
            <a:endParaRPr lang="tr-TR" sz="40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60541" y="852287"/>
            <a:ext cx="501270" cy="16712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4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Obezite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Etyopatogenezi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Genetik yatkınlık zemininde </a:t>
            </a:r>
            <a:endParaRPr lang="tr-TR" dirty="0" smtClean="0"/>
          </a:p>
          <a:p>
            <a:pPr lvl="1"/>
            <a:r>
              <a:rPr lang="en-US" dirty="0" smtClean="0"/>
              <a:t>E</a:t>
            </a:r>
            <a:r>
              <a:rPr lang="tr-TR" dirty="0" err="1" smtClean="0"/>
              <a:t>nerji</a:t>
            </a:r>
            <a:r>
              <a:rPr lang="tr-TR" dirty="0" smtClean="0"/>
              <a:t> </a:t>
            </a:r>
            <a:r>
              <a:rPr lang="tr-TR" dirty="0"/>
              <a:t>dengesinin bozulmasını tetikleyen çeşitli çevresel faktörler yanında </a:t>
            </a:r>
            <a:endParaRPr lang="tr-TR" dirty="0" smtClean="0"/>
          </a:p>
          <a:p>
            <a:pPr lvl="1"/>
            <a:r>
              <a:rPr lang="tr-TR" dirty="0" smtClean="0"/>
              <a:t>Psikolojik bozukluklar </a:t>
            </a:r>
          </a:p>
          <a:p>
            <a:pPr lvl="1"/>
            <a:r>
              <a:rPr lang="tr-TR" dirty="0" err="1"/>
              <a:t>H</a:t>
            </a:r>
            <a:r>
              <a:rPr lang="tr-TR" dirty="0" err="1" smtClean="0"/>
              <a:t>ormonal</a:t>
            </a:r>
            <a:r>
              <a:rPr lang="tr-TR" dirty="0" smtClean="0"/>
              <a:t> ve</a:t>
            </a:r>
            <a:r>
              <a:rPr lang="tr-TR" dirty="0"/>
              <a:t> </a:t>
            </a:r>
            <a:r>
              <a:rPr lang="tr-TR" dirty="0" err="1" smtClean="0"/>
              <a:t>metabolik</a:t>
            </a:r>
            <a:r>
              <a:rPr lang="tr-TR" dirty="0" smtClean="0"/>
              <a:t> </a:t>
            </a:r>
            <a:r>
              <a:rPr lang="tr-TR" dirty="0"/>
              <a:t>bozukluklar </a:t>
            </a:r>
            <a:endParaRPr lang="tr-TR" dirty="0" smtClean="0"/>
          </a:p>
          <a:p>
            <a:pPr lvl="1"/>
            <a:r>
              <a:rPr lang="tr-TR" dirty="0"/>
              <a:t>F</a:t>
            </a:r>
            <a:r>
              <a:rPr lang="tr-TR" dirty="0" smtClean="0"/>
              <a:t>armakolojik </a:t>
            </a:r>
            <a:r>
              <a:rPr lang="tr-TR" dirty="0"/>
              <a:t>maddeler, </a:t>
            </a:r>
            <a:r>
              <a:rPr lang="tr-TR" dirty="0" err="1"/>
              <a:t>obezitenin</a:t>
            </a:r>
            <a:r>
              <a:rPr lang="tr-TR" dirty="0"/>
              <a:t> oluşumunda rol almaktadırlar. </a:t>
            </a:r>
            <a:endParaRPr lang="tr-TR" dirty="0" smtClean="0"/>
          </a:p>
          <a:p>
            <a:r>
              <a:rPr lang="tr-TR" dirty="0" err="1"/>
              <a:t>Obezite</a:t>
            </a:r>
            <a:r>
              <a:rPr lang="tr-TR" dirty="0"/>
              <a:t> kalori alımının, kalori kullanımını  aşması sonucu artan enerjinin yağ olarak depolanmasıdır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Obezite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Etyopatogenezi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1980 yılından bu yana </a:t>
            </a:r>
            <a:r>
              <a:rPr lang="tr-TR" dirty="0" err="1"/>
              <a:t>obezite</a:t>
            </a:r>
            <a:r>
              <a:rPr lang="tr-TR" dirty="0"/>
              <a:t> sıklığındaki artışta  </a:t>
            </a:r>
            <a:r>
              <a:rPr lang="tr-TR" dirty="0" err="1"/>
              <a:t>nongenetik</a:t>
            </a:r>
            <a:r>
              <a:rPr lang="tr-TR" dirty="0"/>
              <a:t> faktörler ön plana çıkmıştır. </a:t>
            </a:r>
            <a:endParaRPr lang="tr-TR" dirty="0" smtClean="0"/>
          </a:p>
          <a:p>
            <a:pPr lvl="1"/>
            <a:r>
              <a:rPr lang="tr-TR" dirty="0" smtClean="0"/>
              <a:t>Dışarıdan </a:t>
            </a:r>
            <a:r>
              <a:rPr lang="tr-TR" dirty="0"/>
              <a:t>yemek tüketme </a:t>
            </a:r>
            <a:r>
              <a:rPr lang="tr-TR" dirty="0" smtClean="0"/>
              <a:t>alışkanlığı </a:t>
            </a:r>
          </a:p>
          <a:p>
            <a:pPr lvl="1"/>
            <a:r>
              <a:rPr lang="tr-TR" dirty="0" err="1"/>
              <a:t>A</a:t>
            </a:r>
            <a:r>
              <a:rPr lang="tr-TR" dirty="0" err="1" smtClean="0"/>
              <a:t>paratif</a:t>
            </a:r>
            <a:r>
              <a:rPr lang="tr-TR" dirty="0" smtClean="0"/>
              <a:t> yiyeceklere </a:t>
            </a:r>
            <a:r>
              <a:rPr lang="tr-TR" dirty="0"/>
              <a:t>daha rahat </a:t>
            </a:r>
            <a:r>
              <a:rPr lang="tr-TR" dirty="0" smtClean="0"/>
              <a:t>ulaşılabilme</a:t>
            </a:r>
          </a:p>
          <a:p>
            <a:pPr lvl="1"/>
            <a:r>
              <a:rPr lang="tr-TR" dirty="0"/>
              <a:t>H</a:t>
            </a:r>
            <a:r>
              <a:rPr lang="tr-TR" dirty="0" smtClean="0"/>
              <a:t>azır </a:t>
            </a:r>
            <a:r>
              <a:rPr lang="tr-TR" dirty="0"/>
              <a:t>işlenmiş gıda tüketimindeki </a:t>
            </a:r>
            <a:r>
              <a:rPr lang="tr-TR" dirty="0" smtClean="0"/>
              <a:t>artış </a:t>
            </a:r>
          </a:p>
          <a:p>
            <a:pPr lvl="1"/>
            <a:r>
              <a:rPr lang="tr-TR" dirty="0"/>
              <a:t>P</a:t>
            </a:r>
            <a:r>
              <a:rPr lang="tr-TR" dirty="0" smtClean="0"/>
              <a:t>orsiyon </a:t>
            </a:r>
            <a:r>
              <a:rPr lang="tr-TR" dirty="0"/>
              <a:t>miktarlarındaki artış ve </a:t>
            </a:r>
            <a:endParaRPr lang="tr-TR" dirty="0" smtClean="0"/>
          </a:p>
          <a:p>
            <a:pPr lvl="1"/>
            <a:r>
              <a:rPr lang="tr-TR" dirty="0" err="1"/>
              <a:t>S</a:t>
            </a:r>
            <a:r>
              <a:rPr lang="tr-TR" dirty="0" err="1" smtClean="0"/>
              <a:t>edanter</a:t>
            </a:r>
            <a:r>
              <a:rPr lang="tr-TR" dirty="0" smtClean="0"/>
              <a:t> yaşam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Obezite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gelişimini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belirleyen genler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MC4R (</a:t>
            </a:r>
            <a:r>
              <a:rPr lang="tr-TR" dirty="0" err="1"/>
              <a:t>melanokortin</a:t>
            </a:r>
            <a:r>
              <a:rPr lang="tr-TR" dirty="0"/>
              <a:t> 4 </a:t>
            </a:r>
            <a:r>
              <a:rPr lang="tr-TR" dirty="0" err="1"/>
              <a:t>reseptöru</a:t>
            </a:r>
            <a:r>
              <a:rPr lang="tr-TR" dirty="0"/>
              <a:t>̈</a:t>
            </a:r>
            <a:r>
              <a:rPr lang="tr-TR" dirty="0" smtClean="0"/>
              <a:t>) </a:t>
            </a:r>
          </a:p>
          <a:p>
            <a:r>
              <a:rPr lang="tr-TR" dirty="0" smtClean="0"/>
              <a:t>ADRB3 </a:t>
            </a:r>
            <a:r>
              <a:rPr lang="tr-TR" dirty="0"/>
              <a:t>(β3-adrenerjik </a:t>
            </a:r>
            <a:r>
              <a:rPr lang="tr-TR" dirty="0" err="1"/>
              <a:t>reseptör</a:t>
            </a:r>
            <a:r>
              <a:rPr lang="tr-TR" dirty="0" smtClean="0"/>
              <a:t>)</a:t>
            </a:r>
          </a:p>
          <a:p>
            <a:r>
              <a:rPr lang="tr-TR" dirty="0" smtClean="0"/>
              <a:t>PCSK1 </a:t>
            </a:r>
            <a:r>
              <a:rPr lang="tr-TR" dirty="0"/>
              <a:t>(</a:t>
            </a:r>
            <a:r>
              <a:rPr lang="tr-TR" dirty="0" err="1"/>
              <a:t>proprotein</a:t>
            </a:r>
            <a:r>
              <a:rPr lang="tr-TR" dirty="0"/>
              <a:t> </a:t>
            </a:r>
            <a:r>
              <a:rPr lang="tr-TR" dirty="0" err="1"/>
              <a:t>konvertaz</a:t>
            </a:r>
            <a:r>
              <a:rPr lang="tr-TR" dirty="0"/>
              <a:t> </a:t>
            </a:r>
            <a:r>
              <a:rPr lang="tr-TR" dirty="0" err="1"/>
              <a:t>subtilisin</a:t>
            </a:r>
            <a:r>
              <a:rPr lang="tr-TR" dirty="0"/>
              <a:t> </a:t>
            </a:r>
            <a:r>
              <a:rPr lang="tr-TR" dirty="0" err="1"/>
              <a:t>kexin</a:t>
            </a:r>
            <a:r>
              <a:rPr lang="tr-TR" dirty="0"/>
              <a:t> 1</a:t>
            </a:r>
            <a:r>
              <a:rPr lang="tr-TR" dirty="0" smtClean="0"/>
              <a:t>) </a:t>
            </a:r>
          </a:p>
          <a:p>
            <a:r>
              <a:rPr lang="tr-TR" dirty="0" smtClean="0"/>
              <a:t>BDNF </a:t>
            </a:r>
            <a:r>
              <a:rPr lang="tr-TR" dirty="0"/>
              <a:t>(beyin kay- </a:t>
            </a:r>
            <a:r>
              <a:rPr lang="tr-TR" dirty="0" err="1"/>
              <a:t>naklı</a:t>
            </a:r>
            <a:r>
              <a:rPr lang="tr-TR" dirty="0"/>
              <a:t> </a:t>
            </a:r>
            <a:r>
              <a:rPr lang="tr-TR" dirty="0" err="1"/>
              <a:t>nörotrofik</a:t>
            </a:r>
            <a:r>
              <a:rPr lang="tr-TR" dirty="0"/>
              <a:t> </a:t>
            </a:r>
            <a:r>
              <a:rPr lang="tr-TR" dirty="0" err="1"/>
              <a:t>faktör</a:t>
            </a:r>
            <a:r>
              <a:rPr lang="tr-TR" dirty="0" smtClean="0"/>
              <a:t>)</a:t>
            </a:r>
            <a:endParaRPr lang="tr-TR" dirty="0"/>
          </a:p>
          <a:p>
            <a:r>
              <a:rPr lang="tr-TR" dirty="0" smtClean="0"/>
              <a:t>LCT </a:t>
            </a:r>
            <a:r>
              <a:rPr lang="tr-TR" dirty="0"/>
              <a:t>(laktaz</a:t>
            </a:r>
            <a:r>
              <a:rPr lang="tr-TR" dirty="0" smtClean="0"/>
              <a:t>)</a:t>
            </a:r>
          </a:p>
          <a:p>
            <a:r>
              <a:rPr lang="tr-TR" dirty="0" smtClean="0"/>
              <a:t>MTNR1B </a:t>
            </a:r>
            <a:r>
              <a:rPr lang="tr-TR" dirty="0"/>
              <a:t>(melatonin </a:t>
            </a:r>
            <a:r>
              <a:rPr lang="tr-TR" dirty="0" err="1"/>
              <a:t>reseptör</a:t>
            </a:r>
            <a:r>
              <a:rPr lang="tr-TR" dirty="0"/>
              <a:t> 1 B</a:t>
            </a:r>
            <a:r>
              <a:rPr lang="tr-TR" dirty="0" smtClean="0"/>
              <a:t>)</a:t>
            </a:r>
            <a:endParaRPr lang="tr-TR" dirty="0"/>
          </a:p>
          <a:p>
            <a:r>
              <a:rPr lang="tr-TR" dirty="0" smtClean="0"/>
              <a:t>TLR4 </a:t>
            </a:r>
            <a:r>
              <a:rPr lang="tr-TR" dirty="0"/>
              <a:t>(</a:t>
            </a:r>
            <a:r>
              <a:rPr lang="tr-TR" dirty="0" err="1"/>
              <a:t>toll</a:t>
            </a:r>
            <a:r>
              <a:rPr lang="tr-TR" dirty="0"/>
              <a:t> </a:t>
            </a:r>
            <a:r>
              <a:rPr lang="tr-TR" dirty="0" err="1"/>
              <a:t>like</a:t>
            </a:r>
            <a:r>
              <a:rPr lang="tr-TR" dirty="0"/>
              <a:t> </a:t>
            </a:r>
            <a:r>
              <a:rPr lang="tr-TR" dirty="0" err="1"/>
              <a:t>reseptör</a:t>
            </a:r>
            <a:r>
              <a:rPr lang="tr-TR" dirty="0"/>
              <a:t> 4</a:t>
            </a:r>
            <a:r>
              <a:rPr lang="tr-TR" dirty="0" smtClean="0"/>
              <a:t>)</a:t>
            </a:r>
            <a:endParaRPr lang="tr-TR" dirty="0"/>
          </a:p>
          <a:p>
            <a:r>
              <a:rPr lang="tr-TR" dirty="0" smtClean="0"/>
              <a:t>ENPP1 </a:t>
            </a:r>
            <a:r>
              <a:rPr lang="tr-TR" dirty="0"/>
              <a:t>(</a:t>
            </a:r>
            <a:r>
              <a:rPr lang="tr-TR" dirty="0" err="1"/>
              <a:t>ekonükleotid</a:t>
            </a:r>
            <a:r>
              <a:rPr lang="tr-TR" dirty="0"/>
              <a:t> </a:t>
            </a:r>
            <a:r>
              <a:rPr lang="tr-TR" dirty="0" err="1"/>
              <a:t>pirofosfataz</a:t>
            </a:r>
            <a:r>
              <a:rPr lang="tr-TR" dirty="0"/>
              <a:t>/</a:t>
            </a:r>
            <a:r>
              <a:rPr lang="tr-TR" dirty="0" err="1"/>
              <a:t>fosfodiesteraz</a:t>
            </a:r>
            <a:r>
              <a:rPr lang="tr-TR" dirty="0"/>
              <a:t> 1</a:t>
            </a:r>
            <a:r>
              <a:rPr lang="tr-TR" dirty="0" smtClean="0"/>
              <a:t>)</a:t>
            </a:r>
            <a:endParaRPr lang="tr-TR" dirty="0"/>
          </a:p>
          <a:p>
            <a:r>
              <a:rPr lang="tr-TR" dirty="0" smtClean="0"/>
              <a:t>FGFR1 </a:t>
            </a:r>
            <a:r>
              <a:rPr lang="tr-TR" dirty="0"/>
              <a:t>(</a:t>
            </a:r>
            <a:r>
              <a:rPr lang="tr-TR" dirty="0" err="1"/>
              <a:t>fibroblast</a:t>
            </a:r>
            <a:r>
              <a:rPr lang="tr-TR" dirty="0"/>
              <a:t> </a:t>
            </a:r>
            <a:r>
              <a:rPr lang="tr-TR" dirty="0" err="1"/>
              <a:t>büyüme</a:t>
            </a:r>
            <a:r>
              <a:rPr lang="tr-TR" dirty="0"/>
              <a:t> </a:t>
            </a:r>
            <a:r>
              <a:rPr lang="tr-TR" dirty="0" err="1"/>
              <a:t>faktöru</a:t>
            </a:r>
            <a:r>
              <a:rPr lang="tr-TR" dirty="0"/>
              <a:t>̈ </a:t>
            </a:r>
            <a:r>
              <a:rPr lang="tr-TR" dirty="0" err="1"/>
              <a:t>reseptör</a:t>
            </a:r>
            <a:r>
              <a:rPr lang="tr-TR" dirty="0"/>
              <a:t> 1) </a:t>
            </a:r>
            <a:endParaRPr lang="tr-TR" dirty="0" smtClean="0"/>
          </a:p>
          <a:p>
            <a:r>
              <a:rPr lang="tr-TR" dirty="0" smtClean="0"/>
              <a:t>LEP</a:t>
            </a:r>
            <a:r>
              <a:rPr lang="tr-TR" dirty="0"/>
              <a:t>/LEPR (</a:t>
            </a:r>
            <a:r>
              <a:rPr lang="tr-TR" dirty="0" err="1"/>
              <a:t>leptin</a:t>
            </a:r>
            <a:r>
              <a:rPr lang="tr-TR" dirty="0"/>
              <a:t>/</a:t>
            </a:r>
            <a:r>
              <a:rPr lang="tr-TR" dirty="0" err="1"/>
              <a:t>leptin</a:t>
            </a:r>
            <a:r>
              <a:rPr lang="tr-TR" dirty="0"/>
              <a:t> </a:t>
            </a:r>
            <a:r>
              <a:rPr lang="tr-TR" dirty="0" err="1"/>
              <a:t>reseptöru</a:t>
            </a:r>
            <a:r>
              <a:rPr lang="tr-TR" dirty="0"/>
              <a:t>̈) </a:t>
            </a:r>
            <a:r>
              <a:rPr lang="tr-TR" dirty="0" err="1"/>
              <a:t>vb</a:t>
            </a:r>
            <a:r>
              <a:rPr lang="tr-TR" dirty="0"/>
              <a:t> </a:t>
            </a:r>
            <a:endParaRPr lang="tr-T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Obezite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Etyopatogenezi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Çevresel</a:t>
            </a:r>
            <a:r>
              <a:rPr lang="tr-TR" dirty="0"/>
              <a:t> toksinler, </a:t>
            </a:r>
            <a:endParaRPr lang="tr-TR" dirty="0" smtClean="0"/>
          </a:p>
          <a:p>
            <a:r>
              <a:rPr lang="tr-TR" dirty="0"/>
              <a:t>G</a:t>
            </a:r>
            <a:r>
              <a:rPr lang="tr-TR" dirty="0" smtClean="0"/>
              <a:t>ıda </a:t>
            </a:r>
            <a:r>
              <a:rPr lang="tr-TR" dirty="0" err="1"/>
              <a:t>noksanlığı</a:t>
            </a:r>
            <a:r>
              <a:rPr lang="tr-TR" dirty="0"/>
              <a:t> ve </a:t>
            </a:r>
            <a:endParaRPr lang="tr-TR" dirty="0" smtClean="0"/>
          </a:p>
          <a:p>
            <a:r>
              <a:rPr lang="tr-TR" dirty="0" err="1"/>
              <a:t>O</a:t>
            </a:r>
            <a:r>
              <a:rPr lang="tr-TR" dirty="0" err="1" smtClean="0"/>
              <a:t>bezojenik</a:t>
            </a:r>
            <a:r>
              <a:rPr lang="tr-TR" dirty="0" smtClean="0"/>
              <a:t> </a:t>
            </a:r>
            <a:r>
              <a:rPr lang="tr-TR" dirty="0"/>
              <a:t>(</a:t>
            </a:r>
            <a:r>
              <a:rPr lang="tr-TR" dirty="0" err="1"/>
              <a:t>yüksek</a:t>
            </a:r>
            <a:r>
              <a:rPr lang="tr-TR" dirty="0"/>
              <a:t> </a:t>
            </a:r>
            <a:r>
              <a:rPr lang="tr-TR" dirty="0" err="1"/>
              <a:t>yağlı</a:t>
            </a:r>
            <a:r>
              <a:rPr lang="tr-TR" dirty="0"/>
              <a:t>) diyete </a:t>
            </a:r>
            <a:r>
              <a:rPr lang="tr-TR" dirty="0" err="1"/>
              <a:t>maruziyet</a:t>
            </a:r>
            <a:r>
              <a:rPr lang="tr-TR" dirty="0"/>
              <a:t> </a:t>
            </a:r>
            <a:r>
              <a:rPr lang="tr-TR" dirty="0" err="1"/>
              <a:t>obezite</a:t>
            </a:r>
            <a:r>
              <a:rPr lang="tr-TR" dirty="0"/>
              <a:t> ile </a:t>
            </a:r>
            <a:r>
              <a:rPr lang="tr-TR" dirty="0" err="1"/>
              <a:t>ilişkili</a:t>
            </a:r>
            <a:r>
              <a:rPr lang="tr-TR" dirty="0"/>
              <a:t> genlerde </a:t>
            </a:r>
            <a:r>
              <a:rPr lang="tr-TR" dirty="0" err="1"/>
              <a:t>metilasyon</a:t>
            </a:r>
            <a:r>
              <a:rPr lang="tr-TR" dirty="0"/>
              <a:t>/</a:t>
            </a:r>
            <a:r>
              <a:rPr lang="tr-TR" dirty="0" err="1"/>
              <a:t>asetilasyon</a:t>
            </a:r>
            <a:r>
              <a:rPr lang="tr-TR" dirty="0"/>
              <a:t> gibi </a:t>
            </a:r>
            <a:r>
              <a:rPr lang="tr-TR" dirty="0" err="1"/>
              <a:t>epigenetik</a:t>
            </a:r>
            <a:r>
              <a:rPr lang="tr-TR" dirty="0"/>
              <a:t> </a:t>
            </a:r>
            <a:r>
              <a:rPr lang="tr-TR" dirty="0" err="1"/>
              <a:t>değişikliklere</a:t>
            </a:r>
            <a:r>
              <a:rPr lang="tr-TR" dirty="0"/>
              <a:t> neden olarak besin alımını ve </a:t>
            </a:r>
            <a:r>
              <a:rPr lang="tr-TR" dirty="0" err="1"/>
              <a:t>yag</a:t>
            </a:r>
            <a:r>
              <a:rPr lang="tr-TR" dirty="0"/>
              <a:t>̆ dokusunu artırır.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9538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Obezite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Etyopatogenezi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Obezite</a:t>
            </a:r>
            <a:r>
              <a:rPr lang="tr-TR" dirty="0"/>
              <a:t>, </a:t>
            </a:r>
            <a:r>
              <a:rPr lang="tr-TR" dirty="0" err="1"/>
              <a:t>intestinal</a:t>
            </a:r>
            <a:r>
              <a:rPr lang="tr-TR" dirty="0"/>
              <a:t> </a:t>
            </a:r>
            <a:r>
              <a:rPr lang="tr-TR" dirty="0" err="1"/>
              <a:t>mikrobiyatadaki</a:t>
            </a:r>
            <a:r>
              <a:rPr lang="tr-TR" dirty="0"/>
              <a:t> </a:t>
            </a:r>
            <a:r>
              <a:rPr lang="tr-TR" dirty="0" err="1" smtClean="0"/>
              <a:t>değişikliklerle</a:t>
            </a:r>
            <a:r>
              <a:rPr lang="tr-TR" dirty="0" smtClean="0"/>
              <a:t> </a:t>
            </a:r>
            <a:r>
              <a:rPr lang="tr-TR" dirty="0"/>
              <a:t>de </a:t>
            </a:r>
            <a:r>
              <a:rPr lang="tr-TR" dirty="0" err="1"/>
              <a:t>ilişkilidir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err="1" smtClean="0"/>
              <a:t>İnce</a:t>
            </a:r>
            <a:r>
              <a:rPr lang="tr-TR" dirty="0" smtClean="0"/>
              <a:t> </a:t>
            </a:r>
            <a:r>
              <a:rPr lang="tr-TR" dirty="0" err="1"/>
              <a:t>bağırsaklardaki</a:t>
            </a:r>
            <a:r>
              <a:rPr lang="tr-TR" dirty="0"/>
              <a:t> </a:t>
            </a:r>
            <a:r>
              <a:rPr lang="tr-TR" dirty="0" smtClean="0"/>
              <a:t>mikroorganizmalar </a:t>
            </a:r>
          </a:p>
          <a:p>
            <a:pPr lvl="1"/>
            <a:r>
              <a:rPr lang="tr-TR" dirty="0"/>
              <a:t>G</a:t>
            </a:r>
            <a:r>
              <a:rPr lang="tr-TR" dirty="0" smtClean="0"/>
              <a:t>en </a:t>
            </a:r>
            <a:r>
              <a:rPr lang="tr-TR" dirty="0"/>
              <a:t>ekspresyonlarını ve hormon </a:t>
            </a:r>
            <a:r>
              <a:rPr lang="tr-TR" dirty="0" err="1"/>
              <a:t>düzenleyici</a:t>
            </a:r>
            <a:r>
              <a:rPr lang="tr-TR" dirty="0"/>
              <a:t> mekanizmaları harekete </a:t>
            </a:r>
            <a:r>
              <a:rPr lang="tr-TR" dirty="0" err="1"/>
              <a:t>geçirerek</a:t>
            </a:r>
            <a:r>
              <a:rPr lang="tr-TR" dirty="0"/>
              <a:t> </a:t>
            </a:r>
            <a:endParaRPr lang="tr-TR" dirty="0" smtClean="0"/>
          </a:p>
          <a:p>
            <a:pPr lvl="1"/>
            <a:r>
              <a:rPr lang="tr-TR" dirty="0"/>
              <a:t>M</a:t>
            </a:r>
            <a:r>
              <a:rPr lang="tr-TR" dirty="0" smtClean="0"/>
              <a:t>itokondri </a:t>
            </a:r>
            <a:r>
              <a:rPr lang="tr-TR" dirty="0"/>
              <a:t>aktivitesini </a:t>
            </a:r>
            <a:r>
              <a:rPr lang="tr-TR" dirty="0" err="1"/>
              <a:t>güçlendirecek</a:t>
            </a:r>
            <a:r>
              <a:rPr lang="tr-TR" dirty="0"/>
              <a:t>, </a:t>
            </a:r>
            <a:endParaRPr lang="tr-TR" dirty="0" smtClean="0"/>
          </a:p>
          <a:p>
            <a:pPr lvl="1"/>
            <a:r>
              <a:rPr lang="tr-TR" dirty="0" err="1"/>
              <a:t>M</a:t>
            </a:r>
            <a:r>
              <a:rPr lang="tr-TR" dirty="0" err="1" smtClean="0"/>
              <a:t>etabolik</a:t>
            </a:r>
            <a:r>
              <a:rPr lang="tr-TR" dirty="0" smtClean="0"/>
              <a:t> </a:t>
            </a:r>
            <a:r>
              <a:rPr lang="tr-TR" dirty="0" err="1"/>
              <a:t>endotoksemiyi</a:t>
            </a:r>
            <a:r>
              <a:rPr lang="tr-TR" dirty="0"/>
              <a:t> </a:t>
            </a:r>
            <a:r>
              <a:rPr lang="tr-TR" dirty="0" err="1"/>
              <a:t>önleyecek</a:t>
            </a:r>
            <a:r>
              <a:rPr lang="tr-TR" dirty="0"/>
              <a:t> ve </a:t>
            </a:r>
            <a:endParaRPr lang="tr-TR" dirty="0" smtClean="0"/>
          </a:p>
          <a:p>
            <a:pPr lvl="1"/>
            <a:r>
              <a:rPr lang="tr-TR" dirty="0" err="1"/>
              <a:t>İ</a:t>
            </a:r>
            <a:r>
              <a:rPr lang="tr-TR" dirty="0" err="1" smtClean="0"/>
              <a:t>ntestinal</a:t>
            </a:r>
            <a:r>
              <a:rPr lang="tr-TR" dirty="0" smtClean="0"/>
              <a:t> </a:t>
            </a:r>
            <a:r>
              <a:rPr lang="tr-TR" dirty="0" err="1" smtClean="0"/>
              <a:t>glukoneogenezi</a:t>
            </a:r>
            <a:r>
              <a:rPr lang="tr-TR" dirty="0" smtClean="0"/>
              <a:t> </a:t>
            </a:r>
            <a:r>
              <a:rPr lang="tr-TR" dirty="0"/>
              <a:t>aktive edecek birtakım yararlı </a:t>
            </a:r>
            <a:r>
              <a:rPr lang="tr-TR" dirty="0" err="1"/>
              <a:t>metabolik</a:t>
            </a:r>
            <a:r>
              <a:rPr lang="tr-TR" dirty="0"/>
              <a:t> etkileri </a:t>
            </a:r>
            <a:r>
              <a:rPr lang="tr-TR" dirty="0" err="1"/>
              <a:t>başlatabilir</a:t>
            </a:r>
            <a:r>
              <a:rPr lang="tr-TR" dirty="0"/>
              <a:t>. </a:t>
            </a:r>
            <a:endParaRPr lang="tr-T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Obezite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Endokrin </a:t>
            </a:r>
            <a:r>
              <a:rPr lang="tr-TR" dirty="0" smtClean="0">
                <a:solidFill>
                  <a:srgbClr val="FF0000"/>
                </a:solidFill>
              </a:rPr>
              <a:t>Mekanizmalar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217156"/>
              </p:ext>
            </p:extLst>
          </p:nvPr>
        </p:nvGraphicFramePr>
        <p:xfrm>
          <a:off x="584815" y="1376593"/>
          <a:ext cx="8021799" cy="50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Document" r:id="rId3" imgW="5851080" imgH="3656880" progId="Word.Document.12">
                  <p:link updateAutomatic="1"/>
                </p:oleObj>
              </mc:Choice>
              <mc:Fallback>
                <p:oleObj name="Document" r:id="rId3" imgW="5851080" imgH="3656880" progId="Word.Document.12">
                  <p:link updateAutomatic="1"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15" y="1376593"/>
                        <a:ext cx="8021799" cy="50179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7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Obezite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V</a:t>
            </a:r>
            <a:r>
              <a:rPr lang="tr-TR" dirty="0" smtClean="0"/>
              <a:t>ücuttaki </a:t>
            </a:r>
            <a:r>
              <a:rPr lang="tr-TR" dirty="0" err="1"/>
              <a:t>adipoz</a:t>
            </a:r>
            <a:r>
              <a:rPr lang="tr-TR" dirty="0"/>
              <a:t> hücrelerde </a:t>
            </a:r>
            <a:r>
              <a:rPr lang="tr-TR" dirty="0" err="1"/>
              <a:t>trigliseridlerin</a:t>
            </a:r>
            <a:r>
              <a:rPr lang="tr-TR" dirty="0"/>
              <a:t> </a:t>
            </a:r>
            <a:r>
              <a:rPr lang="tr-TR" dirty="0" smtClean="0"/>
              <a:t>aşırı </a:t>
            </a:r>
            <a:r>
              <a:rPr lang="tr-TR" dirty="0"/>
              <a:t>miktarda depolanmaları sonunda oluşan </a:t>
            </a:r>
            <a:r>
              <a:rPr lang="tr-TR" dirty="0" err="1"/>
              <a:t>adipoz</a:t>
            </a:r>
            <a:r>
              <a:rPr lang="tr-TR" dirty="0"/>
              <a:t> doku fazlalığı ve bunun sonucunda vücut ağırlığının artmasıdır.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829942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Hipotalamus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Obezite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İlişkisi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72983"/>
              </p:ext>
            </p:extLst>
          </p:nvPr>
        </p:nvGraphicFramePr>
        <p:xfrm>
          <a:off x="-404864" y="1052513"/>
          <a:ext cx="9150350" cy="571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Document" r:id="rId3" imgW="5805360" imgH="3620520" progId="Word.Document.12">
                  <p:link updateAutomatic="1"/>
                </p:oleObj>
              </mc:Choice>
              <mc:Fallback>
                <p:oleObj name="Document" r:id="rId3" imgW="5805360" imgH="3620520" progId="Word.Document.12">
                  <p:link updateAutomatic="1"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04864" y="1052513"/>
                        <a:ext cx="9150350" cy="571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1523" y="5849039"/>
            <a:ext cx="4411177" cy="200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2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Obeziteyi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Belirleyici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Faktörler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/>
              <a:t>Ülkemizde</a:t>
            </a:r>
            <a:r>
              <a:rPr lang="tr-TR" dirty="0"/>
              <a:t> </a:t>
            </a:r>
            <a:r>
              <a:rPr lang="tr-TR" dirty="0" err="1"/>
              <a:t>obeziteyi</a:t>
            </a:r>
            <a:r>
              <a:rPr lang="tr-TR" dirty="0"/>
              <a:t> belirleyici en </a:t>
            </a:r>
            <a:r>
              <a:rPr lang="tr-TR" dirty="0" err="1"/>
              <a:t>önemli</a:t>
            </a:r>
            <a:r>
              <a:rPr lang="tr-TR" dirty="0"/>
              <a:t> nedenlerin </a:t>
            </a:r>
            <a:endParaRPr lang="tr-TR" dirty="0" smtClean="0"/>
          </a:p>
          <a:p>
            <a:pPr lvl="1"/>
            <a:r>
              <a:rPr lang="tr-TR" dirty="0" err="1"/>
              <a:t>Y</a:t>
            </a:r>
            <a:r>
              <a:rPr lang="tr-TR" dirty="0" err="1" smtClean="0"/>
              <a:t>aşlanma</a:t>
            </a:r>
            <a:r>
              <a:rPr lang="tr-TR" dirty="0"/>
              <a:t>, </a:t>
            </a:r>
            <a:endParaRPr lang="tr-TR" dirty="0" smtClean="0"/>
          </a:p>
          <a:p>
            <a:pPr lvl="1"/>
            <a:r>
              <a:rPr lang="tr-TR" dirty="0"/>
              <a:t>D</a:t>
            </a:r>
            <a:r>
              <a:rPr lang="tr-TR" dirty="0" smtClean="0"/>
              <a:t>iyabet ve HT </a:t>
            </a:r>
            <a:r>
              <a:rPr lang="tr-TR" dirty="0" err="1" smtClean="0"/>
              <a:t>olduğu</a:t>
            </a:r>
            <a:endParaRPr lang="tr-TR" dirty="0" smtClean="0"/>
          </a:p>
          <a:p>
            <a:r>
              <a:rPr lang="tr-TR" dirty="0"/>
              <a:t>İ</a:t>
            </a:r>
            <a:r>
              <a:rPr lang="tr-TR" dirty="0" smtClean="0"/>
              <a:t>laveten </a:t>
            </a:r>
          </a:p>
          <a:p>
            <a:pPr lvl="1"/>
            <a:r>
              <a:rPr lang="tr-TR" dirty="0" err="1" smtClean="0"/>
              <a:t>Yaşanılan</a:t>
            </a:r>
            <a:r>
              <a:rPr lang="tr-TR" dirty="0" smtClean="0"/>
              <a:t> </a:t>
            </a:r>
            <a:r>
              <a:rPr lang="tr-TR" dirty="0" err="1"/>
              <a:t>çevre</a:t>
            </a:r>
            <a:r>
              <a:rPr lang="tr-TR" dirty="0"/>
              <a:t> (</a:t>
            </a:r>
            <a:r>
              <a:rPr lang="tr-TR" dirty="0" err="1"/>
              <a:t>yerleşim</a:t>
            </a:r>
            <a:r>
              <a:rPr lang="tr-TR" dirty="0"/>
              <a:t> yeri ve </a:t>
            </a:r>
            <a:r>
              <a:rPr lang="tr-TR" dirty="0" err="1"/>
              <a:t>bölgesi</a:t>
            </a:r>
            <a:r>
              <a:rPr lang="tr-TR" dirty="0"/>
              <a:t>), </a:t>
            </a:r>
            <a:endParaRPr lang="tr-TR" dirty="0" smtClean="0"/>
          </a:p>
          <a:p>
            <a:pPr lvl="1"/>
            <a:r>
              <a:rPr lang="tr-TR" dirty="0"/>
              <a:t>S</a:t>
            </a:r>
            <a:r>
              <a:rPr lang="tr-TR" dirty="0" smtClean="0"/>
              <a:t>osyal </a:t>
            </a:r>
            <a:r>
              <a:rPr lang="tr-TR" dirty="0"/>
              <a:t>durum, </a:t>
            </a:r>
            <a:endParaRPr lang="tr-TR" dirty="0" smtClean="0"/>
          </a:p>
          <a:p>
            <a:pPr lvl="1"/>
            <a:r>
              <a:rPr lang="tr-TR" dirty="0" err="1"/>
              <a:t>D</a:t>
            </a:r>
            <a:r>
              <a:rPr lang="tr-TR" dirty="0" err="1" smtClean="0"/>
              <a:t>üşük</a:t>
            </a:r>
            <a:r>
              <a:rPr lang="tr-TR" dirty="0" smtClean="0"/>
              <a:t> </a:t>
            </a:r>
            <a:r>
              <a:rPr lang="tr-TR" dirty="0" err="1"/>
              <a:t>eğitim</a:t>
            </a:r>
            <a:r>
              <a:rPr lang="tr-TR" dirty="0"/>
              <a:t> </a:t>
            </a:r>
            <a:r>
              <a:rPr lang="tr-TR" dirty="0" err="1"/>
              <a:t>düzeyi</a:t>
            </a:r>
            <a:r>
              <a:rPr lang="tr-TR" dirty="0"/>
              <a:t>, </a:t>
            </a:r>
            <a:endParaRPr lang="tr-TR" dirty="0" smtClean="0"/>
          </a:p>
          <a:p>
            <a:pPr lvl="1"/>
            <a:r>
              <a:rPr lang="tr-TR" dirty="0"/>
              <a:t>F</a:t>
            </a:r>
            <a:r>
              <a:rPr lang="tr-TR" dirty="0" smtClean="0"/>
              <a:t>iziksel </a:t>
            </a:r>
            <a:r>
              <a:rPr lang="tr-TR" dirty="0" err="1"/>
              <a:t>inaktivite</a:t>
            </a:r>
            <a:r>
              <a:rPr lang="tr-TR" dirty="0"/>
              <a:t>, </a:t>
            </a:r>
            <a:endParaRPr lang="tr-TR" dirty="0" smtClean="0"/>
          </a:p>
          <a:p>
            <a:pPr lvl="1"/>
            <a:r>
              <a:rPr lang="tr-TR" dirty="0" err="1"/>
              <a:t>Ö</a:t>
            </a:r>
            <a:r>
              <a:rPr lang="tr-TR" dirty="0" err="1" smtClean="0"/>
              <a:t>ğün</a:t>
            </a:r>
            <a:r>
              <a:rPr lang="tr-TR" dirty="0" smtClean="0"/>
              <a:t> </a:t>
            </a:r>
            <a:r>
              <a:rPr lang="tr-TR" dirty="0"/>
              <a:t>sayısı, ekmek </a:t>
            </a:r>
            <a:r>
              <a:rPr lang="tr-TR" dirty="0" err="1"/>
              <a:t>tüketimi</a:t>
            </a:r>
            <a:r>
              <a:rPr lang="tr-TR" dirty="0" smtClean="0"/>
              <a:t>,</a:t>
            </a:r>
          </a:p>
          <a:p>
            <a:pPr lvl="1"/>
            <a:r>
              <a:rPr lang="tr-TR" dirty="0" err="1"/>
              <a:t>T</a:t>
            </a:r>
            <a:r>
              <a:rPr lang="tr-TR" dirty="0" err="1" smtClean="0"/>
              <a:t>ütün</a:t>
            </a:r>
            <a:r>
              <a:rPr lang="tr-TR" dirty="0" smtClean="0"/>
              <a:t> </a:t>
            </a:r>
            <a:r>
              <a:rPr lang="tr-TR" dirty="0"/>
              <a:t>ve alkol kullanımı gibi </a:t>
            </a:r>
            <a:r>
              <a:rPr lang="tr-TR" dirty="0" err="1"/>
              <a:t>yaşam</a:t>
            </a:r>
            <a:r>
              <a:rPr lang="tr-TR" dirty="0"/>
              <a:t> tarzını belirleyen etmenlerin de </a:t>
            </a:r>
            <a:r>
              <a:rPr lang="tr-TR" dirty="0" err="1"/>
              <a:t>obezite</a:t>
            </a:r>
            <a:r>
              <a:rPr lang="tr-TR" dirty="0"/>
              <a:t> </a:t>
            </a:r>
            <a:r>
              <a:rPr lang="tr-TR" dirty="0" err="1"/>
              <a:t>gelişmesine</a:t>
            </a:r>
            <a:r>
              <a:rPr lang="tr-TR" dirty="0"/>
              <a:t> katkıda </a:t>
            </a:r>
            <a:r>
              <a:rPr lang="tr-TR" dirty="0" err="1"/>
              <a:t>bulunduğu</a:t>
            </a:r>
            <a:r>
              <a:rPr lang="tr-TR" dirty="0"/>
              <a:t> ortaya </a:t>
            </a:r>
            <a:r>
              <a:rPr lang="tr-TR" dirty="0" err="1"/>
              <a:t>konmuştur</a:t>
            </a:r>
            <a:r>
              <a:rPr lang="tr-TR" dirty="0"/>
              <a:t>. </a:t>
            </a:r>
            <a:endParaRPr lang="tr-T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64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Obesiteyi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Belirleyici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Faktörler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/>
              <a:t>Özellikle</a:t>
            </a:r>
            <a:r>
              <a:rPr lang="tr-TR" dirty="0"/>
              <a:t> kadınlarımızdaki </a:t>
            </a:r>
            <a:r>
              <a:rPr lang="tr-TR" dirty="0" err="1"/>
              <a:t>obezite</a:t>
            </a:r>
            <a:r>
              <a:rPr lang="tr-TR" dirty="0"/>
              <a:t> </a:t>
            </a:r>
            <a:r>
              <a:rPr lang="tr-TR" dirty="0" smtClean="0"/>
              <a:t>sıklığının </a:t>
            </a:r>
            <a:r>
              <a:rPr lang="tr-TR" dirty="0" err="1"/>
              <a:t>dünya</a:t>
            </a:r>
            <a:r>
              <a:rPr lang="tr-TR" dirty="0"/>
              <a:t> ortalamalarından </a:t>
            </a:r>
            <a:r>
              <a:rPr lang="tr-TR" dirty="0" err="1"/>
              <a:t>yüksek</a:t>
            </a:r>
            <a:r>
              <a:rPr lang="tr-TR" dirty="0"/>
              <a:t> olması </a:t>
            </a:r>
            <a:r>
              <a:rPr lang="tr-TR" dirty="0" err="1"/>
              <a:t>şaşırtıcı</a:t>
            </a:r>
            <a:r>
              <a:rPr lang="tr-TR" dirty="0"/>
              <a:t> </a:t>
            </a:r>
            <a:r>
              <a:rPr lang="tr-TR" dirty="0" err="1" smtClean="0"/>
              <a:t>değil</a:t>
            </a:r>
            <a:r>
              <a:rPr lang="tr-TR" dirty="0" smtClean="0"/>
              <a:t> </a:t>
            </a:r>
            <a:endParaRPr lang="tr-TR" dirty="0"/>
          </a:p>
          <a:p>
            <a:pPr lvl="1"/>
            <a:r>
              <a:rPr lang="tr-TR" dirty="0"/>
              <a:t>F</a:t>
            </a:r>
            <a:r>
              <a:rPr lang="tr-TR" dirty="0" smtClean="0"/>
              <a:t>iziksel </a:t>
            </a:r>
            <a:r>
              <a:rPr lang="tr-TR" dirty="0"/>
              <a:t>aktivite </a:t>
            </a:r>
            <a:r>
              <a:rPr lang="tr-TR" dirty="0" err="1"/>
              <a:t>azlığı</a:t>
            </a:r>
            <a:r>
              <a:rPr lang="tr-TR" dirty="0"/>
              <a:t>, </a:t>
            </a:r>
            <a:endParaRPr lang="tr-TR" dirty="0" smtClean="0"/>
          </a:p>
          <a:p>
            <a:pPr lvl="1"/>
            <a:r>
              <a:rPr lang="tr-TR" dirty="0" err="1"/>
              <a:t>Y</a:t>
            </a:r>
            <a:r>
              <a:rPr lang="tr-TR" dirty="0" err="1" smtClean="0"/>
              <a:t>üksek</a:t>
            </a:r>
            <a:r>
              <a:rPr lang="tr-TR" dirty="0" smtClean="0"/>
              <a:t> </a:t>
            </a:r>
            <a:r>
              <a:rPr lang="tr-TR" dirty="0" err="1"/>
              <a:t>doğum</a:t>
            </a:r>
            <a:r>
              <a:rPr lang="tr-TR" dirty="0"/>
              <a:t> </a:t>
            </a:r>
            <a:r>
              <a:rPr lang="tr-TR" dirty="0" smtClean="0"/>
              <a:t>sayısı,</a:t>
            </a:r>
          </a:p>
          <a:p>
            <a:pPr lvl="1"/>
            <a:r>
              <a:rPr lang="tr-TR" dirty="0"/>
              <a:t>U</a:t>
            </a:r>
            <a:r>
              <a:rPr lang="tr-TR" dirty="0" smtClean="0"/>
              <a:t>zun </a:t>
            </a:r>
            <a:r>
              <a:rPr lang="tr-TR" dirty="0" err="1"/>
              <a:t>laktasyon</a:t>
            </a:r>
            <a:r>
              <a:rPr lang="tr-TR" dirty="0"/>
              <a:t> </a:t>
            </a:r>
            <a:r>
              <a:rPr lang="tr-TR" dirty="0" err="1"/>
              <a:t>dönemleri</a:t>
            </a:r>
            <a:r>
              <a:rPr lang="tr-TR" dirty="0"/>
              <a:t> ve </a:t>
            </a:r>
            <a:r>
              <a:rPr lang="tr-TR" dirty="0" err="1"/>
              <a:t>doğumlar</a:t>
            </a:r>
            <a:r>
              <a:rPr lang="tr-TR" dirty="0"/>
              <a:t> arası </a:t>
            </a:r>
            <a:r>
              <a:rPr lang="tr-TR" dirty="0" err="1"/>
              <a:t>sürenin</a:t>
            </a:r>
            <a:r>
              <a:rPr lang="tr-TR" dirty="0"/>
              <a:t> kısa olması, </a:t>
            </a:r>
            <a:endParaRPr lang="tr-TR" dirty="0" smtClean="0"/>
          </a:p>
          <a:p>
            <a:pPr lvl="1"/>
            <a:r>
              <a:rPr lang="tr-TR" dirty="0" err="1"/>
              <a:t>E</a:t>
            </a:r>
            <a:r>
              <a:rPr lang="tr-TR" dirty="0" err="1" smtClean="0"/>
              <a:t>şlik</a:t>
            </a:r>
            <a:r>
              <a:rPr lang="tr-TR" dirty="0" smtClean="0"/>
              <a:t> </a:t>
            </a:r>
            <a:r>
              <a:rPr lang="tr-TR" dirty="0"/>
              <a:t>eden diyabet ve HT gibi hastalıklar, </a:t>
            </a:r>
            <a:endParaRPr lang="tr-TR" dirty="0" smtClean="0"/>
          </a:p>
          <a:p>
            <a:pPr lvl="1"/>
            <a:r>
              <a:rPr lang="tr-TR" dirty="0"/>
              <a:t>P</a:t>
            </a:r>
            <a:r>
              <a:rPr lang="tr-TR" dirty="0" smtClean="0"/>
              <a:t>sikolojik </a:t>
            </a:r>
            <a:r>
              <a:rPr lang="tr-TR" dirty="0"/>
              <a:t>sorunlar, </a:t>
            </a:r>
            <a:endParaRPr lang="tr-TR" dirty="0" smtClean="0"/>
          </a:p>
          <a:p>
            <a:pPr lvl="1"/>
            <a:r>
              <a:rPr lang="tr-TR" dirty="0"/>
              <a:t>K</a:t>
            </a:r>
            <a:r>
              <a:rPr lang="tr-TR" dirty="0" smtClean="0"/>
              <a:t>ullanılan </a:t>
            </a:r>
            <a:r>
              <a:rPr lang="tr-TR" dirty="0" err="1"/>
              <a:t>ilaçlar</a:t>
            </a:r>
            <a:r>
              <a:rPr lang="tr-TR" dirty="0"/>
              <a:t> </a:t>
            </a:r>
            <a:endParaRPr lang="tr-TR" dirty="0" smtClean="0"/>
          </a:p>
          <a:p>
            <a:pPr lvl="2"/>
            <a:r>
              <a:rPr lang="tr-TR" dirty="0" err="1"/>
              <a:t>A</a:t>
            </a:r>
            <a:r>
              <a:rPr lang="tr-TR" dirty="0" err="1" smtClean="0"/>
              <a:t>ntidepresan</a:t>
            </a:r>
            <a:r>
              <a:rPr lang="tr-TR" dirty="0"/>
              <a:t>, </a:t>
            </a:r>
            <a:r>
              <a:rPr lang="tr-TR" dirty="0" err="1"/>
              <a:t>diüretik</a:t>
            </a:r>
            <a:r>
              <a:rPr lang="tr-TR" dirty="0"/>
              <a:t>, </a:t>
            </a:r>
            <a:r>
              <a:rPr lang="tr-TR" dirty="0" err="1"/>
              <a:t>antihiperglisemik</a:t>
            </a:r>
            <a:r>
              <a:rPr lang="tr-TR" dirty="0"/>
              <a:t>, </a:t>
            </a:r>
            <a:r>
              <a:rPr lang="tr-TR" dirty="0" err="1"/>
              <a:t>antiepileptik</a:t>
            </a:r>
            <a:r>
              <a:rPr lang="tr-TR" dirty="0"/>
              <a:t> </a:t>
            </a:r>
            <a:r>
              <a:rPr lang="tr-TR" dirty="0" err="1" smtClean="0"/>
              <a:t>vb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/>
              <a:t>D</a:t>
            </a:r>
            <a:r>
              <a:rPr lang="tr-TR" dirty="0" err="1" smtClean="0"/>
              <a:t>üşük</a:t>
            </a:r>
            <a:r>
              <a:rPr lang="tr-TR" dirty="0" smtClean="0"/>
              <a:t> </a:t>
            </a:r>
            <a:r>
              <a:rPr lang="tr-TR" dirty="0"/>
              <a:t>gelir </a:t>
            </a:r>
          </a:p>
          <a:p>
            <a:pPr lvl="1"/>
            <a:r>
              <a:rPr lang="tr-TR" dirty="0" err="1"/>
              <a:t>D</a:t>
            </a:r>
            <a:r>
              <a:rPr lang="tr-TR" dirty="0" err="1" smtClean="0"/>
              <a:t>üşük</a:t>
            </a:r>
            <a:r>
              <a:rPr lang="tr-TR" dirty="0" smtClean="0"/>
              <a:t> </a:t>
            </a:r>
            <a:r>
              <a:rPr lang="tr-TR" dirty="0" err="1"/>
              <a:t>eğitim</a:t>
            </a:r>
            <a:r>
              <a:rPr lang="tr-TR" dirty="0"/>
              <a:t> </a:t>
            </a:r>
            <a:r>
              <a:rPr lang="tr-TR" dirty="0" err="1"/>
              <a:t>düzeyleri</a:t>
            </a:r>
            <a:r>
              <a:rPr lang="tr-TR" dirty="0"/>
              <a:t> </a:t>
            </a:r>
            <a:endParaRPr lang="tr-TR" dirty="0" smtClean="0"/>
          </a:p>
          <a:p>
            <a:pPr lvl="2"/>
            <a:endParaRPr lang="tr-T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Obezite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Komplikasyonları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dirty="0" smtClean="0"/>
              <a:t>Tip </a:t>
            </a:r>
            <a:r>
              <a:rPr lang="tr-TR" dirty="0"/>
              <a:t>2 diyabet ve </a:t>
            </a:r>
            <a:r>
              <a:rPr lang="tr-TR" dirty="0" err="1" smtClean="0"/>
              <a:t>prediyabet</a:t>
            </a:r>
            <a:endParaRPr lang="tr-TR" dirty="0" smtClean="0"/>
          </a:p>
          <a:p>
            <a:r>
              <a:rPr lang="tr-TR" dirty="0"/>
              <a:t>K</a:t>
            </a:r>
            <a:r>
              <a:rPr lang="tr-TR" dirty="0" smtClean="0"/>
              <a:t>alp</a:t>
            </a:r>
            <a:r>
              <a:rPr lang="tr-TR" dirty="0"/>
              <a:t>-damar </a:t>
            </a:r>
            <a:r>
              <a:rPr lang="tr-TR" dirty="0" smtClean="0"/>
              <a:t>hastalıkları </a:t>
            </a:r>
          </a:p>
          <a:p>
            <a:r>
              <a:rPr lang="tr-TR" dirty="0"/>
              <a:t>H</a:t>
            </a:r>
            <a:r>
              <a:rPr lang="tr-TR" dirty="0" smtClean="0"/>
              <a:t>ipertansiyon </a:t>
            </a:r>
          </a:p>
          <a:p>
            <a:r>
              <a:rPr lang="tr-TR" dirty="0" err="1" smtClean="0"/>
              <a:t>Dislipidemi</a:t>
            </a:r>
            <a:r>
              <a:rPr lang="tr-TR" dirty="0" smtClean="0"/>
              <a:t> </a:t>
            </a:r>
          </a:p>
          <a:p>
            <a:r>
              <a:rPr lang="tr-TR" dirty="0" err="1"/>
              <a:t>S</a:t>
            </a:r>
            <a:r>
              <a:rPr lang="tr-TR" dirty="0" err="1" smtClean="0"/>
              <a:t>erebrovasküler</a:t>
            </a:r>
            <a:r>
              <a:rPr lang="tr-TR" dirty="0" smtClean="0"/>
              <a:t> hastalık</a:t>
            </a:r>
          </a:p>
          <a:p>
            <a:r>
              <a:rPr lang="tr-TR" dirty="0" smtClean="0"/>
              <a:t>Kanserler</a:t>
            </a:r>
          </a:p>
          <a:p>
            <a:pPr lvl="1"/>
            <a:r>
              <a:rPr lang="tr-TR" dirty="0" err="1" smtClean="0"/>
              <a:t>Gastrointestinal</a:t>
            </a:r>
            <a:r>
              <a:rPr lang="tr-TR" dirty="0" smtClean="0"/>
              <a:t> </a:t>
            </a:r>
            <a:r>
              <a:rPr lang="tr-TR" dirty="0"/>
              <a:t>sistem (karaciğer, pankreas, mide, </a:t>
            </a:r>
            <a:r>
              <a:rPr lang="tr-TR" dirty="0" err="1"/>
              <a:t>özefagus</a:t>
            </a:r>
            <a:r>
              <a:rPr lang="tr-TR" dirty="0"/>
              <a:t>, kolon, rektum, safra kesesi), böbrek, </a:t>
            </a:r>
            <a:r>
              <a:rPr lang="tr-TR" dirty="0" err="1"/>
              <a:t>multiple</a:t>
            </a:r>
            <a:r>
              <a:rPr lang="tr-TR" dirty="0"/>
              <a:t> </a:t>
            </a:r>
            <a:r>
              <a:rPr lang="tr-TR" dirty="0" err="1"/>
              <a:t>myelom</a:t>
            </a:r>
            <a:r>
              <a:rPr lang="tr-TR" dirty="0"/>
              <a:t>, </a:t>
            </a:r>
            <a:r>
              <a:rPr lang="tr-TR" dirty="0" err="1"/>
              <a:t>non-hodgkin</a:t>
            </a:r>
            <a:r>
              <a:rPr lang="tr-TR" dirty="0"/>
              <a:t> </a:t>
            </a:r>
            <a:r>
              <a:rPr lang="tr-TR" dirty="0" err="1"/>
              <a:t>lenfoma</a:t>
            </a:r>
            <a:r>
              <a:rPr lang="tr-TR" dirty="0"/>
              <a:t>, erkekte prostat kanseri; kadında </a:t>
            </a:r>
            <a:r>
              <a:rPr lang="tr-TR" dirty="0" err="1"/>
              <a:t>uterus</a:t>
            </a:r>
            <a:r>
              <a:rPr lang="tr-TR" dirty="0"/>
              <a:t>, </a:t>
            </a:r>
            <a:r>
              <a:rPr lang="tr-TR" dirty="0" err="1"/>
              <a:t>serviks</a:t>
            </a:r>
            <a:r>
              <a:rPr lang="tr-TR" dirty="0"/>
              <a:t>, </a:t>
            </a:r>
            <a:r>
              <a:rPr lang="tr-TR" dirty="0" err="1"/>
              <a:t>over</a:t>
            </a:r>
            <a:r>
              <a:rPr lang="tr-TR" dirty="0"/>
              <a:t>, </a:t>
            </a:r>
            <a:r>
              <a:rPr lang="tr-TR" dirty="0" err="1"/>
              <a:t>postmenopozal</a:t>
            </a:r>
            <a:r>
              <a:rPr lang="tr-TR" dirty="0"/>
              <a:t> meme kanseri</a:t>
            </a:r>
            <a:r>
              <a:rPr lang="en-US" dirty="0" smtClean="0">
                <a:effectLst/>
              </a:rPr>
              <a:t> </a:t>
            </a:r>
            <a:endParaRPr lang="tr-TR" dirty="0" smtClean="0"/>
          </a:p>
          <a:p>
            <a:r>
              <a:rPr lang="tr-TR" dirty="0" err="1"/>
              <a:t>O</a:t>
            </a:r>
            <a:r>
              <a:rPr lang="tr-TR" dirty="0" err="1" smtClean="0"/>
              <a:t>bstrüktif</a:t>
            </a:r>
            <a:r>
              <a:rPr lang="tr-TR" dirty="0" smtClean="0"/>
              <a:t> </a:t>
            </a:r>
            <a:r>
              <a:rPr lang="tr-TR" dirty="0"/>
              <a:t>uyku-</a:t>
            </a:r>
            <a:r>
              <a:rPr lang="tr-TR" dirty="0" err="1"/>
              <a:t>apne</a:t>
            </a:r>
            <a:r>
              <a:rPr lang="tr-TR" dirty="0"/>
              <a:t> </a:t>
            </a:r>
            <a:r>
              <a:rPr lang="tr-TR" dirty="0" smtClean="0"/>
              <a:t>sendromu</a:t>
            </a:r>
          </a:p>
          <a:p>
            <a:r>
              <a:rPr lang="tr-TR" dirty="0" err="1"/>
              <a:t>N</a:t>
            </a:r>
            <a:r>
              <a:rPr lang="tr-TR" dirty="0" err="1" smtClean="0"/>
              <a:t>on</a:t>
            </a:r>
            <a:r>
              <a:rPr lang="tr-TR" dirty="0"/>
              <a:t>-alkolik </a:t>
            </a:r>
            <a:r>
              <a:rPr lang="tr-TR" dirty="0" err="1"/>
              <a:t>karaciğer</a:t>
            </a:r>
            <a:r>
              <a:rPr lang="tr-TR" dirty="0"/>
              <a:t> </a:t>
            </a:r>
            <a:r>
              <a:rPr lang="tr-TR" dirty="0" err="1" smtClean="0"/>
              <a:t>yağlanması</a:t>
            </a:r>
            <a:r>
              <a:rPr lang="tr-TR" dirty="0" smtClean="0"/>
              <a:t> </a:t>
            </a:r>
          </a:p>
          <a:p>
            <a:r>
              <a:rPr lang="tr-TR" dirty="0" err="1"/>
              <a:t>G</a:t>
            </a:r>
            <a:r>
              <a:rPr lang="tr-TR" dirty="0" err="1" smtClean="0"/>
              <a:t>astroözofageyal</a:t>
            </a:r>
            <a:r>
              <a:rPr lang="tr-TR" dirty="0" smtClean="0"/>
              <a:t> </a:t>
            </a:r>
            <a:r>
              <a:rPr lang="tr-TR" dirty="0" err="1" smtClean="0"/>
              <a:t>reflu</a:t>
            </a:r>
            <a:r>
              <a:rPr lang="tr-TR" dirty="0" smtClean="0"/>
              <a:t>̈</a:t>
            </a:r>
          </a:p>
          <a:p>
            <a:r>
              <a:rPr lang="tr-TR" dirty="0"/>
              <a:t>S</a:t>
            </a:r>
            <a:r>
              <a:rPr lang="tr-TR" dirty="0" smtClean="0"/>
              <a:t>afra </a:t>
            </a:r>
            <a:r>
              <a:rPr lang="tr-TR" dirty="0"/>
              <a:t>yolları </a:t>
            </a:r>
            <a:r>
              <a:rPr lang="tr-TR" dirty="0" err="1" smtClean="0"/>
              <a:t>hastalığı</a:t>
            </a:r>
            <a:endParaRPr lang="tr-TR" dirty="0" smtClean="0"/>
          </a:p>
          <a:p>
            <a:r>
              <a:rPr lang="tr-TR" dirty="0" err="1"/>
              <a:t>P</a:t>
            </a:r>
            <a:r>
              <a:rPr lang="tr-TR" dirty="0" err="1" smtClean="0"/>
              <a:t>olikistik</a:t>
            </a:r>
            <a:r>
              <a:rPr lang="tr-TR" dirty="0" smtClean="0"/>
              <a:t> </a:t>
            </a:r>
            <a:r>
              <a:rPr lang="tr-TR" dirty="0" err="1"/>
              <a:t>over</a:t>
            </a:r>
            <a:r>
              <a:rPr lang="tr-TR" dirty="0"/>
              <a:t> </a:t>
            </a:r>
            <a:r>
              <a:rPr lang="tr-TR" dirty="0" smtClean="0"/>
              <a:t>sendromu</a:t>
            </a:r>
          </a:p>
          <a:p>
            <a:r>
              <a:rPr lang="tr-TR" dirty="0" err="1" smtClean="0"/>
              <a:t>İnfertilite</a:t>
            </a:r>
            <a:endParaRPr lang="tr-TR" dirty="0" smtClean="0"/>
          </a:p>
          <a:p>
            <a:r>
              <a:rPr lang="tr-TR" dirty="0" err="1" smtClean="0"/>
              <a:t>Osteoartroz</a:t>
            </a:r>
            <a:endParaRPr lang="tr-TR" dirty="0" smtClean="0"/>
          </a:p>
          <a:p>
            <a:r>
              <a:rPr lang="tr-TR" dirty="0"/>
              <a:t>D</a:t>
            </a:r>
            <a:r>
              <a:rPr lang="tr-TR" dirty="0" smtClean="0"/>
              <a:t>epresyon </a:t>
            </a:r>
            <a:r>
              <a:rPr lang="tr-TR" dirty="0"/>
              <a:t>gibi </a:t>
            </a:r>
            <a:r>
              <a:rPr lang="tr-TR" dirty="0" err="1"/>
              <a:t>birçok</a:t>
            </a:r>
            <a:r>
              <a:rPr lang="tr-TR" dirty="0"/>
              <a:t> </a:t>
            </a:r>
            <a:r>
              <a:rPr lang="tr-TR" dirty="0" err="1"/>
              <a:t>sağlık</a:t>
            </a:r>
            <a:r>
              <a:rPr lang="tr-TR" dirty="0"/>
              <a:t> sorununa neden </a:t>
            </a:r>
            <a:r>
              <a:rPr lang="tr-TR" dirty="0" smtClean="0"/>
              <a:t>olabilir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25.tif                                                         0000B515ISLER                          BBBB94C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6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46.tif                                                         0000B515ISLER                          BBBB94C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70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3 Başlık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143000"/>
          </a:xfrm>
        </p:spPr>
        <p:txBody>
          <a:bodyPr/>
          <a:lstStyle/>
          <a:p>
            <a:pPr algn="ctr"/>
            <a:r>
              <a:rPr lang="tr-TR" dirty="0" err="1">
                <a:solidFill>
                  <a:srgbClr val="FF0000"/>
                </a:solidFill>
              </a:rPr>
              <a:t>Obezite</a:t>
            </a:r>
            <a:r>
              <a:rPr lang="tr-TR" dirty="0">
                <a:solidFill>
                  <a:srgbClr val="FF0000"/>
                </a:solidFill>
              </a:rPr>
              <a:t> ve </a:t>
            </a:r>
            <a:r>
              <a:rPr lang="tr-TR" dirty="0" err="1">
                <a:solidFill>
                  <a:srgbClr val="FF0000"/>
                </a:solidFill>
              </a:rPr>
              <a:t>mortalite</a:t>
            </a:r>
            <a:r>
              <a:rPr lang="tr-TR" dirty="0">
                <a:solidFill>
                  <a:srgbClr val="FF0000"/>
                </a:solidFill>
              </a:rPr>
              <a:t> riski</a:t>
            </a:r>
          </a:p>
        </p:txBody>
      </p:sp>
      <p:pic>
        <p:nvPicPr>
          <p:cNvPr id="56323" name="Picture 2" descr="43.tif                                                         0000B515ISLER                          BBBB94C0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4320" y="2790826"/>
            <a:ext cx="5327639" cy="3999112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5 İçerik Yer Tutucusu"/>
          <p:cNvSpPr>
            <a:spLocks noGrp="1"/>
          </p:cNvSpPr>
          <p:nvPr>
            <p:ph sz="quarter" idx="2"/>
          </p:nvPr>
        </p:nvSpPr>
        <p:spPr>
          <a:xfrm>
            <a:off x="1403350" y="1557338"/>
            <a:ext cx="6215954" cy="115093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International Journal of Epidemiology</a:t>
            </a:r>
            <a:r>
              <a:rPr lang="tr-TR" sz="1800" dirty="0"/>
              <a:t>  2012</a:t>
            </a:r>
          </a:p>
          <a:p>
            <a:pPr>
              <a:lnSpc>
                <a:spcPct val="80000"/>
              </a:lnSpc>
            </a:pPr>
            <a:r>
              <a:rPr lang="tr-TR" sz="1800" dirty="0" err="1"/>
              <a:t>Obez</a:t>
            </a:r>
            <a:r>
              <a:rPr lang="tr-TR" sz="1800" dirty="0"/>
              <a:t> olarak geçirilen her 2 yıllık süre</a:t>
            </a:r>
          </a:p>
          <a:p>
            <a:pPr lvl="1">
              <a:lnSpc>
                <a:spcPct val="80000"/>
              </a:lnSpc>
            </a:pPr>
            <a:r>
              <a:rPr lang="tr-TR" sz="1700" dirty="0" err="1"/>
              <a:t>mortalite</a:t>
            </a:r>
            <a:r>
              <a:rPr lang="tr-TR" sz="1700" dirty="0"/>
              <a:t> riskinde %7 artış</a:t>
            </a:r>
          </a:p>
          <a:p>
            <a:pPr lvl="1">
              <a:lnSpc>
                <a:spcPct val="80000"/>
              </a:lnSpc>
            </a:pPr>
            <a:r>
              <a:rPr lang="tr-TR" sz="1700" dirty="0"/>
              <a:t> her 10 yıllık süre bu riski iki kata daha arttırmaktadır</a:t>
            </a:r>
          </a:p>
          <a:p>
            <a:pPr>
              <a:lnSpc>
                <a:spcPct val="80000"/>
              </a:lnSpc>
            </a:pPr>
            <a:endParaRPr lang="tr-TR" sz="1800" dirty="0"/>
          </a:p>
          <a:p>
            <a:pPr>
              <a:lnSpc>
                <a:spcPct val="80000"/>
              </a:lnSpc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4676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53.tif                                                         0000B515ISLER                          BBBB94C0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425" y="1341438"/>
            <a:ext cx="3749675" cy="4535487"/>
          </a:xfrm>
        </p:spPr>
      </p:pic>
      <p:pic>
        <p:nvPicPr>
          <p:cNvPr id="57347" name="Picture 4" descr="66.tif                                                         0000B515ISLER                          BBBB94C0: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341438"/>
            <a:ext cx="4038600" cy="4500562"/>
          </a:xfrm>
        </p:spPr>
      </p:pic>
    </p:spTree>
    <p:extLst>
      <p:ext uri="{BB962C8B-B14F-4D97-AF65-F5344CB8AC3E}">
        <p14:creationId xmlns:p14="http://schemas.microsoft.com/office/powerpoint/2010/main" val="220042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56.tif                                                         0000B515ISLER                          BBBB94C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9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60.tif                                                         0000B515ISLER                          BBBB94C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33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Obezite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Dünya</a:t>
            </a:r>
            <a:r>
              <a:rPr lang="tr-TR" dirty="0" smtClean="0"/>
              <a:t> </a:t>
            </a:r>
            <a:r>
              <a:rPr lang="tr-TR" dirty="0" err="1" smtClean="0"/>
              <a:t>Sağlık</a:t>
            </a:r>
            <a:r>
              <a:rPr lang="tr-TR" dirty="0" smtClean="0"/>
              <a:t> </a:t>
            </a:r>
            <a:r>
              <a:rPr lang="tr-TR" dirty="0" err="1" smtClean="0"/>
              <a:t>Örgütü</a:t>
            </a:r>
            <a:r>
              <a:rPr lang="tr-TR" dirty="0" smtClean="0"/>
              <a:t> ̈(DSÖ): “</a:t>
            </a:r>
            <a:r>
              <a:rPr lang="tr-TR" dirty="0" err="1" smtClean="0"/>
              <a:t>Sağlığı</a:t>
            </a:r>
            <a:r>
              <a:rPr lang="tr-TR" dirty="0" smtClean="0"/>
              <a:t> bozacak </a:t>
            </a:r>
            <a:r>
              <a:rPr lang="tr-TR" dirty="0" err="1" smtClean="0"/>
              <a:t>ölçüde</a:t>
            </a:r>
            <a:r>
              <a:rPr lang="tr-TR" dirty="0" smtClean="0"/>
              <a:t> </a:t>
            </a:r>
            <a:r>
              <a:rPr lang="tr-TR" dirty="0" err="1" smtClean="0"/>
              <a:t>vücutta</a:t>
            </a:r>
            <a:r>
              <a:rPr lang="tr-TR" dirty="0" smtClean="0"/>
              <a:t> anormal ve </a:t>
            </a:r>
            <a:r>
              <a:rPr lang="tr-TR" dirty="0" err="1" smtClean="0"/>
              <a:t>aşırı</a:t>
            </a:r>
            <a:r>
              <a:rPr lang="tr-TR" dirty="0" smtClean="0"/>
              <a:t> </a:t>
            </a:r>
            <a:r>
              <a:rPr lang="tr-TR" dirty="0" err="1" smtClean="0"/>
              <a:t>yag</a:t>
            </a:r>
            <a:r>
              <a:rPr lang="tr-TR" dirty="0" smtClean="0"/>
              <a:t>̆ birikmesi” olarak tanımlamaktadır.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555488"/>
              </p:ext>
            </p:extLst>
          </p:nvPr>
        </p:nvGraphicFramePr>
        <p:xfrm>
          <a:off x="481669" y="3709963"/>
          <a:ext cx="8307265" cy="179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Document" r:id="rId3" imgW="5851080" imgH="1261440" progId="Word.Document.12">
                  <p:link updateAutomatic="1"/>
                </p:oleObj>
              </mc:Choice>
              <mc:Fallback>
                <p:oleObj name="Document" r:id="rId3" imgW="5851080" imgH="1261440" progId="Word.Document.12">
                  <p:link updateAutomatic="1"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69" y="3709963"/>
                        <a:ext cx="8307265" cy="17981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4550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Obezite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Taraması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18 yaş </a:t>
            </a:r>
            <a:r>
              <a:rPr lang="tr-TR" dirty="0" err="1"/>
              <a:t>üstündeki</a:t>
            </a:r>
            <a:r>
              <a:rPr lang="tr-TR" dirty="0"/>
              <a:t> </a:t>
            </a:r>
            <a:r>
              <a:rPr lang="tr-TR" dirty="0" err="1" smtClean="0"/>
              <a:t>bütün</a:t>
            </a:r>
            <a:r>
              <a:rPr lang="tr-TR" dirty="0" smtClean="0"/>
              <a:t> </a:t>
            </a:r>
            <a:r>
              <a:rPr lang="tr-TR" dirty="0"/>
              <a:t>bireylerin </a:t>
            </a:r>
            <a:r>
              <a:rPr lang="tr-TR" dirty="0" err="1"/>
              <a:t>obezite</a:t>
            </a:r>
            <a:r>
              <a:rPr lang="tr-TR" dirty="0"/>
              <a:t> </a:t>
            </a:r>
            <a:r>
              <a:rPr lang="tr-TR" dirty="0" err="1"/>
              <a:t>açısından</a:t>
            </a:r>
            <a:r>
              <a:rPr lang="tr-TR" dirty="0"/>
              <a:t> taranması </a:t>
            </a:r>
            <a:r>
              <a:rPr lang="tr-TR" dirty="0" err="1"/>
              <a:t>önerilmektedir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/>
              <a:t>N</a:t>
            </a:r>
            <a:r>
              <a:rPr lang="tr-TR" dirty="0" smtClean="0"/>
              <a:t>et </a:t>
            </a:r>
            <a:r>
              <a:rPr lang="tr-TR" dirty="0"/>
              <a:t>bir </a:t>
            </a:r>
            <a:r>
              <a:rPr lang="tr-TR" dirty="0" err="1"/>
              <a:t>görüs</a:t>
            </a:r>
            <a:r>
              <a:rPr lang="tr-TR" dirty="0"/>
              <a:t>̧ </a:t>
            </a:r>
            <a:r>
              <a:rPr lang="tr-TR" dirty="0" err="1"/>
              <a:t>birliği</a:t>
            </a:r>
            <a:r>
              <a:rPr lang="tr-TR" dirty="0"/>
              <a:t> olmamakla birlikte her yıl </a:t>
            </a:r>
            <a:r>
              <a:rPr lang="tr-TR" dirty="0" err="1"/>
              <a:t>yaklaşık</a:t>
            </a:r>
            <a:r>
              <a:rPr lang="tr-TR" dirty="0"/>
              <a:t> 2 kg kilo </a:t>
            </a:r>
            <a:r>
              <a:rPr lang="tr-TR" dirty="0" err="1"/>
              <a:t>alındığı</a:t>
            </a:r>
            <a:r>
              <a:rPr lang="tr-TR" dirty="0"/>
              <a:t> </a:t>
            </a:r>
            <a:r>
              <a:rPr lang="tr-TR" dirty="0" err="1"/>
              <a:t>göz</a:t>
            </a:r>
            <a:r>
              <a:rPr lang="tr-TR" dirty="0"/>
              <a:t> </a:t>
            </a:r>
            <a:r>
              <a:rPr lang="tr-TR" dirty="0" err="1"/>
              <a:t>önüne</a:t>
            </a:r>
            <a:r>
              <a:rPr lang="tr-TR" dirty="0"/>
              <a:t> alınırsa en azından 5 yılda bir </a:t>
            </a:r>
            <a:r>
              <a:rPr lang="tr-TR" dirty="0" err="1"/>
              <a:t>obezite</a:t>
            </a:r>
            <a:r>
              <a:rPr lang="tr-TR" dirty="0"/>
              <a:t> taramasının </a:t>
            </a:r>
            <a:r>
              <a:rPr lang="tr-TR" dirty="0" smtClean="0"/>
              <a:t>tekrarlanması </a:t>
            </a:r>
            <a:r>
              <a:rPr lang="tr-TR" dirty="0" err="1" smtClean="0"/>
              <a:t>önerilir</a:t>
            </a:r>
            <a:r>
              <a:rPr lang="tr-TR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32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Obezite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Taraması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Vücut</a:t>
            </a:r>
            <a:r>
              <a:rPr lang="tr-TR" dirty="0"/>
              <a:t> total </a:t>
            </a:r>
            <a:r>
              <a:rPr lang="tr-TR" dirty="0" err="1"/>
              <a:t>yag</a:t>
            </a:r>
            <a:r>
              <a:rPr lang="tr-TR" dirty="0"/>
              <a:t>̆ miktarını </a:t>
            </a:r>
            <a:r>
              <a:rPr lang="tr-TR" dirty="0" err="1"/>
              <a:t>ölçmek</a:t>
            </a:r>
            <a:r>
              <a:rPr lang="tr-TR" dirty="0"/>
              <a:t> </a:t>
            </a:r>
            <a:r>
              <a:rPr lang="tr-TR" dirty="0" err="1"/>
              <a:t>için</a:t>
            </a:r>
            <a:r>
              <a:rPr lang="tr-TR" dirty="0"/>
              <a:t>, </a:t>
            </a:r>
            <a:r>
              <a:rPr lang="tr-TR" dirty="0" err="1"/>
              <a:t>antropometrik</a:t>
            </a:r>
            <a:r>
              <a:rPr lang="tr-TR" dirty="0"/>
              <a:t> </a:t>
            </a:r>
            <a:r>
              <a:rPr lang="tr-TR" dirty="0" err="1" smtClean="0"/>
              <a:t>ölçümler</a:t>
            </a:r>
            <a:r>
              <a:rPr lang="tr-TR" dirty="0" smtClean="0"/>
              <a:t> (BKİ, bel çevresi) </a:t>
            </a:r>
            <a:r>
              <a:rPr lang="tr-TR" dirty="0" err="1"/>
              <a:t>dışında</a:t>
            </a:r>
            <a:r>
              <a:rPr lang="tr-TR" dirty="0"/>
              <a:t> klinikte </a:t>
            </a:r>
            <a:endParaRPr lang="tr-TR" dirty="0" smtClean="0"/>
          </a:p>
          <a:p>
            <a:pPr lvl="1"/>
            <a:r>
              <a:rPr lang="tr-TR" dirty="0" smtClean="0"/>
              <a:t>Manyetik </a:t>
            </a:r>
            <a:r>
              <a:rPr lang="tr-TR" dirty="0"/>
              <a:t>rezonans </a:t>
            </a:r>
            <a:r>
              <a:rPr lang="tr-TR" dirty="0" err="1"/>
              <a:t>görüntüleme</a:t>
            </a:r>
            <a:r>
              <a:rPr lang="tr-TR" dirty="0"/>
              <a:t> (MRG), </a:t>
            </a:r>
            <a:endParaRPr lang="tr-TR" dirty="0" smtClean="0"/>
          </a:p>
          <a:p>
            <a:pPr lvl="1"/>
            <a:r>
              <a:rPr lang="tr-TR" dirty="0"/>
              <a:t>B</a:t>
            </a:r>
            <a:r>
              <a:rPr lang="tr-TR" dirty="0" smtClean="0"/>
              <a:t>ilgisayarlı </a:t>
            </a:r>
            <a:r>
              <a:rPr lang="tr-TR" dirty="0"/>
              <a:t>tomografi (BT), </a:t>
            </a:r>
            <a:endParaRPr lang="tr-TR" dirty="0" smtClean="0"/>
          </a:p>
          <a:p>
            <a:pPr lvl="1"/>
            <a:r>
              <a:rPr lang="tr-TR" dirty="0" err="1"/>
              <a:t>D</a:t>
            </a:r>
            <a:r>
              <a:rPr lang="tr-TR" dirty="0" err="1" smtClean="0"/>
              <a:t>öteryum</a:t>
            </a:r>
            <a:r>
              <a:rPr lang="tr-TR" dirty="0" smtClean="0"/>
              <a:t> </a:t>
            </a:r>
            <a:r>
              <a:rPr lang="tr-TR" dirty="0"/>
              <a:t>oksit (D2O), </a:t>
            </a:r>
            <a:endParaRPr lang="tr-TR" dirty="0" smtClean="0"/>
          </a:p>
          <a:p>
            <a:pPr lvl="1"/>
            <a:r>
              <a:rPr lang="tr-TR" dirty="0"/>
              <a:t>D</a:t>
            </a:r>
            <a:r>
              <a:rPr lang="tr-TR" dirty="0" smtClean="0"/>
              <a:t>ual </a:t>
            </a:r>
            <a:r>
              <a:rPr lang="tr-TR" dirty="0"/>
              <a:t>enerji x-ray </a:t>
            </a:r>
            <a:r>
              <a:rPr lang="tr-TR" dirty="0" err="1"/>
              <a:t>absorpsiyometri</a:t>
            </a:r>
            <a:r>
              <a:rPr lang="tr-TR" dirty="0"/>
              <a:t> (DEXA</a:t>
            </a:r>
            <a:r>
              <a:rPr lang="tr-TR" dirty="0" smtClean="0"/>
              <a:t>) </a:t>
            </a:r>
          </a:p>
          <a:p>
            <a:pPr lvl="2"/>
            <a:r>
              <a:rPr lang="tr-TR" dirty="0" smtClean="0"/>
              <a:t>Fizibilite</a:t>
            </a:r>
            <a:r>
              <a:rPr lang="tr-TR" dirty="0"/>
              <a:t>, </a:t>
            </a:r>
            <a:r>
              <a:rPr lang="tr-TR" dirty="0" err="1"/>
              <a:t>düşük</a:t>
            </a:r>
            <a:r>
              <a:rPr lang="tr-TR" dirty="0"/>
              <a:t> maliyet, minimal radyasyon </a:t>
            </a:r>
            <a:r>
              <a:rPr lang="tr-TR" dirty="0" err="1"/>
              <a:t>maruziyeti</a:t>
            </a:r>
            <a:r>
              <a:rPr lang="tr-TR" dirty="0"/>
              <a:t>, </a:t>
            </a:r>
            <a:r>
              <a:rPr lang="tr-TR" dirty="0" err="1"/>
              <a:t>yüksek</a:t>
            </a:r>
            <a:r>
              <a:rPr lang="tr-TR" dirty="0"/>
              <a:t> </a:t>
            </a:r>
            <a:r>
              <a:rPr lang="tr-TR" dirty="0" err="1"/>
              <a:t>doğruluk</a:t>
            </a:r>
            <a:r>
              <a:rPr lang="tr-TR" dirty="0"/>
              <a:t> ve </a:t>
            </a:r>
            <a:r>
              <a:rPr lang="tr-TR" dirty="0" err="1"/>
              <a:t>tekrarlanabilirlik</a:t>
            </a:r>
            <a:r>
              <a:rPr lang="tr-TR" dirty="0"/>
              <a:t> </a:t>
            </a:r>
            <a:endParaRPr lang="tr-TR" dirty="0" smtClean="0"/>
          </a:p>
          <a:p>
            <a:pPr lvl="1"/>
            <a:r>
              <a:rPr lang="tr-TR" dirty="0" err="1" smtClean="0"/>
              <a:t>Biyoelektriksel</a:t>
            </a:r>
            <a:r>
              <a:rPr lang="tr-TR" dirty="0" smtClean="0"/>
              <a:t> </a:t>
            </a:r>
            <a:r>
              <a:rPr lang="tr-TR" dirty="0" err="1"/>
              <a:t>impedans</a:t>
            </a:r>
            <a:r>
              <a:rPr lang="tr-TR" dirty="0"/>
              <a:t> </a:t>
            </a:r>
            <a:r>
              <a:rPr lang="tr-TR" dirty="0" smtClean="0"/>
              <a:t>KULLANILABİLİR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69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100"/>
          </a:xfrm>
        </p:spPr>
        <p:txBody>
          <a:bodyPr>
            <a:normAutofit fontScale="90000"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Fazla Kilolu ve </a:t>
            </a:r>
            <a:r>
              <a:rPr lang="tr-TR" sz="3600" dirty="0" err="1" smtClean="0">
                <a:solidFill>
                  <a:srgbClr val="FF0000"/>
                </a:solidFill>
              </a:rPr>
              <a:t>Obez</a:t>
            </a:r>
            <a:r>
              <a:rPr lang="tr-TR" sz="3600" dirty="0" smtClean="0">
                <a:solidFill>
                  <a:srgbClr val="FF0000"/>
                </a:solidFill>
              </a:rPr>
              <a:t> Hastaların Değerlendirilmesi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158" y="956738"/>
            <a:ext cx="8350011" cy="57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0237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146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Kilo alımına neden olabilecek </a:t>
            </a:r>
            <a:r>
              <a:rPr lang="tr-TR" dirty="0" err="1">
                <a:solidFill>
                  <a:srgbClr val="FF0000"/>
                </a:solidFill>
              </a:rPr>
              <a:t>ilaçlar</a:t>
            </a:r>
            <a:r>
              <a:rPr lang="tr-TR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09" y="923751"/>
            <a:ext cx="8631526" cy="579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3451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Fazla Kilolu ve </a:t>
            </a:r>
            <a:r>
              <a:rPr lang="tr-TR" sz="3200" dirty="0" err="1">
                <a:solidFill>
                  <a:srgbClr val="FF0000"/>
                </a:solidFill>
              </a:rPr>
              <a:t>Obez</a:t>
            </a:r>
            <a:r>
              <a:rPr lang="tr-TR" sz="3200" dirty="0">
                <a:solidFill>
                  <a:srgbClr val="FF0000"/>
                </a:solidFill>
              </a:rPr>
              <a:t> Hastaların Değerlendirilmesi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rgbClr val="000090"/>
                </a:solidFill>
              </a:rPr>
              <a:t>Fizik muayene </a:t>
            </a:r>
          </a:p>
          <a:p>
            <a:r>
              <a:rPr lang="tr-TR" dirty="0" smtClean="0"/>
              <a:t>Boy, Vücut ağırlığı, Bel </a:t>
            </a:r>
            <a:r>
              <a:rPr lang="tr-TR" dirty="0" err="1"/>
              <a:t>çevresi</a:t>
            </a:r>
            <a:r>
              <a:rPr lang="tr-TR" dirty="0"/>
              <a:t> </a:t>
            </a:r>
            <a:r>
              <a:rPr lang="tr-TR" dirty="0" err="1"/>
              <a:t>ölçümu</a:t>
            </a:r>
            <a:r>
              <a:rPr lang="tr-TR" dirty="0"/>
              <a:t>̈ </a:t>
            </a:r>
          </a:p>
          <a:p>
            <a:r>
              <a:rPr lang="tr-TR" dirty="0" err="1"/>
              <a:t>Hipotiroidi</a:t>
            </a:r>
            <a:r>
              <a:rPr lang="tr-TR" dirty="0"/>
              <a:t>, </a:t>
            </a:r>
            <a:r>
              <a:rPr lang="tr-TR" dirty="0" err="1"/>
              <a:t>Cushing</a:t>
            </a:r>
            <a:r>
              <a:rPr lang="tr-TR" dirty="0"/>
              <a:t>, PCOS, </a:t>
            </a:r>
            <a:r>
              <a:rPr lang="tr-TR" dirty="0" err="1"/>
              <a:t>insülin</a:t>
            </a:r>
            <a:r>
              <a:rPr lang="tr-TR" dirty="0"/>
              <a:t> direncine dair bulgular </a:t>
            </a:r>
          </a:p>
          <a:p>
            <a:r>
              <a:rPr lang="tr-TR" dirty="0"/>
              <a:t>Kan basıncı </a:t>
            </a:r>
            <a:r>
              <a:rPr lang="tr-TR" dirty="0" err="1"/>
              <a:t>ölçümu</a:t>
            </a:r>
            <a:r>
              <a:rPr lang="tr-TR" dirty="0"/>
              <a:t>̈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10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Fazla Kilolu ve </a:t>
            </a:r>
            <a:r>
              <a:rPr lang="tr-TR" sz="3200" dirty="0" err="1">
                <a:solidFill>
                  <a:srgbClr val="FF0000"/>
                </a:solidFill>
              </a:rPr>
              <a:t>Obez</a:t>
            </a:r>
            <a:r>
              <a:rPr lang="tr-TR" sz="3200" dirty="0">
                <a:solidFill>
                  <a:srgbClr val="FF0000"/>
                </a:solidFill>
              </a:rPr>
              <a:t> Hastaların Değerlendirilmesi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 err="1">
                <a:solidFill>
                  <a:srgbClr val="000090"/>
                </a:solidFill>
              </a:rPr>
              <a:t>Laboratuar</a:t>
            </a:r>
            <a:r>
              <a:rPr lang="tr-TR" dirty="0">
                <a:solidFill>
                  <a:srgbClr val="000090"/>
                </a:solidFill>
              </a:rPr>
              <a:t> </a:t>
            </a:r>
            <a:r>
              <a:rPr lang="tr-TR" dirty="0" err="1">
                <a:solidFill>
                  <a:srgbClr val="000090"/>
                </a:solidFill>
              </a:rPr>
              <a:t>değerlendirme</a:t>
            </a:r>
            <a:r>
              <a:rPr lang="tr-TR" dirty="0">
                <a:solidFill>
                  <a:srgbClr val="000090"/>
                </a:solidFill>
              </a:rPr>
              <a:t> </a:t>
            </a:r>
          </a:p>
          <a:p>
            <a:r>
              <a:rPr lang="tr-TR" dirty="0" err="1"/>
              <a:t>Açlık</a:t>
            </a:r>
            <a:r>
              <a:rPr lang="tr-TR" dirty="0"/>
              <a:t> kan </a:t>
            </a:r>
            <a:r>
              <a:rPr lang="tr-TR" dirty="0" err="1"/>
              <a:t>glukozu</a:t>
            </a:r>
            <a:r>
              <a:rPr lang="tr-TR" dirty="0"/>
              <a:t> </a:t>
            </a:r>
          </a:p>
          <a:p>
            <a:r>
              <a:rPr lang="tr-TR" dirty="0" err="1"/>
              <a:t>Açlık</a:t>
            </a:r>
            <a:r>
              <a:rPr lang="tr-TR" dirty="0"/>
              <a:t> </a:t>
            </a:r>
            <a:r>
              <a:rPr lang="tr-TR" dirty="0" err="1"/>
              <a:t>lipid</a:t>
            </a:r>
            <a:r>
              <a:rPr lang="tr-TR" dirty="0"/>
              <a:t> profili (</a:t>
            </a:r>
            <a:r>
              <a:rPr lang="tr-TR" dirty="0" err="1"/>
              <a:t>trigliserid</a:t>
            </a:r>
            <a:r>
              <a:rPr lang="tr-TR" dirty="0"/>
              <a:t>, total kolesterol, LDL kolesterol, HDL kolesterol, </a:t>
            </a:r>
            <a:r>
              <a:rPr lang="tr-TR" dirty="0" err="1"/>
              <a:t>non</a:t>
            </a:r>
            <a:r>
              <a:rPr lang="tr-TR" dirty="0"/>
              <a:t>-</a:t>
            </a:r>
            <a:r>
              <a:rPr lang="tr-TR" dirty="0" smtClean="0"/>
              <a:t>HDL kolesterol</a:t>
            </a:r>
            <a:r>
              <a:rPr lang="tr-TR" dirty="0"/>
              <a:t>) </a:t>
            </a:r>
          </a:p>
          <a:p>
            <a:r>
              <a:rPr lang="tr-TR" dirty="0" err="1"/>
              <a:t>Karaciğer</a:t>
            </a:r>
            <a:r>
              <a:rPr lang="tr-TR" dirty="0"/>
              <a:t> enzimleri (AST, ALT, ALP, GGT) </a:t>
            </a:r>
          </a:p>
          <a:p>
            <a:r>
              <a:rPr lang="tr-TR" dirty="0" err="1"/>
              <a:t>Renal</a:t>
            </a:r>
            <a:r>
              <a:rPr lang="tr-TR" dirty="0"/>
              <a:t> fonksiyon testleri (</a:t>
            </a:r>
            <a:r>
              <a:rPr lang="tr-TR" dirty="0" err="1"/>
              <a:t>kreatinin</a:t>
            </a:r>
            <a:r>
              <a:rPr lang="tr-TR" dirty="0"/>
              <a:t>, kan </a:t>
            </a:r>
            <a:r>
              <a:rPr lang="tr-TR" dirty="0" err="1"/>
              <a:t>üre</a:t>
            </a:r>
            <a:r>
              <a:rPr lang="tr-TR" dirty="0"/>
              <a:t> azotu) </a:t>
            </a:r>
          </a:p>
          <a:p>
            <a:r>
              <a:rPr lang="tr-TR" dirty="0" err="1"/>
              <a:t>Ürik</a:t>
            </a:r>
            <a:r>
              <a:rPr lang="tr-TR" dirty="0"/>
              <a:t> asit </a:t>
            </a:r>
            <a:endParaRPr lang="tr-TR" dirty="0" smtClean="0"/>
          </a:p>
          <a:p>
            <a:r>
              <a:rPr lang="tr-TR" dirty="0" smtClean="0"/>
              <a:t>TSH</a:t>
            </a:r>
            <a:endParaRPr lang="tr-TR" dirty="0"/>
          </a:p>
          <a:p>
            <a:r>
              <a:rPr lang="tr-TR" dirty="0" err="1" smtClean="0"/>
              <a:t>Gereğinde</a:t>
            </a:r>
            <a:r>
              <a:rPr lang="tr-TR" dirty="0" smtClean="0"/>
              <a:t> </a:t>
            </a:r>
            <a:r>
              <a:rPr lang="tr-TR" dirty="0"/>
              <a:t>ve klinik </a:t>
            </a:r>
            <a:r>
              <a:rPr lang="tr-TR" dirty="0" err="1"/>
              <a:t>şüphe</a:t>
            </a:r>
            <a:r>
              <a:rPr lang="tr-TR" dirty="0"/>
              <a:t> </a:t>
            </a:r>
            <a:r>
              <a:rPr lang="tr-TR" dirty="0" err="1"/>
              <a:t>varlığında</a:t>
            </a:r>
            <a:r>
              <a:rPr lang="tr-TR" dirty="0"/>
              <a:t> spesifik hastalıklar </a:t>
            </a:r>
            <a:r>
              <a:rPr lang="tr-TR" dirty="0" err="1"/>
              <a:t>için</a:t>
            </a:r>
            <a:r>
              <a:rPr lang="tr-TR" dirty="0"/>
              <a:t> uygun </a:t>
            </a:r>
            <a:r>
              <a:rPr lang="tr-TR" dirty="0" err="1"/>
              <a:t>laboratuar</a:t>
            </a:r>
            <a:r>
              <a:rPr lang="tr-TR" dirty="0"/>
              <a:t> testleri </a:t>
            </a:r>
            <a:r>
              <a:rPr lang="tr-TR" dirty="0" smtClean="0"/>
              <a:t>(</a:t>
            </a:r>
            <a:r>
              <a:rPr lang="tr-TR" dirty="0" err="1" smtClean="0"/>
              <a:t>Cushing</a:t>
            </a:r>
            <a:r>
              <a:rPr lang="tr-TR" dirty="0" smtClean="0"/>
              <a:t> </a:t>
            </a:r>
            <a:r>
              <a:rPr lang="tr-TR" dirty="0" err="1"/>
              <a:t>hastalığı</a:t>
            </a:r>
            <a:r>
              <a:rPr lang="tr-TR" dirty="0"/>
              <a:t> </a:t>
            </a:r>
            <a:r>
              <a:rPr lang="tr-TR" dirty="0" err="1"/>
              <a:t>için</a:t>
            </a:r>
            <a:r>
              <a:rPr lang="tr-TR" dirty="0"/>
              <a:t> 1 mg </a:t>
            </a:r>
            <a:r>
              <a:rPr lang="tr-TR" dirty="0" err="1"/>
              <a:t>deksametazon</a:t>
            </a:r>
            <a:r>
              <a:rPr lang="tr-TR" dirty="0"/>
              <a:t> </a:t>
            </a:r>
            <a:r>
              <a:rPr lang="tr-TR" dirty="0" err="1"/>
              <a:t>süpresyon</a:t>
            </a:r>
            <a:r>
              <a:rPr lang="tr-TR" dirty="0"/>
              <a:t> testi, diyabetiklerde HbA1c gibi) </a:t>
            </a:r>
          </a:p>
          <a:p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87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Tedavi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Planı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/>
              <a:t>Eğer</a:t>
            </a:r>
            <a:r>
              <a:rPr lang="tr-TR" dirty="0"/>
              <a:t> varsa </a:t>
            </a:r>
            <a:r>
              <a:rPr lang="tr-TR" dirty="0" err="1"/>
              <a:t>komorbid</a:t>
            </a:r>
            <a:r>
              <a:rPr lang="tr-TR" dirty="0"/>
              <a:t> durumların ve </a:t>
            </a:r>
            <a:r>
              <a:rPr lang="tr-TR" dirty="0" err="1"/>
              <a:t>diğer</a:t>
            </a:r>
            <a:r>
              <a:rPr lang="tr-TR" dirty="0"/>
              <a:t> </a:t>
            </a:r>
            <a:r>
              <a:rPr lang="tr-TR" dirty="0" err="1"/>
              <a:t>sağlık</a:t>
            </a:r>
            <a:r>
              <a:rPr lang="tr-TR" dirty="0"/>
              <a:t> risklerinin tedavisi </a:t>
            </a:r>
            <a:endParaRPr lang="tr-TR" dirty="0" smtClean="0"/>
          </a:p>
          <a:p>
            <a:r>
              <a:rPr lang="tr-TR" sz="2800" dirty="0" smtClean="0"/>
              <a:t>Hastalara </a:t>
            </a:r>
            <a:r>
              <a:rPr lang="tr-TR" sz="2800" dirty="0"/>
              <a:t>fazla kilo ve </a:t>
            </a:r>
            <a:r>
              <a:rPr lang="tr-TR" sz="2800" dirty="0" err="1" smtClean="0"/>
              <a:t>obezitenin</a:t>
            </a:r>
            <a:r>
              <a:rPr lang="tr-TR" sz="2800" dirty="0" smtClean="0"/>
              <a:t>, </a:t>
            </a:r>
            <a:r>
              <a:rPr lang="tr-TR" sz="2800" dirty="0"/>
              <a:t>KV risk </a:t>
            </a:r>
            <a:r>
              <a:rPr lang="tr-TR" sz="2800" dirty="0" err="1"/>
              <a:t>faktörleri</a:t>
            </a:r>
            <a:r>
              <a:rPr lang="tr-TR" sz="2800" dirty="0"/>
              <a:t> olan </a:t>
            </a:r>
            <a:r>
              <a:rPr lang="tr-TR" sz="2800" dirty="0" err="1"/>
              <a:t>yüksek</a:t>
            </a:r>
            <a:r>
              <a:rPr lang="tr-TR" sz="2800" dirty="0"/>
              <a:t> kan basıncı, </a:t>
            </a:r>
            <a:r>
              <a:rPr lang="tr-TR" sz="2800" dirty="0" err="1" smtClean="0"/>
              <a:t>hiperlipidemi</a:t>
            </a:r>
            <a:r>
              <a:rPr lang="tr-TR" sz="2800" dirty="0" smtClean="0"/>
              <a:t> </a:t>
            </a:r>
            <a:r>
              <a:rPr lang="tr-TR" sz="2800" dirty="0"/>
              <a:t>ve </a:t>
            </a:r>
            <a:r>
              <a:rPr lang="tr-TR" sz="2800" dirty="0" err="1"/>
              <a:t>hiperglisemi</a:t>
            </a:r>
            <a:r>
              <a:rPr lang="tr-TR" sz="2800" dirty="0"/>
              <a:t> gibi hastalıklar ile </a:t>
            </a:r>
            <a:r>
              <a:rPr lang="tr-TR" sz="2800" dirty="0" err="1"/>
              <a:t>ilişkisi</a:t>
            </a:r>
            <a:r>
              <a:rPr lang="tr-TR" sz="2800" dirty="0"/>
              <a:t> konusunda bilgi verilmelidir. </a:t>
            </a:r>
          </a:p>
          <a:p>
            <a:r>
              <a:rPr lang="tr-TR" sz="2800" dirty="0" err="1" smtClean="0"/>
              <a:t>Komorbid</a:t>
            </a:r>
            <a:r>
              <a:rPr lang="tr-TR" sz="2800" dirty="0" smtClean="0"/>
              <a:t> </a:t>
            </a:r>
            <a:r>
              <a:rPr lang="tr-TR" sz="2800" dirty="0"/>
              <a:t>hastalıkların uygun </a:t>
            </a:r>
            <a:r>
              <a:rPr lang="tr-TR" sz="2800" dirty="0" err="1"/>
              <a:t>şekilde</a:t>
            </a:r>
            <a:r>
              <a:rPr lang="tr-TR" sz="2800" dirty="0"/>
              <a:t> takip ve tedavisi planlanmalıdır.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827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Tedavi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Planı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Bireye </a:t>
            </a:r>
            <a:r>
              <a:rPr lang="tr-TR" dirty="0" err="1"/>
              <a:t>özgu</a:t>
            </a:r>
            <a:r>
              <a:rPr lang="tr-TR" dirty="0"/>
              <a:t>̈, </a:t>
            </a:r>
            <a:r>
              <a:rPr lang="tr-TR" dirty="0" err="1"/>
              <a:t>gerçekçi</a:t>
            </a:r>
            <a:r>
              <a:rPr lang="tr-TR" dirty="0"/>
              <a:t> hedeflerin ve </a:t>
            </a:r>
            <a:r>
              <a:rPr lang="tr-TR" dirty="0" err="1"/>
              <a:t>yaşam</a:t>
            </a:r>
            <a:r>
              <a:rPr lang="tr-TR" dirty="0"/>
              <a:t> tarzı </a:t>
            </a:r>
            <a:r>
              <a:rPr lang="tr-TR" dirty="0" err="1"/>
              <a:t>değişikliği</a:t>
            </a:r>
            <a:r>
              <a:rPr lang="tr-TR" dirty="0"/>
              <a:t> programının </a:t>
            </a:r>
            <a:r>
              <a:rPr lang="tr-TR" dirty="0" err="1"/>
              <a:t>düzenlenmesi</a:t>
            </a:r>
            <a:r>
              <a:rPr lang="tr-TR" dirty="0"/>
              <a:t> </a:t>
            </a:r>
          </a:p>
          <a:p>
            <a:r>
              <a:rPr lang="tr-TR" sz="2800" dirty="0"/>
              <a:t>6</a:t>
            </a:r>
            <a:r>
              <a:rPr lang="tr-TR" sz="2800" dirty="0" smtClean="0"/>
              <a:t> </a:t>
            </a:r>
            <a:r>
              <a:rPr lang="tr-TR" sz="2800" dirty="0"/>
              <a:t>ayda </a:t>
            </a:r>
            <a:r>
              <a:rPr lang="tr-TR" sz="2800" dirty="0" err="1"/>
              <a:t>vücut</a:t>
            </a:r>
            <a:r>
              <a:rPr lang="tr-TR" sz="2800" dirty="0"/>
              <a:t> </a:t>
            </a:r>
            <a:r>
              <a:rPr lang="tr-TR" sz="2800" dirty="0" err="1"/>
              <a:t>ağırlığının</a:t>
            </a:r>
            <a:r>
              <a:rPr lang="tr-TR" sz="2800" dirty="0"/>
              <a:t> %5-10’u veya 0,5-1 kg/hafta kilo kaybının hedeflenmesi uygundur. </a:t>
            </a:r>
          </a:p>
          <a:p>
            <a:r>
              <a:rPr lang="tr-TR" sz="2800" dirty="0" smtClean="0"/>
              <a:t>Hayat </a:t>
            </a:r>
            <a:r>
              <a:rPr lang="tr-TR" sz="2800" dirty="0"/>
              <a:t>tarzı </a:t>
            </a:r>
            <a:r>
              <a:rPr lang="tr-TR" sz="2800" dirty="0" err="1"/>
              <a:t>değişiklikleri</a:t>
            </a:r>
            <a:r>
              <a:rPr lang="tr-TR" sz="2800" dirty="0"/>
              <a:t> ile </a:t>
            </a:r>
            <a:r>
              <a:rPr lang="tr-TR" sz="2800" dirty="0" err="1"/>
              <a:t>sağlanacak</a:t>
            </a:r>
            <a:r>
              <a:rPr lang="tr-TR" sz="2800" dirty="0"/>
              <a:t> %3-5 </a:t>
            </a:r>
            <a:r>
              <a:rPr lang="tr-TR" sz="2800" dirty="0" smtClean="0"/>
              <a:t>orta </a:t>
            </a:r>
            <a:r>
              <a:rPr lang="tr-TR" sz="2800" dirty="0"/>
              <a:t>dereceli </a:t>
            </a:r>
            <a:r>
              <a:rPr lang="tr-TR" sz="2800" dirty="0" err="1"/>
              <a:t>sürdürülebilir</a:t>
            </a:r>
            <a:r>
              <a:rPr lang="tr-TR" sz="2800" dirty="0"/>
              <a:t> kilo kaybının </a:t>
            </a:r>
            <a:r>
              <a:rPr lang="tr-TR" sz="2800" dirty="0" err="1" smtClean="0"/>
              <a:t>obezite</a:t>
            </a:r>
            <a:r>
              <a:rPr lang="tr-TR" sz="2800" dirty="0" smtClean="0"/>
              <a:t> </a:t>
            </a:r>
            <a:r>
              <a:rPr lang="tr-TR" sz="2800" dirty="0" err="1"/>
              <a:t>ilişkili</a:t>
            </a:r>
            <a:r>
              <a:rPr lang="tr-TR" sz="2800" dirty="0"/>
              <a:t> hastalıklarda anlamlı yarar </a:t>
            </a:r>
            <a:r>
              <a:rPr lang="tr-TR" sz="2800" dirty="0" err="1"/>
              <a:t>sağlayacağı</a:t>
            </a:r>
            <a:r>
              <a:rPr lang="tr-TR" sz="2800" dirty="0"/>
              <a:t> ve </a:t>
            </a:r>
            <a:r>
              <a:rPr lang="tr-TR" sz="2800" dirty="0" err="1" smtClean="0"/>
              <a:t>medikasyon</a:t>
            </a:r>
            <a:r>
              <a:rPr lang="tr-TR" sz="2800" dirty="0" smtClean="0"/>
              <a:t> </a:t>
            </a:r>
            <a:r>
              <a:rPr lang="tr-TR" sz="2800" dirty="0"/>
              <a:t>ihtiyacının azalmasına yol </a:t>
            </a:r>
            <a:r>
              <a:rPr lang="tr-TR" sz="2800" dirty="0" err="1"/>
              <a:t>açacağı</a:t>
            </a:r>
            <a:r>
              <a:rPr lang="tr-TR" sz="2800" dirty="0"/>
              <a:t> konusunda bilgilendirilmelidir.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642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Tedavi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Planı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000090"/>
                </a:solidFill>
              </a:rPr>
              <a:t>Beslenme </a:t>
            </a:r>
            <a:endParaRPr lang="tr-TR" dirty="0">
              <a:solidFill>
                <a:srgbClr val="000090"/>
              </a:solidFill>
            </a:endParaRPr>
          </a:p>
          <a:p>
            <a:r>
              <a:rPr lang="tr-TR" sz="2800" dirty="0" smtClean="0"/>
              <a:t>Enerji </a:t>
            </a:r>
            <a:r>
              <a:rPr lang="tr-TR" sz="2800" dirty="0"/>
              <a:t>alımının </a:t>
            </a:r>
            <a:r>
              <a:rPr lang="tr-TR" sz="2800" dirty="0" err="1"/>
              <a:t>günlük</a:t>
            </a:r>
            <a:r>
              <a:rPr lang="tr-TR" sz="2800" dirty="0"/>
              <a:t> 500-1000 </a:t>
            </a:r>
            <a:r>
              <a:rPr lang="tr-TR" sz="2800" dirty="0" err="1"/>
              <a:t>kcal</a:t>
            </a:r>
            <a:r>
              <a:rPr lang="tr-TR" sz="2800" dirty="0"/>
              <a:t> </a:t>
            </a:r>
            <a:r>
              <a:rPr lang="tr-TR" sz="2800" dirty="0" smtClean="0"/>
              <a:t>azaltılması</a:t>
            </a:r>
            <a:endParaRPr lang="tr-TR" sz="2800" dirty="0"/>
          </a:p>
          <a:p>
            <a:r>
              <a:rPr lang="tr-TR" sz="2800" dirty="0" err="1" smtClean="0"/>
              <a:t>Çok</a:t>
            </a:r>
            <a:r>
              <a:rPr lang="tr-TR" sz="2800" dirty="0" smtClean="0"/>
              <a:t> </a:t>
            </a:r>
            <a:r>
              <a:rPr lang="tr-TR" sz="2800" dirty="0" err="1"/>
              <a:t>düşük</a:t>
            </a:r>
            <a:r>
              <a:rPr lang="tr-TR" sz="2800" dirty="0"/>
              <a:t> kalorili diyet uygulaması (&lt;800 </a:t>
            </a:r>
            <a:r>
              <a:rPr lang="tr-TR" sz="2800" dirty="0" err="1"/>
              <a:t>kcal</a:t>
            </a:r>
            <a:r>
              <a:rPr lang="tr-TR" sz="2800" dirty="0"/>
              <a:t>/</a:t>
            </a:r>
            <a:r>
              <a:rPr lang="tr-TR" sz="2800" dirty="0" err="1"/>
              <a:t>gün</a:t>
            </a:r>
            <a:r>
              <a:rPr lang="tr-TR" sz="2800" dirty="0"/>
              <a:t>) sadece kısıtlı durumlarda ve yakın </a:t>
            </a:r>
            <a:r>
              <a:rPr lang="tr-TR" sz="2800" dirty="0" smtClean="0"/>
              <a:t>takip </a:t>
            </a:r>
            <a:r>
              <a:rPr lang="tr-TR" sz="2800" dirty="0"/>
              <a:t>ve </a:t>
            </a:r>
            <a:r>
              <a:rPr lang="tr-TR" sz="2800" dirty="0" err="1"/>
              <a:t>sağlık</a:t>
            </a:r>
            <a:r>
              <a:rPr lang="tr-TR" sz="2800" dirty="0"/>
              <a:t> </a:t>
            </a:r>
            <a:r>
              <a:rPr lang="tr-TR" sz="2800" dirty="0" err="1"/>
              <a:t>desteğinin</a:t>
            </a:r>
            <a:r>
              <a:rPr lang="tr-TR" sz="2800" dirty="0"/>
              <a:t> </a:t>
            </a:r>
            <a:r>
              <a:rPr lang="tr-TR" sz="2800" dirty="0" err="1"/>
              <a:t>sağlanabileceği</a:t>
            </a:r>
            <a:r>
              <a:rPr lang="tr-TR" sz="2800" dirty="0"/>
              <a:t> durumlarda </a:t>
            </a:r>
            <a:r>
              <a:rPr lang="tr-TR" sz="2800" dirty="0" smtClean="0"/>
              <a:t>uygulanabilir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70860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Tedavi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Planı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000090"/>
                </a:solidFill>
              </a:rPr>
              <a:t>Fiziksel aktivite </a:t>
            </a:r>
            <a:endParaRPr lang="tr-TR" dirty="0">
              <a:solidFill>
                <a:srgbClr val="000090"/>
              </a:solidFill>
            </a:endParaRPr>
          </a:p>
          <a:p>
            <a:r>
              <a:rPr lang="tr-TR" sz="2800" dirty="0" err="1" smtClean="0"/>
              <a:t>Başlangıçta</a:t>
            </a:r>
            <a:r>
              <a:rPr lang="tr-TR" sz="2800" dirty="0" smtClean="0"/>
              <a:t> </a:t>
            </a:r>
            <a:r>
              <a:rPr lang="tr-TR" sz="2800" dirty="0"/>
              <a:t>en az 150 </a:t>
            </a:r>
            <a:r>
              <a:rPr lang="tr-TR" sz="2800" dirty="0" err="1"/>
              <a:t>dk</a:t>
            </a:r>
            <a:r>
              <a:rPr lang="tr-TR" sz="2800" dirty="0"/>
              <a:t>/hafta orta </a:t>
            </a:r>
            <a:r>
              <a:rPr lang="tr-TR" sz="2800" dirty="0" err="1"/>
              <a:t>yoğunlukta</a:t>
            </a:r>
            <a:r>
              <a:rPr lang="tr-TR" sz="2800" dirty="0"/>
              <a:t> aerobik </a:t>
            </a:r>
            <a:r>
              <a:rPr lang="tr-TR" sz="2800" dirty="0" smtClean="0"/>
              <a:t>egzersiz</a:t>
            </a:r>
            <a:endParaRPr lang="tr-TR" sz="2800" dirty="0"/>
          </a:p>
          <a:p>
            <a:r>
              <a:rPr lang="tr-TR" sz="2800" dirty="0" smtClean="0"/>
              <a:t>Takiben </a:t>
            </a:r>
            <a:r>
              <a:rPr lang="tr-TR" sz="2800" dirty="0"/>
              <a:t>1-3 seans/hafta </a:t>
            </a:r>
            <a:r>
              <a:rPr lang="tr-TR" sz="2800" dirty="0" err="1"/>
              <a:t>direnc</a:t>
            </a:r>
            <a:r>
              <a:rPr lang="tr-TR" sz="2800" dirty="0"/>
              <a:t>̧ egzersizleri ile aerobik egzersizin kombine edilmesi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4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Obezite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Vücut ağırlığının kilogram olarak boyun metre cinsinden karesine bölünmesi formülü ile bulunan beden kütle indeksi (BKİ)</a:t>
            </a:r>
            <a:r>
              <a:rPr lang="en-US" dirty="0" smtClean="0">
                <a:effectLst/>
              </a:rPr>
              <a:t> </a:t>
            </a:r>
            <a:r>
              <a:rPr lang="tr-TR" dirty="0" smtClean="0"/>
              <a:t>ölçümüne göre tanımlanmaktadır</a:t>
            </a:r>
          </a:p>
          <a:p>
            <a:pPr lvl="1"/>
            <a:r>
              <a:rPr lang="tr-TR" dirty="0" smtClean="0"/>
              <a:t>BKİ=Ağırlık (kg)/boy (m²)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020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Tedavi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Planı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800" b="1" dirty="0" err="1">
                <a:solidFill>
                  <a:srgbClr val="000090"/>
                </a:solidFill>
              </a:rPr>
              <a:t>Bilişsel</a:t>
            </a:r>
            <a:r>
              <a:rPr lang="tr-TR" sz="3800" b="1" dirty="0">
                <a:solidFill>
                  <a:srgbClr val="000090"/>
                </a:solidFill>
              </a:rPr>
              <a:t> </a:t>
            </a:r>
            <a:r>
              <a:rPr lang="tr-TR" sz="3800" b="1" dirty="0" err="1">
                <a:solidFill>
                  <a:srgbClr val="000090"/>
                </a:solidFill>
              </a:rPr>
              <a:t>davranışçı</a:t>
            </a:r>
            <a:r>
              <a:rPr lang="tr-TR" sz="3800" b="1" dirty="0">
                <a:solidFill>
                  <a:srgbClr val="000090"/>
                </a:solidFill>
              </a:rPr>
              <a:t> terapi </a:t>
            </a:r>
            <a:endParaRPr lang="tr-TR" sz="3800" dirty="0">
              <a:solidFill>
                <a:srgbClr val="000090"/>
              </a:solidFill>
            </a:endParaRPr>
          </a:p>
          <a:p>
            <a:r>
              <a:rPr lang="tr-TR" sz="2800" dirty="0" err="1"/>
              <a:t>A</a:t>
            </a:r>
            <a:r>
              <a:rPr lang="tr-TR" sz="2800" dirty="0" err="1" smtClean="0"/>
              <a:t>mac</a:t>
            </a:r>
            <a:r>
              <a:rPr lang="tr-TR" sz="2800" dirty="0" smtClean="0"/>
              <a:t>̧ </a:t>
            </a:r>
            <a:r>
              <a:rPr lang="tr-TR" sz="2800" dirty="0"/>
              <a:t>hastanın yeme ve egzersiz </a:t>
            </a:r>
            <a:r>
              <a:rPr lang="tr-TR" sz="2800" dirty="0" err="1"/>
              <a:t>davranışında</a:t>
            </a:r>
            <a:r>
              <a:rPr lang="tr-TR" sz="2800" dirty="0"/>
              <a:t> </a:t>
            </a:r>
            <a:r>
              <a:rPr lang="tr-TR" sz="2800" dirty="0" err="1"/>
              <a:t>değişim</a:t>
            </a:r>
            <a:r>
              <a:rPr lang="tr-TR" sz="2800" dirty="0"/>
              <a:t> </a:t>
            </a:r>
            <a:r>
              <a:rPr lang="tr-TR" sz="2800" dirty="0" smtClean="0"/>
              <a:t>yaratmaktır. </a:t>
            </a:r>
            <a:endParaRPr lang="tr-TR" sz="2800" dirty="0"/>
          </a:p>
          <a:p>
            <a:r>
              <a:rPr lang="tr-TR" sz="2800" dirty="0"/>
              <a:t>K</a:t>
            </a:r>
            <a:r>
              <a:rPr lang="tr-TR" sz="2800" dirty="0" smtClean="0"/>
              <a:t>endini </a:t>
            </a:r>
            <a:r>
              <a:rPr lang="tr-TR" sz="2800" dirty="0"/>
              <a:t>izleme, hedef belirleme, </a:t>
            </a:r>
            <a:r>
              <a:rPr lang="tr-TR" sz="2800" dirty="0" err="1"/>
              <a:t>dürtu</a:t>
            </a:r>
            <a:r>
              <a:rPr lang="tr-TR" sz="2800" dirty="0"/>
              <a:t>̈ </a:t>
            </a:r>
            <a:r>
              <a:rPr lang="tr-TR" sz="2800" dirty="0" err="1"/>
              <a:t>kontrolu</a:t>
            </a:r>
            <a:r>
              <a:rPr lang="tr-TR" sz="2800" dirty="0"/>
              <a:t>̈, </a:t>
            </a:r>
            <a:r>
              <a:rPr lang="tr-TR" sz="2800" dirty="0" err="1"/>
              <a:t>davranışsal</a:t>
            </a:r>
            <a:r>
              <a:rPr lang="tr-TR" sz="2800" dirty="0"/>
              <a:t> yerine koyma ve pozitif </a:t>
            </a:r>
            <a:r>
              <a:rPr lang="tr-TR" sz="2800" dirty="0" err="1"/>
              <a:t>pekiştirmedir</a:t>
            </a:r>
            <a:r>
              <a:rPr lang="tr-TR" sz="2800" dirty="0"/>
              <a:t>. </a:t>
            </a:r>
          </a:p>
          <a:p>
            <a:r>
              <a:rPr lang="tr-TR" sz="2800" dirty="0"/>
              <a:t>S</a:t>
            </a:r>
            <a:r>
              <a:rPr lang="tr-TR" sz="2800" dirty="0" smtClean="0"/>
              <a:t>osyal </a:t>
            </a:r>
            <a:r>
              <a:rPr lang="tr-TR" sz="2800" dirty="0"/>
              <a:t>destek sistemlerinin </a:t>
            </a:r>
            <a:r>
              <a:rPr lang="tr-TR" sz="2800" dirty="0" err="1"/>
              <a:t>gözden</a:t>
            </a:r>
            <a:r>
              <a:rPr lang="tr-TR" sz="2800" dirty="0"/>
              <a:t> </a:t>
            </a:r>
            <a:r>
              <a:rPr lang="tr-TR" sz="2800" dirty="0" err="1"/>
              <a:t>geçirilmesi</a:t>
            </a:r>
            <a:r>
              <a:rPr lang="tr-TR" sz="2800" dirty="0"/>
              <a:t> ve </a:t>
            </a:r>
            <a:r>
              <a:rPr lang="tr-TR" sz="2800" dirty="0" err="1"/>
              <a:t>bilişsel</a:t>
            </a:r>
            <a:r>
              <a:rPr lang="tr-TR" sz="2800" dirty="0"/>
              <a:t> </a:t>
            </a:r>
            <a:r>
              <a:rPr lang="tr-TR" sz="2800" dirty="0" err="1"/>
              <a:t>değişiklik</a:t>
            </a:r>
            <a:r>
              <a:rPr lang="tr-TR" sz="2800" dirty="0"/>
              <a:t> de tedavi hedefleri arasında bulunmalıdır.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11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Tedavi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Planı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b="1" dirty="0" err="1" smtClean="0">
                <a:solidFill>
                  <a:srgbClr val="000090"/>
                </a:solidFill>
              </a:rPr>
              <a:t>Farmakoterapi</a:t>
            </a:r>
            <a:r>
              <a:rPr lang="tr-TR" b="1" dirty="0" smtClean="0">
                <a:solidFill>
                  <a:srgbClr val="000090"/>
                </a:solidFill>
              </a:rPr>
              <a:t>: </a:t>
            </a:r>
          </a:p>
          <a:p>
            <a:r>
              <a:rPr lang="tr-TR" dirty="0" err="1" smtClean="0"/>
              <a:t>Yaşam</a:t>
            </a:r>
            <a:r>
              <a:rPr lang="tr-TR" dirty="0" smtClean="0"/>
              <a:t> </a:t>
            </a:r>
            <a:r>
              <a:rPr lang="tr-TR" dirty="0"/>
              <a:t>tarzı </a:t>
            </a:r>
            <a:r>
              <a:rPr lang="tr-TR" dirty="0" err="1"/>
              <a:t>değişikliğine</a:t>
            </a:r>
            <a:r>
              <a:rPr lang="tr-TR" dirty="0"/>
              <a:t> </a:t>
            </a:r>
            <a:r>
              <a:rPr lang="tr-TR" dirty="0" err="1"/>
              <a:t>rağmen</a:t>
            </a:r>
            <a:r>
              <a:rPr lang="tr-TR" dirty="0"/>
              <a:t> </a:t>
            </a:r>
            <a:r>
              <a:rPr lang="tr-TR" dirty="0" smtClean="0"/>
              <a:t>BKİ </a:t>
            </a:r>
            <a:r>
              <a:rPr lang="tr-TR" dirty="0"/>
              <a:t>≥30 kg/</a:t>
            </a:r>
            <a:r>
              <a:rPr lang="tr-TR" dirty="0" smtClean="0"/>
              <a:t>m</a:t>
            </a:r>
            <a:r>
              <a:rPr lang="tr-TR" baseline="30000" dirty="0" smtClean="0"/>
              <a:t>2</a:t>
            </a:r>
            <a:r>
              <a:rPr lang="tr-TR" dirty="0" smtClean="0"/>
              <a:t> veya</a:t>
            </a:r>
            <a:r>
              <a:rPr lang="tr-TR" dirty="0"/>
              <a:t> </a:t>
            </a:r>
            <a:r>
              <a:rPr lang="tr-TR" dirty="0" err="1"/>
              <a:t>k</a:t>
            </a:r>
            <a:r>
              <a:rPr lang="tr-TR" dirty="0" err="1" smtClean="0"/>
              <a:t>omorbid</a:t>
            </a:r>
            <a:r>
              <a:rPr lang="tr-TR" dirty="0" smtClean="0"/>
              <a:t> </a:t>
            </a:r>
            <a:r>
              <a:rPr lang="tr-TR" dirty="0"/>
              <a:t>hastalıklar </a:t>
            </a:r>
            <a:r>
              <a:rPr lang="tr-TR" dirty="0" smtClean="0"/>
              <a:t>ile </a:t>
            </a:r>
            <a:r>
              <a:rPr lang="tr-TR" dirty="0"/>
              <a:t>BKİ ≥27 kg/</a:t>
            </a:r>
            <a:r>
              <a:rPr lang="tr-TR" dirty="0" smtClean="0"/>
              <a:t>m</a:t>
            </a:r>
            <a:r>
              <a:rPr lang="tr-TR" baseline="30000" dirty="0" smtClean="0"/>
              <a:t>2</a:t>
            </a:r>
            <a:r>
              <a:rPr lang="tr-TR" dirty="0" smtClean="0"/>
              <a:t> olanlarda</a:t>
            </a:r>
          </a:p>
          <a:p>
            <a:r>
              <a:rPr lang="tr-TR" dirty="0" smtClean="0"/>
              <a:t>İlaçlar</a:t>
            </a:r>
          </a:p>
          <a:p>
            <a:pPr lvl="1"/>
            <a:r>
              <a:rPr lang="tr-TR" dirty="0" err="1" smtClean="0"/>
              <a:t>Orlistat</a:t>
            </a:r>
            <a:endParaRPr lang="tr-TR" dirty="0" smtClean="0"/>
          </a:p>
          <a:p>
            <a:pPr lvl="2"/>
            <a:r>
              <a:rPr lang="tr-TR" dirty="0" err="1"/>
              <a:t>Gastrik</a:t>
            </a:r>
            <a:r>
              <a:rPr lang="tr-TR" dirty="0"/>
              <a:t> ve </a:t>
            </a:r>
            <a:r>
              <a:rPr lang="tr-TR" dirty="0" err="1"/>
              <a:t>pankreatik</a:t>
            </a:r>
            <a:r>
              <a:rPr lang="tr-TR" dirty="0"/>
              <a:t> </a:t>
            </a:r>
            <a:r>
              <a:rPr lang="tr-TR" dirty="0" err="1"/>
              <a:t>lipaz</a:t>
            </a:r>
            <a:r>
              <a:rPr lang="tr-TR" dirty="0"/>
              <a:t> </a:t>
            </a:r>
            <a:r>
              <a:rPr lang="tr-TR" dirty="0" smtClean="0"/>
              <a:t>inhibitörü</a:t>
            </a:r>
          </a:p>
          <a:p>
            <a:pPr lvl="1"/>
            <a:r>
              <a:rPr lang="tr-TR" dirty="0" err="1" smtClean="0"/>
              <a:t>Liraglutid</a:t>
            </a:r>
            <a:r>
              <a:rPr lang="tr-TR" dirty="0" smtClean="0"/>
              <a:t> </a:t>
            </a:r>
          </a:p>
          <a:p>
            <a:pPr lvl="2"/>
            <a:r>
              <a:rPr lang="tr-TR" dirty="0" smtClean="0"/>
              <a:t>GLP-1 reseptör </a:t>
            </a:r>
            <a:r>
              <a:rPr lang="tr-TR" dirty="0" err="1" smtClean="0"/>
              <a:t>agonisti</a:t>
            </a:r>
            <a:endParaRPr lang="tr-TR" dirty="0" smtClean="0"/>
          </a:p>
          <a:p>
            <a:pPr lvl="1"/>
            <a:r>
              <a:rPr lang="tr-TR" dirty="0" err="1"/>
              <a:t>Lorcaserin</a:t>
            </a:r>
            <a:r>
              <a:rPr lang="tr-TR" dirty="0"/>
              <a:t> </a:t>
            </a:r>
            <a:endParaRPr lang="en-US" sz="2400" dirty="0"/>
          </a:p>
          <a:p>
            <a:pPr lvl="2"/>
            <a:r>
              <a:rPr lang="tr-TR" dirty="0" err="1" smtClean="0"/>
              <a:t>Serotonin</a:t>
            </a:r>
            <a:r>
              <a:rPr lang="tr-TR" dirty="0" smtClean="0"/>
              <a:t> </a:t>
            </a:r>
            <a:r>
              <a:rPr lang="tr-TR" dirty="0"/>
              <a:t>2C </a:t>
            </a:r>
            <a:r>
              <a:rPr lang="tr-TR" dirty="0" smtClean="0"/>
              <a:t>reseptörü </a:t>
            </a:r>
            <a:r>
              <a:rPr lang="tr-TR" dirty="0" err="1"/>
              <a:t>selektif</a:t>
            </a:r>
            <a:r>
              <a:rPr lang="tr-TR" dirty="0"/>
              <a:t> </a:t>
            </a:r>
            <a:r>
              <a:rPr lang="tr-TR" dirty="0" err="1" smtClean="0"/>
              <a:t>agonisti</a:t>
            </a:r>
            <a:endParaRPr lang="tr-TR" dirty="0" smtClean="0"/>
          </a:p>
          <a:p>
            <a:pPr lvl="1"/>
            <a:r>
              <a:rPr lang="tr-TR" dirty="0" err="1" smtClean="0"/>
              <a:t>Fentermin</a:t>
            </a:r>
            <a:endParaRPr lang="en-US" sz="2400" dirty="0"/>
          </a:p>
          <a:p>
            <a:pPr lvl="2"/>
            <a:r>
              <a:rPr lang="tr-TR" dirty="0" err="1" smtClean="0"/>
              <a:t>Norepinefrin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/>
              <a:t>serotonin</a:t>
            </a:r>
            <a:r>
              <a:rPr lang="tr-TR" dirty="0"/>
              <a:t> salınımını </a:t>
            </a:r>
            <a:r>
              <a:rPr lang="tr-TR" dirty="0" smtClean="0"/>
              <a:t>uyarır</a:t>
            </a:r>
          </a:p>
          <a:p>
            <a:pPr lvl="1"/>
            <a:r>
              <a:rPr lang="tr-TR" dirty="0" err="1"/>
              <a:t>Topiramat</a:t>
            </a:r>
            <a:r>
              <a:rPr lang="tr-TR" dirty="0"/>
              <a:t> /</a:t>
            </a:r>
            <a:r>
              <a:rPr lang="tr-TR" dirty="0" err="1" smtClean="0"/>
              <a:t>Fentermin</a:t>
            </a:r>
            <a:endParaRPr lang="tr-TR" dirty="0" smtClean="0"/>
          </a:p>
          <a:p>
            <a:pPr lvl="2"/>
            <a:r>
              <a:rPr lang="tr-TR" dirty="0" err="1" smtClean="0"/>
              <a:t>Topiramat</a:t>
            </a:r>
            <a:r>
              <a:rPr lang="tr-TR" dirty="0" smtClean="0"/>
              <a:t> </a:t>
            </a:r>
            <a:r>
              <a:rPr lang="tr-TR" dirty="0" err="1" smtClean="0"/>
              <a:t>antiepileptik</a:t>
            </a:r>
            <a:endParaRPr lang="en-US" dirty="0"/>
          </a:p>
          <a:p>
            <a:pPr lvl="1"/>
            <a:endParaRPr lang="tr-TR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730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Tedavi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Planı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>
                <a:solidFill>
                  <a:srgbClr val="000090"/>
                </a:solidFill>
              </a:rPr>
              <a:t>Bariyatrik</a:t>
            </a:r>
            <a:r>
              <a:rPr lang="tr-TR" b="1" dirty="0">
                <a:solidFill>
                  <a:srgbClr val="000090"/>
                </a:solidFill>
              </a:rPr>
              <a:t>/</a:t>
            </a:r>
            <a:r>
              <a:rPr lang="tr-TR" b="1" dirty="0" err="1">
                <a:solidFill>
                  <a:srgbClr val="000090"/>
                </a:solidFill>
              </a:rPr>
              <a:t>metabolik</a:t>
            </a:r>
            <a:r>
              <a:rPr lang="tr-TR" b="1" dirty="0">
                <a:solidFill>
                  <a:srgbClr val="000090"/>
                </a:solidFill>
              </a:rPr>
              <a:t> cerrahi </a:t>
            </a:r>
            <a:endParaRPr lang="tr-TR" dirty="0">
              <a:solidFill>
                <a:srgbClr val="000090"/>
              </a:solidFill>
            </a:endParaRPr>
          </a:p>
          <a:p>
            <a:r>
              <a:rPr lang="tr-TR" dirty="0" smtClean="0"/>
              <a:t>BKİ </a:t>
            </a:r>
            <a:r>
              <a:rPr lang="tr-TR" dirty="0"/>
              <a:t>≥40 kg/</a:t>
            </a:r>
            <a:r>
              <a:rPr lang="tr-TR" dirty="0" smtClean="0"/>
              <a:t>m</a:t>
            </a:r>
            <a:r>
              <a:rPr lang="tr-TR" baseline="30000" dirty="0" smtClean="0"/>
              <a:t>2 </a:t>
            </a:r>
            <a:r>
              <a:rPr lang="tr-TR" dirty="0" smtClean="0"/>
              <a:t>olan,</a:t>
            </a:r>
            <a:endParaRPr lang="tr-TR" dirty="0"/>
          </a:p>
          <a:p>
            <a:r>
              <a:rPr lang="tr-TR" dirty="0" smtClean="0"/>
              <a:t>BKİ </a:t>
            </a:r>
            <a:r>
              <a:rPr lang="tr-TR" dirty="0"/>
              <a:t>35-39,9 kg/</a:t>
            </a:r>
            <a:r>
              <a:rPr lang="tr-TR" dirty="0" smtClean="0"/>
              <a:t>m</a:t>
            </a:r>
            <a:r>
              <a:rPr lang="tr-TR" baseline="30000" dirty="0" smtClean="0"/>
              <a:t>2</a:t>
            </a:r>
            <a:r>
              <a:rPr lang="tr-TR" dirty="0" smtClean="0"/>
              <a:t> </a:t>
            </a:r>
            <a:r>
              <a:rPr lang="tr-TR" dirty="0"/>
              <a:t>olup </a:t>
            </a:r>
            <a:r>
              <a:rPr lang="tr-TR" dirty="0" err="1"/>
              <a:t>obezite</a:t>
            </a:r>
            <a:r>
              <a:rPr lang="tr-TR" dirty="0"/>
              <a:t> ile </a:t>
            </a:r>
            <a:r>
              <a:rPr lang="tr-TR" dirty="0" err="1"/>
              <a:t>ilişkili</a:t>
            </a:r>
            <a:r>
              <a:rPr lang="tr-TR" dirty="0"/>
              <a:t> komplikasyonları bulunan, </a:t>
            </a:r>
            <a:endParaRPr lang="tr-TR" dirty="0" smtClean="0"/>
          </a:p>
          <a:p>
            <a:r>
              <a:rPr lang="tr-TR" dirty="0"/>
              <a:t>K</a:t>
            </a:r>
            <a:r>
              <a:rPr lang="tr-TR" dirty="0" smtClean="0"/>
              <a:t>ilo </a:t>
            </a:r>
            <a:r>
              <a:rPr lang="tr-TR" dirty="0"/>
              <a:t>verme </a:t>
            </a:r>
            <a:r>
              <a:rPr lang="tr-TR" dirty="0" err="1"/>
              <a:t>için</a:t>
            </a:r>
            <a:r>
              <a:rPr lang="tr-TR" dirty="0"/>
              <a:t> motivasyonu olmasına </a:t>
            </a:r>
            <a:r>
              <a:rPr lang="tr-TR" dirty="0" err="1"/>
              <a:t>rağmen</a:t>
            </a:r>
            <a:r>
              <a:rPr lang="tr-TR" dirty="0"/>
              <a:t> </a:t>
            </a:r>
            <a:r>
              <a:rPr lang="tr-TR" dirty="0" err="1"/>
              <a:t>davranıs</a:t>
            </a:r>
            <a:r>
              <a:rPr lang="tr-TR" dirty="0"/>
              <a:t>̧ tedavilerine ek olarak </a:t>
            </a:r>
            <a:r>
              <a:rPr lang="tr-TR" dirty="0" err="1"/>
              <a:t>ilaçlı</a:t>
            </a:r>
            <a:r>
              <a:rPr lang="tr-TR" dirty="0"/>
              <a:t> veya </a:t>
            </a:r>
            <a:r>
              <a:rPr lang="tr-TR" dirty="0" err="1"/>
              <a:t>ilaçsız</a:t>
            </a:r>
            <a:r>
              <a:rPr lang="tr-TR" dirty="0"/>
              <a:t> yeterli kilo veremeyenlere </a:t>
            </a:r>
            <a:r>
              <a:rPr lang="tr-TR" dirty="0" err="1"/>
              <a:t>bariyatrik</a:t>
            </a:r>
            <a:r>
              <a:rPr lang="tr-TR" dirty="0"/>
              <a:t> cerrahi </a:t>
            </a:r>
            <a:r>
              <a:rPr lang="tr-TR" dirty="0" err="1"/>
              <a:t>önerilebilir</a:t>
            </a:r>
            <a:r>
              <a:rPr lang="tr-TR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192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4766"/>
          </a:xfrm>
        </p:spPr>
        <p:txBody>
          <a:bodyPr>
            <a:normAutofit fontScale="90000"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Bariyatrik</a:t>
            </a:r>
            <a:r>
              <a:rPr lang="tr-TR" dirty="0">
                <a:solidFill>
                  <a:srgbClr val="FF0000"/>
                </a:solidFill>
              </a:rPr>
              <a:t>/</a:t>
            </a:r>
            <a:r>
              <a:rPr lang="tr-TR" dirty="0" err="1">
                <a:solidFill>
                  <a:srgbClr val="FF0000"/>
                </a:solidFill>
              </a:rPr>
              <a:t>metabolik</a:t>
            </a:r>
            <a:r>
              <a:rPr lang="tr-TR" dirty="0">
                <a:solidFill>
                  <a:srgbClr val="FF0000"/>
                </a:solidFill>
              </a:rPr>
              <a:t> cerrahi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image01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91640" y="1356042"/>
            <a:ext cx="5760720" cy="4145915"/>
          </a:xfrm>
          <a:prstGeom prst="rect">
            <a:avLst/>
          </a:prstGeom>
          <a:ln/>
        </p:spPr>
      </p:pic>
      <p:sp>
        <p:nvSpPr>
          <p:cNvPr id="6" name="Rectangle 5"/>
          <p:cNvSpPr/>
          <p:nvPr/>
        </p:nvSpPr>
        <p:spPr>
          <a:xfrm>
            <a:off x="835450" y="5499558"/>
            <a:ext cx="7485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err="1"/>
              <a:t>Roux</a:t>
            </a:r>
            <a:r>
              <a:rPr lang="tr-TR" dirty="0"/>
              <a:t>-en-Y </a:t>
            </a:r>
            <a:r>
              <a:rPr lang="tr-TR" dirty="0" err="1"/>
              <a:t>gastrik</a:t>
            </a:r>
            <a:r>
              <a:rPr lang="tr-TR" dirty="0"/>
              <a:t> bypass  (A), ayarlanabilir silikon </a:t>
            </a:r>
            <a:r>
              <a:rPr lang="tr-TR" dirty="0" err="1"/>
              <a:t>gastrik</a:t>
            </a:r>
            <a:r>
              <a:rPr lang="tr-TR" dirty="0"/>
              <a:t> </a:t>
            </a:r>
            <a:r>
              <a:rPr lang="tr-TR" dirty="0" err="1"/>
              <a:t>band</a:t>
            </a:r>
            <a:r>
              <a:rPr lang="tr-TR" dirty="0"/>
              <a:t> (B), </a:t>
            </a:r>
            <a:endParaRPr lang="tr-TR" dirty="0" smtClean="0"/>
          </a:p>
          <a:p>
            <a:pPr algn="ctr"/>
            <a:r>
              <a:rPr lang="tr-TR" dirty="0" err="1" smtClean="0"/>
              <a:t>sleeve</a:t>
            </a:r>
            <a:r>
              <a:rPr lang="tr-TR" dirty="0" smtClean="0"/>
              <a:t> </a:t>
            </a:r>
            <a:r>
              <a:rPr lang="tr-TR" dirty="0" err="1"/>
              <a:t>gastrektomi</a:t>
            </a:r>
            <a:r>
              <a:rPr lang="tr-TR" dirty="0"/>
              <a:t> (C), </a:t>
            </a:r>
            <a:r>
              <a:rPr lang="tr-TR" dirty="0" err="1"/>
              <a:t>biliopankreatik</a:t>
            </a:r>
            <a:r>
              <a:rPr lang="tr-TR" dirty="0"/>
              <a:t> </a:t>
            </a:r>
            <a:r>
              <a:rPr lang="tr-TR" dirty="0" err="1"/>
              <a:t>diversiyon</a:t>
            </a:r>
            <a:r>
              <a:rPr lang="tr-TR" dirty="0"/>
              <a:t> (D) </a:t>
            </a:r>
            <a:endParaRPr lang="tr-TR" dirty="0" smtClean="0"/>
          </a:p>
          <a:p>
            <a:pPr algn="ctr"/>
            <a:r>
              <a:rPr lang="tr-TR" dirty="0" err="1" smtClean="0"/>
              <a:t>biliopankreatik</a:t>
            </a:r>
            <a:r>
              <a:rPr lang="tr-TR" dirty="0" smtClean="0"/>
              <a:t> </a:t>
            </a:r>
            <a:r>
              <a:rPr lang="tr-TR" dirty="0" err="1"/>
              <a:t>diversiyon</a:t>
            </a:r>
            <a:r>
              <a:rPr lang="tr-TR" dirty="0"/>
              <a:t>+ </a:t>
            </a:r>
            <a:r>
              <a:rPr lang="tr-TR" dirty="0" err="1"/>
              <a:t>duodenal</a:t>
            </a:r>
            <a:r>
              <a:rPr lang="tr-TR" dirty="0"/>
              <a:t> </a:t>
            </a:r>
            <a:r>
              <a:rPr lang="tr-TR" dirty="0" err="1"/>
              <a:t>switch</a:t>
            </a:r>
            <a:r>
              <a:rPr lang="tr-TR" dirty="0"/>
              <a:t> (E)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11467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BKI ve risk faktörlerine göre kilo kaybettirici </a:t>
            </a:r>
            <a:r>
              <a:rPr lang="tr-TR" sz="2800" dirty="0" smtClean="0">
                <a:solidFill>
                  <a:srgbClr val="FF0000"/>
                </a:solidFill>
              </a:rPr>
              <a:t>tedaviler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36639"/>
              </p:ext>
            </p:extLst>
          </p:nvPr>
        </p:nvGraphicFramePr>
        <p:xfrm>
          <a:off x="284053" y="1924049"/>
          <a:ext cx="8621844" cy="4422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Document" r:id="rId3" imgW="5851080" imgH="2998800" progId="Word.Document.12">
                  <p:link updateAutomatic="1"/>
                </p:oleObj>
              </mc:Choice>
              <mc:Fallback>
                <p:oleObj name="Document" r:id="rId3" imgW="5851080" imgH="2998800" progId="Word.Document.12">
                  <p:link updateAutomatic="1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53" y="1924049"/>
                        <a:ext cx="8621844" cy="44228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1900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Uzun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Dönem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dirty="0" err="1" smtClean="0">
                <a:solidFill>
                  <a:srgbClr val="FF0000"/>
                </a:solidFill>
              </a:rPr>
              <a:t>akip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3500" dirty="0"/>
              <a:t>Kilo kaybında </a:t>
            </a:r>
            <a:r>
              <a:rPr lang="tr-TR" sz="3500" dirty="0" err="1"/>
              <a:t>başarı</a:t>
            </a:r>
            <a:r>
              <a:rPr lang="tr-TR" sz="3500" dirty="0"/>
              <a:t> </a:t>
            </a:r>
            <a:r>
              <a:rPr lang="tr-TR" sz="3500" dirty="0" err="1"/>
              <a:t>sağlanmışsa</a:t>
            </a:r>
            <a:r>
              <a:rPr lang="tr-TR" sz="3500" dirty="0"/>
              <a:t>;</a:t>
            </a:r>
            <a:r>
              <a:rPr lang="tr-TR" dirty="0"/>
              <a:t/>
            </a:r>
            <a:br>
              <a:rPr lang="tr-TR" dirty="0"/>
            </a:br>
            <a:endParaRPr lang="tr-TR" dirty="0">
              <a:latin typeface="Wingdings"/>
            </a:endParaRPr>
          </a:p>
          <a:p>
            <a:r>
              <a:rPr lang="tr-TR" sz="3000" dirty="0" err="1"/>
              <a:t>O</a:t>
            </a:r>
            <a:r>
              <a:rPr lang="tr-TR" sz="3000" dirty="0" err="1" smtClean="0"/>
              <a:t>bezitenin</a:t>
            </a:r>
            <a:r>
              <a:rPr lang="tr-TR" sz="3000" dirty="0" smtClean="0"/>
              <a:t> </a:t>
            </a:r>
            <a:r>
              <a:rPr lang="tr-TR" sz="3000" dirty="0"/>
              <a:t>kronik bir hastalık </a:t>
            </a:r>
            <a:r>
              <a:rPr lang="tr-TR" sz="3000" dirty="0" err="1" smtClean="0"/>
              <a:t>olduğu</a:t>
            </a:r>
            <a:r>
              <a:rPr lang="tr-TR" sz="3000" dirty="0"/>
              <a:t>;</a:t>
            </a:r>
            <a:r>
              <a:rPr lang="tr-TR" sz="3000" dirty="0" smtClean="0"/>
              <a:t> uzun </a:t>
            </a:r>
            <a:r>
              <a:rPr lang="tr-TR" sz="3000" dirty="0" err="1"/>
              <a:t>süreli</a:t>
            </a:r>
            <a:r>
              <a:rPr lang="tr-TR" sz="3000" dirty="0"/>
              <a:t> </a:t>
            </a:r>
            <a:r>
              <a:rPr lang="tr-TR" sz="3000" dirty="0" smtClean="0"/>
              <a:t>takibi</a:t>
            </a:r>
            <a:r>
              <a:rPr lang="tr-TR" sz="3000" dirty="0"/>
              <a:t>, </a:t>
            </a:r>
            <a:r>
              <a:rPr lang="tr-TR" sz="3000" dirty="0" err="1"/>
              <a:t>değerlendirilmesi</a:t>
            </a:r>
            <a:r>
              <a:rPr lang="tr-TR" sz="3000" dirty="0"/>
              <a:t> ve tedavi edilmesi </a:t>
            </a:r>
            <a:r>
              <a:rPr lang="tr-TR" sz="3000" dirty="0" err="1"/>
              <a:t>gerektiği</a:t>
            </a:r>
            <a:r>
              <a:rPr lang="tr-TR" sz="3000" dirty="0"/>
              <a:t> anlatılmalı </a:t>
            </a:r>
          </a:p>
          <a:p>
            <a:r>
              <a:rPr lang="tr-TR" sz="3000" dirty="0" err="1" smtClean="0"/>
              <a:t>Yaşam</a:t>
            </a:r>
            <a:r>
              <a:rPr lang="tr-TR" sz="3000" dirty="0" smtClean="0"/>
              <a:t> </a:t>
            </a:r>
            <a:r>
              <a:rPr lang="tr-TR" sz="3000" dirty="0"/>
              <a:t>tarzı </a:t>
            </a:r>
            <a:r>
              <a:rPr lang="tr-TR" sz="3000" dirty="0" err="1"/>
              <a:t>değişikliklerinin</a:t>
            </a:r>
            <a:r>
              <a:rPr lang="tr-TR" sz="3000" dirty="0"/>
              <a:t> </a:t>
            </a:r>
            <a:r>
              <a:rPr lang="tr-TR" sz="3000" dirty="0" err="1"/>
              <a:t>pekiştirilmesi</a:t>
            </a:r>
            <a:r>
              <a:rPr lang="tr-TR" sz="3000" dirty="0"/>
              <a:t> </a:t>
            </a:r>
            <a:r>
              <a:rPr lang="tr-TR" sz="3000" dirty="0" err="1"/>
              <a:t>sağlanmalı</a:t>
            </a:r>
            <a:r>
              <a:rPr lang="tr-TR" sz="3000" dirty="0"/>
              <a:t> </a:t>
            </a:r>
          </a:p>
          <a:p>
            <a:r>
              <a:rPr lang="tr-TR" sz="3000" dirty="0" smtClean="0"/>
              <a:t>Kilo</a:t>
            </a:r>
            <a:r>
              <a:rPr lang="tr-TR" sz="3000" dirty="0"/>
              <a:t>, BKİ ve BÇ’</a:t>
            </a:r>
            <a:r>
              <a:rPr lang="tr-TR" sz="3000" dirty="0" err="1"/>
              <a:t>nin</a:t>
            </a:r>
            <a:r>
              <a:rPr lang="tr-TR" sz="3000" dirty="0"/>
              <a:t> </a:t>
            </a:r>
            <a:r>
              <a:rPr lang="tr-TR" sz="3000" dirty="0" err="1"/>
              <a:t>düzenli</a:t>
            </a:r>
            <a:r>
              <a:rPr lang="tr-TR" sz="3000" dirty="0"/>
              <a:t> takibi yapılmalı </a:t>
            </a:r>
          </a:p>
          <a:p>
            <a:r>
              <a:rPr lang="tr-TR" sz="3000" dirty="0" err="1" smtClean="0"/>
              <a:t>Komorbid</a:t>
            </a:r>
            <a:r>
              <a:rPr lang="tr-TR" sz="3000" dirty="0" smtClean="0"/>
              <a:t> </a:t>
            </a:r>
            <a:r>
              <a:rPr lang="tr-TR" sz="3000" dirty="0"/>
              <a:t>hastalıklar </a:t>
            </a:r>
            <a:r>
              <a:rPr lang="tr-TR" sz="3000" dirty="0" err="1"/>
              <a:t>üzerine</a:t>
            </a:r>
            <a:r>
              <a:rPr lang="tr-TR" sz="3000" dirty="0"/>
              <a:t> kilo kaybının etkisi </a:t>
            </a:r>
            <a:r>
              <a:rPr lang="tr-TR" sz="3000" dirty="0" err="1"/>
              <a:t>değerlendirilmeli</a:t>
            </a:r>
            <a:r>
              <a:rPr lang="tr-TR" sz="3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50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93193"/>
            <a:ext cx="8229600" cy="470571"/>
          </a:xfrm>
        </p:spPr>
        <p:txBody>
          <a:bodyPr>
            <a:noAutofit/>
          </a:bodyPr>
          <a:lstStyle/>
          <a:p>
            <a:r>
              <a:rPr lang="tr-TR" sz="1800" dirty="0">
                <a:solidFill>
                  <a:srgbClr val="FF0000"/>
                </a:solidFill>
              </a:rPr>
              <a:t>A</a:t>
            </a:r>
            <a:r>
              <a:rPr lang="tr-TR" sz="1800" dirty="0" smtClean="0">
                <a:solidFill>
                  <a:srgbClr val="FF0000"/>
                </a:solidFill>
              </a:rPr>
              <a:t>ğırlık yönetimi programında belirlenmesi, değerlendirilmesi ve izlenmesi önerilenler</a:t>
            </a:r>
            <a:endParaRPr lang="tr-TR" sz="18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701" y="563764"/>
            <a:ext cx="7570861" cy="622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16735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5182"/>
          </a:xfrm>
        </p:spPr>
        <p:txBody>
          <a:bodyPr>
            <a:normAutofit fontScale="90000"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Yeme şekilleri ve diyetlerin </a:t>
            </a:r>
            <a:r>
              <a:rPr lang="tr-TR" sz="2000" dirty="0" err="1" smtClean="0">
                <a:solidFill>
                  <a:srgbClr val="FF0000"/>
                </a:solidFill>
              </a:rPr>
              <a:t>makrobesin</a:t>
            </a:r>
            <a:r>
              <a:rPr lang="tr-TR" sz="2000" dirty="0" smtClean="0">
                <a:solidFill>
                  <a:srgbClr val="FF0000"/>
                </a:solidFill>
              </a:rPr>
              <a:t> içeriklerinin kilo kaybı üzerine etkileri</a:t>
            </a:r>
            <a:endParaRPr lang="tr-TR" sz="2000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333" y="659821"/>
            <a:ext cx="5474333" cy="615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5929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677"/>
          </a:xfrm>
        </p:spPr>
        <p:txBody>
          <a:bodyPr>
            <a:normAutofit fontScale="90000"/>
          </a:bodyPr>
          <a:lstStyle/>
          <a:p>
            <a:r>
              <a:rPr lang="sv-SE" sz="2400" dirty="0" smtClean="0">
                <a:solidFill>
                  <a:srgbClr val="FF0000"/>
                </a:solidFill>
              </a:rPr>
              <a:t>Obezitenin Medikal Tedavisinde Kullanılan Ajanlar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2931" y="739746"/>
            <a:ext cx="6003907" cy="592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373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BKI’ne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göre sınıflama </a:t>
            </a:r>
            <a:r>
              <a:rPr lang="tr-TR" dirty="0">
                <a:solidFill>
                  <a:srgbClr val="FF0000"/>
                </a:solidFill>
              </a:rPr>
              <a:t>ve </a:t>
            </a:r>
            <a:r>
              <a:rPr lang="tr-TR" dirty="0" err="1">
                <a:solidFill>
                  <a:srgbClr val="FF0000"/>
                </a:solidFill>
              </a:rPr>
              <a:t>mortalite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riski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853180"/>
              </p:ext>
            </p:extLst>
          </p:nvPr>
        </p:nvGraphicFramePr>
        <p:xfrm>
          <a:off x="217217" y="1804847"/>
          <a:ext cx="8451551" cy="4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9" name="Document" r:id="rId3" imgW="5778000" imgH="1764360" progId="Word.Document.12">
                  <p:link updateAutomatic="1"/>
                </p:oleObj>
              </mc:Choice>
              <mc:Fallback>
                <p:oleObj name="Document" r:id="rId3" imgW="5778000" imgH="1764360" progId="Word.Document.12">
                  <p:link updateAutomatic="1"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17" y="1804847"/>
                        <a:ext cx="8451551" cy="414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818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Santral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Obezite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Bel çevresi ya da bel/kalça oranının </a:t>
            </a:r>
            <a:r>
              <a:rPr lang="tr-TR" dirty="0" smtClean="0"/>
              <a:t>artmış ise, </a:t>
            </a:r>
            <a:r>
              <a:rPr lang="tr-TR" dirty="0"/>
              <a:t>santral </a:t>
            </a:r>
            <a:r>
              <a:rPr lang="tr-TR" dirty="0" err="1" smtClean="0"/>
              <a:t>obezite</a:t>
            </a:r>
            <a:endParaRPr lang="tr-TR" dirty="0" smtClean="0"/>
          </a:p>
          <a:p>
            <a:pPr lvl="1"/>
            <a:r>
              <a:rPr lang="tr-TR" dirty="0" smtClean="0"/>
              <a:t>Kalp</a:t>
            </a:r>
            <a:r>
              <a:rPr lang="tr-TR" dirty="0"/>
              <a:t>-damar sağlığı açısından önemli bir risk faktörüdür ve </a:t>
            </a:r>
            <a:endParaRPr lang="tr-TR" dirty="0" smtClean="0"/>
          </a:p>
          <a:p>
            <a:pPr lvl="1"/>
            <a:r>
              <a:rPr lang="tr-TR" dirty="0"/>
              <a:t>B</a:t>
            </a:r>
            <a:r>
              <a:rPr lang="tr-TR" dirty="0" smtClean="0"/>
              <a:t>el </a:t>
            </a:r>
            <a:r>
              <a:rPr lang="tr-TR" dirty="0"/>
              <a:t>çevresinin </a:t>
            </a:r>
            <a:r>
              <a:rPr lang="tr-TR" dirty="0" err="1"/>
              <a:t>BKİ’ne</a:t>
            </a:r>
            <a:r>
              <a:rPr lang="tr-TR" dirty="0"/>
              <a:t> göre bu riski daha iyi yansıttığı kabul edilmektedir.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6813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Sanral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</a:t>
            </a:r>
            <a:r>
              <a:rPr lang="en-US" dirty="0" err="1" smtClean="0">
                <a:solidFill>
                  <a:srgbClr val="FF0000"/>
                </a:solidFill>
              </a:rPr>
              <a:t>bezite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için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Çevresi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DSÖ</a:t>
            </a:r>
          </a:p>
          <a:p>
            <a:pPr lvl="1"/>
            <a:r>
              <a:rPr lang="tr-TR" dirty="0" smtClean="0"/>
              <a:t>Kadınlarda ≥88 cm </a:t>
            </a:r>
          </a:p>
          <a:p>
            <a:pPr lvl="1"/>
            <a:r>
              <a:rPr lang="tr-TR" dirty="0" smtClean="0"/>
              <a:t>Erkeklerde ≥102 cm</a:t>
            </a:r>
          </a:p>
          <a:p>
            <a:r>
              <a:rPr lang="tr-TR" dirty="0" smtClean="0"/>
              <a:t>IDF</a:t>
            </a:r>
          </a:p>
          <a:p>
            <a:pPr lvl="1"/>
            <a:r>
              <a:rPr lang="tr-TR" dirty="0"/>
              <a:t>Kadınlarda ≥ 80 </a:t>
            </a:r>
            <a:r>
              <a:rPr lang="tr-TR" dirty="0" smtClean="0"/>
              <a:t>cm</a:t>
            </a:r>
          </a:p>
          <a:p>
            <a:pPr lvl="1"/>
            <a:r>
              <a:rPr lang="tr-TR" dirty="0"/>
              <a:t>E</a:t>
            </a:r>
            <a:r>
              <a:rPr lang="tr-TR" dirty="0" smtClean="0"/>
              <a:t>rkeklerde </a:t>
            </a:r>
            <a:r>
              <a:rPr lang="tr-TR" dirty="0"/>
              <a:t>≥ 94 cm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/>
              <a:t>TEMD</a:t>
            </a:r>
          </a:p>
          <a:p>
            <a:pPr lvl="1"/>
            <a:r>
              <a:rPr lang="tr-TR" dirty="0" smtClean="0"/>
              <a:t>Kadınlarda ≥90 cm</a:t>
            </a:r>
          </a:p>
          <a:p>
            <a:pPr lvl="1"/>
            <a:r>
              <a:rPr lang="tr-TR" dirty="0"/>
              <a:t>E</a:t>
            </a:r>
            <a:r>
              <a:rPr lang="tr-TR" dirty="0" smtClean="0"/>
              <a:t>rkeklerde ≥100 </a:t>
            </a:r>
            <a:r>
              <a:rPr lang="tr-TR" dirty="0"/>
              <a:t>cm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2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7316787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462088" y="379413"/>
            <a:ext cx="6048375" cy="76944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tr-TR" sz="4400" dirty="0" smtClean="0">
                <a:solidFill>
                  <a:srgbClr val="FF0000"/>
                </a:solidFill>
                <a:latin typeface="+mj-lt"/>
              </a:rPr>
              <a:t>Dünyada </a:t>
            </a:r>
            <a:r>
              <a:rPr lang="tr-TR" sz="4400" dirty="0" err="1">
                <a:solidFill>
                  <a:srgbClr val="FF0000"/>
                </a:solidFill>
                <a:latin typeface="+mj-lt"/>
              </a:rPr>
              <a:t>Obezite</a:t>
            </a:r>
            <a:r>
              <a:rPr lang="tr-TR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4400" dirty="0" smtClean="0">
                <a:solidFill>
                  <a:srgbClr val="FF0000"/>
                </a:solidFill>
                <a:latin typeface="+mj-lt"/>
              </a:rPr>
              <a:t>Sıklığı</a:t>
            </a:r>
            <a:endParaRPr lang="tr-TR" sz="4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4221163"/>
            <a:ext cx="657225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533525" y="4356100"/>
            <a:ext cx="8778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&lt; 10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547813" y="4652963"/>
            <a:ext cx="1165225" cy="369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 b="1">
                <a:solidFill>
                  <a:srgbClr val="376092"/>
                </a:solidFill>
              </a:rPr>
              <a:t>10 – 19.9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476375" y="5013325"/>
            <a:ext cx="1163638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 b="1">
                <a:solidFill>
                  <a:srgbClr val="376092"/>
                </a:solidFill>
              </a:rPr>
              <a:t>20 – 29.9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547813" y="5373688"/>
            <a:ext cx="12239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u="sng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&gt;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30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476375" y="5795963"/>
            <a:ext cx="18716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Veri olmayan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476375" y="6165850"/>
            <a:ext cx="18716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Uygulanamayan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395288" y="3933825"/>
            <a:ext cx="2160587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 b="1">
                <a:solidFill>
                  <a:srgbClr val="376092"/>
                </a:solidFill>
              </a:rPr>
              <a:t>Obezite Prevalansı</a:t>
            </a:r>
          </a:p>
        </p:txBody>
      </p:sp>
    </p:spTree>
    <p:extLst>
      <p:ext uri="{BB962C8B-B14F-4D97-AF65-F5344CB8AC3E}">
        <p14:creationId xmlns:p14="http://schemas.microsoft.com/office/powerpoint/2010/main" val="39393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4.tif                                                         0000B515ISLER                          BBBB94C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7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1769</Words>
  <Application>Microsoft Office PowerPoint</Application>
  <PresentationFormat>Ekran Gösterisi (4:3)</PresentationFormat>
  <Paragraphs>222</Paragraphs>
  <Slides>48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Bağlantılar</vt:lpstr>
      </vt:variant>
      <vt:variant>
        <vt:i4>5</vt:i4>
      </vt:variant>
      <vt:variant>
        <vt:lpstr>Slayt Başlıkları</vt:lpstr>
      </vt:variant>
      <vt:variant>
        <vt:i4>48</vt:i4>
      </vt:variant>
    </vt:vector>
  </HeadingPairs>
  <TitlesOfParts>
    <vt:vector size="60" baseType="lpstr">
      <vt:lpstr>ＭＳ Ｐゴシック</vt:lpstr>
      <vt:lpstr>Arial</vt:lpstr>
      <vt:lpstr>Calibri</vt:lpstr>
      <vt:lpstr>Times New Roman</vt:lpstr>
      <vt:lpstr>Wingdings</vt:lpstr>
      <vt:lpstr>Wingdings 2</vt:lpstr>
      <vt:lpstr>Office Theme</vt:lpstr>
      <vt:lpstr>file:///\\localhost\Users\ozgur\Desktop\Macintosh%20HD:Users:ozgur:Desktop:Kitap:10.Obezite.docx!OLE_LINK5</vt:lpstr>
      <vt:lpstr>file:///\\localhost\Users\ozgur\Desktop\Macintosh%20HD:Users:ozgur:Desktop:Kitap:10.Obezite.docx!OLE_LINK1</vt:lpstr>
      <vt:lpstr>file:///\\localhost\Users\ozgur\Desktop\Macintosh%20HD:Users:ozgur:Desktop:Kitap:10.Obezite.docx!OLE_LINK3</vt:lpstr>
      <vt:lpstr>file:///\\localhost\Users\ozgur\Desktop\Macintosh%20HD:Users:ozgur:Desktop:Kitap:10.Obezite.docx!OLE_LINK4</vt:lpstr>
      <vt:lpstr>file:///\\localhost\Users\ozgur\Desktop\Macintosh%20HD:Users:ozgur:Desktop:Kitap:10.Obezite.docx!OLE_LINK1</vt:lpstr>
      <vt:lpstr>Obezite Tanısı, Korunma yolları, komplikayonları ve tedavisi</vt:lpstr>
      <vt:lpstr>Obezite</vt:lpstr>
      <vt:lpstr>Obezite</vt:lpstr>
      <vt:lpstr>Obezite</vt:lpstr>
      <vt:lpstr>BKI’ne göre sınıflama ve mortalite riski</vt:lpstr>
      <vt:lpstr>Santral Obezite</vt:lpstr>
      <vt:lpstr>Sanral Obezite için Bel Çevresi</vt:lpstr>
      <vt:lpstr>PowerPoint Sunusu</vt:lpstr>
      <vt:lpstr>PowerPoint Sunusu</vt:lpstr>
      <vt:lpstr>TURDEP-I’den TURDEP-II’ye yaş grubu ve cinsiyete göre obezite prevalansının değişimi</vt:lpstr>
      <vt:lpstr>TURDEP-I ve TURDEP-II Türkiye’deki Yetişkin Toplumunda BKİ Grupları Dağılımı</vt:lpstr>
      <vt:lpstr>TURDEP-I (1998)     TURDEP-II (2010)</vt:lpstr>
      <vt:lpstr>TURDEP-I (1998)     TURDEP-II (2010)</vt:lpstr>
      <vt:lpstr>Obezite Etyopatogenezi</vt:lpstr>
      <vt:lpstr>Obezite Etyopatogenezi</vt:lpstr>
      <vt:lpstr>Obezite gelişimini belirleyen genler </vt:lpstr>
      <vt:lpstr>Obezite Etyopatogenezi</vt:lpstr>
      <vt:lpstr>Obezite Etyopatogenezi</vt:lpstr>
      <vt:lpstr>Obezite ve Endokrin Mekanizmalar</vt:lpstr>
      <vt:lpstr>Hipotalamus Obezite İlişkisi</vt:lpstr>
      <vt:lpstr>Obeziteyi Belirleyici Faktörler</vt:lpstr>
      <vt:lpstr>Obesiteyi Belirleyici Faktörler</vt:lpstr>
      <vt:lpstr>Obezite Komplikasyonları</vt:lpstr>
      <vt:lpstr>PowerPoint Sunusu</vt:lpstr>
      <vt:lpstr>PowerPoint Sunusu</vt:lpstr>
      <vt:lpstr>Obezite ve mortalite riski</vt:lpstr>
      <vt:lpstr>PowerPoint Sunusu</vt:lpstr>
      <vt:lpstr>PowerPoint Sunusu</vt:lpstr>
      <vt:lpstr>PowerPoint Sunusu</vt:lpstr>
      <vt:lpstr>Obezite Taraması</vt:lpstr>
      <vt:lpstr>Obezite Taraması</vt:lpstr>
      <vt:lpstr>Fazla Kilolu ve Obez Hastaların Değerlendirilmesi</vt:lpstr>
      <vt:lpstr>Kilo alımına neden olabilecek ilaçlar </vt:lpstr>
      <vt:lpstr>Fazla Kilolu ve Obez Hastaların Değerlendirilmesi</vt:lpstr>
      <vt:lpstr>Fazla Kilolu ve Obez Hastaların Değerlendirilmesi</vt:lpstr>
      <vt:lpstr>Tedavi Planı</vt:lpstr>
      <vt:lpstr>Tedavi Planı</vt:lpstr>
      <vt:lpstr>Tedavi Planı</vt:lpstr>
      <vt:lpstr>Tedavi Planı</vt:lpstr>
      <vt:lpstr>Tedavi Planı</vt:lpstr>
      <vt:lpstr>Tedavi Planı</vt:lpstr>
      <vt:lpstr>Tedavi Planı</vt:lpstr>
      <vt:lpstr>Bariyatrik/metabolik cerrahi </vt:lpstr>
      <vt:lpstr>BKI ve risk faktörlerine göre kilo kaybettirici tedaviler</vt:lpstr>
      <vt:lpstr>Uzun Dönem Takip</vt:lpstr>
      <vt:lpstr>Ağırlık yönetimi programında belirlenmesi, değerlendirilmesi ve izlenmesi önerilenler</vt:lpstr>
      <vt:lpstr>Yeme şekilleri ve diyetlerin makrobesin içeriklerinin kilo kaybı üzerine etkileri</vt:lpstr>
      <vt:lpstr>Obezitenin Medikal Tedavisinde Kullanılan Ajanlar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Obezite Tanısı, Korunma yolları, komplikayonları ve tedavisi</dc:title>
  <dc:creator>Ozgur Demir</dc:creator>
  <cp:lastModifiedBy>Windows Kullanıcısı</cp:lastModifiedBy>
  <cp:revision>72</cp:revision>
  <dcterms:created xsi:type="dcterms:W3CDTF">2018-09-01T12:43:53Z</dcterms:created>
  <dcterms:modified xsi:type="dcterms:W3CDTF">2020-03-18T11:51:12Z</dcterms:modified>
</cp:coreProperties>
</file>