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7" r:id="rId1"/>
  </p:sldMasterIdLst>
  <p:sldIdLst>
    <p:sldId id="256" r:id="rId2"/>
    <p:sldId id="258" r:id="rId3"/>
    <p:sldId id="257" r:id="rId4"/>
    <p:sldId id="260" r:id="rId5"/>
    <p:sldId id="259" r:id="rId6"/>
    <p:sldId id="262" r:id="rId7"/>
    <p:sldId id="263" r:id="rId8"/>
    <p:sldId id="265" r:id="rId9"/>
    <p:sldId id="266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12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39861-F8C6-4B73-BBC9-B3F26333E920}" type="datetimeFigureOut">
              <a:rPr lang="tr-TR" smtClean="0"/>
              <a:t>04.02.2020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09417-BCCD-4627-B757-EFCFF71DA779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59228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39861-F8C6-4B73-BBC9-B3F26333E920}" type="datetimeFigureOut">
              <a:rPr lang="tr-TR" smtClean="0"/>
              <a:t>04.02.2020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09417-BCCD-4627-B757-EFCFF71DA7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25559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39861-F8C6-4B73-BBC9-B3F26333E920}" type="datetimeFigureOut">
              <a:rPr lang="tr-TR" smtClean="0"/>
              <a:t>04.02.2020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09417-BCCD-4627-B757-EFCFF71DA7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08278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39861-F8C6-4B73-BBC9-B3F26333E920}" type="datetimeFigureOut">
              <a:rPr lang="tr-TR" smtClean="0"/>
              <a:t>04.02.2020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09417-BCCD-4627-B757-EFCFF71DA779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515504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39861-F8C6-4B73-BBC9-B3F26333E920}" type="datetimeFigureOut">
              <a:rPr lang="tr-TR" smtClean="0"/>
              <a:t>04.02.2020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09417-BCCD-4627-B757-EFCFF71DA7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28436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39861-F8C6-4B73-BBC9-B3F26333E920}" type="datetimeFigureOut">
              <a:rPr lang="tr-TR" smtClean="0"/>
              <a:t>04.02.2020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09417-BCCD-4627-B757-EFCFF71DA779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829121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39861-F8C6-4B73-BBC9-B3F26333E920}" type="datetimeFigureOut">
              <a:rPr lang="tr-TR" smtClean="0"/>
              <a:t>04.02.2020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09417-BCCD-4627-B757-EFCFF71DA7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31143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39861-F8C6-4B73-BBC9-B3F26333E920}" type="datetimeFigureOut">
              <a:rPr lang="tr-TR" smtClean="0"/>
              <a:t>04.02.2020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09417-BCCD-4627-B757-EFCFF71DA7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87433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39861-F8C6-4B73-BBC9-B3F26333E920}" type="datetimeFigureOut">
              <a:rPr lang="tr-TR" smtClean="0"/>
              <a:t>04.02.2020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09417-BCCD-4627-B757-EFCFF71DA7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27436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39861-F8C6-4B73-BBC9-B3F26333E920}" type="datetimeFigureOut">
              <a:rPr lang="tr-TR" smtClean="0"/>
              <a:t>04.02.2020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09417-BCCD-4627-B757-EFCFF71DA7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2904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39861-F8C6-4B73-BBC9-B3F26333E920}" type="datetimeFigureOut">
              <a:rPr lang="tr-TR" smtClean="0"/>
              <a:t>04.02.2020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09417-BCCD-4627-B757-EFCFF71DA7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53172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39861-F8C6-4B73-BBC9-B3F26333E920}" type="datetimeFigureOut">
              <a:rPr lang="tr-TR" smtClean="0"/>
              <a:t>04.02.2020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09417-BCCD-4627-B757-EFCFF71DA7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86800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39861-F8C6-4B73-BBC9-B3F26333E920}" type="datetimeFigureOut">
              <a:rPr lang="tr-TR" smtClean="0"/>
              <a:t>04.02.2020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09417-BCCD-4627-B757-EFCFF71DA7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91098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39861-F8C6-4B73-BBC9-B3F26333E920}" type="datetimeFigureOut">
              <a:rPr lang="tr-TR" smtClean="0"/>
              <a:t>04.02.2020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09417-BCCD-4627-B757-EFCFF71DA7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58243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39861-F8C6-4B73-BBC9-B3F26333E920}" type="datetimeFigureOut">
              <a:rPr lang="tr-TR" smtClean="0"/>
              <a:t>04.02.2020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09417-BCCD-4627-B757-EFCFF71DA7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18114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39861-F8C6-4B73-BBC9-B3F26333E920}" type="datetimeFigureOut">
              <a:rPr lang="tr-TR" smtClean="0"/>
              <a:t>04.02.2020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09417-BCCD-4627-B757-EFCFF71DA7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63898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39861-F8C6-4B73-BBC9-B3F26333E920}" type="datetimeFigureOut">
              <a:rPr lang="tr-TR" smtClean="0"/>
              <a:t>04.02.2020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09417-BCCD-4627-B757-EFCFF71DA7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1821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EBA39861-F8C6-4B73-BBC9-B3F26333E920}" type="datetimeFigureOut">
              <a:rPr lang="tr-TR" smtClean="0"/>
              <a:t>04.02.2020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9909417-BCCD-4627-B757-EFCFF71DA7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691399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78" r:id="rId1"/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  <p:sldLayoutId id="2147483785" r:id="rId8"/>
    <p:sldLayoutId id="2147483786" r:id="rId9"/>
    <p:sldLayoutId id="2147483787" r:id="rId10"/>
    <p:sldLayoutId id="2147483788" r:id="rId11"/>
    <p:sldLayoutId id="2147483789" r:id="rId12"/>
    <p:sldLayoutId id="2147483790" r:id="rId13"/>
    <p:sldLayoutId id="2147483791" r:id="rId14"/>
    <p:sldLayoutId id="2147483792" r:id="rId15"/>
    <p:sldLayoutId id="2147483793" r:id="rId16"/>
    <p:sldLayoutId id="2147483794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="" xmlns:a16="http://schemas.microsoft.com/office/drawing/2014/main" id="{A0947A8C-E583-4D83-B0DE-15FC52AD3263}"/>
              </a:ext>
            </a:extLst>
          </p:cNvPr>
          <p:cNvSpPr txBox="1"/>
          <p:nvPr/>
        </p:nvSpPr>
        <p:spPr>
          <a:xfrm>
            <a:off x="2983252" y="1805577"/>
            <a:ext cx="5989983" cy="28253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</a:pPr>
            <a:r>
              <a:rPr lang="tr-TR" sz="7400" b="1" dirty="0" smtClean="0">
                <a:solidFill>
                  <a:schemeClr val="accent6">
                    <a:lumMod val="50000"/>
                  </a:schemeClr>
                </a:solidFill>
                <a:latin typeface="Algerian" panose="04020705040A02060702" pitchFamily="82" charset="0"/>
              </a:rPr>
              <a:t>Karşılama ve uğurlama</a:t>
            </a:r>
            <a:endParaRPr lang="tr-TR" sz="7400" b="1" dirty="0">
              <a:solidFill>
                <a:schemeClr val="accent6">
                  <a:lumMod val="50000"/>
                </a:schemeClr>
              </a:solidFill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49858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>
            <a:extLst>
              <a:ext uri="{FF2B5EF4-FFF2-40B4-BE49-F238E27FC236}">
                <a16:creationId xmlns="" xmlns:a16="http://schemas.microsoft.com/office/drawing/2014/main" id="{B44B0F23-6DA1-44A9-961F-B4E2EBBB038D}"/>
              </a:ext>
            </a:extLst>
          </p:cNvPr>
          <p:cNvSpPr/>
          <p:nvPr/>
        </p:nvSpPr>
        <p:spPr>
          <a:xfrm>
            <a:off x="437512" y="2212503"/>
            <a:ext cx="7600122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r-TR" sz="4400" b="1" dirty="0" smtClean="0">
                <a:solidFill>
                  <a:schemeClr val="accent6">
                    <a:lumMod val="75000"/>
                  </a:schemeClr>
                </a:solidFill>
                <a:latin typeface="Palatino Linotype" panose="02040502050505030304" pitchFamily="18" charset="0"/>
              </a:rPr>
              <a:t>Karşılama ve uğurlamalarda kıdem ve makamlarına göre kişilerin hareket etmesi önemlidir</a:t>
            </a:r>
            <a:endParaRPr lang="tr-TR" sz="4400" b="1" dirty="0">
              <a:solidFill>
                <a:schemeClr val="accent6">
                  <a:lumMod val="75000"/>
                </a:schemeClr>
              </a:solidFill>
              <a:latin typeface="Palatino Linotype" panose="02040502050505030304" pitchFamily="18" charset="0"/>
            </a:endParaRPr>
          </a:p>
        </p:txBody>
      </p:sp>
      <p:pic>
        <p:nvPicPr>
          <p:cNvPr id="7" name="Resim 6">
            <a:extLst>
              <a:ext uri="{FF2B5EF4-FFF2-40B4-BE49-F238E27FC236}">
                <a16:creationId xmlns="" xmlns:a16="http://schemas.microsoft.com/office/drawing/2014/main" id="{1117127A-5D18-4DD4-BF2F-77A48A542E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0244" y="2212503"/>
            <a:ext cx="4611756" cy="353785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892872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>
            <a:extLst>
              <a:ext uri="{FF2B5EF4-FFF2-40B4-BE49-F238E27FC236}">
                <a16:creationId xmlns="" xmlns:a16="http://schemas.microsoft.com/office/drawing/2014/main" id="{82A45A49-570B-423D-A812-E44FDBFDACE7}"/>
              </a:ext>
            </a:extLst>
          </p:cNvPr>
          <p:cNvSpPr/>
          <p:nvPr/>
        </p:nvSpPr>
        <p:spPr>
          <a:xfrm>
            <a:off x="4075612" y="3102224"/>
            <a:ext cx="7541622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tr-TR" sz="4400" b="1" dirty="0" smtClean="0">
                <a:solidFill>
                  <a:schemeClr val="accent6">
                    <a:lumMod val="75000"/>
                  </a:schemeClr>
                </a:solidFill>
                <a:latin typeface="Palatino Linotype" panose="02040502050505030304" pitchFamily="18" charset="0"/>
              </a:rPr>
              <a:t>Karşılama ve uğurlamada töreni kabul eden kişi (Konuk) sağda görülecek şekilde yer alır.</a:t>
            </a:r>
            <a:endParaRPr lang="tr-TR" sz="4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5" name="Resim 4">
            <a:extLst>
              <a:ext uri="{FF2B5EF4-FFF2-40B4-BE49-F238E27FC236}">
                <a16:creationId xmlns="" xmlns:a16="http://schemas.microsoft.com/office/drawing/2014/main" id="{18F5AFBE-4C3A-45A8-8F42-156FA8BC32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449" y="924065"/>
            <a:ext cx="3762213" cy="357854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683826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="" xmlns:a16="http://schemas.microsoft.com/office/drawing/2014/main" id="{BB98D339-18BE-49E7-9923-92726EBAC1FC}"/>
              </a:ext>
            </a:extLst>
          </p:cNvPr>
          <p:cNvSpPr/>
          <p:nvPr/>
        </p:nvSpPr>
        <p:spPr>
          <a:xfrm>
            <a:off x="2614216" y="3174887"/>
            <a:ext cx="7776185" cy="2941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tr-TR" sz="2800" b="1" dirty="0" smtClean="0">
                <a:solidFill>
                  <a:schemeClr val="accent6">
                    <a:lumMod val="75000"/>
                  </a:schemeClr>
                </a:solidFill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Üstleri uçaktan yada otomobilden indikleri zaman karşılarken başta kıdemli sonra kıdemsizler, uğurlarken ise önce kıdemsizler sonra kıdemliler yer alır.</a:t>
            </a: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tr-TR" sz="2800" b="1" dirty="0" smtClean="0">
                <a:solidFill>
                  <a:schemeClr val="accent6">
                    <a:lumMod val="75000"/>
                  </a:schemeClr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Uçağa binerke</a:t>
            </a:r>
            <a:r>
              <a:rPr lang="tr-TR" sz="2800" b="1" dirty="0" smtClean="0">
                <a:solidFill>
                  <a:schemeClr val="accent6">
                    <a:lumMod val="75000"/>
                  </a:schemeClr>
                </a:solidFill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 önce kıdemsizler sonra üstler biner. İnerken de tam tersi geçerlidir.</a:t>
            </a:r>
            <a:endParaRPr lang="tr-TR" sz="2800" b="1" dirty="0">
              <a:solidFill>
                <a:schemeClr val="accent6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654" y="297433"/>
            <a:ext cx="4542005" cy="2554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03038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="" xmlns:a16="http://schemas.microsoft.com/office/drawing/2014/main" id="{DDC3A6D4-E3E3-4AF0-98E6-3F131E7492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0216" y="413556"/>
            <a:ext cx="3652215" cy="345115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Metin Yer Tutucusu 4"/>
          <p:cNvSpPr>
            <a:spLocks noGrp="1"/>
          </p:cNvSpPr>
          <p:nvPr>
            <p:ph type="body" idx="1"/>
          </p:nvPr>
        </p:nvSpPr>
        <p:spPr>
          <a:xfrm>
            <a:off x="0" y="2758440"/>
            <a:ext cx="9544003" cy="3067594"/>
          </a:xfrm>
        </p:spPr>
        <p:txBody>
          <a:bodyPr>
            <a:noAutofit/>
          </a:bodyPr>
          <a:lstStyle/>
          <a:p>
            <a:r>
              <a:rPr lang="tr-TR" sz="3200" dirty="0" smtClean="0">
                <a:solidFill>
                  <a:srgbClr val="FF0000"/>
                </a:solidFill>
              </a:rPr>
              <a:t>Protokolde karşılama ve uğurlamalar çok önemlidir. Üst ve eş düzey konuklarımızı kapıda karşılayalım ve uğurlayalım.</a:t>
            </a:r>
          </a:p>
          <a:p>
            <a:r>
              <a:rPr lang="tr-TR" sz="3200" dirty="0" smtClean="0">
                <a:solidFill>
                  <a:srgbClr val="FF0000"/>
                </a:solidFill>
              </a:rPr>
              <a:t>Karşılamada en üst olan, konuğa ilk önce </a:t>
            </a:r>
            <a:r>
              <a:rPr lang="tr-TR" sz="3200" dirty="0" err="1" smtClean="0">
                <a:solidFill>
                  <a:srgbClr val="FF0000"/>
                </a:solidFill>
              </a:rPr>
              <a:t>hoşgeldiniz</a:t>
            </a:r>
            <a:r>
              <a:rPr lang="tr-TR" sz="3200" dirty="0" smtClean="0">
                <a:solidFill>
                  <a:srgbClr val="FF0000"/>
                </a:solidFill>
              </a:rPr>
              <a:t> der ve elini sıkar. Uğurlamada ise ilk önce kıdemsizler güle güle der en üst en son güle güle diyerek elini sıkar.</a:t>
            </a:r>
          </a:p>
          <a:p>
            <a:endParaRPr lang="tr-TR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14554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="" xmlns:a16="http://schemas.microsoft.com/office/drawing/2014/main" id="{AE5C3A3F-066D-48A0-A17E-3EDE5C544FEE}"/>
              </a:ext>
            </a:extLst>
          </p:cNvPr>
          <p:cNvSpPr/>
          <p:nvPr/>
        </p:nvSpPr>
        <p:spPr>
          <a:xfrm>
            <a:off x="1172818" y="1648332"/>
            <a:ext cx="9846364" cy="4777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tr-TR" sz="4000" b="1" dirty="0" smtClean="0">
                <a:solidFill>
                  <a:schemeClr val="accent6">
                    <a:lumMod val="75000"/>
                  </a:schemeClr>
                </a:solidFill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 sıkma da el uzatma önceliği üst olanındır.</a:t>
            </a: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tr-TR" sz="4000" b="1" dirty="0" smtClean="0">
                <a:solidFill>
                  <a:schemeClr val="accent6">
                    <a:lumMod val="75000"/>
                  </a:schemeClr>
                </a:solidFill>
                <a:effectLst/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Karşılamada ev sahibi önden gider ve buyur eder. Ancak önde yol gösteren birisi var ise yada bilinen bir yere gidiliyorsa/giriliyorsa ev sahibi konuğun yada üstün soluna geçerek yürür.</a:t>
            </a:r>
            <a:endParaRPr lang="tr-TR" sz="4000" b="1" dirty="0">
              <a:solidFill>
                <a:schemeClr val="accent6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4769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="" xmlns:a16="http://schemas.microsoft.com/office/drawing/2014/main" id="{724F42C0-74F8-4848-AA5A-86E5FD4000A4}"/>
              </a:ext>
            </a:extLst>
          </p:cNvPr>
          <p:cNvSpPr/>
          <p:nvPr/>
        </p:nvSpPr>
        <p:spPr>
          <a:xfrm>
            <a:off x="940903" y="1031726"/>
            <a:ext cx="10058399" cy="52450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tr-TR" sz="3600" b="1" dirty="0" smtClean="0">
                <a:solidFill>
                  <a:schemeClr val="accent6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Üst yöneticilerimizi odamızın kapısında değil binamızın kapısında karşılayarak uğurlamalıyız.</a:t>
            </a: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endParaRPr lang="tr-TR" sz="3600" b="1" dirty="0" smtClean="0">
              <a:solidFill>
                <a:schemeClr val="accent6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tr-TR" sz="3600" b="1" dirty="0" smtClean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Eş düzeydeki konuğumuzu ise dairemizin kapısında karşılayıp uğurlamalıyız.</a:t>
            </a: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endParaRPr lang="tr-TR" sz="3600" b="1" dirty="0" smtClean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tr-TR" sz="3600" b="1" dirty="0" smtClean="0">
                <a:solidFill>
                  <a:schemeClr val="accent6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Alt konuğumuzu da odamızın kapısından uğurlarız. Ayağa kalkarak elini sıkarak karşılarız.</a:t>
            </a:r>
            <a:endParaRPr lang="tr-TR" sz="3600" b="1" dirty="0">
              <a:solidFill>
                <a:schemeClr val="accent6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82393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="" xmlns:a16="http://schemas.microsoft.com/office/drawing/2014/main" id="{BCCA44DF-FFBA-479B-BB3B-5A0B2527A39F}"/>
              </a:ext>
            </a:extLst>
          </p:cNvPr>
          <p:cNvSpPr/>
          <p:nvPr/>
        </p:nvSpPr>
        <p:spPr>
          <a:xfrm>
            <a:off x="1232453" y="893862"/>
            <a:ext cx="10190922" cy="22658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tr-TR" sz="4400" b="1" dirty="0" smtClean="0">
                <a:solidFill>
                  <a:schemeClr val="accent6">
                    <a:lumMod val="75000"/>
                  </a:schemeClr>
                </a:solidFill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Planlı olarak üst konuğumuz teşrif ediyor ise özel gündemle provalı karşılama yaparız.</a:t>
            </a:r>
            <a:endParaRPr lang="tr-TR" sz="4400" b="1" dirty="0">
              <a:solidFill>
                <a:schemeClr val="accent6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2496" y="3396343"/>
            <a:ext cx="5905500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84903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1148" y="2468880"/>
            <a:ext cx="10811103" cy="180267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3200" dirty="0" smtClean="0">
                <a:solidFill>
                  <a:schemeClr val="accent6"/>
                </a:solidFill>
                <a:latin typeface="Arial Black" panose="020B0A04020102020204" pitchFamily="34" charset="0"/>
              </a:rPr>
              <a:t>Uğurlamalarda önde gelen salonu terk etmeden kimse salonu terk etmemelidir. </a:t>
            </a:r>
          </a:p>
          <a:p>
            <a:pPr marL="0" indent="0">
              <a:buNone/>
            </a:pPr>
            <a:r>
              <a:rPr lang="tr-TR" sz="3200" dirty="0" smtClean="0">
                <a:solidFill>
                  <a:schemeClr val="accent6"/>
                </a:solidFill>
                <a:latin typeface="Arial Black" panose="020B0A04020102020204" pitchFamily="34" charset="0"/>
              </a:rPr>
              <a:t>Önde gelen otomobiline kadar uğurlanır. </a:t>
            </a:r>
          </a:p>
          <a:p>
            <a:pPr marL="0" indent="0">
              <a:buNone/>
            </a:pPr>
            <a:r>
              <a:rPr lang="tr-TR" sz="3200" dirty="0" smtClean="0">
                <a:solidFill>
                  <a:schemeClr val="accent6"/>
                </a:solidFill>
                <a:latin typeface="Arial Black" panose="020B0A04020102020204" pitchFamily="34" charset="0"/>
              </a:rPr>
              <a:t>Araba hareket etmeden geri dönülmemelidir.</a:t>
            </a:r>
          </a:p>
          <a:p>
            <a:pPr marL="0" indent="0">
              <a:buNone/>
            </a:pPr>
            <a:r>
              <a:rPr lang="tr-TR" sz="3200" dirty="0" smtClean="0">
                <a:solidFill>
                  <a:schemeClr val="accent6"/>
                </a:solidFill>
                <a:latin typeface="Arial Black" panose="020B0A04020102020204" pitchFamily="34" charset="0"/>
              </a:rPr>
              <a:t>Karşılamada uygulanan kurallar uğurlama içinde geçerlidir.</a:t>
            </a:r>
            <a:endParaRPr lang="tr-TR" sz="3200" dirty="0">
              <a:solidFill>
                <a:schemeClr val="accent6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3469117"/>
      </p:ext>
    </p:extLst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81</TotalTime>
  <Words>228</Words>
  <Application>Microsoft Office PowerPoint</Application>
  <PresentationFormat>Özel</PresentationFormat>
  <Paragraphs>19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Dilim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Mustafa Yılmaz</dc:creator>
  <cp:lastModifiedBy>hatice</cp:lastModifiedBy>
  <cp:revision>13</cp:revision>
  <dcterms:created xsi:type="dcterms:W3CDTF">2019-04-10T11:57:04Z</dcterms:created>
  <dcterms:modified xsi:type="dcterms:W3CDTF">2020-02-04T13:25:21Z</dcterms:modified>
</cp:coreProperties>
</file>