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8" r:id="rId3"/>
    <p:sldId id="260" r:id="rId4"/>
    <p:sldId id="261" r:id="rId5"/>
    <p:sldId id="257" r:id="rId6"/>
    <p:sldId id="259"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16" autoAdjust="0"/>
    <p:restoredTop sz="94660"/>
  </p:normalViewPr>
  <p:slideViewPr>
    <p:cSldViewPr snapToGrid="0">
      <p:cViewPr varScale="1">
        <p:scale>
          <a:sx n="76" d="100"/>
          <a:sy n="76" d="100"/>
        </p:scale>
        <p:origin x="126" y="7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78ABE3C1-DBE1-495D-B57B-2849774B866A}"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9255346" y="2750337"/>
            <a:ext cx="1171888" cy="1356442"/>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Yazılı Panoramik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46C117F-5CCF-4837-BE5F-2B92066CAFAF}"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309"/>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84EB90BD-B6CE-46B7-997F-7313B992CCDC}"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1161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tr-TR" smtClean="0"/>
              <a:t>Asıl başlık stili için tıklatın</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CDB9D11F-B188-461D-B23F-39381795C052}"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52E6D8D9-55A2-4063-B0F3-121F44549695}"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10729455" y="470992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Sütu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tr-TR" smtClean="0"/>
              <a:t>Asıl başlık stili için tıklatın</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D4B24536-994D-4021-A283-9F449C0DB50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Resim Sütunu">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tr-TR" smtClean="0"/>
              <a:t>Asıl başlık stili için tıklatın</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3" name="Date Placeholder 2"/>
          <p:cNvSpPr>
            <a:spLocks noGrp="1"/>
          </p:cNvSpPr>
          <p:nvPr>
            <p:ph type="dt" sz="half" idx="10"/>
          </p:nvPr>
        </p:nvSpPr>
        <p:spPr/>
        <p:txBody>
          <a:bodyPr/>
          <a:lstStyle/>
          <a:p>
            <a:fld id="{3CBBBB78-C96F-47B7-AB17-D852CA960AC9}"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FA3F48C-C7C6-4055-9F49-3777875E72AE}"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6178E61D-D431-422C-9764-11DAFE33AB63}" type="datetimeFigureOut">
              <a:rPr lang="en-US" dirty="0"/>
              <a:t>4/22/2019</a:t>
            </a:fld>
            <a:endParaRPr lang="en-US" dirty="0"/>
          </a:p>
        </p:txBody>
      </p:sp>
      <p:sp>
        <p:nvSpPr>
          <p:cNvPr id="5" name="Footer Placeholder 4"/>
          <p:cNvSpPr>
            <a:spLocks noGrp="1"/>
          </p:cNvSpPr>
          <p:nvPr>
            <p:ph type="ftr" sz="quarter" idx="11"/>
          </p:nvPr>
        </p:nvSpPr>
        <p:spPr>
          <a:xfrm>
            <a:off x="680321" y="5936188"/>
            <a:ext cx="6126805" cy="365125"/>
          </a:xfrm>
        </p:spPr>
        <p:txBody>
          <a:bodyPr/>
          <a:lstStyle/>
          <a:p>
            <a:endParaRPr lang="en-US" dirty="0"/>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6D22F896-40B5-4ADD-8801-0D06FADFA09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2DE42F4-6EEF-4EF7-8ED4-2208F0F89A08}"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tr-TR" smtClean="0"/>
              <a:t>Asıl başlık stili için tıklatın</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30578ACC-22D6-47C1-A373-4FD133E34F3C}" type="datetimeFigureOut">
              <a:rPr lang="en-US" dirty="0"/>
              <a:t>4/22/2019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10729455" y="2869895"/>
            <a:ext cx="1154151" cy="1090789"/>
          </a:xfrm>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E5A6C69-6797-4E8A-BF37-F2C3751466E9}"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680322" y="3030008"/>
            <a:ext cx="4698355"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5594123" y="3030008"/>
            <a:ext cx="4700059" cy="2906179"/>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D82014A1-A632-4878-A0D3-F52BA7563730}" type="datetimeFigureOut">
              <a:rPr lang="en-US" dirty="0"/>
              <a:t>4/22/2019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CE99F462-093F-4566-844B-4C71F2739DA5}" type="datetimeFigureOut">
              <a:rPr lang="en-US" dirty="0"/>
              <a:t>4/22/2019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3D24A7AC-904D-4781-85BA-7D10C17ED021}" type="datetimeFigureOut">
              <a:rPr lang="en-US" dirty="0"/>
              <a:t>4/22/2019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tr-TR" smtClean="0"/>
              <a:t>Asıl başlık stili için tıklatın</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E331444B-B92B-4E27-8C94-BB93EAF5CB18}"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363EFA5E-FA76-400D-B3DC-F0BA90E6D107}" type="datetimeFigureOut">
              <a:rPr lang="en-US" dirty="0"/>
              <a:t>4/22/2019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9D6E9DEC-419B-4CC5-A080-3B06BD5A8291}" type="datetimeFigureOut">
              <a:rPr lang="en-US" dirty="0"/>
              <a:t>4/22/2019</a:t>
            </a:fld>
            <a:endParaRPr lang="en-US" dirty="0"/>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hf sldNum="0" hdr="0" ftr="0" dt="0"/>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devtiyatro.gov.tr/hakkimizda-kurulus-amaci-ve-teskilat-semasi.html" TargetMode="External"/><Relationship Id="rId2" Type="http://schemas.openxmlformats.org/officeDocument/2006/relationships/hyperlink" Target="http://www.mevzuat.adalet.gov.tr/html/937.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www.operabale.gov.tr/tr-tr/kurumsal/genel-mudurluk/Sayfalar/Tarihce.aspx"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cso.gov.tr/"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cso.gov.tr/"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smtClean="0"/>
              <a:t>Eğitim Kültür Sanat Muhabirliği</a:t>
            </a:r>
            <a:endParaRPr lang="tr-TR" dirty="0"/>
          </a:p>
        </p:txBody>
      </p:sp>
      <p:sp>
        <p:nvSpPr>
          <p:cNvPr id="3" name="Alt Başlık 2"/>
          <p:cNvSpPr>
            <a:spLocks noGrp="1"/>
          </p:cNvSpPr>
          <p:nvPr>
            <p:ph type="subTitle" idx="1"/>
          </p:nvPr>
        </p:nvSpPr>
        <p:spPr/>
        <p:txBody>
          <a:bodyPr/>
          <a:lstStyle/>
          <a:p>
            <a:r>
              <a:rPr lang="tr-TR" dirty="0" smtClean="0"/>
              <a:t>12. Hafta</a:t>
            </a:r>
            <a:endParaRPr lang="tr-TR" dirty="0"/>
          </a:p>
        </p:txBody>
      </p:sp>
    </p:spTree>
    <p:extLst>
      <p:ext uri="{BB962C8B-B14F-4D97-AF65-F5344CB8AC3E}">
        <p14:creationId xmlns:p14="http://schemas.microsoft.com/office/powerpoint/2010/main" val="35643330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 Tiyatroları</a:t>
            </a:r>
            <a:endParaRPr lang="tr-TR" dirty="0"/>
          </a:p>
        </p:txBody>
      </p:sp>
      <p:sp>
        <p:nvSpPr>
          <p:cNvPr id="3" name="İçerik Yer Tutucusu 2"/>
          <p:cNvSpPr>
            <a:spLocks noGrp="1"/>
          </p:cNvSpPr>
          <p:nvPr>
            <p:ph idx="1"/>
          </p:nvPr>
        </p:nvSpPr>
        <p:spPr>
          <a:xfrm>
            <a:off x="680321" y="2336872"/>
            <a:ext cx="9613861" cy="4381427"/>
          </a:xfrm>
        </p:spPr>
        <p:txBody>
          <a:bodyPr>
            <a:normAutofit lnSpcReduction="10000"/>
          </a:bodyPr>
          <a:lstStyle/>
          <a:p>
            <a:pPr fontAlgn="base"/>
            <a:r>
              <a:rPr lang="tr-TR" b="1" dirty="0"/>
              <a:t>Devlet Tiyatroları;</a:t>
            </a:r>
            <a:endParaRPr lang="tr-TR" dirty="0"/>
          </a:p>
          <a:p>
            <a:pPr fontAlgn="base"/>
            <a:r>
              <a:rPr lang="tr-TR" dirty="0"/>
              <a:t>- Yerli ve yabancı eserlerle halkın genel eğitimini, dil ve kültürünü yükseltmek,</a:t>
            </a:r>
            <a:br>
              <a:rPr lang="tr-TR" dirty="0"/>
            </a:br>
            <a:r>
              <a:rPr lang="tr-TR" dirty="0"/>
              <a:t>- Türk Sahne Sanatlarının yurtiçinde ve yurtdışında gelişmesini, yayılmasını ve tanıtılmasını sağlamak,</a:t>
            </a:r>
          </a:p>
          <a:p>
            <a:pPr fontAlgn="base"/>
            <a:r>
              <a:rPr lang="tr-TR" dirty="0"/>
              <a:t>- Türk dilini yerleştirmek ve şive birliğini meydana getirmek,</a:t>
            </a:r>
            <a:br>
              <a:rPr lang="tr-TR" dirty="0"/>
            </a:br>
            <a:r>
              <a:rPr lang="tr-TR" dirty="0"/>
              <a:t>- Temel değerler üzerinde doğru yargılara varılmasını sağlamak,</a:t>
            </a:r>
            <a:br>
              <a:rPr lang="tr-TR" dirty="0"/>
            </a:br>
            <a:r>
              <a:rPr lang="tr-TR" dirty="0"/>
              <a:t>- Sanat estetik duygusunu geliştirmek amacıyla 10 Haziran 1949 tarihinde kabul edilen </a:t>
            </a:r>
            <a:r>
              <a:rPr lang="tr-TR" dirty="0">
                <a:hlinkClick r:id="rId2"/>
              </a:rPr>
              <a:t>5441 sayılı kanun</a:t>
            </a:r>
            <a:r>
              <a:rPr lang="tr-TR" dirty="0"/>
              <a:t> ile kurulmuştur.</a:t>
            </a:r>
          </a:p>
          <a:p>
            <a:endParaRPr lang="tr-TR" dirty="0" smtClean="0"/>
          </a:p>
          <a:p>
            <a:r>
              <a:rPr lang="tr-TR" dirty="0">
                <a:hlinkClick r:id="rId3"/>
              </a:rPr>
              <a:t>http://devtiyatro.gov.tr/hakkimizda-kurulus-amaci-ve-teskilat-semasi.html</a:t>
            </a:r>
            <a:endParaRPr lang="tr-TR" dirty="0"/>
          </a:p>
        </p:txBody>
      </p:sp>
    </p:spTree>
    <p:extLst>
      <p:ext uri="{BB962C8B-B14F-4D97-AF65-F5344CB8AC3E}">
        <p14:creationId xmlns:p14="http://schemas.microsoft.com/office/powerpoint/2010/main" val="4431528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 Tiyatroları</a:t>
            </a:r>
            <a:endParaRPr lang="tr-TR" dirty="0"/>
          </a:p>
        </p:txBody>
      </p:sp>
      <p:sp>
        <p:nvSpPr>
          <p:cNvPr id="3" name="İçerik Yer Tutucusu 2"/>
          <p:cNvSpPr>
            <a:spLocks noGrp="1"/>
          </p:cNvSpPr>
          <p:nvPr>
            <p:ph idx="1"/>
          </p:nvPr>
        </p:nvSpPr>
        <p:spPr>
          <a:xfrm>
            <a:off x="680321" y="2336872"/>
            <a:ext cx="9613861" cy="4381427"/>
          </a:xfrm>
        </p:spPr>
        <p:txBody>
          <a:bodyPr>
            <a:normAutofit/>
          </a:bodyPr>
          <a:lstStyle/>
          <a:p>
            <a:r>
              <a:rPr lang="tr-TR" b="1" u="sng" dirty="0"/>
              <a:t>FAALİYETLER</a:t>
            </a:r>
          </a:p>
          <a:p>
            <a:pPr lvl="1">
              <a:lnSpc>
                <a:spcPct val="150000"/>
              </a:lnSpc>
            </a:pPr>
            <a:r>
              <a:rPr lang="tr-TR" dirty="0" smtClean="0"/>
              <a:t>Sezon Temsilleri</a:t>
            </a:r>
          </a:p>
          <a:p>
            <a:pPr lvl="1">
              <a:lnSpc>
                <a:spcPct val="150000"/>
              </a:lnSpc>
            </a:pPr>
            <a:r>
              <a:rPr lang="tr-TR" dirty="0" smtClean="0"/>
              <a:t>Yurtiçi Turne Temsilleri</a:t>
            </a:r>
          </a:p>
          <a:p>
            <a:pPr lvl="1">
              <a:lnSpc>
                <a:spcPct val="150000"/>
              </a:lnSpc>
            </a:pPr>
            <a:r>
              <a:rPr lang="tr-TR" dirty="0" smtClean="0"/>
              <a:t>Yurtdışı Turne Temsilleri</a:t>
            </a:r>
          </a:p>
          <a:p>
            <a:pPr lvl="1">
              <a:lnSpc>
                <a:spcPct val="150000"/>
              </a:lnSpc>
            </a:pPr>
            <a:r>
              <a:rPr lang="tr-TR" dirty="0" smtClean="0"/>
              <a:t>Ulusal Tiyatro Festivalleri</a:t>
            </a:r>
          </a:p>
          <a:p>
            <a:pPr lvl="1">
              <a:lnSpc>
                <a:spcPct val="150000"/>
              </a:lnSpc>
            </a:pPr>
            <a:r>
              <a:rPr lang="tr-TR" dirty="0" smtClean="0"/>
              <a:t>Uluslararası Tiyatro Festivalleri</a:t>
            </a:r>
          </a:p>
          <a:p>
            <a:pPr lvl="1">
              <a:lnSpc>
                <a:spcPct val="150000"/>
              </a:lnSpc>
            </a:pPr>
            <a:r>
              <a:rPr lang="tr-TR" dirty="0" smtClean="0"/>
              <a:t>Yeni Sahnelerin Açılması</a:t>
            </a:r>
          </a:p>
          <a:p>
            <a:pPr lvl="1">
              <a:lnSpc>
                <a:spcPct val="150000"/>
              </a:lnSpc>
            </a:pPr>
            <a:r>
              <a:rPr lang="tr-TR" dirty="0" smtClean="0"/>
              <a:t>Sosyal Sorumluluk Faaliyetleri</a:t>
            </a:r>
          </a:p>
          <a:p>
            <a:endParaRPr lang="tr-TR" dirty="0"/>
          </a:p>
          <a:p>
            <a:endParaRPr lang="tr-TR" dirty="0"/>
          </a:p>
        </p:txBody>
      </p:sp>
    </p:spTree>
    <p:extLst>
      <p:ext uri="{BB962C8B-B14F-4D97-AF65-F5344CB8AC3E}">
        <p14:creationId xmlns:p14="http://schemas.microsoft.com/office/powerpoint/2010/main" val="11473149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Devlet Tiyatroları</a:t>
            </a:r>
          </a:p>
        </p:txBody>
      </p:sp>
      <p:sp>
        <p:nvSpPr>
          <p:cNvPr id="3" name="İçerik Yer Tutucusu 2"/>
          <p:cNvSpPr>
            <a:spLocks noGrp="1"/>
          </p:cNvSpPr>
          <p:nvPr>
            <p:ph idx="1"/>
          </p:nvPr>
        </p:nvSpPr>
        <p:spPr>
          <a:xfrm>
            <a:off x="680321" y="1834166"/>
            <a:ext cx="9613861" cy="4922233"/>
          </a:xfrm>
        </p:spPr>
        <p:txBody>
          <a:bodyPr>
            <a:normAutofit fontScale="92500" lnSpcReduction="10000"/>
          </a:bodyPr>
          <a:lstStyle/>
          <a:p>
            <a:r>
              <a:rPr lang="tr-TR" dirty="0" smtClean="0"/>
              <a:t>Adana</a:t>
            </a:r>
          </a:p>
          <a:p>
            <a:r>
              <a:rPr lang="tr-TR" dirty="0" smtClean="0"/>
              <a:t>Ankara</a:t>
            </a:r>
          </a:p>
          <a:p>
            <a:r>
              <a:rPr lang="tr-TR" dirty="0" smtClean="0"/>
              <a:t>Antalya</a:t>
            </a:r>
          </a:p>
          <a:p>
            <a:r>
              <a:rPr lang="tr-TR" dirty="0" smtClean="0"/>
              <a:t>Bursa</a:t>
            </a:r>
          </a:p>
          <a:p>
            <a:r>
              <a:rPr lang="tr-TR" dirty="0" smtClean="0"/>
              <a:t>Diyarbakır</a:t>
            </a:r>
          </a:p>
          <a:p>
            <a:r>
              <a:rPr lang="tr-TR" dirty="0" smtClean="0"/>
              <a:t>Erzurum</a:t>
            </a:r>
          </a:p>
          <a:p>
            <a:r>
              <a:rPr lang="tr-TR" dirty="0" smtClean="0"/>
              <a:t>İstanbul</a:t>
            </a:r>
          </a:p>
          <a:p>
            <a:r>
              <a:rPr lang="tr-TR" dirty="0" smtClean="0"/>
              <a:t>İzmir</a:t>
            </a:r>
          </a:p>
          <a:p>
            <a:r>
              <a:rPr lang="tr-TR" dirty="0" smtClean="0"/>
              <a:t>Konya</a:t>
            </a:r>
          </a:p>
          <a:p>
            <a:r>
              <a:rPr lang="tr-TR" dirty="0" smtClean="0"/>
              <a:t>Sivas</a:t>
            </a:r>
          </a:p>
          <a:p>
            <a:r>
              <a:rPr lang="tr-TR" dirty="0" smtClean="0"/>
              <a:t>Trabzon</a:t>
            </a:r>
          </a:p>
          <a:p>
            <a:r>
              <a:rPr lang="tr-TR" dirty="0" smtClean="0"/>
              <a:t>Van</a:t>
            </a:r>
            <a:endParaRPr lang="tr-TR" dirty="0"/>
          </a:p>
          <a:p>
            <a:endParaRPr lang="tr-TR" dirty="0"/>
          </a:p>
        </p:txBody>
      </p:sp>
    </p:spTree>
    <p:extLst>
      <p:ext uri="{BB962C8B-B14F-4D97-AF65-F5344CB8AC3E}">
        <p14:creationId xmlns:p14="http://schemas.microsoft.com/office/powerpoint/2010/main" val="368515074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Devlet Opera ve Balesi</a:t>
            </a:r>
            <a:endParaRPr lang="tr-TR" dirty="0"/>
          </a:p>
        </p:txBody>
      </p:sp>
      <p:sp>
        <p:nvSpPr>
          <p:cNvPr id="3" name="İçerik Yer Tutucusu 2"/>
          <p:cNvSpPr>
            <a:spLocks noGrp="1"/>
          </p:cNvSpPr>
          <p:nvPr>
            <p:ph idx="1"/>
          </p:nvPr>
        </p:nvSpPr>
        <p:spPr/>
        <p:txBody>
          <a:bodyPr/>
          <a:lstStyle/>
          <a:p>
            <a:r>
              <a:rPr lang="tr-TR" dirty="0" smtClean="0"/>
              <a:t>Tiyatro</a:t>
            </a:r>
            <a:r>
              <a:rPr lang="tr-TR" dirty="0"/>
              <a:t>, opera ve bale sanat dallarını bünyesinde bulunduran Devlet Tiyatroları 1949 yılında 5441 sayılı yasayla kurulmuş ve Devlet Opera ve Balesi 1970 yılına kadar Devlet Tiyatroları teşkilatında bir Bölüm olarak yer almış ve 1958 yılına kadar aynı yönetim altında idare edilmiştir. 1970 yılında Devlet Opera ve Balesi ‘Kuruluş Kanunu’ gereğince Kültür ve Turizm Bakanlığı’na ‘Bağlı Kuruluş’ olarak atfedilmiş ve Devlet Opera ve Balesi Genel Müdürlüğü adını almıştır</a:t>
            </a:r>
            <a:r>
              <a:rPr lang="tr-TR" dirty="0" smtClean="0"/>
              <a:t>.</a:t>
            </a:r>
          </a:p>
          <a:p>
            <a:r>
              <a:rPr lang="tr-TR" dirty="0">
                <a:hlinkClick r:id="rId2"/>
              </a:rPr>
              <a:t>https://www.operabale.gov.tr/tr-tr/kurumsal/genel-mudurluk/Sayfalar/Tarihce.aspx</a:t>
            </a:r>
            <a:endParaRPr lang="tr-TR" dirty="0"/>
          </a:p>
        </p:txBody>
      </p:sp>
    </p:spTree>
    <p:extLst>
      <p:ext uri="{BB962C8B-B14F-4D97-AF65-F5344CB8AC3E}">
        <p14:creationId xmlns:p14="http://schemas.microsoft.com/office/powerpoint/2010/main" val="14924155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Devlet Opera ve Balesi</a:t>
            </a:r>
          </a:p>
        </p:txBody>
      </p:sp>
      <p:sp>
        <p:nvSpPr>
          <p:cNvPr id="3" name="İçerik Yer Tutucusu 2"/>
          <p:cNvSpPr>
            <a:spLocks noGrp="1"/>
          </p:cNvSpPr>
          <p:nvPr>
            <p:ph idx="1"/>
          </p:nvPr>
        </p:nvSpPr>
        <p:spPr/>
        <p:txBody>
          <a:bodyPr>
            <a:normAutofit lnSpcReduction="10000"/>
          </a:bodyPr>
          <a:lstStyle/>
          <a:p>
            <a:r>
              <a:rPr lang="tr-TR" dirty="0" smtClean="0"/>
              <a:t>Genel Müdür Murat Karahan</a:t>
            </a:r>
          </a:p>
          <a:p>
            <a:r>
              <a:rPr lang="tr-TR" dirty="0" smtClean="0"/>
              <a:t>Müdürlükler:</a:t>
            </a:r>
          </a:p>
          <a:p>
            <a:r>
              <a:rPr lang="tr-TR" dirty="0" smtClean="0"/>
              <a:t>Ankara</a:t>
            </a:r>
          </a:p>
          <a:p>
            <a:r>
              <a:rPr lang="tr-TR" dirty="0" smtClean="0"/>
              <a:t>İstanbul</a:t>
            </a:r>
          </a:p>
          <a:p>
            <a:r>
              <a:rPr lang="tr-TR" dirty="0" smtClean="0"/>
              <a:t>İzmir</a:t>
            </a:r>
          </a:p>
          <a:p>
            <a:r>
              <a:rPr lang="tr-TR" dirty="0" smtClean="0"/>
              <a:t>Mersin</a:t>
            </a:r>
          </a:p>
          <a:p>
            <a:r>
              <a:rPr lang="tr-TR" dirty="0" smtClean="0"/>
              <a:t>Antalya </a:t>
            </a:r>
          </a:p>
          <a:p>
            <a:r>
              <a:rPr lang="tr-TR" dirty="0" err="1" smtClean="0"/>
              <a:t>Samsu</a:t>
            </a:r>
            <a:endParaRPr lang="tr-TR" dirty="0"/>
          </a:p>
        </p:txBody>
      </p:sp>
    </p:spTree>
    <p:extLst>
      <p:ext uri="{BB962C8B-B14F-4D97-AF65-F5344CB8AC3E}">
        <p14:creationId xmlns:p14="http://schemas.microsoft.com/office/powerpoint/2010/main" val="39822385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Cumhurbaşkanlığı</a:t>
            </a:r>
            <a:r>
              <a:rPr lang="tr-TR" dirty="0"/>
              <a:t> Senfoni Orkestrası</a:t>
            </a:r>
            <a:endParaRPr lang="tr-TR" dirty="0"/>
          </a:p>
        </p:txBody>
      </p:sp>
      <p:sp>
        <p:nvSpPr>
          <p:cNvPr id="3" name="İçerik Yer Tutucusu 2"/>
          <p:cNvSpPr>
            <a:spLocks noGrp="1"/>
          </p:cNvSpPr>
          <p:nvPr>
            <p:ph idx="1"/>
          </p:nvPr>
        </p:nvSpPr>
        <p:spPr>
          <a:xfrm>
            <a:off x="1734421" y="2273372"/>
            <a:ext cx="9613861" cy="4305227"/>
          </a:xfrm>
        </p:spPr>
        <p:txBody>
          <a:bodyPr/>
          <a:lstStyle/>
          <a:p>
            <a:r>
              <a:rPr lang="tr-TR" dirty="0"/>
              <a:t>CSO 1826 - 2018</a:t>
            </a:r>
          </a:p>
          <a:p>
            <a:r>
              <a:rPr lang="tr-TR" dirty="0" err="1"/>
              <a:t>Dünyanın</a:t>
            </a:r>
            <a:r>
              <a:rPr lang="tr-TR" dirty="0"/>
              <a:t> en </a:t>
            </a:r>
            <a:r>
              <a:rPr lang="tr-TR" dirty="0" err="1"/>
              <a:t>köklu</a:t>
            </a:r>
            <a:r>
              <a:rPr lang="tr-TR" dirty="0"/>
              <a:t>̈ sanat kurumlarından biri olan </a:t>
            </a:r>
            <a:r>
              <a:rPr lang="tr-TR" dirty="0" err="1"/>
              <a:t>Cumhurbaşkanlığı</a:t>
            </a:r>
            <a:r>
              <a:rPr lang="tr-TR" dirty="0"/>
              <a:t> Senfoni Orkestrası, 200 yıla </a:t>
            </a:r>
            <a:r>
              <a:rPr lang="tr-TR" dirty="0" err="1"/>
              <a:t>yaklaşan</a:t>
            </a:r>
            <a:r>
              <a:rPr lang="tr-TR" dirty="0"/>
              <a:t> tarihi </a:t>
            </a:r>
            <a:r>
              <a:rPr lang="tr-TR" dirty="0" err="1"/>
              <a:t>içinde</a:t>
            </a:r>
            <a:r>
              <a:rPr lang="tr-TR" dirty="0"/>
              <a:t>, sanat hayatında </a:t>
            </a:r>
            <a:r>
              <a:rPr lang="tr-TR" dirty="0" err="1"/>
              <a:t>hiçbir</a:t>
            </a:r>
            <a:r>
              <a:rPr lang="tr-TR" dirty="0"/>
              <a:t> kesintiye </a:t>
            </a:r>
            <a:r>
              <a:rPr lang="tr-TR" dirty="0" err="1"/>
              <a:t>uğramadan</a:t>
            </a:r>
            <a:r>
              <a:rPr lang="tr-TR" dirty="0"/>
              <a:t> </a:t>
            </a:r>
            <a:r>
              <a:rPr lang="tr-TR" dirty="0" err="1"/>
              <a:t>sürekliliğini</a:t>
            </a:r>
            <a:r>
              <a:rPr lang="tr-TR" dirty="0"/>
              <a:t> </a:t>
            </a:r>
            <a:r>
              <a:rPr lang="tr-TR" dirty="0" err="1"/>
              <a:t>korumus</a:t>
            </a:r>
            <a:r>
              <a:rPr lang="tr-TR" dirty="0"/>
              <a:t>̧ ender sanat kurumlarından biridir. Cumhuriyet’e kadar orkestranın adı “​</a:t>
            </a:r>
            <a:r>
              <a:rPr lang="tr-TR" dirty="0" err="1"/>
              <a:t>Musika</a:t>
            </a:r>
            <a:r>
              <a:rPr lang="tr-TR" dirty="0"/>
              <a:t>-i </a:t>
            </a:r>
            <a:r>
              <a:rPr lang="tr-TR" dirty="0" err="1"/>
              <a:t>Hümayun</a:t>
            </a:r>
            <a:r>
              <a:rPr lang="tr-TR" dirty="0"/>
              <a:t>​”dur ve bu </a:t>
            </a:r>
            <a:r>
              <a:rPr lang="tr-TR" dirty="0" err="1"/>
              <a:t>aşamadaki</a:t>
            </a:r>
            <a:r>
              <a:rPr lang="tr-TR" dirty="0"/>
              <a:t> faaliyetleri saraya </a:t>
            </a:r>
            <a:r>
              <a:rPr lang="tr-TR" dirty="0" err="1"/>
              <a:t>özeldir</a:t>
            </a:r>
            <a:r>
              <a:rPr lang="tr-TR" dirty="0"/>
              <a:t>. Avusturya-Macaristan </a:t>
            </a:r>
            <a:r>
              <a:rPr lang="tr-TR" dirty="0" err="1"/>
              <a:t>İmparatorluk</a:t>
            </a:r>
            <a:r>
              <a:rPr lang="tr-TR" dirty="0"/>
              <a:t> Sarayı’ndan </a:t>
            </a:r>
            <a:r>
              <a:rPr lang="tr-TR" dirty="0" err="1"/>
              <a:t>İstanbul’a</a:t>
            </a:r>
            <a:r>
              <a:rPr lang="tr-TR" dirty="0"/>
              <a:t> davet edilen </a:t>
            </a:r>
            <a:r>
              <a:rPr lang="tr-TR" dirty="0" err="1"/>
              <a:t>Giuseppe</a:t>
            </a:r>
            <a:r>
              <a:rPr lang="tr-TR" dirty="0"/>
              <a:t> </a:t>
            </a:r>
            <a:r>
              <a:rPr lang="tr-TR" dirty="0" err="1"/>
              <a:t>Donizetti</a:t>
            </a:r>
            <a:r>
              <a:rPr lang="tr-TR" dirty="0"/>
              <a:t> orkestranın </a:t>
            </a:r>
            <a:r>
              <a:rPr lang="tr-TR" dirty="0" err="1"/>
              <a:t>şefliğine</a:t>
            </a:r>
            <a:r>
              <a:rPr lang="tr-TR" dirty="0"/>
              <a:t> </a:t>
            </a:r>
            <a:r>
              <a:rPr lang="tr-TR" dirty="0" err="1"/>
              <a:t>getirilmis</a:t>
            </a:r>
            <a:r>
              <a:rPr lang="tr-TR" dirty="0"/>
              <a:t>̧, </a:t>
            </a:r>
            <a:r>
              <a:rPr lang="tr-TR" dirty="0" err="1"/>
              <a:t>çoksesli</a:t>
            </a:r>
            <a:r>
              <a:rPr lang="tr-TR" dirty="0"/>
              <a:t> </a:t>
            </a:r>
            <a:r>
              <a:rPr lang="tr-TR" dirty="0" err="1"/>
              <a:t>müzik</a:t>
            </a:r>
            <a:r>
              <a:rPr lang="tr-TR" dirty="0"/>
              <a:t> </a:t>
            </a:r>
            <a:r>
              <a:rPr lang="tr-TR" dirty="0" err="1"/>
              <a:t>kültüru</a:t>
            </a:r>
            <a:r>
              <a:rPr lang="tr-TR" dirty="0"/>
              <a:t>̈ kısa zamanda </a:t>
            </a:r>
            <a:r>
              <a:rPr lang="tr-TR" dirty="0" err="1"/>
              <a:t>benimsenmis</a:t>
            </a:r>
            <a:r>
              <a:rPr lang="tr-TR" dirty="0"/>
              <a:t>̧ ve </a:t>
            </a:r>
            <a:r>
              <a:rPr lang="tr-TR" dirty="0" err="1"/>
              <a:t>kurumsallaşmıştır</a:t>
            </a:r>
            <a:r>
              <a:rPr lang="tr-TR" dirty="0" smtClean="0"/>
              <a:t>.</a:t>
            </a:r>
          </a:p>
          <a:p>
            <a:r>
              <a:rPr lang="tr-TR" dirty="0">
                <a:hlinkClick r:id="rId2"/>
              </a:rPr>
              <a:t>https://www.cso.gov.tr/</a:t>
            </a:r>
            <a:endParaRPr lang="tr-TR" dirty="0"/>
          </a:p>
        </p:txBody>
      </p:sp>
    </p:spTree>
    <p:extLst>
      <p:ext uri="{BB962C8B-B14F-4D97-AF65-F5344CB8AC3E}">
        <p14:creationId xmlns:p14="http://schemas.microsoft.com/office/powerpoint/2010/main" val="668070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a:t>Cumhurbaşkanlığı</a:t>
            </a:r>
            <a:r>
              <a:rPr lang="tr-TR" dirty="0"/>
              <a:t> Senfoni Orkestrası</a:t>
            </a:r>
            <a:endParaRPr lang="tr-TR" dirty="0"/>
          </a:p>
        </p:txBody>
      </p:sp>
      <p:sp>
        <p:nvSpPr>
          <p:cNvPr id="3" name="İçerik Yer Tutucusu 2"/>
          <p:cNvSpPr>
            <a:spLocks noGrp="1"/>
          </p:cNvSpPr>
          <p:nvPr>
            <p:ph idx="1"/>
          </p:nvPr>
        </p:nvSpPr>
        <p:spPr>
          <a:xfrm>
            <a:off x="680321" y="2336872"/>
            <a:ext cx="11041779" cy="4254427"/>
          </a:xfrm>
        </p:spPr>
        <p:txBody>
          <a:bodyPr>
            <a:normAutofit/>
          </a:bodyPr>
          <a:lstStyle/>
          <a:p>
            <a:r>
              <a:rPr lang="tr-TR" dirty="0"/>
              <a:t>CSO 1826 </a:t>
            </a:r>
            <a:r>
              <a:rPr lang="tr-TR" dirty="0" smtClean="0"/>
              <a:t>– 2018</a:t>
            </a:r>
          </a:p>
          <a:p>
            <a:r>
              <a:rPr lang="tr-TR" dirty="0" smtClean="0"/>
              <a:t>Orkestra </a:t>
            </a:r>
            <a:r>
              <a:rPr lang="tr-TR" dirty="0"/>
              <a:t>27 Nisan 1924’te Mustafa Kemal </a:t>
            </a:r>
            <a:r>
              <a:rPr lang="tr-TR" dirty="0" err="1"/>
              <a:t>Atatürk’ün</a:t>
            </a:r>
            <a:r>
              <a:rPr lang="tr-TR" dirty="0"/>
              <a:t> emri ile Ankara’ya </a:t>
            </a:r>
            <a:r>
              <a:rPr lang="tr-TR" dirty="0" err="1"/>
              <a:t>taşınmıs</a:t>
            </a:r>
            <a:r>
              <a:rPr lang="tr-TR" dirty="0"/>
              <a:t>̧, yepyeni bir </a:t>
            </a:r>
            <a:r>
              <a:rPr lang="tr-TR" dirty="0" err="1"/>
              <a:t>anlayışla</a:t>
            </a:r>
            <a:r>
              <a:rPr lang="tr-TR" dirty="0"/>
              <a:t>, halkın </a:t>
            </a:r>
            <a:r>
              <a:rPr lang="tr-TR" dirty="0" err="1"/>
              <a:t>kültür</a:t>
            </a:r>
            <a:r>
              <a:rPr lang="tr-TR" dirty="0"/>
              <a:t> ve sanat </a:t>
            </a:r>
            <a:r>
              <a:rPr lang="tr-TR" dirty="0" err="1"/>
              <a:t>düzeyini</a:t>
            </a:r>
            <a:r>
              <a:rPr lang="tr-TR" dirty="0"/>
              <a:t> </a:t>
            </a:r>
            <a:r>
              <a:rPr lang="tr-TR" dirty="0" err="1"/>
              <a:t>yükseltmek</a:t>
            </a:r>
            <a:r>
              <a:rPr lang="tr-TR" dirty="0"/>
              <a:t> amacıyla faaliyet </a:t>
            </a:r>
            <a:r>
              <a:rPr lang="tr-TR" dirty="0" err="1"/>
              <a:t>gösteren</a:t>
            </a:r>
            <a:r>
              <a:rPr lang="tr-TR" dirty="0"/>
              <a:t> </a:t>
            </a:r>
            <a:r>
              <a:rPr lang="tr-TR" dirty="0" err="1"/>
              <a:t>öncu</a:t>
            </a:r>
            <a:r>
              <a:rPr lang="tr-TR" dirty="0"/>
              <a:t>̈ bir sanat kurumu </a:t>
            </a:r>
            <a:r>
              <a:rPr lang="tr-TR" dirty="0" err="1"/>
              <a:t>niteliği</a:t>
            </a:r>
            <a:r>
              <a:rPr lang="tr-TR" dirty="0"/>
              <a:t> </a:t>
            </a:r>
            <a:r>
              <a:rPr lang="tr-TR" dirty="0" err="1"/>
              <a:t>kazanmıştır</a:t>
            </a:r>
            <a:r>
              <a:rPr lang="tr-TR" dirty="0"/>
              <a:t>. </a:t>
            </a:r>
            <a:r>
              <a:rPr lang="tr-TR" dirty="0" err="1"/>
              <a:t>Atatürk’ün</a:t>
            </a:r>
            <a:r>
              <a:rPr lang="tr-TR" dirty="0"/>
              <a:t> </a:t>
            </a:r>
            <a:r>
              <a:rPr lang="tr-TR" dirty="0" err="1"/>
              <a:t>yüce</a:t>
            </a:r>
            <a:r>
              <a:rPr lang="tr-TR" dirty="0"/>
              <a:t> makamının adını vererek </a:t>
            </a:r>
            <a:r>
              <a:rPr lang="tr-TR" dirty="0" err="1"/>
              <a:t>onurlandırdığı</a:t>
            </a:r>
            <a:r>
              <a:rPr lang="tr-TR" dirty="0"/>
              <a:t> orkestra (​Riyaseti Cumhur Filarmoni Orkestrası​) aynı zamanda Cumhuriyet tarihinin ilk </a:t>
            </a:r>
            <a:r>
              <a:rPr lang="tr-TR" dirty="0" err="1"/>
              <a:t>müzik</a:t>
            </a:r>
            <a:r>
              <a:rPr lang="tr-TR" dirty="0"/>
              <a:t> kurumu </a:t>
            </a:r>
            <a:r>
              <a:rPr lang="tr-TR" dirty="0" err="1"/>
              <a:t>olmuştur</a:t>
            </a:r>
            <a:r>
              <a:rPr lang="tr-TR" dirty="0"/>
              <a:t>. </a:t>
            </a:r>
            <a:r>
              <a:rPr lang="tr-TR" dirty="0" err="1"/>
              <a:t>Büyük</a:t>
            </a:r>
            <a:r>
              <a:rPr lang="tr-TR" dirty="0"/>
              <a:t> </a:t>
            </a:r>
            <a:r>
              <a:rPr lang="tr-TR" dirty="0" err="1"/>
              <a:t>Atatürk’ün</a:t>
            </a:r>
            <a:r>
              <a:rPr lang="tr-TR" dirty="0"/>
              <a:t> </a:t>
            </a:r>
            <a:r>
              <a:rPr lang="tr-TR" dirty="0" err="1"/>
              <a:t>öngördüğu</a:t>
            </a:r>
            <a:r>
              <a:rPr lang="tr-TR" dirty="0"/>
              <a:t>̈ sanat ve </a:t>
            </a:r>
            <a:r>
              <a:rPr lang="tr-TR" dirty="0" err="1"/>
              <a:t>müzik</a:t>
            </a:r>
            <a:r>
              <a:rPr lang="tr-TR" dirty="0"/>
              <a:t> ilkeleri </a:t>
            </a:r>
            <a:r>
              <a:rPr lang="tr-TR" dirty="0" err="1"/>
              <a:t>ışığında</a:t>
            </a:r>
            <a:r>
              <a:rPr lang="tr-TR" dirty="0"/>
              <a:t>, </a:t>
            </a:r>
            <a:r>
              <a:rPr lang="tr-TR" dirty="0" err="1"/>
              <a:t>çoksesli</a:t>
            </a:r>
            <a:r>
              <a:rPr lang="tr-TR" dirty="0"/>
              <a:t> </a:t>
            </a:r>
            <a:r>
              <a:rPr lang="tr-TR" dirty="0" err="1"/>
              <a:t>müzik</a:t>
            </a:r>
            <a:r>
              <a:rPr lang="tr-TR" dirty="0"/>
              <a:t> </a:t>
            </a:r>
            <a:r>
              <a:rPr lang="tr-TR" dirty="0" err="1"/>
              <a:t>kültürünün</a:t>
            </a:r>
            <a:r>
              <a:rPr lang="tr-TR" dirty="0"/>
              <a:t> </a:t>
            </a:r>
            <a:r>
              <a:rPr lang="tr-TR" dirty="0" err="1"/>
              <a:t>gelişmesi</a:t>
            </a:r>
            <a:r>
              <a:rPr lang="tr-TR" dirty="0"/>
              <a:t> ve uluslararası </a:t>
            </a:r>
            <a:r>
              <a:rPr lang="tr-TR" dirty="0" err="1"/>
              <a:t>düzeyde</a:t>
            </a:r>
            <a:r>
              <a:rPr lang="tr-TR" dirty="0"/>
              <a:t> en </a:t>
            </a:r>
            <a:r>
              <a:rPr lang="tr-TR" dirty="0" err="1"/>
              <a:t>yüksek</a:t>
            </a:r>
            <a:r>
              <a:rPr lang="tr-TR" dirty="0"/>
              <a:t> seviyede temsil edilebilmesi </a:t>
            </a:r>
            <a:r>
              <a:rPr lang="tr-TR" dirty="0" err="1"/>
              <a:t>amaçlanmıştır</a:t>
            </a:r>
            <a:r>
              <a:rPr lang="tr-TR" dirty="0" smtClean="0"/>
              <a:t>.</a:t>
            </a:r>
          </a:p>
          <a:p>
            <a:r>
              <a:rPr lang="tr-TR" dirty="0">
                <a:hlinkClick r:id="rId2"/>
              </a:rPr>
              <a:t>https://www.cso.gov.tr/</a:t>
            </a:r>
            <a:endParaRPr lang="tr-TR" dirty="0"/>
          </a:p>
        </p:txBody>
      </p:sp>
    </p:spTree>
    <p:extLst>
      <p:ext uri="{BB962C8B-B14F-4D97-AF65-F5344CB8AC3E}">
        <p14:creationId xmlns:p14="http://schemas.microsoft.com/office/powerpoint/2010/main" val="248443046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Resim 1"/>
          <p:cNvPicPr>
            <a:picLocks noChangeAspect="1"/>
          </p:cNvPicPr>
          <p:nvPr/>
        </p:nvPicPr>
        <p:blipFill>
          <a:blip r:embed="rId2"/>
          <a:stretch>
            <a:fillRect/>
          </a:stretch>
        </p:blipFill>
        <p:spPr>
          <a:xfrm>
            <a:off x="1176337" y="747712"/>
            <a:ext cx="9839325" cy="5362575"/>
          </a:xfrm>
          <a:prstGeom prst="rect">
            <a:avLst/>
          </a:prstGeom>
        </p:spPr>
      </p:pic>
    </p:spTree>
    <p:extLst>
      <p:ext uri="{BB962C8B-B14F-4D97-AF65-F5344CB8AC3E}">
        <p14:creationId xmlns:p14="http://schemas.microsoft.com/office/powerpoint/2010/main" val="2712194182"/>
      </p:ext>
    </p:extLst>
  </p:cSld>
  <p:clrMapOvr>
    <a:masterClrMapping/>
  </p:clrMapOvr>
</p:sld>
</file>

<file path=ppt/theme/theme1.xml><?xml version="1.0" encoding="utf-8"?>
<a:theme xmlns:a="http://schemas.openxmlformats.org/drawingml/2006/main" name="Berlin">
  <a:themeElements>
    <a:clrScheme name="Berlin">
      <a:dk1>
        <a:sysClr val="windowText" lastClr="000000"/>
      </a:dk1>
      <a:lt1>
        <a:sysClr val="window" lastClr="FFFFFF"/>
      </a:lt1>
      <a:dk2>
        <a:srgbClr val="9D360E"/>
      </a:dk2>
      <a:lt2>
        <a:srgbClr val="E7E6E6"/>
      </a:lt2>
      <a:accent1>
        <a:srgbClr val="F09415"/>
      </a:accent1>
      <a:accent2>
        <a:srgbClr val="C1B56B"/>
      </a:accent2>
      <a:accent3>
        <a:srgbClr val="4BAF73"/>
      </a:accent3>
      <a:accent4>
        <a:srgbClr val="5AA6C0"/>
      </a:accent4>
      <a:accent5>
        <a:srgbClr val="D17DF9"/>
      </a:accent5>
      <a:accent6>
        <a:srgbClr val="FA7E5C"/>
      </a:accent6>
      <a:hlink>
        <a:srgbClr val="FFAE3E"/>
      </a:hlink>
      <a:folHlink>
        <a:srgbClr val="FCC77E"/>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270000"/>
                <a:satMod val="200000"/>
                <a:lumMod val="128000"/>
              </a:schemeClr>
            </a:gs>
            <a:gs pos="50000">
              <a:schemeClr val="phClr">
                <a:shade val="100000"/>
                <a:hueMod val="100000"/>
                <a:satMod val="110000"/>
                <a:lumMod val="130000"/>
              </a:schemeClr>
            </a:gs>
            <a:gs pos="100000">
              <a:schemeClr val="phClr">
                <a:shade val="78000"/>
                <a:hueMod val="44000"/>
                <a:satMod val="20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C0CBE056-4EF4-4D92-969E-947779DA7AAA}"/>
    </a:ext>
  </a:extLst>
</a:theme>
</file>

<file path=docProps/app.xml><?xml version="1.0" encoding="utf-8"?>
<Properties xmlns="http://schemas.openxmlformats.org/officeDocument/2006/extended-properties" xmlns:vt="http://schemas.openxmlformats.org/officeDocument/2006/docPropsVTypes">
  <Template>TM04033917[[fn=Berlin]]</Template>
  <TotalTime>47</TotalTime>
  <Words>471</Words>
  <Application>Microsoft Office PowerPoint</Application>
  <PresentationFormat>Geniş ekran</PresentationFormat>
  <Paragraphs>50</Paragraphs>
  <Slides>9</Slides>
  <Notes>0</Notes>
  <HiddenSlides>0</HiddenSlides>
  <MMClips>0</MMClips>
  <ScaleCrop>false</ScaleCrop>
  <HeadingPairs>
    <vt:vector size="6" baseType="variant">
      <vt:variant>
        <vt:lpstr>Kullanılan Yazı Tipleri</vt:lpstr>
      </vt:variant>
      <vt:variant>
        <vt:i4>2</vt:i4>
      </vt:variant>
      <vt:variant>
        <vt:lpstr>Tema</vt:lpstr>
      </vt:variant>
      <vt:variant>
        <vt:i4>1</vt:i4>
      </vt:variant>
      <vt:variant>
        <vt:lpstr>Slayt Başlıkları</vt:lpstr>
      </vt:variant>
      <vt:variant>
        <vt:i4>9</vt:i4>
      </vt:variant>
    </vt:vector>
  </HeadingPairs>
  <TitlesOfParts>
    <vt:vector size="12" baseType="lpstr">
      <vt:lpstr>Arial</vt:lpstr>
      <vt:lpstr>Trebuchet MS</vt:lpstr>
      <vt:lpstr>Berlin</vt:lpstr>
      <vt:lpstr>Eğitim Kültür Sanat Muhabirliği</vt:lpstr>
      <vt:lpstr>Devlet Tiyatroları</vt:lpstr>
      <vt:lpstr>Devlet Tiyatroları</vt:lpstr>
      <vt:lpstr>Devlet Tiyatroları</vt:lpstr>
      <vt:lpstr>Devlet Opera ve Balesi</vt:lpstr>
      <vt:lpstr>Devlet Opera ve Balesi</vt:lpstr>
      <vt:lpstr>Cumhurbaşkanlığı Senfoni Orkestrası</vt:lpstr>
      <vt:lpstr>Cumhurbaşkanlığı Senfoni Orkestrası</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Kültür Sanat Muhabirliği</dc:title>
  <dc:creator>OZGUN DINCER</dc:creator>
  <cp:lastModifiedBy>OZGUN DINCER</cp:lastModifiedBy>
  <cp:revision>17</cp:revision>
  <dcterms:created xsi:type="dcterms:W3CDTF">2019-04-22T11:47:35Z</dcterms:created>
  <dcterms:modified xsi:type="dcterms:W3CDTF">2019-04-22T12:34:55Z</dcterms:modified>
</cp:coreProperties>
</file>