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89" r:id="rId3"/>
    <p:sldId id="290" r:id="rId4"/>
    <p:sldId id="301" r:id="rId5"/>
    <p:sldId id="302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86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4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65CD8-FA23-4627-B24D-1AB564E976CF}" type="doc">
      <dgm:prSet loTypeId="urn:microsoft.com/office/officeart/2005/8/layout/vList6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EEE6FA53-968D-479C-B440-778A54BA41D7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1. İLETİMSEL İŞİTME KAYBI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358DC9-6F61-47D2-A002-999D987D8A0F}" type="parTrans" cxnId="{15419229-5EDB-42C6-BA0C-8F5731AF54F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784E3FF-2F82-4B47-A39D-00C7D6FFB9FD}" type="sibTrans" cxnId="{15419229-5EDB-42C6-BA0C-8F5731AF54F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49252F-A722-45B6-92AA-48F195482575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Dış veya orta kulakta sorun olduğunda sesin iç kulağa iletilmesinin engellenmesi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D4AE15-CA27-4A9A-84D3-79E795231DAD}" type="parTrans" cxnId="{DFCB7B45-A9E2-4051-B869-D9A29A9A6662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59F1218-933C-4925-B9DB-8AB844B6241F}" type="sibTrans" cxnId="{DFCB7B45-A9E2-4051-B869-D9A29A9A6662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31516C1-6FF4-4886-9793-4271CC421FA7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3. MERKEZİ İŞİTSEL İŞLEV BOZUKLUĞU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C63DE3-8EB8-44B9-96C5-BB7CFDA5840C}" type="parTrans" cxnId="{044A863A-E0A2-4DC8-A572-6AA10234F91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6EF3338-DD16-4FE3-B433-18E4A3FD8A19}" type="sibTrans" cxnId="{044A863A-E0A2-4DC8-A572-6AA10234F91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770D4D7-7804-4C34-8153-9DC864DEDAFB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Beyindeki işitme merkezinin hasar görmesi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172230-1ACF-4A44-B90F-F4D7C3006DAB}" type="parTrans" cxnId="{5850EEFD-754B-484A-B914-4C45225ADE1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A5C62BC-FB4E-43E9-A66B-3392CB07C849}" type="sibTrans" cxnId="{5850EEFD-754B-484A-B914-4C45225ADE1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B730BFD-B400-42B2-9217-A550E411206D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2. DUYUSAL-SİNİRSEL İŞİTME KAYBI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912BF7-C0F2-4B65-929B-FB7FAD7D6AFB}" type="parTrans" cxnId="{F8147B5A-8ABA-4664-A3BC-19CB17A8F73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B3E0120-6042-4143-9D6A-74641F4A15DF}" type="sibTrans" cxnId="{F8147B5A-8ABA-4664-A3BC-19CB17A8F73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0E3BF4-7676-4255-9E89-04E4B0047444}">
      <dgm:prSet phldrT="[Metin]"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3. KARIŞIK TİP İŞİTME KAYBI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CC3510-C720-4385-8872-EB6C7418D9C9}" type="parTrans" cxnId="{D48EF013-5B88-4D4C-B995-D3B65298E3F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ED61000-003A-47A8-ACCE-C08BD146B438}" type="sibTrans" cxnId="{D48EF013-5B88-4D4C-B995-D3B65298E3F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8A49716-790B-40D5-9421-0708A75AF222}">
      <dgm:prSet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İç kulakta salyangozda veya işitme sinirinde bir sorun nedeniyle seslerin beyne ulaşmaması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E689AC-0F75-4DC0-84DC-8EA5BB095583}" type="parTrans" cxnId="{BAE271AF-79E0-45BA-A822-05ECAC945839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3D760F8E-037D-431F-BDF4-5B30880E8BAF}" type="sibTrans" cxnId="{BAE271AF-79E0-45BA-A822-05ECAC945839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96827439-19B8-44DF-8DDA-95B870BA8849}">
      <dgm:prSet custT="1"/>
      <dgm:spPr/>
      <dgm:t>
        <a:bodyPr/>
        <a:lstStyle/>
        <a:p>
          <a:r>
            <a:rPr lang="tr-TR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Hem iletimsel hem de duyusal-sinirsel işitme kaybının bir arada görülmesi,</a:t>
          </a:r>
          <a:endParaRPr lang="tr-TR" sz="18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733954-83F7-4871-B620-537DCFC94EE8}" type="parTrans" cxnId="{ED095102-919F-4998-8D0D-7AB25926AB1A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EF146AF5-691C-4598-9F21-5901D679BA5B}" type="sibTrans" cxnId="{ED095102-919F-4998-8D0D-7AB25926AB1A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A0F99892-ABEB-464C-8F3C-2DAFF7647E09}" type="pres">
      <dgm:prSet presAssocID="{C5865CD8-FA23-4627-B24D-1AB564E976C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38597CD-7FC3-45F8-B649-6370EBA2D934}" type="pres">
      <dgm:prSet presAssocID="{EEE6FA53-968D-479C-B440-778A54BA41D7}" presName="linNode" presStyleCnt="0"/>
      <dgm:spPr/>
    </dgm:pt>
    <dgm:pt modelId="{ACA21877-870A-40F4-83F6-84F10491CA1F}" type="pres">
      <dgm:prSet presAssocID="{EEE6FA53-968D-479C-B440-778A54BA41D7}" presName="parentShp" presStyleLbl="node1" presStyleIdx="0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B27E3351-9421-4A0B-BBEC-63EDFE5EDE54}" type="pres">
      <dgm:prSet presAssocID="{EEE6FA53-968D-479C-B440-778A54BA41D7}" presName="childShp" presStyleLbl="bgAccFollowNode1" presStyleIdx="0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A5048E9C-53A0-4A9A-B496-D62259FFFBFB}" type="pres">
      <dgm:prSet presAssocID="{9784E3FF-2F82-4B47-A39D-00C7D6FFB9FD}" presName="spacing" presStyleCnt="0"/>
      <dgm:spPr/>
    </dgm:pt>
    <dgm:pt modelId="{D4A87D83-4A4D-43E9-A399-47E4033BC526}" type="pres">
      <dgm:prSet presAssocID="{FB730BFD-B400-42B2-9217-A550E411206D}" presName="linNode" presStyleCnt="0"/>
      <dgm:spPr/>
    </dgm:pt>
    <dgm:pt modelId="{8ECD2656-2DC6-4347-88D6-D1E9B1A22B3F}" type="pres">
      <dgm:prSet presAssocID="{FB730BFD-B400-42B2-9217-A550E411206D}" presName="parentShp" presStyleLbl="node1" presStyleIdx="1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A21C2BFC-8987-489B-88A4-98C45DE9F716}" type="pres">
      <dgm:prSet presAssocID="{FB730BFD-B400-42B2-9217-A550E411206D}" presName="childShp" presStyleLbl="bgAccFollowNode1" presStyleIdx="1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2ECE1B70-D584-47F9-84B5-34184AFD418A}" type="pres">
      <dgm:prSet presAssocID="{EB3E0120-6042-4143-9D6A-74641F4A15DF}" presName="spacing" presStyleCnt="0"/>
      <dgm:spPr/>
    </dgm:pt>
    <dgm:pt modelId="{943BC53A-5C9B-411A-96E8-B856F22277A5}" type="pres">
      <dgm:prSet presAssocID="{4F0E3BF4-7676-4255-9E89-04E4B0047444}" presName="linNode" presStyleCnt="0"/>
      <dgm:spPr/>
    </dgm:pt>
    <dgm:pt modelId="{C3E692C8-33A0-4A00-9233-F80ABA3E8952}" type="pres">
      <dgm:prSet presAssocID="{4F0E3BF4-7676-4255-9E89-04E4B0047444}" presName="parentShp" presStyleLbl="node1" presStyleIdx="2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2A91D7E7-F3B5-4117-95F1-2B41E8CCCDA7}" type="pres">
      <dgm:prSet presAssocID="{4F0E3BF4-7676-4255-9E89-04E4B0047444}" presName="childShp" presStyleLbl="bgAccFollowNode1" presStyleIdx="2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627DEA99-5B38-4AEA-8406-DE61C996D7E0}" type="pres">
      <dgm:prSet presAssocID="{2ED61000-003A-47A8-ACCE-C08BD146B438}" presName="spacing" presStyleCnt="0"/>
      <dgm:spPr/>
    </dgm:pt>
    <dgm:pt modelId="{E6DD87F6-215C-436D-91F3-388A27773349}" type="pres">
      <dgm:prSet presAssocID="{531516C1-6FF4-4886-9793-4271CC421FA7}" presName="linNode" presStyleCnt="0"/>
      <dgm:spPr/>
    </dgm:pt>
    <dgm:pt modelId="{A3AB2673-33F4-48CB-8097-EA7212BC202A}" type="pres">
      <dgm:prSet presAssocID="{531516C1-6FF4-4886-9793-4271CC421FA7}" presName="parentShp" presStyleLbl="node1" presStyleIdx="3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06A7114C-00B1-4368-85B4-144A7DDE6874}" type="pres">
      <dgm:prSet presAssocID="{531516C1-6FF4-4886-9793-4271CC421FA7}" presName="childShp" presStyleLbl="bgAccFollowNode1" presStyleIdx="3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</dgm:ptLst>
  <dgm:cxnLst>
    <dgm:cxn modelId="{ED095102-919F-4998-8D0D-7AB25926AB1A}" srcId="{4F0E3BF4-7676-4255-9E89-04E4B0047444}" destId="{96827439-19B8-44DF-8DDA-95B870BA8849}" srcOrd="0" destOrd="0" parTransId="{4C733954-83F7-4871-B620-537DCFC94EE8}" sibTransId="{EF146AF5-691C-4598-9F21-5901D679BA5B}"/>
    <dgm:cxn modelId="{D48EF013-5B88-4D4C-B995-D3B65298E3F0}" srcId="{C5865CD8-FA23-4627-B24D-1AB564E976CF}" destId="{4F0E3BF4-7676-4255-9E89-04E4B0047444}" srcOrd="2" destOrd="0" parTransId="{06CC3510-C720-4385-8872-EB6C7418D9C9}" sibTransId="{2ED61000-003A-47A8-ACCE-C08BD146B438}"/>
    <dgm:cxn modelId="{F8147B5A-8ABA-4664-A3BC-19CB17A8F73E}" srcId="{C5865CD8-FA23-4627-B24D-1AB564E976CF}" destId="{FB730BFD-B400-42B2-9217-A550E411206D}" srcOrd="1" destOrd="0" parTransId="{AA912BF7-C0F2-4B65-929B-FB7FAD7D6AFB}" sibTransId="{EB3E0120-6042-4143-9D6A-74641F4A15DF}"/>
    <dgm:cxn modelId="{715AE697-E4F6-40D3-B2F3-B3AB861972C2}" type="presOf" srcId="{4F0E3BF4-7676-4255-9E89-04E4B0047444}" destId="{C3E692C8-33A0-4A00-9233-F80ABA3E8952}" srcOrd="0" destOrd="0" presId="urn:microsoft.com/office/officeart/2005/8/layout/vList6"/>
    <dgm:cxn modelId="{D354AAC2-24FD-4ECC-BE40-E918A7BE7FCC}" type="presOf" srcId="{EEE6FA53-968D-479C-B440-778A54BA41D7}" destId="{ACA21877-870A-40F4-83F6-84F10491CA1F}" srcOrd="0" destOrd="0" presId="urn:microsoft.com/office/officeart/2005/8/layout/vList6"/>
    <dgm:cxn modelId="{F60F4828-0228-48D6-A2F5-630E49CD1C9C}" type="presOf" srcId="{FB730BFD-B400-42B2-9217-A550E411206D}" destId="{8ECD2656-2DC6-4347-88D6-D1E9B1A22B3F}" srcOrd="0" destOrd="0" presId="urn:microsoft.com/office/officeart/2005/8/layout/vList6"/>
    <dgm:cxn modelId="{BAE271AF-79E0-45BA-A822-05ECAC945839}" srcId="{FB730BFD-B400-42B2-9217-A550E411206D}" destId="{58A49716-790B-40D5-9421-0708A75AF222}" srcOrd="0" destOrd="0" parTransId="{B1E689AC-0F75-4DC0-84DC-8EA5BB095583}" sibTransId="{3D760F8E-037D-431F-BDF4-5B30880E8BAF}"/>
    <dgm:cxn modelId="{044A863A-E0A2-4DC8-A572-6AA10234F917}" srcId="{C5865CD8-FA23-4627-B24D-1AB564E976CF}" destId="{531516C1-6FF4-4886-9793-4271CC421FA7}" srcOrd="3" destOrd="0" parTransId="{DAC63DE3-8EB8-44B9-96C5-BB7CFDA5840C}" sibTransId="{96EF3338-DD16-4FE3-B433-18E4A3FD8A19}"/>
    <dgm:cxn modelId="{DFCB7B45-A9E2-4051-B869-D9A29A9A6662}" srcId="{EEE6FA53-968D-479C-B440-778A54BA41D7}" destId="{6449252F-A722-45B6-92AA-48F195482575}" srcOrd="0" destOrd="0" parTransId="{C8D4AE15-CA27-4A9A-84D3-79E795231DAD}" sibTransId="{E59F1218-933C-4925-B9DB-8AB844B6241F}"/>
    <dgm:cxn modelId="{15419229-5EDB-42C6-BA0C-8F5731AF54F5}" srcId="{C5865CD8-FA23-4627-B24D-1AB564E976CF}" destId="{EEE6FA53-968D-479C-B440-778A54BA41D7}" srcOrd="0" destOrd="0" parTransId="{14358DC9-6F61-47D2-A002-999D987D8A0F}" sibTransId="{9784E3FF-2F82-4B47-A39D-00C7D6FFB9FD}"/>
    <dgm:cxn modelId="{146B6426-E047-4B62-8CCC-BB9673BF70CB}" type="presOf" srcId="{531516C1-6FF4-4886-9793-4271CC421FA7}" destId="{A3AB2673-33F4-48CB-8097-EA7212BC202A}" srcOrd="0" destOrd="0" presId="urn:microsoft.com/office/officeart/2005/8/layout/vList6"/>
    <dgm:cxn modelId="{71975540-AE84-40F9-9CC7-CA365C05E01F}" type="presOf" srcId="{6449252F-A722-45B6-92AA-48F195482575}" destId="{B27E3351-9421-4A0B-BBEC-63EDFE5EDE54}" srcOrd="0" destOrd="0" presId="urn:microsoft.com/office/officeart/2005/8/layout/vList6"/>
    <dgm:cxn modelId="{2D9C6082-9C5D-4B73-BDFA-D0EB3AB03536}" type="presOf" srcId="{96827439-19B8-44DF-8DDA-95B870BA8849}" destId="{2A91D7E7-F3B5-4117-95F1-2B41E8CCCDA7}" srcOrd="0" destOrd="0" presId="urn:microsoft.com/office/officeart/2005/8/layout/vList6"/>
    <dgm:cxn modelId="{EE691E9E-5D3F-49B2-9953-0265D18033CD}" type="presOf" srcId="{D770D4D7-7804-4C34-8153-9DC864DEDAFB}" destId="{06A7114C-00B1-4368-85B4-144A7DDE6874}" srcOrd="0" destOrd="0" presId="urn:microsoft.com/office/officeart/2005/8/layout/vList6"/>
    <dgm:cxn modelId="{5850EEFD-754B-484A-B914-4C45225ADE1B}" srcId="{531516C1-6FF4-4886-9793-4271CC421FA7}" destId="{D770D4D7-7804-4C34-8153-9DC864DEDAFB}" srcOrd="0" destOrd="0" parTransId="{34172230-1ACF-4A44-B90F-F4D7C3006DAB}" sibTransId="{3A5C62BC-FB4E-43E9-A66B-3392CB07C849}"/>
    <dgm:cxn modelId="{17EAABE8-FDFA-45D7-A756-FC9D4FA4229C}" type="presOf" srcId="{C5865CD8-FA23-4627-B24D-1AB564E976CF}" destId="{A0F99892-ABEB-464C-8F3C-2DAFF7647E09}" srcOrd="0" destOrd="0" presId="urn:microsoft.com/office/officeart/2005/8/layout/vList6"/>
    <dgm:cxn modelId="{152DE590-8C08-4CE2-B933-936415FA14CF}" type="presOf" srcId="{58A49716-790B-40D5-9421-0708A75AF222}" destId="{A21C2BFC-8987-489B-88A4-98C45DE9F716}" srcOrd="0" destOrd="0" presId="urn:microsoft.com/office/officeart/2005/8/layout/vList6"/>
    <dgm:cxn modelId="{B8A9CE13-37D0-42A0-865E-ADE92FFC57B9}" type="presParOf" srcId="{A0F99892-ABEB-464C-8F3C-2DAFF7647E09}" destId="{B38597CD-7FC3-45F8-B649-6370EBA2D934}" srcOrd="0" destOrd="0" presId="urn:microsoft.com/office/officeart/2005/8/layout/vList6"/>
    <dgm:cxn modelId="{95AFFC28-BAFD-4039-BD58-84950A1F75BD}" type="presParOf" srcId="{B38597CD-7FC3-45F8-B649-6370EBA2D934}" destId="{ACA21877-870A-40F4-83F6-84F10491CA1F}" srcOrd="0" destOrd="0" presId="urn:microsoft.com/office/officeart/2005/8/layout/vList6"/>
    <dgm:cxn modelId="{4DBCBEAF-58BD-43BE-9259-8EE9496EA493}" type="presParOf" srcId="{B38597CD-7FC3-45F8-B649-6370EBA2D934}" destId="{B27E3351-9421-4A0B-BBEC-63EDFE5EDE54}" srcOrd="1" destOrd="0" presId="urn:microsoft.com/office/officeart/2005/8/layout/vList6"/>
    <dgm:cxn modelId="{6022E60D-F67A-4994-B01C-58841F376031}" type="presParOf" srcId="{A0F99892-ABEB-464C-8F3C-2DAFF7647E09}" destId="{A5048E9C-53A0-4A9A-B496-D62259FFFBFB}" srcOrd="1" destOrd="0" presId="urn:microsoft.com/office/officeart/2005/8/layout/vList6"/>
    <dgm:cxn modelId="{4E645A99-DB5B-42FA-97E4-7DC5D037D954}" type="presParOf" srcId="{A0F99892-ABEB-464C-8F3C-2DAFF7647E09}" destId="{D4A87D83-4A4D-43E9-A399-47E4033BC526}" srcOrd="2" destOrd="0" presId="urn:microsoft.com/office/officeart/2005/8/layout/vList6"/>
    <dgm:cxn modelId="{EE3DADD0-89D3-4719-A0E6-B5A94A1F3D4B}" type="presParOf" srcId="{D4A87D83-4A4D-43E9-A399-47E4033BC526}" destId="{8ECD2656-2DC6-4347-88D6-D1E9B1A22B3F}" srcOrd="0" destOrd="0" presId="urn:microsoft.com/office/officeart/2005/8/layout/vList6"/>
    <dgm:cxn modelId="{115FC7A6-B892-46F7-8CB0-F1B2E3656260}" type="presParOf" srcId="{D4A87D83-4A4D-43E9-A399-47E4033BC526}" destId="{A21C2BFC-8987-489B-88A4-98C45DE9F716}" srcOrd="1" destOrd="0" presId="urn:microsoft.com/office/officeart/2005/8/layout/vList6"/>
    <dgm:cxn modelId="{E40654C5-F956-4F77-B0E7-F526557CB767}" type="presParOf" srcId="{A0F99892-ABEB-464C-8F3C-2DAFF7647E09}" destId="{2ECE1B70-D584-47F9-84B5-34184AFD418A}" srcOrd="3" destOrd="0" presId="urn:microsoft.com/office/officeart/2005/8/layout/vList6"/>
    <dgm:cxn modelId="{B06040BC-F61D-4DF9-B7EE-33D28B5D10E4}" type="presParOf" srcId="{A0F99892-ABEB-464C-8F3C-2DAFF7647E09}" destId="{943BC53A-5C9B-411A-96E8-B856F22277A5}" srcOrd="4" destOrd="0" presId="urn:microsoft.com/office/officeart/2005/8/layout/vList6"/>
    <dgm:cxn modelId="{237FAB8E-EBA6-49AE-9FEC-A7E25E6EDCD9}" type="presParOf" srcId="{943BC53A-5C9B-411A-96E8-B856F22277A5}" destId="{C3E692C8-33A0-4A00-9233-F80ABA3E8952}" srcOrd="0" destOrd="0" presId="urn:microsoft.com/office/officeart/2005/8/layout/vList6"/>
    <dgm:cxn modelId="{792D9C9B-3370-46F4-8905-3D4F074E75B4}" type="presParOf" srcId="{943BC53A-5C9B-411A-96E8-B856F22277A5}" destId="{2A91D7E7-F3B5-4117-95F1-2B41E8CCCDA7}" srcOrd="1" destOrd="0" presId="urn:microsoft.com/office/officeart/2005/8/layout/vList6"/>
    <dgm:cxn modelId="{64BA6CDC-F5B0-4905-8B3D-B5579A9F707B}" type="presParOf" srcId="{A0F99892-ABEB-464C-8F3C-2DAFF7647E09}" destId="{627DEA99-5B38-4AEA-8406-DE61C996D7E0}" srcOrd="5" destOrd="0" presId="urn:microsoft.com/office/officeart/2005/8/layout/vList6"/>
    <dgm:cxn modelId="{117FA4A5-38AC-41D1-8758-4F46491D0365}" type="presParOf" srcId="{A0F99892-ABEB-464C-8F3C-2DAFF7647E09}" destId="{E6DD87F6-215C-436D-91F3-388A27773349}" srcOrd="6" destOrd="0" presId="urn:microsoft.com/office/officeart/2005/8/layout/vList6"/>
    <dgm:cxn modelId="{A88AF5D9-9B1D-46D7-80B9-A156599119B9}" type="presParOf" srcId="{E6DD87F6-215C-436D-91F3-388A27773349}" destId="{A3AB2673-33F4-48CB-8097-EA7212BC202A}" srcOrd="0" destOrd="0" presId="urn:microsoft.com/office/officeart/2005/8/layout/vList6"/>
    <dgm:cxn modelId="{F5C2D324-E83E-4214-B4EE-602DEE9728B4}" type="presParOf" srcId="{E6DD87F6-215C-436D-91F3-388A27773349}" destId="{06A7114C-00B1-4368-85B4-144A7DDE687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E3351-9421-4A0B-BBEC-63EDFE5EDE54}">
      <dsp:nvSpPr>
        <dsp:cNvPr id="0" name=""/>
        <dsp:cNvSpPr/>
      </dsp:nvSpPr>
      <dsp:spPr>
        <a:xfrm>
          <a:off x="3106928" y="1210"/>
          <a:ext cx="4660392" cy="959996"/>
        </a:xfrm>
        <a:prstGeom prst="snip2Diag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Dış veya orta kulakta sorun olduğunda sesin iç kulağa iletilmesinin engellenmesi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6929" y="81211"/>
        <a:ext cx="4500390" cy="799994"/>
      </dsp:txXfrm>
    </dsp:sp>
    <dsp:sp modelId="{ACA21877-870A-40F4-83F6-84F10491CA1F}">
      <dsp:nvSpPr>
        <dsp:cNvPr id="0" name=""/>
        <dsp:cNvSpPr/>
      </dsp:nvSpPr>
      <dsp:spPr>
        <a:xfrm>
          <a:off x="0" y="1210"/>
          <a:ext cx="3106928" cy="959996"/>
        </a:xfrm>
        <a:prstGeom prst="snip2Diag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1. İLETİMSEL İŞİTME KAYBI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001" y="81211"/>
        <a:ext cx="2946926" cy="799994"/>
      </dsp:txXfrm>
    </dsp:sp>
    <dsp:sp modelId="{A21C2BFC-8987-489B-88A4-98C45DE9F716}">
      <dsp:nvSpPr>
        <dsp:cNvPr id="0" name=""/>
        <dsp:cNvSpPr/>
      </dsp:nvSpPr>
      <dsp:spPr>
        <a:xfrm>
          <a:off x="3106928" y="1057206"/>
          <a:ext cx="4660392" cy="959996"/>
        </a:xfrm>
        <a:prstGeom prst="snip2Diag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İç kulakta salyangozda veya işitme sinirinde bir sorun nedeniyle seslerin beyne ulaşmaması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6929" y="1137207"/>
        <a:ext cx="4500390" cy="799994"/>
      </dsp:txXfrm>
    </dsp:sp>
    <dsp:sp modelId="{8ECD2656-2DC6-4347-88D6-D1E9B1A22B3F}">
      <dsp:nvSpPr>
        <dsp:cNvPr id="0" name=""/>
        <dsp:cNvSpPr/>
      </dsp:nvSpPr>
      <dsp:spPr>
        <a:xfrm>
          <a:off x="0" y="1057206"/>
          <a:ext cx="3106928" cy="959996"/>
        </a:xfrm>
        <a:prstGeom prst="snip2Diag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2. DUYUSAL-SİNİRSEL İŞİTME KAYBI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001" y="1137207"/>
        <a:ext cx="2946926" cy="799994"/>
      </dsp:txXfrm>
    </dsp:sp>
    <dsp:sp modelId="{2A91D7E7-F3B5-4117-95F1-2B41E8CCCDA7}">
      <dsp:nvSpPr>
        <dsp:cNvPr id="0" name=""/>
        <dsp:cNvSpPr/>
      </dsp:nvSpPr>
      <dsp:spPr>
        <a:xfrm>
          <a:off x="3106928" y="2113202"/>
          <a:ext cx="4660392" cy="959996"/>
        </a:xfrm>
        <a:prstGeom prst="snip2Diag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Hem iletimsel hem de duyusal-sinirsel işitme kaybının bir arada görülmesi,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6929" y="2193203"/>
        <a:ext cx="4500390" cy="799994"/>
      </dsp:txXfrm>
    </dsp:sp>
    <dsp:sp modelId="{C3E692C8-33A0-4A00-9233-F80ABA3E8952}">
      <dsp:nvSpPr>
        <dsp:cNvPr id="0" name=""/>
        <dsp:cNvSpPr/>
      </dsp:nvSpPr>
      <dsp:spPr>
        <a:xfrm>
          <a:off x="0" y="2113202"/>
          <a:ext cx="3106928" cy="959996"/>
        </a:xfrm>
        <a:prstGeom prst="snip2Diag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3. KARIŞIK TİP İŞİTME KAYBI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001" y="2193203"/>
        <a:ext cx="2946926" cy="799994"/>
      </dsp:txXfrm>
    </dsp:sp>
    <dsp:sp modelId="{06A7114C-00B1-4368-85B4-144A7DDE6874}">
      <dsp:nvSpPr>
        <dsp:cNvPr id="0" name=""/>
        <dsp:cNvSpPr/>
      </dsp:nvSpPr>
      <dsp:spPr>
        <a:xfrm>
          <a:off x="3106928" y="3169198"/>
          <a:ext cx="4660392" cy="959996"/>
        </a:xfrm>
        <a:prstGeom prst="snip2Diag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Beyindeki işitme merkezinin hasar görmesi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6929" y="3249199"/>
        <a:ext cx="4500390" cy="799994"/>
      </dsp:txXfrm>
    </dsp:sp>
    <dsp:sp modelId="{A3AB2673-33F4-48CB-8097-EA7212BC202A}">
      <dsp:nvSpPr>
        <dsp:cNvPr id="0" name=""/>
        <dsp:cNvSpPr/>
      </dsp:nvSpPr>
      <dsp:spPr>
        <a:xfrm>
          <a:off x="0" y="3169198"/>
          <a:ext cx="3106928" cy="959996"/>
        </a:xfrm>
        <a:prstGeom prst="snip2Diag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3. MERKEZİ İŞİTSEL İŞLEV BOZUKLUĞU</a:t>
          </a:r>
          <a:endParaRPr lang="tr-TR" sz="1800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001" y="3249199"/>
        <a:ext cx="2946926" cy="799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E7F11A2-34EF-44A7-95F4-18E60A00E991}" type="slidenum">
              <a:rPr lang="en-GB" altLang="tr-TR"/>
              <a:pPr/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9920568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2FA9B64-B3E9-48B5-B42A-969747C7B6C5}" type="slidenum">
              <a:rPr lang="en-GB" altLang="tr-TR"/>
              <a:pPr/>
              <a:t>1</a:t>
            </a:fld>
            <a:endParaRPr lang="en-GB" altLang="tr-T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556247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IMG_211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709613"/>
            <a:ext cx="9144000" cy="756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931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4951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634A61B-ED67-4185-A0FE-3E224BB9F72A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791C81-DCD5-47B5-A0BB-E504F890A102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87D016-178E-46EB-91EC-7F9D58841980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A0D2D1-DC45-4D15-9676-011153E135D4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9D2611-7473-4129-842A-4E44BDB3F87E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9A9F9A-3FD3-4FC6-B661-E0CD68B9A866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392DD-CFEA-46EA-BE43-2B55812C623D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156B7-F8DA-4706-94EA-F2F0FA4526DD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A92F9-CBFC-42A1-B1EB-848D4F3743E9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81F1DC-E7D3-4081-8AFF-DABCD0E0017A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0B028-2FB6-49C5-A250-4136406CFDDA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2414F-64BF-4DA0-BA20-14F639CC36AE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50C729-C011-4C14-895F-80DD10FE213D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IMG_2115v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-414338"/>
            <a:ext cx="9144000" cy="7566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Click to edit Master text styles</a:t>
            </a:r>
          </a:p>
          <a:p>
            <a:pPr lvl="1"/>
            <a:r>
              <a:rPr lang="en-GB" altLang="tr-TR" smtClean="0"/>
              <a:t>Second level</a:t>
            </a:r>
          </a:p>
          <a:p>
            <a:pPr lvl="2"/>
            <a:r>
              <a:rPr lang="en-GB" altLang="tr-TR" smtClean="0"/>
              <a:t>Third level</a:t>
            </a:r>
          </a:p>
          <a:p>
            <a:pPr lvl="3"/>
            <a:r>
              <a:rPr lang="en-GB" altLang="tr-TR" smtClean="0"/>
              <a:t>Fourth level</a:t>
            </a:r>
          </a:p>
          <a:p>
            <a:pPr lvl="4"/>
            <a:r>
              <a:rPr lang="en-GB" altLang="tr-TR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0B555EC-1972-4766-B42E-2B7F9C2E93D2}" type="slidenum">
              <a:rPr lang="en-GB" altLang="tr-TR"/>
              <a:pPr/>
              <a:t>‹#›</a:t>
            </a:fld>
            <a:endParaRPr lang="en-GB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77875"/>
            <a:ext cx="7772400" cy="1470025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7. </a:t>
            </a:r>
            <a:r>
              <a:rPr lang="tr-TR" altLang="tr-TR" b="1" dirty="0" smtClean="0"/>
              <a:t>ÜNİTE</a:t>
            </a:r>
            <a:endParaRPr lang="en-GB" altLang="tr-TR" b="1" dirty="0" smtClean="0"/>
          </a:p>
        </p:txBody>
      </p:sp>
      <p:sp>
        <p:nvSpPr>
          <p:cNvPr id="4099" name="Alt Başlık 1"/>
          <p:cNvSpPr>
            <a:spLocks noGrp="1"/>
          </p:cNvSpPr>
          <p:nvPr>
            <p:ph type="subTitle" idx="1"/>
          </p:nvPr>
        </p:nvSpPr>
        <p:spPr>
          <a:xfrm>
            <a:off x="966651" y="2240507"/>
            <a:ext cx="6962503" cy="1752600"/>
          </a:xfrm>
        </p:spPr>
        <p:txBody>
          <a:bodyPr/>
          <a:lstStyle/>
          <a:p>
            <a:r>
              <a:rPr lang="tr-TR" altLang="tr-TR" b="1" dirty="0" smtClean="0"/>
              <a:t/>
            </a:r>
            <a:br>
              <a:rPr lang="tr-TR" altLang="tr-TR" b="1" dirty="0" smtClean="0"/>
            </a:br>
            <a:r>
              <a:rPr lang="tr-TR" b="1" dirty="0" smtClean="0"/>
              <a:t>İŞİTME YETERSİZLİĞİNE SAHİP ÇOCUKLAR</a:t>
            </a:r>
            <a:endParaRPr lang="en-GB" altLang="tr-TR" b="1" dirty="0" smtClean="0"/>
          </a:p>
          <a:p>
            <a:endParaRPr lang="tr-TR" altLang="tr-T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Erken Tanı</a:t>
            </a:r>
          </a:p>
          <a:p>
            <a:pPr marL="342900" lvl="1" indent="-342900">
              <a:buFontTx/>
              <a:buChar char="•"/>
            </a:pP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Erken tanılamanın bir an önce işitmeye yardımcı teknolojilerden yararlanmaları, özellikle dil ve iletişim gelişimlerinin sağlanması boyutlarında önemli olduğu görülmektedir.</a:t>
            </a:r>
          </a:p>
          <a:p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Erken tanı önce tarama daha sonra tanılama olmak üzere iki boyuttan oluşmaktadır.</a:t>
            </a:r>
          </a:p>
          <a:p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erken tanı sürecinin ilk basamağı </a:t>
            </a:r>
            <a:r>
              <a:rPr lang="tr-TR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odyolojik</a:t>
            </a:r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değerlendirmedir.</a:t>
            </a:r>
          </a:p>
          <a:p>
            <a:pPr lvl="1"/>
            <a:r>
              <a:rPr lang="tr-TR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Odyolojik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değerlendirme ile basitçe çocuğun hangi sesleri işitebildiği ve işitebilmesi için sesin ne kadar yükseltilmesi gerektiği belirlenmektedir.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Kullanılan testler: davranış testleri ve objektif testler olarak adlandırılmaktadır.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 testleri çocuğun işitsel uyaranlara verdiği istemli ya da istemsiz tepkilerin kaydedilmesi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Objektif testler ise çocuktan herhangi bir davranış beklenmemekte, işitme sisteminin belirli bölgelerine gönderilen uyaranlara gelen fizyolojik tepkiler değerlendirilmektedir.</a:t>
            </a:r>
          </a:p>
          <a:p>
            <a:pPr marL="457200" lvl="1" indent="0">
              <a:buNone/>
            </a:pPr>
            <a:endParaRPr lang="tr-TR" sz="1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799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İletişim yöntemleri </a:t>
            </a: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Sözlü iletişim</a:t>
            </a: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İşaret dili</a:t>
            </a: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Karma iletişim yöntemleri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İşitmeye yardımcı teknolojiler</a:t>
            </a: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cihazları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temek işlevi sesi yükseltmek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koklear implant, iç kulakta bulunan salyangoz içine cerrahi işlemle yapay sinir uçlarının yerleştirilmesidir.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FM telsiz sistemi 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konuşma seslerinin iletilmesi mikrofonlar aracılığı ile gerçekleşmektedir.</a:t>
            </a: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tr-TR" sz="1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055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eğitimi </a:t>
            </a:r>
          </a:p>
          <a:p>
            <a:pPr lvl="1"/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kaybı ile ilgili çocukların özellikleri</a:t>
            </a:r>
          </a:p>
          <a:p>
            <a:pPr lvl="1"/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İşitmeye yardımcı teknolojiler hakkında bilgi</a:t>
            </a:r>
          </a:p>
          <a:p>
            <a:pPr lvl="1"/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Çocukları ile ilgili gerçekçi beklentileri</a:t>
            </a:r>
          </a:p>
          <a:p>
            <a:pPr lvl="1"/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Çocuklarının özelliklerini </a:t>
            </a:r>
            <a:r>
              <a:rPr lang="tr-TR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farketmeleri</a:t>
            </a:r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gelişimlerini destekleyici yöntemler</a:t>
            </a:r>
          </a:p>
          <a:p>
            <a:pPr lvl="1"/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 eğitimi</a:t>
            </a:r>
          </a:p>
          <a:p>
            <a:pPr marL="457200" lvl="1" indent="0">
              <a:buNone/>
            </a:pP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893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süreci</a:t>
            </a: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ve iletişim </a:t>
            </a:r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desteklenmesi</a:t>
            </a: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Akademik bilgi ve deneyim kazandırılması</a:t>
            </a: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sürecinin ön koşulu ayrıntılı bir eğitsel değerlendirme yapmak.</a:t>
            </a:r>
          </a:p>
          <a:p>
            <a:pPr marL="457200" lvl="1" indent="0">
              <a:buNone/>
            </a:pPr>
            <a:endParaRPr lang="tr-TR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Eğitsel değerlendirme </a:t>
            </a:r>
          </a:p>
          <a:p>
            <a:pPr lvl="1"/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değerlendirme süreci, gelişim alanları standart testler ile belirlenmesi sağlanır.</a:t>
            </a:r>
          </a:p>
          <a:p>
            <a:pPr lvl="1"/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İnformal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değerlendirme araçları çocuğun var olan performans düzeyini, hazır </a:t>
            </a:r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bulunuşluk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düzeyini, öğrenme özelliklerini çeşitli tekniklerle belirlenmesini sağlar.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Eğitsel değerlendirme sonuçları ile hem var olan performans düzeyi belirlenir hem de uygun eğitim ortamına yerleştirilmesi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399806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ortamları </a:t>
            </a:r>
          </a:p>
          <a:p>
            <a:pPr marL="0" indent="0">
              <a:buNone/>
            </a:pPr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Yatılı özel eğitim okulları</a:t>
            </a: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Gündüzlü özel eğitim okulları</a:t>
            </a: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eğitim okulunda özel eğitim sınıfı</a:t>
            </a:r>
          </a:p>
          <a:p>
            <a:pPr lvl="1"/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Kaynaştırma sınıfı</a:t>
            </a:r>
          </a:p>
          <a:p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907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öğretimin planlanması ve uygulanması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Eğitsel değerlendirme sonuçlarından yararlanılarak planlama yapılmalıdır.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öğretim süreci, planlama yaparak planlanan etkinliklerin uygulanması ve sürecin değerlendirilmesi olarak özetlenebilir.</a:t>
            </a:r>
          </a:p>
          <a:p>
            <a:pPr lvl="1"/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Planlama, konu ile ilgili amaçlar, materyaller, öğretim yöntem ve stratejileri, uyarlamalar yapılmasını, etkinlikler, değerlendirmeye ilişkin kararların verilmesini içerir.</a:t>
            </a:r>
          </a:p>
          <a:p>
            <a:pPr lvl="1"/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10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Anahtar Kavramlar</a:t>
            </a:r>
          </a:p>
        </p:txBody>
      </p:sp>
      <p:sp>
        <p:nvSpPr>
          <p:cNvPr id="614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tr-TR" altLang="tr-TR" smtClean="0"/>
          </a:p>
        </p:txBody>
      </p:sp>
      <p:sp>
        <p:nvSpPr>
          <p:cNvPr id="5" name="Yuvarlatılmış Dikdörtgen 4"/>
          <p:cNvSpPr/>
          <p:nvPr/>
        </p:nvSpPr>
        <p:spPr>
          <a:xfrm>
            <a:off x="482600" y="1470025"/>
            <a:ext cx="7994650" cy="464661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 smtClean="0"/>
              <a:t>İşitme Kaybı</a:t>
            </a:r>
          </a:p>
          <a:p>
            <a:pPr algn="ctr" eaLnBrk="1" hangingPunct="1">
              <a:defRPr/>
            </a:pPr>
            <a:r>
              <a:rPr lang="tr-TR" dirty="0" smtClean="0"/>
              <a:t>Erken Tanı</a:t>
            </a:r>
          </a:p>
          <a:p>
            <a:pPr algn="ctr" eaLnBrk="1" hangingPunct="1">
              <a:defRPr/>
            </a:pPr>
            <a:r>
              <a:rPr lang="tr-TR" dirty="0" smtClean="0"/>
              <a:t>Aile Eğitimi</a:t>
            </a:r>
          </a:p>
          <a:p>
            <a:pPr algn="ctr" eaLnBrk="1" hangingPunct="1">
              <a:defRPr/>
            </a:pPr>
            <a:r>
              <a:rPr lang="tr-TR" dirty="0" smtClean="0"/>
              <a:t>İşitmeye Yardımcı Teknolojiler</a:t>
            </a:r>
          </a:p>
          <a:p>
            <a:pPr algn="ctr" eaLnBrk="1" hangingPunct="1">
              <a:defRPr/>
            </a:pPr>
            <a:r>
              <a:rPr lang="tr-TR" dirty="0" smtClean="0"/>
              <a:t>Eğitsel Değerlendirme</a:t>
            </a:r>
          </a:p>
          <a:p>
            <a:pPr algn="ctr" eaLnBrk="1" hangingPunct="1">
              <a:defRPr/>
            </a:pPr>
            <a:r>
              <a:rPr lang="tr-TR" dirty="0" smtClean="0"/>
              <a:t>İletişim Yöntemleri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Başlık 1"/>
          <p:cNvSpPr>
            <a:spLocks noGrp="1"/>
          </p:cNvSpPr>
          <p:nvPr>
            <p:ph type="title"/>
          </p:nvPr>
        </p:nvSpPr>
        <p:spPr>
          <a:xfrm>
            <a:off x="1384662" y="0"/>
            <a:ext cx="6505304" cy="979714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</a:rPr>
              <a:t>AMAÇLAR</a:t>
            </a:r>
          </a:p>
        </p:txBody>
      </p:sp>
      <p:sp>
        <p:nvSpPr>
          <p:cNvPr id="5123" name="İçerik Yer Tutucusu 2"/>
          <p:cNvSpPr>
            <a:spLocks noGrp="1"/>
          </p:cNvSpPr>
          <p:nvPr>
            <p:ph idx="1"/>
          </p:nvPr>
        </p:nvSpPr>
        <p:spPr>
          <a:xfrm>
            <a:off x="358775" y="1182370"/>
            <a:ext cx="8229600" cy="4206875"/>
          </a:xfrm>
        </p:spPr>
        <p:txBody>
          <a:bodyPr/>
          <a:lstStyle/>
          <a:p>
            <a:pPr algn="just">
              <a:defRPr/>
            </a:pPr>
            <a:r>
              <a:rPr lang="tr-TR" altLang="tr-TR" sz="2000" dirty="0" smtClean="0">
                <a:solidFill>
                  <a:srgbClr val="000000"/>
                </a:solidFill>
              </a:rPr>
              <a:t>İşitmenin önemi ve işitme kaybının etkilerini öğreneceksiniz</a:t>
            </a:r>
          </a:p>
          <a:p>
            <a:pPr algn="just">
              <a:defRPr/>
            </a:pPr>
            <a:r>
              <a:rPr lang="tr-TR" altLang="tr-TR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İşitme kaybı türlerini sınıflayabileceksiniz</a:t>
            </a:r>
          </a:p>
          <a:p>
            <a:pPr algn="just">
              <a:defRPr/>
            </a:pPr>
            <a:r>
              <a:rPr lang="tr-TR" altLang="tr-TR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İşitme yetersizliğine sahip çocukların özelliklerini betimleyebileceksiniz</a:t>
            </a:r>
          </a:p>
          <a:p>
            <a:pPr algn="just">
              <a:defRPr/>
            </a:pPr>
            <a:r>
              <a:rPr lang="tr-TR" altLang="tr-TR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İşitme kaybının erken tanılanmasının önemi anlayabileceksiniz</a:t>
            </a:r>
          </a:p>
          <a:p>
            <a:pPr algn="just">
              <a:defRPr/>
            </a:pPr>
            <a:r>
              <a:rPr lang="tr-TR" altLang="tr-TR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İşitme yetersizliğine sahip çocukların ailelerinin eğitimlerini açıklayabileceksiniz</a:t>
            </a:r>
          </a:p>
          <a:p>
            <a:pPr algn="just">
              <a:defRPr/>
            </a:pPr>
            <a:r>
              <a:rPr lang="tr-TR" altLang="tr-TR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İşitme yetersizliğine sahip çocukların eğitim ortamlarına yerleştirme seçeneklerini sınıflayabileceksiniz</a:t>
            </a:r>
          </a:p>
          <a:p>
            <a:pPr algn="just">
              <a:defRPr/>
            </a:pPr>
            <a:r>
              <a:rPr lang="tr-TR" altLang="tr-TR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İşitme yetersizliğine sahip çocukların eğitim süreçlerini betimleyebileceksiniz.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 dalgaları havada yayılırken kulak kepçesi ve kulak kanalı aracılığı ile kulak zarına ulaşır. </a:t>
            </a: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Kulak zarını titreştiren ses dalgaları mekanik enerjiye dönüşerek orta kulakta yer alan kemikçikler (çekiç, örs, üzengi) ile orta kulağa iletilirler.</a:t>
            </a: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 kulaktaki salyangoz oranında ise sinirler yoluyla iletilmek üzere elektrik enerjisine dönüşür.</a:t>
            </a: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 frekansa bağlı olarak ayrıştırılır ve algılanır.</a:t>
            </a: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 daha sonra işitme sinirleri aracılığı ile beynin işitme merkezine ulaşır ve yorumlanma aşaması başlar.</a:t>
            </a:r>
          </a:p>
          <a:p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sistem içerisindeki doğuştan ve sonradan oluşan zedelenme kulak yapısının bozulmasına dolayısı ile de işitme kaybına neden olur.</a:t>
            </a:r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14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4632" y="3474988"/>
            <a:ext cx="10177814" cy="3333757"/>
          </a:xfrm>
        </p:spPr>
        <p:txBody>
          <a:bodyPr/>
          <a:lstStyle/>
          <a:p>
            <a:endParaRPr lang="tr-TR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Konuşmalarda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sessiz harfler "t", "s", "</a:t>
            </a:r>
            <a:r>
              <a:rPr lang="tr-TR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ve "</a:t>
            </a:r>
            <a:r>
              <a:rPr lang="tr-TR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insanlar tarafından daha zor duyulur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Konuşma sesleri 30 </a:t>
            </a:r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ile 60 </a:t>
            </a:r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arasındadır.</a:t>
            </a:r>
          </a:p>
          <a:p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kastamonuisitme.net/dosyalar/images/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007" y="274638"/>
            <a:ext cx="6361134" cy="401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8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MEB Özel Eğitim Hizmetleri Yönetmeliği’nde 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(2006) işitme yetersizliği olan birey; işitme duyarlılığının kısmen veya tamamen kaybından dolayı konuşmayı edinmede, dili kullanmada ve iletişimde yaşadığı güçlükler nedeniyle özel eğitim ve destek hizmetine ihtiyacı olan birey olarak tanımlanmaktadır.</a:t>
            </a: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kaybı türlerine göre en fazla karşılaştırılan sınıflama türü sağır (</a:t>
            </a:r>
            <a:r>
              <a:rPr lang="tr-TR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deaf</a:t>
            </a:r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ağır işitenler (hard of </a:t>
            </a:r>
            <a:r>
              <a:rPr lang="tr-TR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hearing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sınıflamasıdır. </a:t>
            </a: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yandan işitme kaybının oluştuğu yere, kaybın derecesine, kaybın oluştuğu yaşa göre sınıflamalar yapılmaktadır.</a:t>
            </a:r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78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46138"/>
            <a:ext cx="8229600" cy="4525963"/>
          </a:xfrm>
        </p:spPr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kaybının oluştuğu yere göre yapılan sınıflama</a:t>
            </a:r>
          </a:p>
          <a:p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8 Diyagram"/>
          <p:cNvGraphicFramePr/>
          <p:nvPr>
            <p:extLst>
              <p:ext uri="{D42A27DB-BD31-4B8C-83A1-F6EECF244321}">
                <p14:modId xmlns:p14="http://schemas.microsoft.com/office/powerpoint/2010/main" val="2672918678"/>
              </p:ext>
            </p:extLst>
          </p:nvPr>
        </p:nvGraphicFramePr>
        <p:xfrm>
          <a:off x="539552" y="1484783"/>
          <a:ext cx="7767321" cy="4130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9498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82580"/>
            <a:ext cx="8229600" cy="5443584"/>
          </a:xfrm>
        </p:spPr>
        <p:txBody>
          <a:bodyPr/>
          <a:lstStyle/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Sesin şiddeti </a:t>
            </a:r>
            <a:r>
              <a:rPr lang="tr-TR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frekans Hz</a:t>
            </a:r>
          </a:p>
          <a:p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kaybının derecesine göre yapılan sınıflama</a:t>
            </a:r>
          </a:p>
          <a:p>
            <a:pPr marL="0" indent="0">
              <a:buNone/>
            </a:pPr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hafif düzeyde (15-25) </a:t>
            </a:r>
            <a:r>
              <a:rPr lang="tr-TR" sz="1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Hafif düzeyde (25-45) </a:t>
            </a:r>
            <a:r>
              <a:rPr lang="tr-TR" sz="1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 düzeyde (45-65) </a:t>
            </a:r>
            <a:r>
              <a:rPr lang="tr-TR" sz="1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İleri düzeyde (65-95) </a:t>
            </a:r>
            <a:r>
              <a:rPr lang="tr-TR" sz="1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ileri düzeyde (95-üstü) </a:t>
            </a:r>
            <a:r>
              <a:rPr lang="tr-TR" sz="1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kaybının oluştuğu yaşa göre sınıflama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öncesi (</a:t>
            </a:r>
            <a:r>
              <a:rPr lang="tr-TR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prelingual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sonrası (</a:t>
            </a:r>
            <a:r>
              <a:rPr lang="tr-TR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postlingual</a:t>
            </a:r>
            <a:r>
              <a:rPr lang="tr-TR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1" indent="0">
              <a:buNone/>
            </a:pP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tr-T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757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99246"/>
            <a:ext cx="8229600" cy="5726918"/>
          </a:xfrm>
        </p:spPr>
        <p:txBody>
          <a:bodyPr/>
          <a:lstStyle/>
          <a:p>
            <a:endParaRPr lang="tr-T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İşitme kaybının etkileri:</a:t>
            </a:r>
          </a:p>
          <a:p>
            <a:pPr marL="0" indent="0">
              <a:buNone/>
            </a:pPr>
            <a:endParaRPr lang="tr-T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 dağarcığında </a:t>
            </a:r>
          </a:p>
          <a:p>
            <a:pPr lvl="1"/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 </a:t>
            </a:r>
            <a:r>
              <a:rPr lang="tr-TR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diziminde</a:t>
            </a:r>
            <a:endParaRPr lang="tr-T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duygusal gelişim</a:t>
            </a:r>
          </a:p>
          <a:p>
            <a:pPr lvl="1"/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Akademik performanslarında</a:t>
            </a:r>
          </a:p>
          <a:p>
            <a:pPr lvl="1"/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Dünyaya ilişkin deneyim ve bilgi edinimlerinde</a:t>
            </a:r>
          </a:p>
          <a:p>
            <a:pPr marL="457200" lvl="1" indent="0">
              <a:buNone/>
            </a:pPr>
            <a:endParaRPr lang="tr-TR" sz="1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44150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E2FAD"/>
      </a:dk1>
      <a:lt1>
        <a:srgbClr val="FFFFFF"/>
      </a:lt1>
      <a:dk2>
        <a:srgbClr val="0E2FAD"/>
      </a:dk2>
      <a:lt2>
        <a:srgbClr val="B3CCE6"/>
      </a:lt2>
      <a:accent1>
        <a:srgbClr val="7FD7FC"/>
      </a:accent1>
      <a:accent2>
        <a:srgbClr val="6BA7F8"/>
      </a:accent2>
      <a:accent3>
        <a:srgbClr val="FFFFFF"/>
      </a:accent3>
      <a:accent4>
        <a:srgbClr val="0A2793"/>
      </a:accent4>
      <a:accent5>
        <a:srgbClr val="C0E8FD"/>
      </a:accent5>
      <a:accent6>
        <a:srgbClr val="6097E1"/>
      </a:accent6>
      <a:hlink>
        <a:srgbClr val="FFAB57"/>
      </a:hlink>
      <a:folHlink>
        <a:srgbClr val="007B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E2F67"/>
        </a:dk1>
        <a:lt1>
          <a:srgbClr val="FFFFFF"/>
        </a:lt1>
        <a:dk2>
          <a:srgbClr val="0E6224"/>
        </a:dk2>
        <a:lt2>
          <a:srgbClr val="7ACCE6"/>
        </a:lt2>
        <a:accent1>
          <a:srgbClr val="745D4A"/>
        </a:accent1>
        <a:accent2>
          <a:srgbClr val="E28000"/>
        </a:accent2>
        <a:accent3>
          <a:srgbClr val="FFFFFF"/>
        </a:accent3>
        <a:accent4>
          <a:srgbClr val="0A2757"/>
        </a:accent4>
        <a:accent5>
          <a:srgbClr val="BCB6B1"/>
        </a:accent5>
        <a:accent6>
          <a:srgbClr val="CD7300"/>
        </a:accent6>
        <a:hlink>
          <a:srgbClr val="FFAB2D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3767</TotalTime>
  <Words>737</Words>
  <Application>Microsoft Office PowerPoint</Application>
  <PresentationFormat>Ekran Gösterisi (4:3)</PresentationFormat>
  <Paragraphs>115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Default Design</vt:lpstr>
      <vt:lpstr>7. ÜNİTE</vt:lpstr>
      <vt:lpstr>Anahtar Kavramlar</vt:lpstr>
      <vt:lpstr>AMAÇLAR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Clearly Presented Ltd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Pencils template</dc:title>
  <dc:creator>Presentation Magazine</dc:creator>
  <cp:lastModifiedBy>BURCU</cp:lastModifiedBy>
  <cp:revision>197</cp:revision>
  <dcterms:created xsi:type="dcterms:W3CDTF">2009-11-03T13:35:13Z</dcterms:created>
  <dcterms:modified xsi:type="dcterms:W3CDTF">2017-11-13T06:38:14Z</dcterms:modified>
</cp:coreProperties>
</file>