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33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81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567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2586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517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50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10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021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6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31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61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52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89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72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86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07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87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3C46225-99D7-4CFF-AB3D-AD110F2D933C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8F60-5BA7-4E5A-A199-8A21E9D10B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631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Bitki ekolojisi ve </a:t>
            </a:r>
            <a:r>
              <a:rPr lang="tr-TR" dirty="0" smtClean="0"/>
              <a:t>Ekosistemler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38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 Kullanılan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Odum, E. P., </a:t>
            </a:r>
            <a:r>
              <a:rPr lang="tr-TR" dirty="0" err="1" smtClean="0"/>
              <a:t>Barrett</a:t>
            </a:r>
            <a:r>
              <a:rPr lang="tr-TR" dirty="0" smtClean="0"/>
              <a:t>, G. W., &amp; Işık, K. (2016). </a:t>
            </a:r>
            <a:r>
              <a:rPr lang="tr-TR" dirty="0" err="1" smtClean="0"/>
              <a:t>Ekoloji'nin</a:t>
            </a:r>
            <a:r>
              <a:rPr lang="tr-TR" dirty="0" smtClean="0"/>
              <a:t> temel ilkeleri. </a:t>
            </a:r>
            <a:r>
              <a:rPr lang="tr-TR" dirty="0" err="1" smtClean="0"/>
              <a:t>Palme</a:t>
            </a:r>
            <a:r>
              <a:rPr lang="tr-TR" dirty="0" smtClean="0"/>
              <a:t> Yayıncılık.</a:t>
            </a:r>
          </a:p>
          <a:p>
            <a:r>
              <a:rPr lang="tr-TR" dirty="0" err="1" smtClean="0"/>
              <a:t>Kılınç</a:t>
            </a:r>
            <a:r>
              <a:rPr lang="tr-TR" dirty="0" smtClean="0"/>
              <a:t>, M., &amp; Kutbay, H. G. (2008). Bitki ekolojisi. </a:t>
            </a:r>
            <a:r>
              <a:rPr lang="tr-TR" dirty="0" err="1" smtClean="0"/>
              <a:t>Palme</a:t>
            </a:r>
            <a:r>
              <a:rPr lang="tr-TR" dirty="0" smtClean="0"/>
              <a:t> Yayıncılık.</a:t>
            </a:r>
          </a:p>
          <a:p>
            <a:r>
              <a:rPr lang="tr-TR" dirty="0" smtClean="0"/>
              <a:t>Öztürk, M.A., Seçmen, Ö., 1992. Bitki Ekolojisi. Ege </a:t>
            </a:r>
            <a:r>
              <a:rPr lang="tr-TR" dirty="0" err="1" smtClean="0"/>
              <a:t>Üniv</a:t>
            </a:r>
            <a:r>
              <a:rPr lang="tr-TR" dirty="0" smtClean="0"/>
              <a:t>. Fen Fak. Yay. No. 141, 238 s. İzmir.</a:t>
            </a:r>
          </a:p>
          <a:p>
            <a:r>
              <a:rPr lang="tr-TR" dirty="0" err="1" smtClean="0"/>
              <a:t>Geldiay</a:t>
            </a:r>
            <a:r>
              <a:rPr lang="tr-TR" dirty="0" smtClean="0"/>
              <a:t>, R., Kocataş, A., 1975. Genel Ekoloji. Ege </a:t>
            </a:r>
            <a:r>
              <a:rPr lang="tr-TR" dirty="0" err="1" smtClean="0"/>
              <a:t>Üniv</a:t>
            </a:r>
            <a:r>
              <a:rPr lang="tr-TR" dirty="0" smtClean="0"/>
              <a:t>. Fen Fak. Yay. No. 65, İzmir. 313 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55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9491" y="1399309"/>
            <a:ext cx="11443854" cy="64839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Bir ortamda yaşayan canlı organizmalar (</a:t>
            </a:r>
            <a:r>
              <a:rPr lang="tr-TR" dirty="0" err="1" smtClean="0"/>
              <a:t>biyotik</a:t>
            </a:r>
            <a:r>
              <a:rPr lang="tr-TR" dirty="0" smtClean="0"/>
              <a:t>) ve onların içinde bulunduğu cansız çevre (</a:t>
            </a:r>
            <a:r>
              <a:rPr lang="tr-TR" dirty="0" err="1" smtClean="0"/>
              <a:t>abiyotik</a:t>
            </a:r>
            <a:r>
              <a:rPr lang="tr-TR" dirty="0" smtClean="0"/>
              <a:t>),birbirlerinden ayrılmayacak derecede kaynaşmıştır ve etkileşim içindedir. </a:t>
            </a:r>
          </a:p>
          <a:p>
            <a:pPr marL="0" indent="0" algn="just">
              <a:buNone/>
            </a:pPr>
            <a:r>
              <a:rPr lang="tr-TR" dirty="0" smtClean="0"/>
              <a:t>Çeşitli canlı türlerinin yaşadığı belirli bir alandaki canlılar (</a:t>
            </a:r>
            <a:r>
              <a:rPr lang="tr-TR" dirty="0" err="1" smtClean="0"/>
              <a:t>biyotik</a:t>
            </a:r>
            <a:r>
              <a:rPr lang="tr-TR" dirty="0" smtClean="0"/>
              <a:t> </a:t>
            </a:r>
            <a:r>
              <a:rPr lang="tr-TR" dirty="0" err="1" smtClean="0"/>
              <a:t>komünite</a:t>
            </a:r>
            <a:r>
              <a:rPr lang="tr-TR" dirty="0" smtClean="0"/>
              <a:t>), hem birbirleriyle hem de kendilerini kuşatan fiziksel çevre ile etkileşim halindedir. </a:t>
            </a:r>
          </a:p>
          <a:p>
            <a:pPr marL="0" indent="0" algn="just">
              <a:buNone/>
            </a:pPr>
            <a:r>
              <a:rPr lang="tr-TR" dirty="0" smtClean="0"/>
              <a:t>Bu alandaki enerji akışı sayesinde, sistem içinde belirli bir </a:t>
            </a:r>
            <a:r>
              <a:rPr lang="tr-TR" dirty="0" err="1" smtClean="0"/>
              <a:t>biyotik</a:t>
            </a:r>
            <a:r>
              <a:rPr lang="tr-TR" dirty="0" smtClean="0"/>
              <a:t> yapı oluşur; sistemin canlı ve cansız bileşenleri arasında düzenli bir madde döngüsü sağlanır. </a:t>
            </a:r>
            <a:r>
              <a:rPr lang="tr-TR" dirty="0"/>
              <a:t>C</a:t>
            </a:r>
            <a:r>
              <a:rPr lang="tr-TR" dirty="0" smtClean="0"/>
              <a:t>anlı ve cansız parçaları kapsayan böyle bir birime ekolojik sistem veya ekosistem denir. </a:t>
            </a:r>
          </a:p>
          <a:p>
            <a:pPr marL="0" indent="0" algn="just">
              <a:buNone/>
            </a:pPr>
            <a:r>
              <a:rPr lang="tr-TR" dirty="0" smtClean="0"/>
              <a:t>Ekosistem, sadece bir coğrafi birim (veya </a:t>
            </a:r>
            <a:r>
              <a:rPr lang="tr-TR" dirty="0" err="1" smtClean="0"/>
              <a:t>ekobölge</a:t>
            </a:r>
            <a:r>
              <a:rPr lang="tr-TR" dirty="0" smtClean="0"/>
              <a:t>) değil, aynı zamanda belirli girdileri ve çıktıları bulunan, sınırları doğal ya da isteğe bağlı olarak belirlenebilen, işlevsel bir sistem birimidir.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399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5629852"/>
            <a:ext cx="10515600" cy="1325563"/>
          </a:xfrm>
        </p:spPr>
        <p:txBody>
          <a:bodyPr>
            <a:normAutofit/>
          </a:bodyPr>
          <a:lstStyle/>
          <a:p>
            <a:r>
              <a:rPr lang="tr-TR" sz="2000" dirty="0" smtClean="0"/>
              <a:t>Odum, E. P., </a:t>
            </a:r>
            <a:r>
              <a:rPr lang="tr-TR" sz="2000" dirty="0" err="1" smtClean="0"/>
              <a:t>Barrett</a:t>
            </a:r>
            <a:r>
              <a:rPr lang="tr-TR" sz="2000" dirty="0" smtClean="0"/>
              <a:t>, G. W., &amp; Işık, K. (2016). </a:t>
            </a:r>
            <a:r>
              <a:rPr lang="tr-TR" sz="2000" dirty="0" err="1" smtClean="0"/>
              <a:t>Ekoloji'nin</a:t>
            </a:r>
            <a:r>
              <a:rPr lang="tr-TR" sz="2000" dirty="0" smtClean="0"/>
              <a:t> temel ilkeleri. </a:t>
            </a:r>
            <a:r>
              <a:rPr lang="tr-TR" sz="2000" dirty="0" err="1" smtClean="0"/>
              <a:t>Palme</a:t>
            </a:r>
            <a:r>
              <a:rPr lang="tr-TR" sz="2000" dirty="0" smtClean="0"/>
              <a:t> Yayıncılık. Kısım 2, Şekil 2-2’den alınmıştır.</a:t>
            </a:r>
            <a:endParaRPr lang="tr-TR" sz="20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5880" y="365125"/>
            <a:ext cx="8500239" cy="569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27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5809528"/>
            <a:ext cx="12566073" cy="132556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Odum, E. P., </a:t>
            </a:r>
            <a:r>
              <a:rPr lang="tr-TR" sz="2800" dirty="0" err="1" smtClean="0"/>
              <a:t>Barrett</a:t>
            </a:r>
            <a:r>
              <a:rPr lang="tr-TR" sz="2800" dirty="0" smtClean="0"/>
              <a:t>, G. W., &amp; Işık, K. (2016). </a:t>
            </a:r>
            <a:r>
              <a:rPr lang="tr-TR" sz="2800" dirty="0" err="1" smtClean="0"/>
              <a:t>Ekoloji'nin</a:t>
            </a:r>
            <a:r>
              <a:rPr lang="tr-TR" sz="2800" dirty="0" smtClean="0"/>
              <a:t> temel ilkeleri. </a:t>
            </a:r>
            <a:r>
              <a:rPr lang="tr-TR" sz="2800" dirty="0" err="1" smtClean="0"/>
              <a:t>Palme</a:t>
            </a:r>
            <a:r>
              <a:rPr lang="tr-TR" sz="2800" dirty="0" smtClean="0"/>
              <a:t> Yayıncılık. Kısım 2, tablo 2-7’den alınmıştır.</a:t>
            </a:r>
            <a:endParaRPr lang="tr-TR" sz="2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2676"/>
          <a:stretch/>
        </p:blipFill>
        <p:spPr>
          <a:xfrm>
            <a:off x="3070530" y="227216"/>
            <a:ext cx="6425012" cy="55823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5416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2000" y="1246910"/>
            <a:ext cx="10771909" cy="574747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Ekoloji terimi ilk defa Alman Jeologu H. </a:t>
            </a:r>
            <a:r>
              <a:rPr lang="tr-TR" dirty="0" err="1" smtClean="0"/>
              <a:t>Hackel</a:t>
            </a:r>
            <a:r>
              <a:rPr lang="tr-TR" dirty="0" smtClean="0"/>
              <a:t> (1869) tarafından kullanılmış olup Yunancada </a:t>
            </a:r>
            <a:r>
              <a:rPr lang="tr-TR" dirty="0" err="1" smtClean="0"/>
              <a:t>Oikos</a:t>
            </a:r>
            <a:r>
              <a:rPr lang="tr-TR" dirty="0" smtClean="0"/>
              <a:t> (ev veya yuva) ve Logos (bilim) kelimelerinin birleşmesiyle yuva bilimi anlamında kullanılmıştır. </a:t>
            </a:r>
          </a:p>
          <a:p>
            <a:pPr algn="just"/>
            <a:r>
              <a:rPr lang="tr-TR" dirty="0" smtClean="0"/>
              <a:t>Daha sonra </a:t>
            </a:r>
            <a:r>
              <a:rPr lang="tr-TR" dirty="0" err="1" smtClean="0"/>
              <a:t>Tansley</a:t>
            </a:r>
            <a:r>
              <a:rPr lang="tr-TR" dirty="0" smtClean="0"/>
              <a:t> (1926) ekolojiyi geniş anlamda, canlıların doğal yaşama yerlerindeki yaşama tarzlarını inceleyen bilim dalı olarak tanımlamıştır.</a:t>
            </a:r>
          </a:p>
          <a:p>
            <a:pPr algn="just"/>
            <a:r>
              <a:rPr lang="tr-TR" dirty="0" smtClean="0"/>
              <a:t>Bugün ise ekoloji, canlıların kendi aralarındaki ve canlılarla çevre şartları arasındaki karşılıklı ilişkilerini inceleyen bir bilim dalı olarak tanımlanmıştır.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83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Çevre, bir canlının veya canlılar topluluğunun yaşamını sağlayan ve onu sürekli olarak etkisi altında bulunduran süreçler, enerjiler ve maddesel varlıkların bütünlüğü şeklinde tanımlanabilir. </a:t>
            </a:r>
          </a:p>
          <a:p>
            <a:pPr algn="just"/>
            <a:r>
              <a:rPr lang="tr-TR" dirty="0" smtClean="0"/>
              <a:t>Çevrede bulunan ana faktörler toprak, su, rüzgar, kuvvet, sıcaklık, ışık ve benzeri faktörlerle diğer canlılardır.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71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4" y="346364"/>
            <a:ext cx="11734800" cy="6345381"/>
          </a:xfrm>
        </p:spPr>
        <p:txBody>
          <a:bodyPr/>
          <a:lstStyle/>
          <a:p>
            <a:r>
              <a:rPr lang="tr-TR" dirty="0" err="1" smtClean="0"/>
              <a:t>Billings</a:t>
            </a:r>
            <a:r>
              <a:rPr lang="tr-TR" dirty="0" smtClean="0"/>
              <a:t> (1952) adlı araştırıcıya göre; çevre, bitkilerin büyümeleri, yapıları ve çoğalmalarına etki yapan maddeler ve dış kuvvetler olarak tanımlanmakta olup bu faktörler; </a:t>
            </a:r>
          </a:p>
          <a:p>
            <a:endParaRPr lang="tr-TR" dirty="0"/>
          </a:p>
          <a:p>
            <a:pPr marL="514350" indent="-514350">
              <a:buAutoNum type="arabicPeriod"/>
            </a:pPr>
            <a:r>
              <a:rPr lang="tr-TR" dirty="0" smtClean="0"/>
              <a:t>İklim, 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Edafik</a:t>
            </a:r>
            <a:r>
              <a:rPr lang="tr-TR" dirty="0" smtClean="0"/>
              <a:t>,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Pyric</a:t>
            </a:r>
            <a:r>
              <a:rPr lang="tr-TR" dirty="0" smtClean="0"/>
              <a:t>,</a:t>
            </a:r>
          </a:p>
          <a:p>
            <a:pPr marL="514350" indent="-514350">
              <a:buAutoNum type="arabicPeriod"/>
            </a:pPr>
            <a:r>
              <a:rPr lang="tr-TR" dirty="0" smtClean="0"/>
              <a:t>Coğrafik, 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Biotik</a:t>
            </a:r>
            <a:r>
              <a:rPr lang="tr-TR" dirty="0" smtClean="0"/>
              <a:t> faktörler 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olarak 5 ana grupta toplanmaktadır.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220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147</TotalTime>
  <Words>473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İyon</vt:lpstr>
      <vt:lpstr>Bitki ekolojisi ve Ekosistemler </vt:lpstr>
      <vt:lpstr>Derste Kullanılan Kaynaklar</vt:lpstr>
      <vt:lpstr>PowerPoint Sunusu</vt:lpstr>
      <vt:lpstr>Odum, E. P., Barrett, G. W., &amp; Işık, K. (2016). Ekoloji'nin temel ilkeleri. Palme Yayıncılık. Kısım 2, Şekil 2-2’den alınmıştır.</vt:lpstr>
      <vt:lpstr>Odum, E. P., Barrett, G. W., &amp; Işık, K. (2016). Ekoloji'nin temel ilkeleri. Palme Yayıncılık. Kısım 2, tablo 2-7’den alınmıştır.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 ekolojisi ve Ekosistemler </dc:title>
  <dc:creator>beste_biyoloji</dc:creator>
  <cp:lastModifiedBy>beste_biyoloji</cp:lastModifiedBy>
  <cp:revision>7</cp:revision>
  <dcterms:created xsi:type="dcterms:W3CDTF">2021-02-28T15:04:51Z</dcterms:created>
  <dcterms:modified xsi:type="dcterms:W3CDTF">2021-02-28T17:32:36Z</dcterms:modified>
</cp:coreProperties>
</file>