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8" r:id="rId3"/>
    <p:sldId id="257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2" r:id="rId24"/>
    <p:sldId id="283" r:id="rId25"/>
    <p:sldId id="284" r:id="rId26"/>
    <p:sldId id="286" r:id="rId27"/>
    <p:sldId id="287" r:id="rId28"/>
    <p:sldId id="285" r:id="rId29"/>
    <p:sldId id="288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DE310-273E-4C18-A8F0-412C4BC9ACEF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2B6AF-05CC-4F2B-8EA4-5DBCFCA10C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372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tr-TR" sz="1200" b="0" i="0" u="none" strike="noStrike" baseline="0" dirty="0" smtClean="0">
                <a:latin typeface="TimesNewRomanPSMT"/>
              </a:rPr>
              <a:t>II. Dünya Savaşı sonrası</a:t>
            </a:r>
          </a:p>
          <a:p>
            <a:pPr algn="l"/>
            <a:r>
              <a:rPr lang="tr-TR" sz="1200" b="0" i="0" u="none" strike="noStrike" baseline="0" dirty="0" smtClean="0">
                <a:latin typeface="TimesNewRomanPSMT"/>
              </a:rPr>
              <a:t>romantik yaklaşımdan özellikle hemşire yetersizliğinden dolayı </a:t>
            </a:r>
            <a:r>
              <a:rPr lang="tr-TR" sz="1200" b="0" i="0" u="none" strike="noStrike" baseline="0" dirty="0" err="1" smtClean="0">
                <a:latin typeface="TimesNewRomanPSMT"/>
              </a:rPr>
              <a:t>pragmatizm’e</a:t>
            </a:r>
            <a:r>
              <a:rPr lang="tr-TR" sz="1200" b="0" i="0" u="none" strike="noStrike" baseline="0" dirty="0" smtClean="0">
                <a:latin typeface="TimesNewRomanPSMT"/>
              </a:rPr>
              <a:t> yönel</a:t>
            </a:r>
            <a:r>
              <a:rPr lang="tr-TR" sz="1200" b="0" i="0" u="none" strike="noStrike" baseline="0" dirty="0" smtClean="0">
                <a:latin typeface="Times New Roman" panose="02020603050405020304" pitchFamily="18" charset="0"/>
              </a:rPr>
              <a:t>me</a:t>
            </a:r>
          </a:p>
          <a:p>
            <a:pPr algn="l"/>
            <a:r>
              <a:rPr lang="tr-TR" sz="1200" b="0" i="0" u="none" strike="noStrike" baseline="0" dirty="0" smtClean="0">
                <a:latin typeface="TimesNewRomanPSMT"/>
              </a:rPr>
              <a:t>olmuştur.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2B6AF-05CC-4F2B-8EA4-5DBCFCA10C84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049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79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97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54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515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775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042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52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84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E26F90A-70E1-4CAF-B031-F975B735BEB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0FD42F8-B567-4BCD-A016-448046E1F5A9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759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7200" b="1" dirty="0" smtClean="0">
                <a:solidFill>
                  <a:schemeClr val="accent1">
                    <a:lumMod val="75000"/>
                  </a:schemeClr>
                </a:solidFill>
              </a:rPr>
              <a:t>EĞİTİM FELSEFESİ VE HEMŞİRELİKTE EĞİTİM FELSEFESİ</a:t>
            </a:r>
            <a:endParaRPr lang="tr-TR" sz="7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778126"/>
          </a:xfrm>
        </p:spPr>
        <p:txBody>
          <a:bodyPr>
            <a:normAutofit fontScale="62500" lnSpcReduction="20000"/>
          </a:bodyPr>
          <a:lstStyle/>
          <a:p>
            <a:endParaRPr lang="tr-TR" dirty="0" smtClean="0"/>
          </a:p>
          <a:p>
            <a:pPr algn="ctr"/>
            <a:r>
              <a:rPr lang="tr-TR" sz="2800" dirty="0" smtClean="0"/>
              <a:t>Ankara</a:t>
            </a:r>
            <a:r>
              <a:rPr lang="tr-TR" dirty="0" smtClean="0"/>
              <a:t> </a:t>
            </a:r>
            <a:r>
              <a:rPr lang="tr-TR" sz="2800" dirty="0" smtClean="0"/>
              <a:t>üniversitesi</a:t>
            </a:r>
          </a:p>
          <a:p>
            <a:pPr algn="ctr"/>
            <a:r>
              <a:rPr lang="tr-TR" sz="2800" dirty="0" smtClean="0"/>
              <a:t>Hemşirelik fakültesi </a:t>
            </a:r>
          </a:p>
          <a:p>
            <a:pPr algn="ctr"/>
            <a:r>
              <a:rPr lang="tr-TR" sz="2800" dirty="0" smtClean="0"/>
              <a:t>Hemşirelik bölümü </a:t>
            </a:r>
          </a:p>
          <a:p>
            <a:pPr algn="ctr"/>
            <a:r>
              <a:rPr lang="tr-TR" sz="2800" dirty="0" smtClean="0"/>
              <a:t>2023-2024 </a:t>
            </a:r>
            <a:r>
              <a:rPr lang="tr-TR" sz="2800" dirty="0" smtClean="0"/>
              <a:t>bahar dönem</a:t>
            </a:r>
            <a:r>
              <a:rPr lang="tr-TR" dirty="0" smtClean="0"/>
              <a:t>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488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Pragmatizm (Yararcılık)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4738" y="2004646"/>
            <a:ext cx="10170942" cy="3864448"/>
          </a:xfrm>
        </p:spPr>
        <p:txBody>
          <a:bodyPr>
            <a:normAutofit/>
          </a:bodyPr>
          <a:lstStyle/>
          <a:p>
            <a:r>
              <a:rPr lang="tr-TR" dirty="0"/>
              <a:t>Pragmatizm, inanç ve fikirlerin pragmatik sonuçlarını, onların değerlerini </a:t>
            </a:r>
            <a:r>
              <a:rPr lang="tr-TR" dirty="0" smtClean="0"/>
              <a:t>ve doğruluğunu </a:t>
            </a:r>
            <a:r>
              <a:rPr lang="tr-TR" dirty="0"/>
              <a:t>kararlaştırmak için standart olarak kullanılan bir felsefi akımdır</a:t>
            </a:r>
            <a:r>
              <a:rPr lang="tr-TR" dirty="0" smtClean="0"/>
              <a:t>.</a:t>
            </a:r>
          </a:p>
          <a:p>
            <a:r>
              <a:rPr lang="nn-NO" b="1" dirty="0" smtClean="0"/>
              <a:t>Gerçek</a:t>
            </a:r>
            <a:r>
              <a:rPr lang="tr-TR" b="1" dirty="0" smtClean="0"/>
              <a:t>,</a:t>
            </a:r>
            <a:r>
              <a:rPr lang="nn-NO" b="1" dirty="0" smtClean="0"/>
              <a:t> </a:t>
            </a:r>
            <a:r>
              <a:rPr lang="nn-NO" b="1" dirty="0"/>
              <a:t>insana yararlı olarak </a:t>
            </a:r>
            <a:r>
              <a:rPr lang="nn-NO" b="1" dirty="0" smtClean="0"/>
              <a:t>uygulanabilendir</a:t>
            </a:r>
            <a:r>
              <a:rPr lang="tr-TR" dirty="0" smtClean="0"/>
              <a:t>.</a:t>
            </a:r>
          </a:p>
          <a:p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Doğru düşünceler bireye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yarar sağlar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dirty="0" smtClean="0"/>
              <a:t>Pragmatik </a:t>
            </a:r>
            <a:r>
              <a:rPr lang="tr-TR" dirty="0"/>
              <a:t>eğitimde bilgi ve beceri kadar </a:t>
            </a:r>
            <a:r>
              <a:rPr lang="tr-TR" b="1" dirty="0"/>
              <a:t>araştırma yöntemleri </a:t>
            </a:r>
            <a:r>
              <a:rPr lang="tr-TR" dirty="0"/>
              <a:t>de </a:t>
            </a:r>
            <a:r>
              <a:rPr lang="tr-TR" dirty="0" smtClean="0"/>
              <a:t>önem verir.</a:t>
            </a:r>
          </a:p>
          <a:p>
            <a:r>
              <a:rPr lang="tr-TR" dirty="0"/>
              <a:t>J. </a:t>
            </a:r>
            <a:r>
              <a:rPr lang="tr-TR" dirty="0" err="1"/>
              <a:t>Dewey'e</a:t>
            </a:r>
            <a:r>
              <a:rPr lang="tr-TR" dirty="0"/>
              <a:t> göre bilimdeki </a:t>
            </a:r>
            <a:r>
              <a:rPr lang="tr-TR" dirty="0" smtClean="0"/>
              <a:t>değişmeler doğrultusunda </a:t>
            </a:r>
            <a:r>
              <a:rPr lang="tr-TR" dirty="0"/>
              <a:t>eğitimde de içerikten çok düşünmeye, araştırmaya önem </a:t>
            </a:r>
            <a:r>
              <a:rPr lang="tr-TR" dirty="0" smtClean="0"/>
              <a:t>verilmelidir.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6048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b="1" dirty="0">
                <a:solidFill>
                  <a:schemeClr val="accent1">
                    <a:lumMod val="75000"/>
                  </a:schemeClr>
                </a:solidFill>
              </a:rPr>
              <a:t>Pragmatizm (Yararcılık)</a:t>
            </a:r>
            <a:endParaRPr lang="tr-TR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242038"/>
            <a:ext cx="10058400" cy="3627056"/>
          </a:xfrm>
        </p:spPr>
        <p:txBody>
          <a:bodyPr>
            <a:normAutofit/>
          </a:bodyPr>
          <a:lstStyle/>
          <a:p>
            <a:r>
              <a:rPr lang="tr-TR" dirty="0"/>
              <a:t>K</a:t>
            </a:r>
            <a:r>
              <a:rPr lang="tr-TR" dirty="0" smtClean="0"/>
              <a:t>atı </a:t>
            </a:r>
            <a:r>
              <a:rPr lang="tr-TR" dirty="0"/>
              <a:t>değişmez bilgiler yerine </a:t>
            </a:r>
            <a:r>
              <a:rPr lang="tr-TR" b="1" dirty="0"/>
              <a:t>araştırmayı, bilgi sahibi olmayı ve uygulamayı </a:t>
            </a:r>
            <a:r>
              <a:rPr lang="tr-TR" b="1" dirty="0" smtClean="0"/>
              <a:t>içermeli</a:t>
            </a:r>
            <a:r>
              <a:rPr lang="tr-TR" dirty="0" smtClean="0"/>
              <a:t>,</a:t>
            </a:r>
            <a:endParaRPr lang="tr-TR" dirty="0"/>
          </a:p>
          <a:p>
            <a:r>
              <a:rPr lang="tr-TR" dirty="0" smtClean="0"/>
              <a:t>Bireyi </a:t>
            </a:r>
            <a:r>
              <a:rPr lang="tr-TR" dirty="0"/>
              <a:t>yaşama hazırlamalıdır. </a:t>
            </a:r>
            <a:endParaRPr lang="tr-TR" dirty="0" smtClean="0"/>
          </a:p>
          <a:p>
            <a:r>
              <a:rPr lang="tr-TR" dirty="0" smtClean="0"/>
              <a:t>Bireye </a:t>
            </a:r>
            <a:r>
              <a:rPr lang="tr-TR" dirty="0"/>
              <a:t>yaşamda karşılaştığı ya da karşılaşacağı </a:t>
            </a:r>
            <a:r>
              <a:rPr lang="tr-TR" dirty="0" smtClean="0"/>
              <a:t>sorunlar, doğal </a:t>
            </a:r>
            <a:r>
              <a:rPr lang="tr-TR" dirty="0"/>
              <a:t>problemler sorulmalı, bunları bilimsel yöntemleri kullanarak çözmeleri istenmelidir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nitelikleri </a:t>
            </a:r>
            <a:r>
              <a:rPr lang="tr-TR" dirty="0"/>
              <a:t>öğrencilere kazandırırken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eğitimci yol gösterici, öğrencinin zengin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deneyimler kazanmasını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sağlayan, onu destekleyen rol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üstlenmektedir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3306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TimesNewRomanPS-BoldMT"/>
              </a:rPr>
              <a:t>Existentializm</a:t>
            </a:r>
            <a:r>
              <a:rPr lang="tr-TR" b="1" dirty="0">
                <a:latin typeface="TimesNewRomanPS-BoldMT"/>
              </a:rPr>
              <a:t> (</a:t>
            </a:r>
            <a:r>
              <a:rPr lang="tr-TR" b="1" dirty="0" err="1">
                <a:latin typeface="TimesNewRomanPS-BoldMT"/>
              </a:rPr>
              <a:t>Varoluşculuk</a:t>
            </a:r>
            <a:r>
              <a:rPr lang="tr-TR" b="1" dirty="0">
                <a:latin typeface="TimesNewRomanPS-BoldMT"/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Varoluşçuluk,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özgürlük ve sorumluluk seçimini insana bırakan </a:t>
            </a:r>
            <a:r>
              <a:rPr lang="tr-TR" dirty="0"/>
              <a:t>ve onun </a:t>
            </a:r>
            <a:r>
              <a:rPr lang="tr-TR" dirty="0" smtClean="0"/>
              <a:t>varoluşunu </a:t>
            </a:r>
            <a:r>
              <a:rPr lang="sv-SE" dirty="0" smtClean="0"/>
              <a:t>özünden </a:t>
            </a:r>
            <a:r>
              <a:rPr lang="sv-SE" dirty="0"/>
              <a:t>önce gören felsefi </a:t>
            </a:r>
            <a:r>
              <a:rPr lang="sv-SE" dirty="0" smtClean="0"/>
              <a:t>akımdır</a:t>
            </a:r>
            <a:r>
              <a:rPr lang="tr-TR" dirty="0" smtClean="0"/>
              <a:t>.</a:t>
            </a:r>
          </a:p>
          <a:p>
            <a:r>
              <a:rPr lang="tr-TR" dirty="0"/>
              <a:t>Varoluşçulukta </a:t>
            </a:r>
            <a:r>
              <a:rPr lang="tr-TR" dirty="0" smtClean="0"/>
              <a:t>eğitim;</a:t>
            </a:r>
          </a:p>
          <a:p>
            <a:pPr lvl="1"/>
            <a:r>
              <a:rPr lang="tr-TR" dirty="0" smtClean="0"/>
              <a:t>insanın </a:t>
            </a:r>
            <a:r>
              <a:rPr lang="tr-TR" dirty="0"/>
              <a:t>başarıyı başarısızlığı, </a:t>
            </a:r>
            <a:r>
              <a:rPr lang="tr-TR" dirty="0" smtClean="0"/>
              <a:t>çirkini </a:t>
            </a:r>
            <a:r>
              <a:rPr lang="tr-TR" dirty="0"/>
              <a:t>güzeli, karmaşıklığı, </a:t>
            </a:r>
            <a:r>
              <a:rPr lang="tr-TR" dirty="0" smtClean="0"/>
              <a:t>acıyı abartmadan </a:t>
            </a:r>
            <a:r>
              <a:rPr lang="tr-TR" dirty="0"/>
              <a:t>fakat dürüstçe karşılayan yaşantılar geçirmesini sağlayan bir etkinliktir</a:t>
            </a:r>
            <a:r>
              <a:rPr lang="tr-TR" dirty="0" smtClean="0"/>
              <a:t>.</a:t>
            </a:r>
          </a:p>
          <a:p>
            <a:r>
              <a:rPr lang="tr-TR" dirty="0"/>
              <a:t>Bu felsefi akıma göre </a:t>
            </a:r>
            <a:r>
              <a:rPr lang="tr-TR" dirty="0" smtClean="0"/>
              <a:t>eğitimci;</a:t>
            </a:r>
          </a:p>
          <a:p>
            <a:pPr lvl="1"/>
            <a:r>
              <a:rPr lang="tr-TR" dirty="0" smtClean="0"/>
              <a:t>öğrencinin </a:t>
            </a:r>
            <a:r>
              <a:rPr lang="tr-TR" dirty="0"/>
              <a:t>içerikle etkileşim kurmasına </a:t>
            </a:r>
            <a:r>
              <a:rPr lang="tr-TR" b="1" dirty="0"/>
              <a:t>rehberlik </a:t>
            </a:r>
            <a:r>
              <a:rPr lang="tr-TR" b="1" dirty="0" smtClean="0"/>
              <a:t>eden</a:t>
            </a:r>
            <a:r>
              <a:rPr lang="tr-TR" dirty="0" smtClean="0"/>
              <a:t>, onlara </a:t>
            </a:r>
            <a:r>
              <a:rPr lang="tr-TR" dirty="0"/>
              <a:t>yalnızca bilgi yüklemeyi değil, karar verme yeteneklerini, içeriği </a:t>
            </a:r>
            <a:r>
              <a:rPr lang="tr-TR" dirty="0" smtClean="0"/>
              <a:t>anlamlandırma süreçlerini </a:t>
            </a:r>
            <a:r>
              <a:rPr lang="tr-TR" dirty="0"/>
              <a:t>geliştirmeyi amaçlayan, hoşgörülü ve duyarlı olmaya çalışan kişidir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Kişinin </a:t>
            </a:r>
            <a:r>
              <a:rPr lang="tr-TR" dirty="0"/>
              <a:t>kendi kendine eğitimini öngörür.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01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Rekonstrüksiyonizm</a:t>
            </a:r>
            <a:r>
              <a:rPr lang="tr-TR" b="1" dirty="0" smtClean="0"/>
              <a:t> (</a:t>
            </a:r>
            <a:r>
              <a:rPr lang="tr-TR" b="1" dirty="0"/>
              <a:t>Y</a:t>
            </a:r>
            <a:r>
              <a:rPr lang="tr-TR" b="1" dirty="0" smtClean="0"/>
              <a:t>eniden </a:t>
            </a:r>
            <a:r>
              <a:rPr lang="tr-TR" b="1" dirty="0"/>
              <a:t>K</a:t>
            </a:r>
            <a:r>
              <a:rPr lang="tr-TR" b="1" dirty="0" smtClean="0"/>
              <a:t>uruculuk</a:t>
            </a:r>
            <a:r>
              <a:rPr lang="tr-TR" b="1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Bireysel değil,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sosyal öğretim ilkesini </a:t>
            </a:r>
            <a:r>
              <a:rPr lang="tr-TR" dirty="0"/>
              <a:t>savunmaktadır. </a:t>
            </a:r>
            <a:endParaRPr lang="tr-TR" dirty="0" smtClean="0"/>
          </a:p>
          <a:p>
            <a:r>
              <a:rPr lang="tr-TR" dirty="0" smtClean="0"/>
              <a:t>Eğitimin amacı;</a:t>
            </a:r>
          </a:p>
          <a:p>
            <a:pPr lvl="1"/>
            <a:r>
              <a:rPr lang="tr-TR" dirty="0" smtClean="0"/>
              <a:t>“</a:t>
            </a:r>
            <a:r>
              <a:rPr lang="tr-TR" dirty="0"/>
              <a:t>toplumu yeniden düzenlemek ve toplumda gerçek demokrasiyi yerleştirmektir.”</a:t>
            </a:r>
          </a:p>
          <a:p>
            <a:r>
              <a:rPr lang="tr-TR" dirty="0" smtClean="0"/>
              <a:t>Çünkü </a:t>
            </a:r>
            <a:r>
              <a:rPr lang="tr-TR" dirty="0"/>
              <a:t>uygarlık da, demokrasi de, kültür de gruplar içinde olur. </a:t>
            </a:r>
          </a:p>
          <a:p>
            <a:r>
              <a:rPr lang="tr-TR" dirty="0"/>
              <a:t>O</a:t>
            </a:r>
            <a:r>
              <a:rPr lang="tr-TR" dirty="0" smtClean="0"/>
              <a:t>kul</a:t>
            </a:r>
            <a:r>
              <a:rPr lang="tr-TR" dirty="0"/>
              <a:t>, modern gelişme yönüne göre toplumu yeniden kuracak yenilikçi insanlar yetiştirmelidir.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7362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Hemşirelik Felsefesi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Hemşirelik bir toplum hizmeti olarak en eski tarihlerden beri var olan, </a:t>
            </a:r>
            <a:r>
              <a:rPr lang="tr-TR" sz="2400" dirty="0" smtClean="0"/>
              <a:t>insanları sağlıklı </a:t>
            </a:r>
            <a:r>
              <a:rPr lang="tr-TR" sz="2400" dirty="0"/>
              <a:t>kılmak, rahatlığını sağlamak, hastaya bakmak ve hastaya güvende olduğu </a:t>
            </a:r>
            <a:r>
              <a:rPr lang="tr-TR" sz="2400" dirty="0" smtClean="0"/>
              <a:t>duygusunu sağlamak </a:t>
            </a:r>
            <a:r>
              <a:rPr lang="tr-TR" sz="2400" dirty="0"/>
              <a:t>isteği ile ortaya çıkan bir </a:t>
            </a:r>
            <a:r>
              <a:rPr lang="tr-TR" sz="2400" dirty="0" smtClean="0"/>
              <a:t>meslektir.</a:t>
            </a:r>
          </a:p>
          <a:p>
            <a:endParaRPr lang="tr-TR" sz="2400" dirty="0"/>
          </a:p>
          <a:p>
            <a:r>
              <a:rPr lang="tr-TR" sz="2400" u="sng" dirty="0" smtClean="0"/>
              <a:t>Felsefe</a:t>
            </a:r>
            <a:r>
              <a:rPr lang="tr-TR" sz="2400" u="sng" dirty="0"/>
              <a:t>, kuram, uygulama ve araştırma </a:t>
            </a:r>
            <a:r>
              <a:rPr lang="tr-TR" sz="2400" u="sng" dirty="0" smtClean="0"/>
              <a:t>üzerine kurulmuş </a:t>
            </a:r>
            <a:r>
              <a:rPr lang="tr-TR" sz="2400" dirty="0"/>
              <a:t>bir sağlık disiplinidir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Hemşirelik eğitimini ve uygulamalarını etkileyen, yön veren, belirleyen temel kavramlar; </a:t>
            </a:r>
          </a:p>
          <a:p>
            <a:pPr lvl="1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</a:rPr>
              <a:t>insan, çevre, sağlık-hastalık ve hemşirelik kavramlarıdır</a:t>
            </a:r>
            <a:r>
              <a:rPr lang="tr-TR" sz="2000" dirty="0" smtClean="0"/>
              <a:t>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57298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117601"/>
            <a:ext cx="10058400" cy="475149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>
                <a:latin typeface="TimesNewRomanPSMT"/>
              </a:rPr>
              <a:t>Türk Hemşireler Derneği’nin hemşirelere rehberlik etmek üzere saptadığı </a:t>
            </a:r>
            <a:r>
              <a:rPr lang="tr-TR" dirty="0" smtClean="0">
                <a:latin typeface="TimesNewRomanPSMT"/>
              </a:rPr>
              <a:t>hemşirelik felsefesini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NewRomanPSMT"/>
              </a:rPr>
              <a:t>şu şekilde belirtilmektedir</a:t>
            </a:r>
            <a:r>
              <a:rPr lang="tr-TR" dirty="0" smtClean="0">
                <a:latin typeface="TimesNewRomanPSMT"/>
              </a:rPr>
              <a:t>:</a:t>
            </a:r>
          </a:p>
          <a:p>
            <a:endParaRPr lang="tr-TR" dirty="0">
              <a:latin typeface="TimesNewRomanPSMT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tr-TR" dirty="0" smtClean="0">
                <a:latin typeface="TimesNewRomanPSMT"/>
              </a:rPr>
              <a:t>“</a:t>
            </a:r>
            <a:r>
              <a:rPr lang="tr-TR" dirty="0">
                <a:latin typeface="TimesNewRomanPSMT"/>
              </a:rPr>
              <a:t>Hemşirelik; bireylere ve ailelere verilen bir </a:t>
            </a:r>
            <a:r>
              <a:rPr lang="tr-TR" dirty="0" smtClean="0">
                <a:latin typeface="TimesNewRomanPSMT"/>
              </a:rPr>
              <a:t>hizmettir. O nedenle </a:t>
            </a:r>
            <a:r>
              <a:rPr lang="tr-TR" dirty="0">
                <a:latin typeface="TimesNewRomanPSMT"/>
              </a:rPr>
              <a:t>toplumsal bir kurumdur. Toplumsal sorunlar ve yapılar sürekli değiştiği </a:t>
            </a:r>
            <a:r>
              <a:rPr lang="tr-TR" dirty="0" smtClean="0">
                <a:latin typeface="TimesNewRomanPSMT"/>
              </a:rPr>
              <a:t>için hemşireliğin </a:t>
            </a:r>
            <a:r>
              <a:rPr lang="tr-TR" dirty="0">
                <a:latin typeface="TimesNewRomanPSMT"/>
              </a:rPr>
              <a:t>işlev ve rolleri de değişmektedir. İşlev ve roller değişmesine karşın, </a:t>
            </a:r>
            <a:r>
              <a:rPr lang="tr-TR" dirty="0" smtClean="0">
                <a:latin typeface="TimesNewRomanPSMT"/>
              </a:rPr>
              <a:t>hemşirelik hizmetleri </a:t>
            </a:r>
            <a:r>
              <a:rPr lang="tr-TR" dirty="0">
                <a:latin typeface="TimesNewRomanPSMT"/>
              </a:rPr>
              <a:t>toplumun temel gereksinimlerine yanıt verme ilkesini sürekli korumaktadır.”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5411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İlkeleri;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Hemşirelik, bireyin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sağlıklı bir ortamda yaşama hakkı </a:t>
            </a:r>
            <a:r>
              <a:rPr lang="tr-TR" dirty="0" smtClean="0"/>
              <a:t>olduğuna inanır.</a:t>
            </a:r>
          </a:p>
          <a:p>
            <a:r>
              <a:rPr lang="tr-TR" dirty="0" smtClean="0"/>
              <a:t>Hemşirelik, sağlıktan sapmalar olduğu zaman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bireyin optimal bakımı almaya hakkı </a:t>
            </a:r>
            <a:r>
              <a:rPr lang="tr-TR" dirty="0" smtClean="0"/>
              <a:t>olduğuna inanır.</a:t>
            </a:r>
          </a:p>
          <a:p>
            <a:r>
              <a:rPr lang="tr-TR" dirty="0" smtClean="0"/>
              <a:t>Hemşirelik, kendine özgü bilgi ve olgular içeriği olan,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bağımsız bir sağlık disiplinidir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Hemşirelik, topluma hizmet götürme işlevinde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diğer sağlık meslekleriyle sıkı bir işbirliği</a:t>
            </a:r>
            <a:r>
              <a:rPr lang="tr-TR" dirty="0" smtClean="0"/>
              <a:t> yapılması gerektiğine inanır.</a:t>
            </a:r>
          </a:p>
          <a:p>
            <a:r>
              <a:rPr lang="tr-TR" dirty="0" smtClean="0"/>
              <a:t>Hemşirelik, bireyin kendine özgü özelliği, kişiliği ve bütünlüğü içinde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hak ve mahremiyetine saygıyı</a:t>
            </a:r>
            <a:r>
              <a:rPr lang="tr-TR" dirty="0" smtClean="0"/>
              <a:t> içerir.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0289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NewRomanPS-BoldMT"/>
              </a:rPr>
              <a:t>Hemşirelik Eğitimi Felsefesi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Hizmet </a:t>
            </a:r>
            <a:r>
              <a:rPr lang="tr-TR" sz="3600" dirty="0"/>
              <a:t>verilen insanın doğası nedir?</a:t>
            </a:r>
          </a:p>
          <a:p>
            <a:r>
              <a:rPr lang="tr-TR" sz="3600" dirty="0" smtClean="0"/>
              <a:t>Hemşireliğin </a:t>
            </a:r>
            <a:r>
              <a:rPr lang="tr-TR" sz="3600" dirty="0"/>
              <a:t>doğası nedir?</a:t>
            </a:r>
          </a:p>
          <a:p>
            <a:r>
              <a:rPr lang="tr-TR" sz="3600" dirty="0" smtClean="0"/>
              <a:t>Toplumun </a:t>
            </a:r>
            <a:r>
              <a:rPr lang="tr-TR" sz="3600" dirty="0"/>
              <a:t>doğası nedir?</a:t>
            </a:r>
          </a:p>
          <a:p>
            <a:r>
              <a:rPr lang="tr-TR" sz="3600" dirty="0" smtClean="0"/>
              <a:t>Sağlık nedir?</a:t>
            </a:r>
          </a:p>
          <a:p>
            <a:r>
              <a:rPr lang="tr-TR" sz="3600" dirty="0" smtClean="0"/>
              <a:t>Hemşirelik </a:t>
            </a:r>
            <a:r>
              <a:rPr lang="tr-TR" sz="3600" dirty="0"/>
              <a:t>eğitiminin amaçları nedir? sorularına yanıt arar</a:t>
            </a:r>
            <a:r>
              <a:rPr lang="tr-TR" sz="3600" dirty="0" smtClean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07758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NewRomanPSMT"/>
              </a:rPr>
              <a:t>Ülkemizdeki </a:t>
            </a:r>
            <a:r>
              <a:rPr lang="tr-TR" dirty="0">
                <a:latin typeface="TimesNewRomanPSMT"/>
              </a:rPr>
              <a:t>hemşireliği ve eğitimi etkileyen </a:t>
            </a:r>
            <a:r>
              <a:rPr lang="tr-TR" dirty="0" smtClean="0">
                <a:latin typeface="TimesNewRomanPSMT"/>
              </a:rPr>
              <a:t>dört </a:t>
            </a:r>
            <a:r>
              <a:rPr lang="tr-TR" dirty="0">
                <a:latin typeface="TimesNewRomanPSMT"/>
              </a:rPr>
              <a:t>felsefi akım;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NewRomanPSMT"/>
              </a:rPr>
              <a:t>Ascetism</a:t>
            </a:r>
            <a:r>
              <a:rPr lang="tr-TR" dirty="0">
                <a:latin typeface="TimesNewRomanPSMT"/>
              </a:rPr>
              <a:t> (1850-1890),</a:t>
            </a:r>
          </a:p>
          <a:p>
            <a:r>
              <a:rPr lang="tr-TR" dirty="0" smtClean="0">
                <a:latin typeface="TimesNewRomanPSMT"/>
              </a:rPr>
              <a:t>Romantizm </a:t>
            </a:r>
            <a:r>
              <a:rPr lang="tr-TR" dirty="0">
                <a:latin typeface="TimesNewRomanPSMT"/>
              </a:rPr>
              <a:t>(1890’dan itibaren), </a:t>
            </a:r>
            <a:endParaRPr lang="tr-TR" dirty="0" smtClean="0">
              <a:latin typeface="TimesNewRomanPSMT"/>
            </a:endParaRPr>
          </a:p>
          <a:p>
            <a:r>
              <a:rPr lang="tr-TR" dirty="0" smtClean="0">
                <a:latin typeface="TimesNewRomanPSMT"/>
              </a:rPr>
              <a:t>Pragmatizm (1930’dan </a:t>
            </a:r>
            <a:r>
              <a:rPr lang="tr-TR" dirty="0">
                <a:latin typeface="TimesNewRomanPSMT"/>
              </a:rPr>
              <a:t>itibaren), </a:t>
            </a:r>
            <a:endParaRPr lang="tr-TR" dirty="0" smtClean="0">
              <a:latin typeface="TimesNewRomanPSMT"/>
            </a:endParaRPr>
          </a:p>
          <a:p>
            <a:r>
              <a:rPr lang="tr-TR" dirty="0" err="1" smtClean="0">
                <a:latin typeface="TimesNewRomanPSMT"/>
              </a:rPr>
              <a:t>Hümanistik</a:t>
            </a:r>
            <a:r>
              <a:rPr lang="tr-TR" dirty="0" smtClean="0">
                <a:latin typeface="TimesNewRomanPSMT"/>
              </a:rPr>
              <a:t> </a:t>
            </a:r>
            <a:r>
              <a:rPr lang="tr-TR" dirty="0" err="1">
                <a:latin typeface="TimesNewRomanPSMT"/>
              </a:rPr>
              <a:t>Existentializm</a:t>
            </a:r>
            <a:r>
              <a:rPr lang="tr-TR" dirty="0">
                <a:latin typeface="TimesNewRomanPSMT"/>
              </a:rPr>
              <a:t> (1970’den itibaren)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4028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Ascetizm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Plato’nun</a:t>
            </a:r>
            <a:r>
              <a:rPr lang="tr-TR" dirty="0" smtClean="0"/>
              <a:t> </a:t>
            </a:r>
            <a:r>
              <a:rPr lang="tr-TR" dirty="0"/>
              <a:t>idealist düşüncesine temellenir. Fiziksel </a:t>
            </a:r>
            <a:r>
              <a:rPr lang="tr-TR" dirty="0" smtClean="0"/>
              <a:t>dünya gerçekleri </a:t>
            </a:r>
            <a:r>
              <a:rPr lang="tr-TR" dirty="0"/>
              <a:t>çözemez. Hemşireliğe temel olduğunda insanı </a:t>
            </a:r>
            <a:r>
              <a:rPr lang="tr-TR" dirty="0" err="1"/>
              <a:t>spiritüel</a:t>
            </a:r>
            <a:r>
              <a:rPr lang="tr-TR" dirty="0"/>
              <a:t> bir varlık olarak ele alır,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iş merkezlidir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Görev</a:t>
            </a:r>
            <a:r>
              <a:rPr lang="tr-TR" dirty="0"/>
              <a:t>, bireyin </a:t>
            </a:r>
            <a:r>
              <a:rPr lang="tr-TR" dirty="0" smtClean="0"/>
              <a:t>haklarını savunmaktan</a:t>
            </a:r>
            <a:r>
              <a:rPr lang="tr-TR" dirty="0"/>
              <a:t>, hastayı bir bütün olarak </a:t>
            </a:r>
            <a:r>
              <a:rPr lang="tr-TR" dirty="0" smtClean="0"/>
              <a:t>iyileştirmekten dolayı </a:t>
            </a:r>
            <a:r>
              <a:rPr lang="tr-TR" dirty="0"/>
              <a:t>önemlidir.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/>
              <a:t>yaklaşımda eğitim programlarını geliştirmeye çok fazla önem verilmez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Önemli olan </a:t>
            </a:r>
            <a:r>
              <a:rPr lang="tr-TR" dirty="0" smtClean="0"/>
              <a:t>görev;</a:t>
            </a:r>
          </a:p>
          <a:p>
            <a:pPr lvl="1"/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spritüel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gelişme ve özveridir</a:t>
            </a:r>
            <a:r>
              <a:rPr lang="tr-TR" dirty="0"/>
              <a:t>, </a:t>
            </a:r>
            <a:r>
              <a:rPr lang="tr-TR" dirty="0" err="1"/>
              <a:t>formal</a:t>
            </a:r>
            <a:r>
              <a:rPr lang="tr-TR" dirty="0"/>
              <a:t> dersler sınırlıdır, yetiştirme </a:t>
            </a:r>
            <a:r>
              <a:rPr lang="tr-TR" dirty="0" smtClean="0"/>
              <a:t>kavramı yer </a:t>
            </a:r>
            <a:r>
              <a:rPr lang="tr-TR" dirty="0"/>
              <a:t>alır.</a:t>
            </a:r>
          </a:p>
        </p:txBody>
      </p:sp>
    </p:spTree>
    <p:extLst>
      <p:ext uri="{BB962C8B-B14F-4D97-AF65-F5344CB8AC3E}">
        <p14:creationId xmlns:p14="http://schemas.microsoft.com/office/powerpoint/2010/main" val="424644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Felsefe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</a:t>
            </a:r>
            <a:r>
              <a:rPr lang="tr-TR" dirty="0"/>
              <a:t>dünya görüşüdür, yaşama bir bakış açısıdır, yaşama ve evrene karşı </a:t>
            </a:r>
            <a:r>
              <a:rPr lang="tr-TR" dirty="0" smtClean="0"/>
              <a:t>bir vaziyet </a:t>
            </a:r>
            <a:r>
              <a:rPr lang="tr-TR" dirty="0"/>
              <a:t>alıştır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İ</a:t>
            </a:r>
            <a:r>
              <a:rPr lang="tr-TR" dirty="0" smtClean="0"/>
              <a:t>nsanoğlunun </a:t>
            </a:r>
            <a:r>
              <a:rPr lang="tr-TR" dirty="0"/>
              <a:t>tüm bildiklerinden, değer ve inançlarından, </a:t>
            </a:r>
            <a:r>
              <a:rPr lang="tr-TR" dirty="0" smtClean="0"/>
              <a:t>yargılarından, tutum </a:t>
            </a:r>
            <a:r>
              <a:rPr lang="tr-TR" dirty="0"/>
              <a:t>ve alışkanlıklarından şüphe edip onları irdeler; sürekli gözden geçirip eleştirir ve </a:t>
            </a:r>
            <a:r>
              <a:rPr lang="tr-TR" dirty="0" smtClean="0"/>
              <a:t>daha geniş </a:t>
            </a:r>
            <a:r>
              <a:rPr lang="tr-TR" dirty="0"/>
              <a:t>bir açıdan gerçeğe bakmaya çalışır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Felsefe gerçeği bir bütün olarak ele alıp </a:t>
            </a:r>
            <a:r>
              <a:rPr lang="tr-TR" dirty="0" smtClean="0"/>
              <a:t>inceler. Bu nedenden </a:t>
            </a:r>
            <a:r>
              <a:rPr lang="tr-TR" dirty="0"/>
              <a:t>dolayı doğayı, toplumu oluşturan tüm değerleri bütünsel olarak kavrayıp </a:t>
            </a:r>
            <a:r>
              <a:rPr lang="tr-TR" dirty="0" smtClean="0"/>
              <a:t>bunu sistemleştirmeye</a:t>
            </a:r>
            <a:r>
              <a:rPr lang="tr-TR" dirty="0"/>
              <a:t>, bilimsel yaklaşımla akıl yürütme yollarını kullanarak bilgilerin </a:t>
            </a:r>
            <a:r>
              <a:rPr lang="tr-TR" dirty="0" smtClean="0"/>
              <a:t>tümüne ulaşmaya </a:t>
            </a:r>
            <a:r>
              <a:rPr lang="tr-TR" dirty="0"/>
              <a:t>çalışır.</a:t>
            </a:r>
          </a:p>
        </p:txBody>
      </p:sp>
    </p:spTree>
    <p:extLst>
      <p:ext uri="{BB962C8B-B14F-4D97-AF65-F5344CB8AC3E}">
        <p14:creationId xmlns:p14="http://schemas.microsoft.com/office/powerpoint/2010/main" val="1889926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Romantizm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Aristoteles’in </a:t>
            </a:r>
            <a:r>
              <a:rPr lang="tr-TR" dirty="0"/>
              <a:t>realist felsefesine temellenir. </a:t>
            </a:r>
            <a:endParaRPr lang="tr-TR" dirty="0" smtClean="0"/>
          </a:p>
          <a:p>
            <a:r>
              <a:rPr lang="tr-TR" dirty="0" err="1" smtClean="0"/>
              <a:t>Realizm’de</a:t>
            </a:r>
            <a:r>
              <a:rPr lang="tr-TR" dirty="0" smtClean="0"/>
              <a:t> istendik </a:t>
            </a:r>
            <a:r>
              <a:rPr lang="tr-TR" dirty="0"/>
              <a:t>davranışlar, insanın doğaya, topluma uyum sağlamasını gerçekleştirecek </a:t>
            </a:r>
            <a:r>
              <a:rPr lang="tr-TR" dirty="0" smtClean="0"/>
              <a:t>davranışlar olduğundan </a:t>
            </a:r>
            <a:r>
              <a:rPr lang="tr-TR" dirty="0"/>
              <a:t>dolayı, eğitim durumu doğaya ve topluma uyum sağlamak için planlanıp </a:t>
            </a:r>
            <a:r>
              <a:rPr lang="tr-TR" dirty="0" smtClean="0"/>
              <a:t>işe koşulur.</a:t>
            </a:r>
          </a:p>
          <a:p>
            <a:endParaRPr lang="tr-TR" dirty="0"/>
          </a:p>
          <a:p>
            <a:r>
              <a:rPr lang="tr-TR" dirty="0"/>
              <a:t>Realist felsefeye temellenen romantizm bu doğrultuda ele alındığında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insanın çevresiyle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uyumlu şekilde yaşamasını </a:t>
            </a:r>
            <a:r>
              <a:rPr lang="tr-TR" dirty="0" smtClean="0"/>
              <a:t>öngörür.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9869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6201"/>
            <a:ext cx="10058400" cy="4522894"/>
          </a:xfrm>
        </p:spPr>
        <p:txBody>
          <a:bodyPr>
            <a:normAutofit/>
          </a:bodyPr>
          <a:lstStyle/>
          <a:p>
            <a:r>
              <a:rPr lang="tr-TR" dirty="0"/>
              <a:t>Fiziksel çevreyle etkileşimle gerçeğe ulaşılır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Hemşirelerin </a:t>
            </a:r>
            <a:r>
              <a:rPr lang="tr-TR" dirty="0" err="1"/>
              <a:t>spritüel</a:t>
            </a:r>
            <a:r>
              <a:rPr lang="tr-TR" dirty="0"/>
              <a:t> ve dini gelişmeleri için fedakârlık etmelerine karşı görüş </a:t>
            </a:r>
            <a:r>
              <a:rPr lang="tr-TR" dirty="0" smtClean="0"/>
              <a:t>oluşturarak onları </a:t>
            </a:r>
            <a:r>
              <a:rPr lang="tr-TR" dirty="0"/>
              <a:t>toplumun beklentilerini hekimlere, okullarına ve hastalarına sadakatle bağlı </a:t>
            </a:r>
            <a:r>
              <a:rPr lang="tr-TR" dirty="0" smtClean="0"/>
              <a:t>olarak yerine </a:t>
            </a:r>
            <a:r>
              <a:rPr lang="tr-TR" dirty="0"/>
              <a:t>getirmeye </a:t>
            </a:r>
            <a:r>
              <a:rPr lang="tr-TR" dirty="0" smtClean="0"/>
              <a:t>yöneltmiştir.</a:t>
            </a:r>
          </a:p>
          <a:p>
            <a:endParaRPr lang="tr-TR" dirty="0" smtClean="0"/>
          </a:p>
          <a:p>
            <a:r>
              <a:rPr lang="tr-TR" dirty="0"/>
              <a:t>“hastam için en iyi olanı yerine getirmek okuluma </a:t>
            </a:r>
            <a:r>
              <a:rPr lang="tr-TR" dirty="0" smtClean="0"/>
              <a:t>kredi kazandırır </a:t>
            </a:r>
            <a:r>
              <a:rPr lang="tr-TR" dirty="0"/>
              <a:t>ve doktorum benimle iftihar eder” düşüncesi, hemşirelerin yapacakları </a:t>
            </a:r>
            <a:r>
              <a:rPr lang="tr-TR" dirty="0" smtClean="0"/>
              <a:t>etkinlikleri ve </a:t>
            </a:r>
            <a:r>
              <a:rPr lang="tr-TR" dirty="0"/>
              <a:t>verdikleri </a:t>
            </a:r>
            <a:r>
              <a:rPr lang="tr-TR" dirty="0" smtClean="0"/>
              <a:t>kararları </a:t>
            </a:r>
            <a:r>
              <a:rPr lang="tr-TR" dirty="0"/>
              <a:t>belirler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!!! Bu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durum hekime bağlılığı destekleyerek,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hemşirenin bağımsızlığını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, girişimciliğini, karar vermesini engellemiştir.</a:t>
            </a:r>
          </a:p>
        </p:txBody>
      </p:sp>
    </p:spTree>
    <p:extLst>
      <p:ext uri="{BB962C8B-B14F-4D97-AF65-F5344CB8AC3E}">
        <p14:creationId xmlns:p14="http://schemas.microsoft.com/office/powerpoint/2010/main" val="490503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Pragmatizm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Gerçek</a:t>
            </a:r>
            <a:r>
              <a:rPr lang="tr-TR" dirty="0"/>
              <a:t>, </a:t>
            </a:r>
            <a:r>
              <a:rPr lang="tr-TR" dirty="0" smtClean="0"/>
              <a:t>değişmedir.</a:t>
            </a:r>
          </a:p>
          <a:p>
            <a:r>
              <a:rPr lang="tr-TR" b="1" dirty="0"/>
              <a:t>İ</a:t>
            </a:r>
            <a:r>
              <a:rPr lang="tr-TR" b="1" dirty="0" smtClean="0"/>
              <a:t>şlevsellik</a:t>
            </a:r>
            <a:r>
              <a:rPr lang="tr-TR" b="1" dirty="0"/>
              <a:t>, verim, yarar</a:t>
            </a:r>
            <a:r>
              <a:rPr lang="tr-TR" dirty="0"/>
              <a:t> </a:t>
            </a:r>
            <a:r>
              <a:rPr lang="tr-TR" dirty="0" smtClean="0"/>
              <a:t>önemlidir.</a:t>
            </a:r>
          </a:p>
          <a:p>
            <a:r>
              <a:rPr lang="tr-TR" dirty="0"/>
              <a:t>İnsan yaşantı yoluyla yararlıyı seçen, </a:t>
            </a:r>
            <a:r>
              <a:rPr lang="tr-TR" dirty="0" err="1" smtClean="0"/>
              <a:t>biyokültürel</a:t>
            </a:r>
            <a:r>
              <a:rPr lang="tr-TR" dirty="0" smtClean="0"/>
              <a:t> ve toplumsal </a:t>
            </a:r>
            <a:r>
              <a:rPr lang="tr-TR" dirty="0"/>
              <a:t>bir </a:t>
            </a:r>
            <a:r>
              <a:rPr lang="tr-TR" dirty="0" smtClean="0"/>
              <a:t>varlıktır.</a:t>
            </a:r>
          </a:p>
          <a:p>
            <a:r>
              <a:rPr lang="tr-TR" dirty="0"/>
              <a:t>Pragmatizmde </a:t>
            </a:r>
            <a:r>
              <a:rPr lang="tr-TR" b="1" dirty="0"/>
              <a:t>insan her şeyin </a:t>
            </a:r>
            <a:r>
              <a:rPr lang="tr-TR" b="1" dirty="0" smtClean="0"/>
              <a:t>ölçüsüdür</a:t>
            </a:r>
            <a:r>
              <a:rPr lang="tr-TR" dirty="0" smtClean="0"/>
              <a:t>.</a:t>
            </a:r>
          </a:p>
          <a:p>
            <a:r>
              <a:rPr lang="tr-TR" dirty="0"/>
              <a:t>Bu felsefi akımı hemşirelik </a:t>
            </a:r>
            <a:r>
              <a:rPr lang="tr-TR" dirty="0" smtClean="0"/>
              <a:t>eğitiminde </a:t>
            </a:r>
            <a:r>
              <a:rPr lang="tr-TR" dirty="0"/>
              <a:t>uygulamalı disiplinler gibi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hemşirelik bakımındaki sorunlarla başa çıkmada </a:t>
            </a:r>
            <a:r>
              <a:rPr lang="tr-TR" dirty="0" smtClean="0"/>
              <a:t>ağırlık kazanmıştır.</a:t>
            </a:r>
          </a:p>
          <a:p>
            <a:r>
              <a:rPr lang="tr-TR" dirty="0"/>
              <a:t>Hasta bakımı büyük ölçüde hemşire denetimi altında yardımcı </a:t>
            </a:r>
            <a:r>
              <a:rPr lang="tr-TR" dirty="0" smtClean="0"/>
              <a:t>personel tarafından </a:t>
            </a:r>
            <a:r>
              <a:rPr lang="tr-TR" dirty="0"/>
              <a:t>yerine getirilmiştir. Günümüzde birçok sağlık kuruluşunda bu yaklaşımın </a:t>
            </a:r>
            <a:r>
              <a:rPr lang="tr-TR" dirty="0" smtClean="0"/>
              <a:t>izleri hemşirelerin </a:t>
            </a:r>
            <a:r>
              <a:rPr lang="tr-TR" dirty="0"/>
              <a:t>doğrudan hasta bakımından uzak kalması şeklinde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1944547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Hümanizm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2515" y="2048608"/>
            <a:ext cx="10373165" cy="3820486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Değerler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</a:rPr>
              <a:t>, estetik ve insan olmanın önemi, idealleri, insanın varoluşu ve 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nitelikli 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</a:rPr>
              <a:t>yaşamı 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vurgular</a:t>
            </a:r>
            <a:r>
              <a:rPr lang="tr-TR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Hemşirelik bakımının 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</a:rPr>
              <a:t>bireysel </a:t>
            </a:r>
            <a:r>
              <a:rPr lang="tr-TR" sz="2400" dirty="0" smtClean="0">
                <a:solidFill>
                  <a:schemeClr val="accent1">
                    <a:lumMod val="75000"/>
                  </a:schemeClr>
                </a:solidFill>
              </a:rPr>
              <a:t>yaklaşımla verilmesi </a:t>
            </a:r>
            <a:r>
              <a:rPr lang="tr-TR" sz="2400" dirty="0"/>
              <a:t>gerektiğini ve bu yaklaşım doğrultusunda normların sorgulanmasını ve </a:t>
            </a:r>
            <a:r>
              <a:rPr lang="tr-TR" sz="2400" dirty="0" smtClean="0"/>
              <a:t>gerektiğinde bu </a:t>
            </a:r>
            <a:r>
              <a:rPr lang="tr-TR" sz="2400" dirty="0"/>
              <a:t>normlardan sapmaların olabileceğini savunur.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Bireyin </a:t>
            </a:r>
            <a:r>
              <a:rPr lang="tr-TR" sz="2400" dirty="0"/>
              <a:t>aldığı hemşirelik bakımını, </a:t>
            </a:r>
            <a:r>
              <a:rPr lang="tr-TR" sz="2400" dirty="0" smtClean="0"/>
              <a:t>tedavi yöntemini</a:t>
            </a:r>
            <a:r>
              <a:rPr lang="tr-TR" sz="2400" dirty="0"/>
              <a:t>, kullanılacak araç gereci seçme, karar verme özgürlüğünü kabul eder.</a:t>
            </a:r>
          </a:p>
        </p:txBody>
      </p:sp>
    </p:spTree>
    <p:extLst>
      <p:ext uri="{BB962C8B-B14F-4D97-AF65-F5344CB8AC3E}">
        <p14:creationId xmlns:p14="http://schemas.microsoft.com/office/powerpoint/2010/main" val="3635387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Hümanistik</a:t>
            </a:r>
            <a:r>
              <a:rPr lang="tr-TR" b="1" dirty="0"/>
              <a:t> </a:t>
            </a:r>
            <a:r>
              <a:rPr lang="tr-TR" b="1" dirty="0" err="1"/>
              <a:t>Excistentializm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Hemşirelik eğitimini ve etkinliklerini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iş merkezli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yaklaşımlardan uzaklaştıracak yaklaşım </a:t>
            </a:r>
            <a:r>
              <a:rPr lang="tr-TR" dirty="0" err="1"/>
              <a:t>hümanistik</a:t>
            </a:r>
            <a:r>
              <a:rPr lang="tr-TR" dirty="0"/>
              <a:t> </a:t>
            </a:r>
            <a:r>
              <a:rPr lang="tr-TR" dirty="0" err="1" smtClean="0"/>
              <a:t>existentializmdir</a:t>
            </a:r>
            <a:r>
              <a:rPr lang="tr-TR" dirty="0" smtClean="0"/>
              <a:t>.</a:t>
            </a:r>
          </a:p>
          <a:p>
            <a:r>
              <a:rPr lang="tr-TR" dirty="0"/>
              <a:t>İnsan organizmasını mükemmel bir </a:t>
            </a:r>
            <a:r>
              <a:rPr lang="tr-TR" dirty="0" smtClean="0"/>
              <a:t>bütün olarak </a:t>
            </a:r>
            <a:r>
              <a:rPr lang="tr-TR" dirty="0"/>
              <a:t>ele alarak hemşirelikte parçaların tedavisi/bakımıyla amaca </a:t>
            </a:r>
            <a:r>
              <a:rPr lang="tr-TR" dirty="0" smtClean="0"/>
              <a:t>ulaşılamayacağını vurgular.</a:t>
            </a:r>
          </a:p>
          <a:p>
            <a:r>
              <a:rPr lang="tr-TR" dirty="0"/>
              <a:t>Bireysel yaklaşım doğrultusunda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normların sorgulanmasını ve gerektiğinde bu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normlardan sapmaların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olabileceğini</a:t>
            </a:r>
            <a:r>
              <a:rPr lang="tr-TR" dirty="0"/>
              <a:t> </a:t>
            </a:r>
            <a:r>
              <a:rPr lang="tr-TR" dirty="0" smtClean="0"/>
              <a:t>savunur.</a:t>
            </a:r>
          </a:p>
          <a:p>
            <a:r>
              <a:rPr lang="tr-TR" dirty="0"/>
              <a:t>Bireyin aldığı hemşirelik bakımını, tedavi </a:t>
            </a:r>
            <a:r>
              <a:rPr lang="tr-TR" dirty="0" smtClean="0"/>
              <a:t>yöntemini, kullanılacak </a:t>
            </a:r>
            <a:r>
              <a:rPr lang="tr-TR" dirty="0"/>
              <a:t>araç/gereci seçme, karar verme hakkı/özgürlüğünü kabul eder/dikkate alır. </a:t>
            </a:r>
            <a:r>
              <a:rPr lang="tr-TR" dirty="0" smtClean="0"/>
              <a:t>Bir başka </a:t>
            </a:r>
            <a:r>
              <a:rPr lang="tr-TR" dirty="0"/>
              <a:t>deyişle,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bireyin seçimi ve kararına değer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verir.</a:t>
            </a:r>
            <a:endParaRPr lang="tr-TR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3932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641838"/>
            <a:ext cx="10058400" cy="109552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latin typeface="TimesNewRomanPS-BoldMT"/>
              </a:rPr>
              <a:t>Hemşirelik </a:t>
            </a:r>
            <a:r>
              <a:rPr lang="tr-TR" sz="4000" b="1" dirty="0">
                <a:latin typeface="TimesNewRomanPS-BoldMT"/>
              </a:rPr>
              <a:t>ve hemşirelik eğitimi felsefesinde görüş birliği sağlanan</a:t>
            </a:r>
            <a:br>
              <a:rPr lang="tr-TR" sz="4000" b="1" dirty="0">
                <a:latin typeface="TimesNewRomanPS-BoldMT"/>
              </a:rPr>
            </a:br>
            <a:r>
              <a:rPr lang="tr-TR" sz="4000" b="1" dirty="0" smtClean="0">
                <a:latin typeface="TimesNewRomanPS-BoldMT"/>
              </a:rPr>
              <a:t>temel öğeler;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6264" y="2074334"/>
            <a:ext cx="10058400" cy="4023360"/>
          </a:xfrm>
        </p:spPr>
        <p:txBody>
          <a:bodyPr>
            <a:normAutofit/>
          </a:bodyPr>
          <a:lstStyle/>
          <a:p>
            <a:r>
              <a:rPr lang="tr-TR" sz="2400" b="1" dirty="0"/>
              <a:t>Her insanın kendi öz değerleri vardır ve bunlar insan yaşamı için </a:t>
            </a:r>
            <a:r>
              <a:rPr lang="tr-TR" sz="2400" b="1" dirty="0" smtClean="0"/>
              <a:t>çok kıymetlidir</a:t>
            </a:r>
            <a:r>
              <a:rPr lang="tr-TR" sz="2400" b="1" dirty="0"/>
              <a:t>. </a:t>
            </a:r>
            <a:endParaRPr lang="tr-TR" sz="2400" b="1" dirty="0" smtClean="0"/>
          </a:p>
          <a:p>
            <a:r>
              <a:rPr lang="tr-TR" sz="2400" b="1" dirty="0" smtClean="0"/>
              <a:t>Her </a:t>
            </a:r>
            <a:r>
              <a:rPr lang="tr-TR" sz="2400" b="1" dirty="0"/>
              <a:t>insan ve yaşamı çok değerlidir</a:t>
            </a:r>
            <a:r>
              <a:rPr lang="tr-TR" sz="2400" b="1" dirty="0" smtClean="0"/>
              <a:t>.</a:t>
            </a:r>
          </a:p>
          <a:p>
            <a:r>
              <a:rPr lang="tr-TR" sz="2400" b="1" dirty="0"/>
              <a:t>Hemşirelik etkinlikleri 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</a:rPr>
              <a:t>akılcı, dinamik ve yaratıcı </a:t>
            </a:r>
            <a:r>
              <a:rPr lang="tr-TR" sz="2400" b="1" dirty="0"/>
              <a:t>bir </a:t>
            </a:r>
            <a:r>
              <a:rPr lang="tr-TR" sz="2400" b="1" dirty="0" smtClean="0"/>
              <a:t>süreçtir.</a:t>
            </a:r>
          </a:p>
          <a:p>
            <a:r>
              <a:rPr lang="tr-TR" sz="2400" b="1" dirty="0"/>
              <a:t>Hemşirelik farklı bilim alanlarını sağlığı geliştirmek </a:t>
            </a:r>
            <a:r>
              <a:rPr lang="tr-TR" sz="2400" b="1" dirty="0" smtClean="0"/>
              <a:t>için bütünleştiren/sentezleyen </a:t>
            </a:r>
            <a:r>
              <a:rPr lang="tr-TR" sz="2400" b="1" dirty="0"/>
              <a:t>eşsiz bir </a:t>
            </a:r>
            <a:r>
              <a:rPr lang="tr-TR" sz="2400" b="1" dirty="0" smtClean="0"/>
              <a:t>meslektir.</a:t>
            </a:r>
          </a:p>
        </p:txBody>
      </p:sp>
    </p:spTree>
    <p:extLst>
      <p:ext uri="{BB962C8B-B14F-4D97-AF65-F5344CB8AC3E}">
        <p14:creationId xmlns:p14="http://schemas.microsoft.com/office/powerpoint/2010/main" val="15301855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Özet olarak;</a:t>
            </a:r>
            <a:endParaRPr lang="tr-T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Felsefe, akılcı bir düşünme yoluyla, evrenin bütünlüğünü kavramayı ve hayatı bir bütün içinde görmeyi amaçlamaktadır.</a:t>
            </a:r>
          </a:p>
          <a:p>
            <a:endParaRPr lang="tr-TR" dirty="0"/>
          </a:p>
          <a:p>
            <a:r>
              <a:rPr lang="tr-TR" dirty="0"/>
              <a:t>Felsefe, insanın dünya, yaşam ve insan davranışı üzerinde sağlam görüş sahibi olmasında bir rehberdir.</a:t>
            </a:r>
          </a:p>
          <a:p>
            <a:endParaRPr lang="tr-TR" dirty="0"/>
          </a:p>
          <a:p>
            <a:r>
              <a:rPr lang="tr-TR" dirty="0"/>
              <a:t>Bütün felsefi akımlarda ve bu felsefi akımların eğitime (hemşirelik eğitimine) yansımalarında ortak olan nokta, öğrencinin eğitimin temel öğesi durumunda olduğu gerçeğidir.</a:t>
            </a:r>
          </a:p>
        </p:txBody>
      </p:sp>
    </p:spTree>
    <p:extLst>
      <p:ext uri="{BB962C8B-B14F-4D97-AF65-F5344CB8AC3E}">
        <p14:creationId xmlns:p14="http://schemas.microsoft.com/office/powerpoint/2010/main" val="7656070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Eğitimin </a:t>
            </a:r>
            <a:r>
              <a:rPr lang="tr-TR" dirty="0"/>
              <a:t>niteliğinin arttırılması ve nitelikli bireylerin yetiştirilmesi için eğitimcilerin eğitimle ilgili etkinliklerini öncelikle eğitim felsefelerine temellendirilmelidir.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Böylece hem eğitim sisteminin hem de eğitim programlarının hedeflerinin belirlenmesinde/temelinin oluşturulmasında hangi felsefi akım/akımlar alınırsa, o felsefi akım(</a:t>
            </a:r>
            <a:r>
              <a:rPr lang="tr-TR" dirty="0" err="1"/>
              <a:t>lar</a:t>
            </a:r>
            <a:r>
              <a:rPr lang="tr-TR" dirty="0"/>
              <a:t>)</a:t>
            </a:r>
            <a:r>
              <a:rPr lang="tr-TR" dirty="0" err="1"/>
              <a:t>ın</a:t>
            </a:r>
            <a:r>
              <a:rPr lang="tr-TR" dirty="0"/>
              <a:t> ileri sürdüğü ölçütlere göre;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hedefler, içerik, eğitim ortamı ve değerlendirme yolları </a:t>
            </a:r>
            <a:r>
              <a:rPr lang="tr-TR" dirty="0"/>
              <a:t>bu felsefi akım(</a:t>
            </a:r>
            <a:r>
              <a:rPr lang="tr-TR" dirty="0" err="1"/>
              <a:t>lar</a:t>
            </a:r>
            <a:r>
              <a:rPr lang="tr-TR" dirty="0"/>
              <a:t>)a göre </a:t>
            </a:r>
            <a:r>
              <a:rPr lang="tr-TR" dirty="0" smtClean="0"/>
              <a:t>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53447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Akçin E. (2005). Hemşirelik ve Hemşirelik Eğitimini Etkileyen Bazı Felsefi </a:t>
            </a:r>
            <a:r>
              <a:rPr lang="tr-TR" dirty="0" smtClean="0"/>
              <a:t>Akımların İncelenmesi</a:t>
            </a:r>
            <a:r>
              <a:rPr lang="tr-TR" dirty="0"/>
              <a:t>, </a:t>
            </a:r>
            <a:r>
              <a:rPr lang="tr-TR" i="1" dirty="0"/>
              <a:t>İstanbul Üniversitesi F.N.H.Y.O. Dergisi</a:t>
            </a:r>
            <a:r>
              <a:rPr lang="tr-TR" dirty="0"/>
              <a:t>; 13(55):161-170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Sönmez, V. (2014). </a:t>
            </a:r>
            <a:r>
              <a:rPr lang="tr-TR" i="1" dirty="0"/>
              <a:t>Eğitim Felsefesi. </a:t>
            </a:r>
            <a:r>
              <a:rPr lang="tr-TR" dirty="0"/>
              <a:t>12. Baskı, Anı Yayıncılık, Ankara, 1-151.</a:t>
            </a:r>
          </a:p>
        </p:txBody>
      </p:sp>
    </p:spTree>
    <p:extLst>
      <p:ext uri="{BB962C8B-B14F-4D97-AF65-F5344CB8AC3E}">
        <p14:creationId xmlns:p14="http://schemas.microsoft.com/office/powerpoint/2010/main" val="9671473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7200" dirty="0" smtClean="0">
                <a:solidFill>
                  <a:schemeClr val="accent1">
                    <a:lumMod val="75000"/>
                  </a:schemeClr>
                </a:solidFill>
              </a:rPr>
              <a:t>TEŞEKKÜRLER</a:t>
            </a:r>
            <a:endParaRPr lang="tr-TR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94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EĞİTİM FELSEFESİ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07703"/>
            <a:ext cx="10515600" cy="4169259"/>
          </a:xfrm>
        </p:spPr>
        <p:txBody>
          <a:bodyPr>
            <a:normAutofit/>
          </a:bodyPr>
          <a:lstStyle/>
          <a:p>
            <a:r>
              <a:rPr lang="tr-TR" dirty="0" smtClean="0"/>
              <a:t>Eğitimin felsefi bir tutum ya da yöntemle ele alan felsefe dalıdır.</a:t>
            </a:r>
          </a:p>
          <a:p>
            <a:endParaRPr lang="tr-TR" dirty="0" smtClean="0"/>
          </a:p>
          <a:p>
            <a:pPr lvl="1"/>
            <a:r>
              <a:rPr lang="tr-TR" sz="2000" dirty="0" smtClean="0"/>
              <a:t>Eğitime/eğitim </a:t>
            </a:r>
            <a:r>
              <a:rPr lang="tr-TR" sz="2000" dirty="0"/>
              <a:t>çalışmalarına, uygulamalarına yön veren, </a:t>
            </a:r>
            <a:r>
              <a:rPr lang="tr-TR" sz="2000" dirty="0" smtClean="0"/>
              <a:t>amaçları şekillendiren ve </a:t>
            </a:r>
            <a:r>
              <a:rPr lang="tr-TR" sz="2000" b="1" dirty="0"/>
              <a:t>eğitim uygulamalarına yol gösteren bir disiplin</a:t>
            </a:r>
            <a:r>
              <a:rPr lang="tr-TR" sz="2000" dirty="0"/>
              <a:t> veya sistemli fikir </a:t>
            </a:r>
            <a:r>
              <a:rPr lang="tr-TR" sz="2000" dirty="0" smtClean="0"/>
              <a:t>ve kavramlar bütünüdür.</a:t>
            </a:r>
          </a:p>
          <a:p>
            <a:pPr lvl="1"/>
            <a:endParaRPr lang="tr-TR" sz="2000" dirty="0"/>
          </a:p>
          <a:p>
            <a:pPr lvl="1"/>
            <a:r>
              <a:rPr lang="tr-TR" sz="2000" dirty="0" smtClean="0"/>
              <a:t>Eğitimin </a:t>
            </a:r>
            <a:r>
              <a:rPr lang="tr-TR" sz="2000" dirty="0"/>
              <a:t>ne olduğunu tartışan, eğitimi belirleyen faaliyetleri ve eğitim alanını meydana getiren kavramları sorgulayıp </a:t>
            </a:r>
            <a:r>
              <a:rPr lang="tr-TR" sz="2000" dirty="0" smtClean="0"/>
              <a:t>çözümleyen, </a:t>
            </a:r>
            <a:r>
              <a:rPr lang="tr-TR" u="sng" dirty="0">
                <a:latin typeface="TimesNewRomanPSMT"/>
              </a:rPr>
              <a:t>eğitime bir bütün </a:t>
            </a:r>
            <a:r>
              <a:rPr lang="tr-TR" u="sng" dirty="0" smtClean="0">
                <a:latin typeface="TimesNewRomanPSMT"/>
              </a:rPr>
              <a:t>olarak anlam vermeye çalışan </a:t>
            </a:r>
            <a:r>
              <a:rPr lang="tr-TR" dirty="0" smtClean="0"/>
              <a:t> </a:t>
            </a:r>
            <a:r>
              <a:rPr lang="tr-TR" sz="2000" dirty="0"/>
              <a:t>felsefe disiplinidir.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9876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/>
              <a:t>Eğitim felsefesinin en önemli işlevleri</a:t>
            </a:r>
            <a:r>
              <a:rPr lang="tr-TR" sz="3600" dirty="0"/>
              <a:t>, </a:t>
            </a:r>
            <a:endParaRPr lang="tr-TR" sz="3600" dirty="0" smtClean="0"/>
          </a:p>
          <a:p>
            <a:pPr lvl="1" algn="just"/>
            <a:r>
              <a:rPr lang="tr-TR" sz="3200" dirty="0" smtClean="0"/>
              <a:t>eğitim </a:t>
            </a:r>
            <a:r>
              <a:rPr lang="tr-TR" sz="3200" dirty="0"/>
              <a:t>uygulamalarını sürekli </a:t>
            </a:r>
            <a:r>
              <a:rPr lang="tr-TR" sz="3200" u="sng" dirty="0"/>
              <a:t>eleştirel bir </a:t>
            </a:r>
            <a:r>
              <a:rPr lang="tr-TR" sz="3200" u="sng" dirty="0" smtClean="0"/>
              <a:t>yaklaşımla </a:t>
            </a:r>
            <a:r>
              <a:rPr lang="tr-TR" sz="3200" dirty="0" smtClean="0"/>
              <a:t>değerlendirmek</a:t>
            </a:r>
            <a:r>
              <a:rPr lang="tr-TR" sz="3200" dirty="0"/>
              <a:t>, </a:t>
            </a:r>
            <a:endParaRPr lang="tr-TR" sz="3200" dirty="0" smtClean="0"/>
          </a:p>
          <a:p>
            <a:pPr lvl="1" algn="just"/>
            <a:r>
              <a:rPr lang="tr-TR" sz="3200" dirty="0" smtClean="0"/>
              <a:t>uygulamaların </a:t>
            </a:r>
            <a:r>
              <a:rPr lang="tr-TR" sz="3200" dirty="0"/>
              <a:t>dayandığı </a:t>
            </a:r>
            <a:r>
              <a:rPr lang="tr-TR" sz="3200" u="sng" dirty="0"/>
              <a:t>kuramsal temelleri incelemek </a:t>
            </a:r>
            <a:r>
              <a:rPr lang="tr-TR" sz="3200" dirty="0"/>
              <a:t>ve </a:t>
            </a:r>
            <a:endParaRPr lang="tr-TR" sz="3200" dirty="0" smtClean="0"/>
          </a:p>
          <a:p>
            <a:pPr lvl="1" algn="just"/>
            <a:r>
              <a:rPr lang="tr-TR" sz="3200" dirty="0" smtClean="0"/>
              <a:t>eğitim uygulamaları </a:t>
            </a:r>
            <a:r>
              <a:rPr lang="tr-TR" sz="3200" dirty="0"/>
              <a:t>için ülke </a:t>
            </a:r>
            <a:r>
              <a:rPr lang="tr-TR" sz="3200" u="sng" dirty="0"/>
              <a:t>gerçekleri ve ihtiyaçları</a:t>
            </a:r>
            <a:r>
              <a:rPr lang="tr-TR" sz="3200" dirty="0"/>
              <a:t>, </a:t>
            </a:r>
            <a:endParaRPr lang="tr-TR" sz="3200" dirty="0" smtClean="0"/>
          </a:p>
          <a:p>
            <a:pPr lvl="1" algn="just"/>
            <a:r>
              <a:rPr lang="tr-TR" sz="3200" dirty="0" smtClean="0"/>
              <a:t>toplumun</a:t>
            </a:r>
            <a:r>
              <a:rPr lang="tr-TR" sz="3200" dirty="0"/>
              <a:t>, kültürün, insanların niteliği </a:t>
            </a:r>
            <a:r>
              <a:rPr lang="tr-TR" sz="3200" dirty="0" smtClean="0"/>
              <a:t>ile </a:t>
            </a:r>
            <a:r>
              <a:rPr lang="tr-TR" sz="3200" u="sng" dirty="0" smtClean="0"/>
              <a:t>tutarlı </a:t>
            </a:r>
            <a:r>
              <a:rPr lang="tr-TR" sz="3200" u="sng" dirty="0"/>
              <a:t>eğitim teorileri</a:t>
            </a:r>
            <a:r>
              <a:rPr lang="tr-TR" sz="3200" dirty="0"/>
              <a:t> </a:t>
            </a:r>
            <a:r>
              <a:rPr lang="tr-TR" sz="3200" dirty="0" smtClean="0"/>
              <a:t>geliştirmektir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439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ve felsefe arasındaki ilişki;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Felsefe, eğitimcilere, özellikle program geliştirme uzmanlarına okul ve </a:t>
            </a:r>
            <a:r>
              <a:rPr lang="tr-TR" sz="2400" dirty="0" smtClean="0"/>
              <a:t>sınıf ortamlarını </a:t>
            </a:r>
            <a:r>
              <a:rPr lang="tr-TR" sz="2400" dirty="0"/>
              <a:t>düzenlemede bir yapı ve taban sağlar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Okulların </a:t>
            </a:r>
            <a:r>
              <a:rPr lang="tr-TR" sz="2400" dirty="0"/>
              <a:t>ne için olduğunu, hangi </a:t>
            </a:r>
            <a:r>
              <a:rPr lang="tr-TR" sz="2400" dirty="0" smtClean="0"/>
              <a:t>konuların değerli </a:t>
            </a:r>
            <a:r>
              <a:rPr lang="tr-TR" sz="2400" dirty="0"/>
              <a:t>olduğunu, öğrencilerin nasıl öğrendiğini ve hangi yöntem ve tekniklerin </a:t>
            </a:r>
            <a:r>
              <a:rPr lang="tr-TR" sz="2400" dirty="0" smtClean="0"/>
              <a:t>kullanıldığını yanıtlamaya </a:t>
            </a:r>
            <a:r>
              <a:rPr lang="tr-TR" sz="2400" dirty="0"/>
              <a:t>yardımcı olur. </a:t>
            </a:r>
            <a:endParaRPr lang="tr-TR" sz="2400" dirty="0" smtClean="0"/>
          </a:p>
          <a:p>
            <a:r>
              <a:rPr lang="tr-TR" sz="2400" dirty="0" smtClean="0"/>
              <a:t>Ayrıca </a:t>
            </a:r>
            <a:r>
              <a:rPr lang="tr-TR" sz="2400" dirty="0"/>
              <a:t>eğitimini hedeflerini, içeriğin seçilmesini </a:t>
            </a:r>
            <a:r>
              <a:rPr lang="tr-TR" sz="2400" dirty="0" smtClean="0"/>
              <a:t>ve örgütlenmesini</a:t>
            </a:r>
            <a:r>
              <a:rPr lang="tr-TR" sz="2400" dirty="0"/>
              <a:t>, öğrenme-öğretme sürecini, genel olarak okulda ve sınıflarda </a:t>
            </a:r>
            <a:r>
              <a:rPr lang="tr-TR" sz="2400" dirty="0" smtClean="0"/>
              <a:t>üzerinde durulmak </a:t>
            </a:r>
            <a:r>
              <a:rPr lang="tr-TR" sz="2400" dirty="0"/>
              <a:t>istenen etkinlikleri belirlemede bir temel sağlar. Program geliştirmenin </a:t>
            </a:r>
            <a:r>
              <a:rPr lang="tr-TR" sz="2400" dirty="0" smtClean="0"/>
              <a:t>hemen hemen </a:t>
            </a:r>
            <a:r>
              <a:rPr lang="tr-TR" sz="2400" dirty="0"/>
              <a:t>her öğesi felsefeye dayanır.</a:t>
            </a:r>
          </a:p>
        </p:txBody>
      </p:sp>
    </p:spTree>
    <p:extLst>
      <p:ext uri="{BB962C8B-B14F-4D97-AF65-F5344CB8AC3E}">
        <p14:creationId xmlns:p14="http://schemas.microsoft.com/office/powerpoint/2010/main" val="1354406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Felsefesindeki Akımlar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İdealizm</a:t>
            </a:r>
            <a:endParaRPr lang="tr-TR" sz="2800" dirty="0" smtClean="0"/>
          </a:p>
          <a:p>
            <a:r>
              <a:rPr lang="pt-BR" sz="2800" dirty="0" smtClean="0"/>
              <a:t>Realizm</a:t>
            </a:r>
            <a:endParaRPr lang="tr-TR" sz="2800" dirty="0" smtClean="0"/>
          </a:p>
          <a:p>
            <a:r>
              <a:rPr lang="pt-BR" sz="2800" dirty="0" smtClean="0"/>
              <a:t>Pragmatizm </a:t>
            </a:r>
            <a:endParaRPr lang="tr-TR" sz="2800" dirty="0"/>
          </a:p>
          <a:p>
            <a:r>
              <a:rPr lang="pt-BR" sz="2800" dirty="0" smtClean="0"/>
              <a:t>Existentializm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8754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İdealizm (</a:t>
            </a:r>
            <a:r>
              <a:rPr lang="tr-TR" b="1" dirty="0" err="1"/>
              <a:t>Düşüncecilik</a:t>
            </a:r>
            <a:r>
              <a:rPr lang="tr-TR" b="1" dirty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Dış dünyadaki varlıkları düşüncenin ürünü ve düşüncenin bizzat kendisi olarak </a:t>
            </a:r>
            <a:r>
              <a:rPr lang="tr-TR" dirty="0" smtClean="0"/>
              <a:t>kabul eden </a:t>
            </a:r>
            <a:r>
              <a:rPr lang="tr-TR" dirty="0"/>
              <a:t>felsefi akımdır</a:t>
            </a:r>
            <a:r>
              <a:rPr lang="tr-TR" dirty="0" smtClean="0"/>
              <a:t>.</a:t>
            </a:r>
          </a:p>
          <a:p>
            <a:r>
              <a:rPr lang="tr-TR" u="sng" dirty="0"/>
              <a:t>Gerçek bilgi salt aklın ürünüdür</a:t>
            </a:r>
            <a:r>
              <a:rPr lang="tr-TR" dirty="0"/>
              <a:t>, çünkü esas gerçek fizik alanda değil </a:t>
            </a:r>
            <a:r>
              <a:rPr lang="tr-TR" b="1" dirty="0"/>
              <a:t>aklın içindedir</a:t>
            </a:r>
            <a:r>
              <a:rPr lang="tr-TR" dirty="0" smtClean="0"/>
              <a:t>.</a:t>
            </a:r>
          </a:p>
          <a:p>
            <a:r>
              <a:rPr lang="tr-TR" dirty="0"/>
              <a:t>İnsanın değerini çok yüksek gören ve eğitimle bu değerin daha da </a:t>
            </a:r>
            <a:r>
              <a:rPr lang="tr-TR" dirty="0" smtClean="0"/>
              <a:t>yükseleceğine inanan </a:t>
            </a:r>
            <a:r>
              <a:rPr lang="tr-TR" dirty="0"/>
              <a:t>idealist eğitimcilere göre eğitim, </a:t>
            </a:r>
            <a:r>
              <a:rPr lang="tr-TR" b="1" dirty="0"/>
              <a:t>kendi kararlarını verebilen</a:t>
            </a:r>
            <a:r>
              <a:rPr lang="tr-TR" dirty="0"/>
              <a:t>, </a:t>
            </a:r>
            <a:r>
              <a:rPr lang="tr-TR" b="1" dirty="0"/>
              <a:t>aklını </a:t>
            </a:r>
            <a:r>
              <a:rPr lang="tr-TR" b="1" dirty="0" smtClean="0"/>
              <a:t>kullanabilen</a:t>
            </a:r>
            <a:r>
              <a:rPr lang="tr-TR" dirty="0" smtClean="0"/>
              <a:t>, </a:t>
            </a:r>
            <a:r>
              <a:rPr lang="tr-TR" b="1" dirty="0" smtClean="0"/>
              <a:t>kültürlü </a:t>
            </a:r>
            <a:r>
              <a:rPr lang="tr-TR" b="1" dirty="0"/>
              <a:t>bir kişiliğe sahip</a:t>
            </a:r>
            <a:r>
              <a:rPr lang="tr-TR" dirty="0"/>
              <a:t>, özünü geliştirerek aydınlanmaya adamış bireyi bu yüksek </a:t>
            </a:r>
            <a:r>
              <a:rPr lang="tr-TR" dirty="0" smtClean="0"/>
              <a:t>değerin öznesi </a:t>
            </a:r>
            <a:r>
              <a:rPr lang="tr-TR" dirty="0"/>
              <a:t>konumuna getirmelidir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pPr algn="just"/>
            <a:r>
              <a:rPr lang="tr-TR" sz="2400" dirty="0" smtClean="0">
                <a:solidFill>
                  <a:schemeClr val="accent1">
                    <a:lumMod val="75000"/>
                  </a:schemeClr>
                </a:solidFill>
              </a:rPr>
              <a:t>Eğitimci 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</a:rPr>
              <a:t>bu niteliklere sahip bireyleri yetiştirirken </a:t>
            </a:r>
            <a:r>
              <a:rPr lang="tr-TR" sz="2400" dirty="0" smtClean="0">
                <a:solidFill>
                  <a:schemeClr val="accent1">
                    <a:lumMod val="75000"/>
                  </a:schemeClr>
                </a:solidFill>
              </a:rPr>
              <a:t>bilgiyi aktarmamalı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</a:rPr>
              <a:t>, öğrencinin karar vermesini, doğruyu kendisinin bulmasını sağlamalıdır.</a:t>
            </a:r>
          </a:p>
        </p:txBody>
      </p:sp>
    </p:spTree>
    <p:extLst>
      <p:ext uri="{BB962C8B-B14F-4D97-AF65-F5344CB8AC3E}">
        <p14:creationId xmlns:p14="http://schemas.microsoft.com/office/powerpoint/2010/main" val="4028391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Realizm (Gerçekçilik)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Varlıkların insan bilincinin dışında ve ondan bağımsız olarak var olduğunu </a:t>
            </a:r>
            <a:r>
              <a:rPr lang="tr-TR" dirty="0" smtClean="0"/>
              <a:t>savunan bir </a:t>
            </a:r>
            <a:r>
              <a:rPr lang="tr-TR" dirty="0"/>
              <a:t>felsefi akımdır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Dış </a:t>
            </a:r>
            <a:r>
              <a:rPr lang="tr-TR" dirty="0"/>
              <a:t>dünya esastır, zihnimiz ise </a:t>
            </a:r>
            <a:r>
              <a:rPr lang="tr-TR" u="sng" dirty="0"/>
              <a:t>dış dünyadan edindikleri </a:t>
            </a:r>
            <a:r>
              <a:rPr lang="tr-TR" u="sng" dirty="0" smtClean="0"/>
              <a:t>ile anlamlandırmalarda </a:t>
            </a:r>
            <a:r>
              <a:rPr lang="tr-TR" dirty="0"/>
              <a:t>bulunabilir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Bu nedenle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eğitim hayat içinde ve hayata uygun olmalı</a:t>
            </a:r>
            <a:r>
              <a:rPr lang="tr-TR" dirty="0"/>
              <a:t>; tabiat kanunları öğretilmeli ve uygulamaları da yaptırılmalıdır. </a:t>
            </a:r>
          </a:p>
          <a:p>
            <a:endParaRPr lang="tr-TR" dirty="0" smtClean="0"/>
          </a:p>
          <a:p>
            <a:r>
              <a:rPr lang="tr-TR" b="1" dirty="0"/>
              <a:t>Eğitim hem toplum, hem de kişi açısından </a:t>
            </a:r>
            <a:r>
              <a:rPr lang="tr-TR" b="1" dirty="0" smtClean="0"/>
              <a:t>yapılmalıdır</a:t>
            </a:r>
            <a:r>
              <a:rPr lang="tr-TR" dirty="0" smtClean="0"/>
              <a:t>. </a:t>
            </a:r>
          </a:p>
          <a:p>
            <a:r>
              <a:rPr lang="tr-TR" b="1" dirty="0" smtClean="0"/>
              <a:t>Öncelik </a:t>
            </a:r>
            <a:r>
              <a:rPr lang="tr-TR" b="1" dirty="0"/>
              <a:t>ve ağırlık toplumsal eğitime </a:t>
            </a:r>
            <a:r>
              <a:rPr lang="tr-TR" b="1" dirty="0" smtClean="0"/>
              <a:t>verilmelidir.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16571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b="1" dirty="0">
                <a:solidFill>
                  <a:schemeClr val="accent1">
                    <a:lumMod val="75000"/>
                  </a:schemeClr>
                </a:solidFill>
              </a:rPr>
              <a:t>Realizm (Gerçekçilik)</a:t>
            </a:r>
            <a:endParaRPr lang="tr-TR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60584" y="1855176"/>
            <a:ext cx="9995096" cy="4013917"/>
          </a:xfrm>
        </p:spPr>
        <p:txBody>
          <a:bodyPr/>
          <a:lstStyle/>
          <a:p>
            <a:r>
              <a:rPr lang="tr-TR" dirty="0" smtClean="0"/>
              <a:t>Eğitimci </a:t>
            </a:r>
            <a:r>
              <a:rPr lang="tr-TR" dirty="0"/>
              <a:t>konunun uzmanı olmalı, evrensel doğruları tam </a:t>
            </a:r>
            <a:r>
              <a:rPr lang="tr-TR" dirty="0" smtClean="0"/>
              <a:t>ve kesin </a:t>
            </a:r>
            <a:r>
              <a:rPr lang="tr-TR" dirty="0"/>
              <a:t>olarak bilmelidir.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Var </a:t>
            </a:r>
            <a:r>
              <a:rPr lang="tr-TR" dirty="0"/>
              <a:t>olan teknolojileri dikkate alarak, </a:t>
            </a:r>
            <a:endParaRPr lang="tr-TR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 smtClean="0"/>
              <a:t>öğrencilerini </a:t>
            </a:r>
            <a:r>
              <a:rPr lang="tr-TR" dirty="0"/>
              <a:t>test </a:t>
            </a:r>
            <a:r>
              <a:rPr lang="tr-TR" dirty="0" smtClean="0"/>
              <a:t>sonuçlarına göre </a:t>
            </a:r>
            <a:r>
              <a:rPr lang="tr-TR" dirty="0"/>
              <a:t>değerlendirirken öğrencinin neler öğrendiğine karar vermeli</a:t>
            </a:r>
            <a:r>
              <a:rPr lang="tr-TR" dirty="0" smtClean="0"/>
              <a:t>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 smtClean="0"/>
              <a:t>bilgi </a:t>
            </a:r>
            <a:r>
              <a:rPr lang="tr-TR" dirty="0"/>
              <a:t>vermenin yanı sıra </a:t>
            </a:r>
            <a:r>
              <a:rPr lang="tr-TR" dirty="0" smtClean="0"/>
              <a:t>bu bilgilerden </a:t>
            </a:r>
            <a:r>
              <a:rPr lang="tr-TR" dirty="0"/>
              <a:t>hangilerini, nasıl öğreteceğini, uygulatacağını ve kullanacağını</a:t>
            </a:r>
            <a:r>
              <a:rPr lang="tr-TR" dirty="0" smtClean="0"/>
              <a:t>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 smtClean="0"/>
              <a:t> </a:t>
            </a:r>
            <a:r>
              <a:rPr lang="tr-TR" dirty="0"/>
              <a:t>öğrenciyi </a:t>
            </a:r>
            <a:r>
              <a:rPr lang="tr-TR" dirty="0" smtClean="0"/>
              <a:t>nasıl motive </a:t>
            </a:r>
            <a:r>
              <a:rPr lang="tr-TR" dirty="0"/>
              <a:t>edeceğini göstermelidir.</a:t>
            </a:r>
          </a:p>
        </p:txBody>
      </p:sp>
    </p:spTree>
    <p:extLst>
      <p:ext uri="{BB962C8B-B14F-4D97-AF65-F5344CB8AC3E}">
        <p14:creationId xmlns:p14="http://schemas.microsoft.com/office/powerpoint/2010/main" val="264297349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132</TotalTime>
  <Words>1677</Words>
  <Application>Microsoft Office PowerPoint</Application>
  <PresentationFormat>Geniş ekran</PresentationFormat>
  <Paragraphs>166</Paragraphs>
  <Slides>29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TimesNewRomanPS-BoldMT</vt:lpstr>
      <vt:lpstr>TimesNewRomanPSMT</vt:lpstr>
      <vt:lpstr>Geçmişe bakış</vt:lpstr>
      <vt:lpstr>EĞİTİM FELSEFESİ VE HEMŞİRELİKTE EĞİTİM FELSEFESİ</vt:lpstr>
      <vt:lpstr>Felsefe nedir?</vt:lpstr>
      <vt:lpstr>EĞİTİM FELSEFESİ NEDİR?</vt:lpstr>
      <vt:lpstr>PowerPoint Sunusu</vt:lpstr>
      <vt:lpstr>Eğitim ve felsefe arasındaki ilişki;</vt:lpstr>
      <vt:lpstr>Eğitim Felsefesindeki Akımlar</vt:lpstr>
      <vt:lpstr>İdealizm (Düşüncecilik)</vt:lpstr>
      <vt:lpstr>Realizm (Gerçekçilik)</vt:lpstr>
      <vt:lpstr>Realizm (Gerçekçilik)</vt:lpstr>
      <vt:lpstr>Pragmatizm (Yararcılık)</vt:lpstr>
      <vt:lpstr>Pragmatizm (Yararcılık)</vt:lpstr>
      <vt:lpstr>Existentializm (Varoluşculuk)</vt:lpstr>
      <vt:lpstr>Rekonstrüksiyonizm (Yeniden Kuruculuk)</vt:lpstr>
      <vt:lpstr>Hemşirelik Felsefesi</vt:lpstr>
      <vt:lpstr>PowerPoint Sunusu</vt:lpstr>
      <vt:lpstr>İlkeleri;</vt:lpstr>
      <vt:lpstr>Hemşirelik Eğitimi Felsefesi</vt:lpstr>
      <vt:lpstr>PowerPoint Sunusu</vt:lpstr>
      <vt:lpstr>Ascetizm</vt:lpstr>
      <vt:lpstr>Romantizm </vt:lpstr>
      <vt:lpstr>PowerPoint Sunusu</vt:lpstr>
      <vt:lpstr>Pragmatizm</vt:lpstr>
      <vt:lpstr>Hümanizm</vt:lpstr>
      <vt:lpstr>Hümanistik Excistentializm</vt:lpstr>
      <vt:lpstr>Hemşirelik ve hemşirelik eğitimi felsefesinde görüş birliği sağlanan temel öğeler;</vt:lpstr>
      <vt:lpstr>Özet olarak;</vt:lpstr>
      <vt:lpstr>PowerPoint Sunusu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 FELSEFESİ VE HEMŞİRELİKTE EĞİTİM FELSEFESİ</dc:title>
  <dc:creator>Barış SEZER</dc:creator>
  <cp:lastModifiedBy>Aslı</cp:lastModifiedBy>
  <cp:revision>18</cp:revision>
  <dcterms:created xsi:type="dcterms:W3CDTF">2021-03-13T22:31:53Z</dcterms:created>
  <dcterms:modified xsi:type="dcterms:W3CDTF">2023-10-18T07:16:44Z</dcterms:modified>
</cp:coreProperties>
</file>