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84A2B8C-6CB6-423E-A495-0EEF5DC89C89}"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4A2B8C-6CB6-423E-A495-0EEF5DC89C89}"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4A2B8C-6CB6-423E-A495-0EEF5DC89C89}"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84A2B8C-6CB6-423E-A495-0EEF5DC89C89}"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4A2B8C-6CB6-423E-A495-0EEF5DC89C89}"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84A2B8C-6CB6-423E-A495-0EEF5DC89C89}"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84A2B8C-6CB6-423E-A495-0EEF5DC89C89}"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84A2B8C-6CB6-423E-A495-0EEF5DC89C89}"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4A2B8C-6CB6-423E-A495-0EEF5DC89C89}"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A2B8C-6CB6-423E-A495-0EEF5DC89C89}"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4A2B8C-6CB6-423E-A495-0EEF5DC89C89}"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59B8786-5C22-4A7D-873C-6F394209A47C}"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4A2B8C-6CB6-423E-A495-0EEF5DC89C89}" type="datetimeFigureOut">
              <a:rPr lang="tr-TR" smtClean="0"/>
              <a:t>27.03.2020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9B8786-5C22-4A7D-873C-6F394209A47C}"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 </a:t>
            </a:r>
            <a:endParaRPr lang="tr-TR" dirty="0"/>
          </a:p>
        </p:txBody>
      </p:sp>
      <p:sp>
        <p:nvSpPr>
          <p:cNvPr id="3" name="Subtitle 2"/>
          <p:cNvSpPr>
            <a:spLocks noGrp="1"/>
          </p:cNvSpPr>
          <p:nvPr>
            <p:ph type="subTitle" idx="1"/>
          </p:nvPr>
        </p:nvSpPr>
        <p:spPr/>
        <p:txBody>
          <a:bodyPr/>
          <a:lstStyle/>
          <a:p>
            <a:r>
              <a:rPr lang="tr-TR" dirty="0" smtClean="0"/>
              <a:t>4. HAFTA</a:t>
            </a:r>
          </a:p>
          <a:p>
            <a:r>
              <a:rPr lang="tr-TR" dirty="0" smtClean="0"/>
              <a:t>AİLEYE YÖNELİK SOSYAL HİZMET UYGULAMALARI TEKRAR</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166844"/>
            <a:ext cx="4572000" cy="2585323"/>
          </a:xfrm>
          <a:prstGeom prst="rect">
            <a:avLst/>
          </a:prstGeom>
        </p:spPr>
        <p:txBody>
          <a:bodyPr>
            <a:spAutoFit/>
          </a:bodyPr>
          <a:lstStyle/>
          <a:p>
            <a:r>
              <a:rPr lang="tr-TR" dirty="0" smtClean="0"/>
              <a:t>Refah hakları olarak anlaşılan çocuk hakları (</a:t>
            </a:r>
            <a:r>
              <a:rPr lang="tr-TR" dirty="0" err="1" smtClean="0"/>
              <a:t>children’s</a:t>
            </a:r>
            <a:r>
              <a:rPr lang="tr-TR" dirty="0" smtClean="0"/>
              <a:t> </a:t>
            </a:r>
            <a:r>
              <a:rPr lang="tr-TR" dirty="0" err="1" smtClean="0"/>
              <a:t>rights</a:t>
            </a:r>
            <a:r>
              <a:rPr lang="tr-TR" dirty="0" smtClean="0"/>
              <a:t>) en açık ifadesini Birleşmiş Milletler Çocuk Hakları Beyannamesi’nde bulur. </a:t>
            </a:r>
          </a:p>
          <a:p>
            <a:r>
              <a:rPr lang="tr-TR" dirty="0" smtClean="0"/>
              <a:t>Bu haklar bütün çocukların beslenme, tıbbi hizmet, barınma ve eğitim ihtiyaçlarını sağlar (Franklin, 1986, 30). </a:t>
            </a:r>
          </a:p>
          <a:p>
            <a:r>
              <a:rPr lang="tr-TR" dirty="0" smtClean="0"/>
              <a:t>Bu hakları, çocuğun “yaşama, gelişme, korunma, katılım” hakları şeklinde kategorize edilebiliriz. </a:t>
            </a:r>
            <a:endParaRPr lang="tr-TR" dirty="0"/>
          </a:p>
        </p:txBody>
      </p:sp>
    </p:spTree>
    <p:extLst>
      <p:ext uri="{BB962C8B-B14F-4D97-AF65-F5344CB8AC3E}">
        <p14:creationId xmlns="" xmlns:p14="http://schemas.microsoft.com/office/powerpoint/2010/main" val="1589265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997840"/>
            <a:ext cx="4572000" cy="4247317"/>
          </a:xfrm>
          <a:prstGeom prst="rect">
            <a:avLst/>
          </a:prstGeom>
        </p:spPr>
        <p:txBody>
          <a:bodyPr>
            <a:spAutoFit/>
          </a:bodyPr>
          <a:lstStyle/>
          <a:p>
            <a:r>
              <a:rPr lang="tr-TR" dirty="0" smtClean="0"/>
              <a:t>Çocuk refahı (</a:t>
            </a:r>
            <a:r>
              <a:rPr lang="tr-TR" dirty="0" err="1" smtClean="0"/>
              <a:t>child</a:t>
            </a:r>
            <a:r>
              <a:rPr lang="tr-TR" dirty="0" smtClean="0"/>
              <a:t> </a:t>
            </a:r>
            <a:r>
              <a:rPr lang="tr-TR" dirty="0" err="1" smtClean="0"/>
              <a:t>welfare</a:t>
            </a:r>
            <a:r>
              <a:rPr lang="tr-TR" dirty="0" smtClean="0"/>
              <a:t>); sosyal refah alanında, toplumdaki çocuk konularıyla sınırlı olarak işlevsel topluma götürülen sosyal hizmetler, sosyal sigortalar, sosyal yardım gibi sosyal güvenlik hizmetleriyle çocuklar alanında varılmak istenen refah düzeyi ve hizmetlerle ilgili genel kavram.</a:t>
            </a:r>
          </a:p>
          <a:p>
            <a:r>
              <a:rPr lang="tr-TR" dirty="0" smtClean="0"/>
              <a:t> Çocuk refahı hizmetleri (</a:t>
            </a:r>
            <a:r>
              <a:rPr lang="tr-TR" dirty="0" err="1" smtClean="0"/>
              <a:t>child</a:t>
            </a:r>
            <a:r>
              <a:rPr lang="tr-TR" dirty="0" smtClean="0"/>
              <a:t> </a:t>
            </a:r>
            <a:r>
              <a:rPr lang="tr-TR" dirty="0" err="1" smtClean="0"/>
              <a:t>welfare</a:t>
            </a:r>
            <a:r>
              <a:rPr lang="tr-TR" dirty="0" smtClean="0"/>
              <a:t> </a:t>
            </a:r>
            <a:r>
              <a:rPr lang="tr-TR" dirty="0" err="1" smtClean="0"/>
              <a:t>services</a:t>
            </a:r>
            <a:r>
              <a:rPr lang="tr-TR" dirty="0" smtClean="0"/>
              <a:t>); çocuk refahı alanında saptanan politikalara uygun olarak, çocuğun ülke çapında bedensel, ruhsal, ussal ve toplumsal gelişiminin önündeki engelleri kaldırmayı ve çocuğun gelişimini en üst düzeyde sağlamayı amaçlayan resmi, yerel, özel ve gönüllü hizmetlerdir (Tomanbay, 1999, 50)</a:t>
            </a:r>
            <a:endParaRPr lang="tr-TR" dirty="0"/>
          </a:p>
        </p:txBody>
      </p:sp>
    </p:spTree>
    <p:extLst>
      <p:ext uri="{BB962C8B-B14F-4D97-AF65-F5344CB8AC3E}">
        <p14:creationId xmlns="" xmlns:p14="http://schemas.microsoft.com/office/powerpoint/2010/main" val="1791839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720840"/>
            <a:ext cx="4572000" cy="4524315"/>
          </a:xfrm>
          <a:prstGeom prst="rect">
            <a:avLst/>
          </a:prstGeom>
        </p:spPr>
        <p:txBody>
          <a:bodyPr>
            <a:spAutoFit/>
          </a:bodyPr>
          <a:lstStyle/>
          <a:p>
            <a:r>
              <a:rPr lang="tr-TR" dirty="0" smtClean="0"/>
              <a:t>SOSYAL HİZMETLERDE KORUNMAYA MUHTAÇ ÇOCUK, EVLATLIK VE KORUYUCU AİLE HİZMETLERİ  SHÇEK (Sosyal Hizmetler ve Çocuk Esirgeme Kurumu) Kanununa göre: Korunmaya Muhtaç Çocuk; beden, ruh ve ahlak gelişimleri veya şahsi güvenlikleri tehlikede olup; 1. Ana veya babasız, ana ve babasız, 2. Ana veya babası veya her ikisi de belli olmayan, 3. Ana ve babası veya her ikisi tarafından terk edilen, 4. Ana veya babası tarafından ihmal edilip; fuhuş, dilencilik, alkollü içkileri veya uyuşturucu maddeleri kullanma gibi her türlü sosyal tehlikelere ve kötü alışkanlıklara karşı savunmasız bırakılan ve başıboşluğa sürüklenen, çocuğu ifade eder (SHÇEK Kanunu. 2828 / 24-5-1983</a:t>
            </a:r>
            <a:endParaRPr lang="tr-TR" dirty="0"/>
          </a:p>
        </p:txBody>
      </p:sp>
    </p:spTree>
    <p:extLst>
      <p:ext uri="{BB962C8B-B14F-4D97-AF65-F5344CB8AC3E}">
        <p14:creationId xmlns="" xmlns:p14="http://schemas.microsoft.com/office/powerpoint/2010/main" val="1504563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720841"/>
            <a:ext cx="4572000" cy="4801314"/>
          </a:xfrm>
          <a:prstGeom prst="rect">
            <a:avLst/>
          </a:prstGeom>
        </p:spPr>
        <p:txBody>
          <a:bodyPr>
            <a:spAutoFit/>
          </a:bodyPr>
          <a:lstStyle/>
          <a:p>
            <a:r>
              <a:rPr lang="tr-TR" dirty="0" smtClean="0"/>
              <a:t>Evlat edinme (</a:t>
            </a:r>
            <a:r>
              <a:rPr lang="tr-TR" dirty="0" err="1" smtClean="0"/>
              <a:t>adoption</a:t>
            </a:r>
            <a:r>
              <a:rPr lang="tr-TR" dirty="0" smtClean="0"/>
              <a:t>) çocuğu olmayan ya da dirimsel (biyolojik) yolla çocuk sahibi olmak istemeyen ya da çocuğu olduğu halde dirimsel yol dışında başka çocuk sahibi olmak isteyen kişilerin, yürürlükteki yasalar çerçevesinde (aile hukuku) aile dışından bir çocuğu düzgün soydanlık bağından miras ilişkisine değin tüm hukuksal kurumların oluşmasıyla aileye katmaları süreci ve durumu. </a:t>
            </a:r>
          </a:p>
          <a:p>
            <a:r>
              <a:rPr lang="tr-TR" dirty="0" smtClean="0"/>
              <a:t>Evlatlık ise (</a:t>
            </a:r>
            <a:r>
              <a:rPr lang="tr-TR" dirty="0" err="1" smtClean="0"/>
              <a:t>adopted</a:t>
            </a:r>
            <a:r>
              <a:rPr lang="tr-TR" dirty="0" smtClean="0"/>
              <a:t> </a:t>
            </a:r>
            <a:r>
              <a:rPr lang="tr-TR" dirty="0" err="1" smtClean="0"/>
              <a:t>child</a:t>
            </a:r>
            <a:r>
              <a:rPr lang="tr-TR" dirty="0" smtClean="0"/>
              <a:t>); ilgili yasal düzenlemelere dayanarak bir kimsenin (ya da ailenin), </a:t>
            </a:r>
            <a:r>
              <a:rPr lang="tr-TR" dirty="0" err="1" smtClean="0"/>
              <a:t>kanbağına</a:t>
            </a:r>
            <a:r>
              <a:rPr lang="tr-TR" dirty="0" smtClean="0"/>
              <a:t> dayanmayan bir çocuğu/genci/insanı hukuksal yollarla kendi çocuğu olarak kayda geçirmesi ve bu çocuğun, öz çocuğun sahip olacağı tüm hak ve yükümlülükleri üstlenmesi işlemine konu olan insandır (Tomanbay, 1999, 86-87)</a:t>
            </a:r>
            <a:endParaRPr lang="tr-TR" dirty="0"/>
          </a:p>
        </p:txBody>
      </p:sp>
    </p:spTree>
    <p:extLst>
      <p:ext uri="{BB962C8B-B14F-4D97-AF65-F5344CB8AC3E}">
        <p14:creationId xmlns="" xmlns:p14="http://schemas.microsoft.com/office/powerpoint/2010/main" val="37256960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690336"/>
            <a:ext cx="4572000" cy="1754326"/>
          </a:xfrm>
          <a:prstGeom prst="rect">
            <a:avLst/>
          </a:prstGeom>
        </p:spPr>
        <p:txBody>
          <a:bodyPr>
            <a:spAutoFit/>
          </a:bodyPr>
          <a:lstStyle/>
          <a:p>
            <a:r>
              <a:rPr lang="tr-TR" dirty="0" smtClean="0"/>
              <a:t>Evlatlık sürecinin başarıyla tamamlanmasında birincil öneme sahip sosyal meslek elemanı sosyal çalışmacıdır. Bu meslek elemanının evlatlık sürecindeki işlevselliği çocuk ve aile için önemli olmakla birlikte, oluşacak pek çok sorunun üstesinden gelmeye yardımcı olur. </a:t>
            </a:r>
            <a:endParaRPr lang="tr-TR" dirty="0"/>
          </a:p>
        </p:txBody>
      </p:sp>
    </p:spTree>
    <p:extLst>
      <p:ext uri="{BB962C8B-B14F-4D97-AF65-F5344CB8AC3E}">
        <p14:creationId xmlns="" xmlns:p14="http://schemas.microsoft.com/office/powerpoint/2010/main" val="39993975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3"/>
            <a:ext cx="4572000" cy="6186309"/>
          </a:xfrm>
          <a:prstGeom prst="rect">
            <a:avLst/>
          </a:prstGeom>
        </p:spPr>
        <p:txBody>
          <a:bodyPr>
            <a:spAutoFit/>
          </a:bodyPr>
          <a:lstStyle/>
          <a:p>
            <a:r>
              <a:rPr lang="tr-TR" dirty="0" smtClean="0"/>
              <a:t>ENDÜSTRİYEL SOSYAL HİZMETLER Modern endüstri hayatında sosyal refah hizmetinin özellikle dört yönü önemlidir.</a:t>
            </a:r>
          </a:p>
          <a:p>
            <a:r>
              <a:rPr lang="tr-TR" dirty="0" smtClean="0"/>
              <a:t> Birincisi, fabrikalarda, maden ocaklarında ve ticarette sosyal güvenliğin, sağlığın ve işçiler ile ailelerinin genel refahını sağlamak üzere komiteler kurulup tedbirler alınmaktadır. </a:t>
            </a:r>
          </a:p>
          <a:p>
            <a:endParaRPr lang="tr-TR" dirty="0" smtClean="0"/>
          </a:p>
          <a:p>
            <a:r>
              <a:rPr lang="tr-TR" dirty="0" smtClean="0"/>
              <a:t>İkincisi, iş sahiplerin en uygun işçiyi bulmak ve iş arayanlara da uygun iş sağlamak için kurulmuş olan büro ve kuruluşlar vardır. </a:t>
            </a:r>
          </a:p>
          <a:p>
            <a:endParaRPr lang="tr-TR" dirty="0"/>
          </a:p>
          <a:p>
            <a:r>
              <a:rPr lang="tr-TR" dirty="0" smtClean="0"/>
              <a:t>Üçüncüsü, endüstri ve ticaret şirket ve firmalarında çalışan işçiler ile ailelerine kişisel, sıhhi ve mali sorunlar bakımından yardımcı olmak üzere sosyal çalışmacılar çalıştırılmaktadır. </a:t>
            </a:r>
          </a:p>
          <a:p>
            <a:r>
              <a:rPr lang="tr-TR" dirty="0" smtClean="0"/>
              <a:t>Son olarak, sosyal hizmet ile organize olmuş iş arasında bir ilişki kurulup toplum refah hizmetlerinin gelişmesi ve devam ettirilmeleri konusunda endüstrinin yardımını sağlamaktadır (</a:t>
            </a:r>
            <a:r>
              <a:rPr lang="tr-TR" dirty="0" err="1" smtClean="0"/>
              <a:t>Frıedlander</a:t>
            </a:r>
            <a:r>
              <a:rPr lang="tr-TR" dirty="0" smtClean="0"/>
              <a:t>, A. W. 1966, 521</a:t>
            </a:r>
            <a:endParaRPr lang="tr-TR" dirty="0"/>
          </a:p>
        </p:txBody>
      </p:sp>
    </p:spTree>
    <p:extLst>
      <p:ext uri="{BB962C8B-B14F-4D97-AF65-F5344CB8AC3E}">
        <p14:creationId xmlns="" xmlns:p14="http://schemas.microsoft.com/office/powerpoint/2010/main" val="32298681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3"/>
            <a:ext cx="4572000" cy="5909310"/>
          </a:xfrm>
          <a:prstGeom prst="rect">
            <a:avLst/>
          </a:prstGeom>
        </p:spPr>
        <p:txBody>
          <a:bodyPr>
            <a:spAutoFit/>
          </a:bodyPr>
          <a:lstStyle/>
          <a:p>
            <a:r>
              <a:rPr lang="tr-TR" dirty="0" smtClean="0"/>
              <a:t>SOKAKTA YAŞAYAN VE SOKAKTA ÇALIŞAN ÇOCUKLAR  Sokak çocukları (</a:t>
            </a:r>
            <a:r>
              <a:rPr lang="tr-TR" dirty="0" err="1" smtClean="0"/>
              <a:t>street</a:t>
            </a:r>
            <a:r>
              <a:rPr lang="tr-TR" dirty="0" smtClean="0"/>
              <a:t> </a:t>
            </a:r>
            <a:r>
              <a:rPr lang="tr-TR" dirty="0" err="1" smtClean="0"/>
              <a:t>children</a:t>
            </a:r>
            <a:r>
              <a:rPr lang="tr-TR" dirty="0" smtClean="0"/>
              <a:t>); gerek aile içi sorunlardan gerek ailenin ekonomik yoksunluğundan ötürü, </a:t>
            </a:r>
            <a:r>
              <a:rPr lang="tr-TR" dirty="0" err="1" smtClean="0"/>
              <a:t>anababa</a:t>
            </a:r>
            <a:r>
              <a:rPr lang="tr-TR" dirty="0" smtClean="0"/>
              <a:t> denetimi dışında kalarak zamanının büyük bir bölümünü sokakta geçiren, geçimini günübirlik işlerle sürdürmeye çalışan, bu koşullar altında toplumda her türlü tehlikeye ve sömürüye açık çocuk ve gençlik gurubu. </a:t>
            </a:r>
          </a:p>
          <a:p>
            <a:r>
              <a:rPr lang="tr-TR" dirty="0" smtClean="0"/>
              <a:t>Sokak çocuğu betimlemesine uymak için sokakta yaşamanın davranış biçimi durumuna gelmiş olması gerekir. Öte yandan sosyolojik gerçeklik bu olunca, sokak sosyal çalışması belirmektedir</a:t>
            </a:r>
            <a:r>
              <a:rPr lang="tr-TR" smtClean="0"/>
              <a:t>. </a:t>
            </a:r>
          </a:p>
          <a:p>
            <a:r>
              <a:rPr lang="tr-TR" smtClean="0"/>
              <a:t>Sokak </a:t>
            </a:r>
            <a:r>
              <a:rPr lang="tr-TR" dirty="0" smtClean="0"/>
              <a:t>sosyal çalışması (</a:t>
            </a:r>
            <a:r>
              <a:rPr lang="tr-TR" dirty="0" err="1" smtClean="0"/>
              <a:t>street</a:t>
            </a:r>
            <a:r>
              <a:rPr lang="tr-TR" dirty="0" smtClean="0"/>
              <a:t> </a:t>
            </a:r>
            <a:r>
              <a:rPr lang="tr-TR" dirty="0" err="1" smtClean="0"/>
              <a:t>work</a:t>
            </a:r>
            <a:r>
              <a:rPr lang="tr-TR" dirty="0" smtClean="0"/>
              <a:t>; in </a:t>
            </a:r>
            <a:r>
              <a:rPr lang="tr-TR" dirty="0" err="1" smtClean="0"/>
              <a:t>the</a:t>
            </a:r>
            <a:r>
              <a:rPr lang="tr-TR" dirty="0" smtClean="0"/>
              <a:t> </a:t>
            </a:r>
            <a:r>
              <a:rPr lang="tr-TR" dirty="0" err="1" smtClean="0"/>
              <a:t>corner</a:t>
            </a:r>
            <a:r>
              <a:rPr lang="tr-TR" dirty="0" smtClean="0"/>
              <a:t> </a:t>
            </a:r>
            <a:r>
              <a:rPr lang="tr-TR" dirty="0" err="1" smtClean="0"/>
              <a:t>social</a:t>
            </a:r>
            <a:r>
              <a:rPr lang="tr-TR" dirty="0" smtClean="0"/>
              <a:t> </a:t>
            </a:r>
            <a:r>
              <a:rPr lang="tr-TR" dirty="0" err="1" smtClean="0"/>
              <a:t>work</a:t>
            </a:r>
            <a:r>
              <a:rPr lang="tr-TR" dirty="0" smtClean="0"/>
              <a:t>); kendilerine sokakta ulaşabilen özel gereksinim gruplarıyla özel yöntem ve tekniklerle yapılan sosyal çalışmadır. Alkolikler, uyuşturucu kullananlar, işsizler ve sokak çocukları sokak sosyal çalışmasının amaç kitlesidir (Tomanbay, 1999, 228). </a:t>
            </a:r>
            <a:endParaRPr lang="tr-TR" dirty="0"/>
          </a:p>
        </p:txBody>
      </p:sp>
    </p:spTree>
    <p:extLst>
      <p:ext uri="{BB962C8B-B14F-4D97-AF65-F5344CB8AC3E}">
        <p14:creationId xmlns="" xmlns:p14="http://schemas.microsoft.com/office/powerpoint/2010/main" val="392211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286000" y="1582341"/>
            <a:ext cx="4572000" cy="5355312"/>
          </a:xfrm>
          <a:prstGeom prst="rect">
            <a:avLst/>
          </a:prstGeom>
        </p:spPr>
        <p:txBody>
          <a:bodyPr>
            <a:spAutoFit/>
          </a:bodyPr>
          <a:lstStyle/>
          <a:p>
            <a:r>
              <a:rPr lang="tr-TR" dirty="0" smtClean="0"/>
              <a:t>AİLEYE YÖNELİK SOSYAL HİZMETLER  Aile refahı, toplumda amaçlanan genel refah düzeyine koşut olarak ailelerin sahip olmaları istenen soyut, </a:t>
            </a:r>
            <a:r>
              <a:rPr lang="tr-TR" dirty="0" err="1" smtClean="0"/>
              <a:t>ülküsel</a:t>
            </a:r>
            <a:r>
              <a:rPr lang="tr-TR" dirty="0" smtClean="0"/>
              <a:t> (ideal) bir yaşama düzeyi.</a:t>
            </a:r>
          </a:p>
          <a:p>
            <a:r>
              <a:rPr lang="tr-TR" dirty="0" smtClean="0"/>
              <a:t> Bu amaca yaklaşmak için sosyal refah alanında, ailelere götürülen sosyal hizmetler, sosyal güvenlik, sosyal sigortalar, sosyal yardım ya da aile yardımı (</a:t>
            </a:r>
            <a:r>
              <a:rPr lang="tr-TR" dirty="0" err="1" smtClean="0"/>
              <a:t>family</a:t>
            </a:r>
            <a:r>
              <a:rPr lang="tr-TR" dirty="0" smtClean="0"/>
              <a:t> </a:t>
            </a:r>
            <a:r>
              <a:rPr lang="tr-TR" dirty="0" err="1" smtClean="0"/>
              <a:t>help</a:t>
            </a:r>
            <a:r>
              <a:rPr lang="tr-TR" dirty="0" smtClean="0"/>
              <a:t>) gibi </a:t>
            </a:r>
            <a:r>
              <a:rPr lang="tr-TR" dirty="0" err="1" smtClean="0"/>
              <a:t>proğramlardan</a:t>
            </a:r>
            <a:r>
              <a:rPr lang="tr-TR" dirty="0" smtClean="0"/>
              <a:t> yararlanılır.</a:t>
            </a:r>
          </a:p>
          <a:p>
            <a:r>
              <a:rPr lang="tr-TR" dirty="0" smtClean="0"/>
              <a:t> Aile refahı hizmetleri (</a:t>
            </a:r>
            <a:r>
              <a:rPr lang="tr-TR" dirty="0" err="1" smtClean="0"/>
              <a:t>family</a:t>
            </a:r>
            <a:r>
              <a:rPr lang="tr-TR" dirty="0" smtClean="0"/>
              <a:t> </a:t>
            </a:r>
            <a:r>
              <a:rPr lang="tr-TR" dirty="0" err="1" smtClean="0"/>
              <a:t>welfare</a:t>
            </a:r>
            <a:r>
              <a:rPr lang="tr-TR" dirty="0" smtClean="0"/>
              <a:t> </a:t>
            </a:r>
            <a:r>
              <a:rPr lang="tr-TR" dirty="0" err="1" smtClean="0"/>
              <a:t>services</a:t>
            </a:r>
            <a:r>
              <a:rPr lang="tr-TR" dirty="0" smtClean="0"/>
              <a:t>) ise, sosyal refah alanında belirlenen politikalara uygun olarak ailenin toplum içindeki her türlü işlevinin yerine getirilmesinde ortaya çıkan engel ve yetersizliklerin giderilmesi, sorunların çözümlenmesi, aile bireylerinin sağlıklı gelişmesi, ilişkilerinin ve aile yaşamının düzenli sürmesini amaçlayan, aileye yönelik her türlü sosyal refah hizmetleridir (Tomanbay, 1999, 5).</a:t>
            </a:r>
            <a:endParaRPr lang="tr-TR" dirty="0"/>
          </a:p>
        </p:txBody>
      </p:sp>
    </p:spTree>
    <p:extLst>
      <p:ext uri="{BB962C8B-B14F-4D97-AF65-F5344CB8AC3E}">
        <p14:creationId xmlns="" xmlns:p14="http://schemas.microsoft.com/office/powerpoint/2010/main" val="234836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2"/>
            <a:ext cx="4572000" cy="4801314"/>
          </a:xfrm>
          <a:prstGeom prst="rect">
            <a:avLst/>
          </a:prstGeom>
        </p:spPr>
        <p:txBody>
          <a:bodyPr>
            <a:spAutoFit/>
          </a:bodyPr>
          <a:lstStyle/>
          <a:p>
            <a:r>
              <a:rPr lang="tr-TR" dirty="0" smtClean="0"/>
              <a:t>Şiddet yalnızca bu çağın değil; yüzyılların sorunu. Kültürlerin çoğunda, işbölümü kamusal ve siyasal yaşama katılma, kadının aleyhine cinsiyet ayrımcılığı ile dolu; ve bütün kültürlerde, iktidar ve egemenlik erkeklerin ayrıcalığı altında güç bulmaktadır (</a:t>
            </a:r>
            <a:r>
              <a:rPr lang="tr-TR" dirty="0" err="1" smtClean="0"/>
              <a:t>Tanilli</a:t>
            </a:r>
            <a:r>
              <a:rPr lang="tr-TR" dirty="0" smtClean="0"/>
              <a:t>, 2003, 419). </a:t>
            </a:r>
          </a:p>
          <a:p>
            <a:r>
              <a:rPr lang="tr-TR" dirty="0" smtClean="0"/>
              <a:t>    </a:t>
            </a:r>
          </a:p>
          <a:p>
            <a:r>
              <a:rPr lang="tr-TR" dirty="0" smtClean="0"/>
              <a:t>	</a:t>
            </a:r>
          </a:p>
          <a:p>
            <a:r>
              <a:rPr lang="tr-TR" dirty="0" smtClean="0"/>
              <a:t>  	</a:t>
            </a:r>
          </a:p>
          <a:p>
            <a:r>
              <a:rPr lang="tr-TR" dirty="0" smtClean="0"/>
              <a:t> </a:t>
            </a:r>
          </a:p>
          <a:p>
            <a:r>
              <a:rPr lang="tr-TR" dirty="0" err="1" smtClean="0"/>
              <a:t>Psiko</a:t>
            </a:r>
            <a:r>
              <a:rPr lang="tr-TR" dirty="0" smtClean="0"/>
              <a:t>-sosyal temelleri bakımından da ataerkil sosyal yapı, bugünün toplumunun sınıf karakterine sıkı sıkıya bağlıdır (</a:t>
            </a:r>
            <a:r>
              <a:rPr lang="tr-TR" dirty="0" err="1" smtClean="0"/>
              <a:t>Fromm</a:t>
            </a:r>
            <a:r>
              <a:rPr lang="tr-TR" dirty="0" smtClean="0"/>
              <a:t>, 1998, 42). Bu nedenle öncelikle kadınları ataerkil esaretten kurtarmak gereklidir (</a:t>
            </a:r>
            <a:r>
              <a:rPr lang="tr-TR" dirty="0" err="1" smtClean="0"/>
              <a:t>Fromm</a:t>
            </a:r>
            <a:r>
              <a:rPr lang="tr-TR" dirty="0" smtClean="0"/>
              <a:t>, 1982, 295). Zor olan da bu</a:t>
            </a:r>
            <a:endParaRPr lang="tr-TR" dirty="0"/>
          </a:p>
        </p:txBody>
      </p:sp>
    </p:spTree>
    <p:extLst>
      <p:ext uri="{BB962C8B-B14F-4D97-AF65-F5344CB8AC3E}">
        <p14:creationId xmlns="" xmlns:p14="http://schemas.microsoft.com/office/powerpoint/2010/main" val="73834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582341"/>
            <a:ext cx="4572000" cy="3970318"/>
          </a:xfrm>
          <a:prstGeom prst="rect">
            <a:avLst/>
          </a:prstGeom>
        </p:spPr>
        <p:txBody>
          <a:bodyPr>
            <a:spAutoFit/>
          </a:bodyPr>
          <a:lstStyle/>
          <a:p>
            <a:r>
              <a:rPr lang="tr-TR" dirty="0" smtClean="0"/>
              <a:t>Aile içi şiddet; aile üyelerinden birine uygulanan, onun yaşam onurunu etkileyen, yaşam niteliğini bozan bir dizi olumsuz davranış örüntüsüdür. </a:t>
            </a:r>
          </a:p>
          <a:p>
            <a:r>
              <a:rPr lang="tr-TR" dirty="0" smtClean="0"/>
              <a:t>Birey karşımıza bedensel olarak kötü muameleye maruz kalan biri olarak çıkacağı gibi (töre, namus cinayetleri çağımızın en acı olaylarında biri olarak varlığını ne yazık ki sürdürmektedir), psikolojik, cinsel ve ekonomik yönlü olumsuz yaşam deneyimi yaşamış biri olarak gelebilmektedir. </a:t>
            </a:r>
          </a:p>
          <a:p>
            <a:r>
              <a:rPr lang="tr-TR" dirty="0" smtClean="0"/>
              <a:t>Yalnızca şiddete maruz kalmak değil, risk altında bulunmak da toplumda çeşitli kurum ve kuruluşlara başvurmayı gerektirir. </a:t>
            </a:r>
            <a:endParaRPr lang="tr-TR" dirty="0"/>
          </a:p>
        </p:txBody>
      </p:sp>
    </p:spTree>
    <p:extLst>
      <p:ext uri="{BB962C8B-B14F-4D97-AF65-F5344CB8AC3E}">
        <p14:creationId xmlns="" xmlns:p14="http://schemas.microsoft.com/office/powerpoint/2010/main" val="1307937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828837"/>
            <a:ext cx="4572000" cy="1754326"/>
          </a:xfrm>
          <a:prstGeom prst="rect">
            <a:avLst/>
          </a:prstGeom>
        </p:spPr>
        <p:txBody>
          <a:bodyPr>
            <a:spAutoFit/>
          </a:bodyPr>
          <a:lstStyle/>
          <a:p>
            <a:r>
              <a:rPr lang="tr-TR" dirty="0" smtClean="0"/>
              <a:t>Siyasal şiddet, cinsel şiddet, çocuğa yönelik şiddet gibi değişik şiddet türlerinin yanı sıra ailede şiddet önemli sorunlardan biri olarak kabul edilmektedir. Ailede şiddet denildiğinde çocuğa ve eşe yönelik şiddet söz konusu olmaktadır (Arıkan, 1987, 75-97). </a:t>
            </a:r>
            <a:endParaRPr lang="tr-TR" dirty="0"/>
          </a:p>
        </p:txBody>
      </p:sp>
    </p:spTree>
    <p:extLst>
      <p:ext uri="{BB962C8B-B14F-4D97-AF65-F5344CB8AC3E}">
        <p14:creationId xmlns="" xmlns:p14="http://schemas.microsoft.com/office/powerpoint/2010/main" val="1244187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274838"/>
            <a:ext cx="4572000" cy="3139321"/>
          </a:xfrm>
          <a:prstGeom prst="rect">
            <a:avLst/>
          </a:prstGeom>
        </p:spPr>
        <p:txBody>
          <a:bodyPr>
            <a:spAutoFit/>
          </a:bodyPr>
          <a:lstStyle/>
          <a:p>
            <a:r>
              <a:rPr lang="tr-TR" dirty="0" smtClean="0"/>
              <a:t>Yapılan araştırmalardan çıkan sonuçlara göre; sosyal psikolojik açıdan bakıldığında, alt sosyoekonomik düzeydeki ekonomik olanaksızlıklar yaşayan kişilerin güdülerinin doyumundan daha fazla engellendikleri için, daha fazla yön değiştirmiş saldırganlık ve şiddet (ayırımcı ön yargı) gösterdikleri görülmüştür (</a:t>
            </a:r>
            <a:r>
              <a:rPr lang="tr-TR" dirty="0" err="1" smtClean="0"/>
              <a:t>Kağıtçıbaşı</a:t>
            </a:r>
            <a:r>
              <a:rPr lang="tr-TR" dirty="0" smtClean="0"/>
              <a:t>, 1998, 9). Bu durum şiddetin gerekçesi olarak ifade edilebileceği gibi, bu sonucun ortaya çıkmasında yoksulluk ve yoksulluk kültürünün etkisi ileri sürülebilir</a:t>
            </a:r>
            <a:endParaRPr lang="tr-TR" dirty="0"/>
          </a:p>
        </p:txBody>
      </p:sp>
    </p:spTree>
    <p:extLst>
      <p:ext uri="{BB962C8B-B14F-4D97-AF65-F5344CB8AC3E}">
        <p14:creationId xmlns="" xmlns:p14="http://schemas.microsoft.com/office/powerpoint/2010/main" val="2003301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305343"/>
            <a:ext cx="4572000" cy="4801314"/>
          </a:xfrm>
          <a:prstGeom prst="rect">
            <a:avLst/>
          </a:prstGeom>
        </p:spPr>
        <p:txBody>
          <a:bodyPr>
            <a:spAutoFit/>
          </a:bodyPr>
          <a:lstStyle/>
          <a:p>
            <a:r>
              <a:rPr lang="tr-TR" dirty="0" smtClean="0"/>
              <a:t>Aile içi şiddetle mücadelede sosyal çalışmacıya çalıştığı kurumda olsun, mesleki pratiklerinden gelen sosyal yaşam içindeki konumundan olsun, yerine getirmesi gereken önemli roller düşmektedir.</a:t>
            </a:r>
          </a:p>
          <a:p>
            <a:r>
              <a:rPr lang="tr-TR" dirty="0" smtClean="0"/>
              <a:t> Sosyal hizmet uzmanları (sosyal çalışmacılar), aile içi şiddet mağdurlarına dahil korunmasız gruplara yardım eder. Yasaya göre, sosyal hizmet uzmanları şüpheli istismar ve ihmal vakaları, çocuklar, yaşlı ve yetişkinleri bildirimde bulunma ve gerekirse bunun rapor etmede zorunludur. </a:t>
            </a:r>
          </a:p>
          <a:p>
            <a:r>
              <a:rPr lang="tr-TR" dirty="0" smtClean="0"/>
              <a:t>Bu nedenle bu alanda etik olarak meslekli çalışmalarda bulunurken bu müracaatçıların mağduriyetini önlemeli, bu olumsuz süreçler hakkında bilgi sahibi olmalıdır.</a:t>
            </a:r>
          </a:p>
          <a:p>
            <a:r>
              <a:rPr lang="tr-TR" dirty="0" smtClean="0"/>
              <a:t> </a:t>
            </a:r>
            <a:endParaRPr lang="tr-TR" dirty="0"/>
          </a:p>
        </p:txBody>
      </p:sp>
    </p:spTree>
    <p:extLst>
      <p:ext uri="{BB962C8B-B14F-4D97-AF65-F5344CB8AC3E}">
        <p14:creationId xmlns="" xmlns:p14="http://schemas.microsoft.com/office/powerpoint/2010/main" val="2333921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828837"/>
            <a:ext cx="4572000" cy="1477328"/>
          </a:xfrm>
          <a:prstGeom prst="rect">
            <a:avLst/>
          </a:prstGeom>
        </p:spPr>
        <p:txBody>
          <a:bodyPr>
            <a:spAutoFit/>
          </a:bodyPr>
          <a:lstStyle/>
          <a:p>
            <a:r>
              <a:rPr lang="tr-TR" dirty="0" smtClean="0"/>
              <a:t>Aile içi şiddet birçok yönüyle sosyal hizmet uzmanlarının çalışma sorumluluğundadır. Çünkü sosyal çalışma aile içi şiddetle mücadelede yetkilendirilmiş bir meslektir (</a:t>
            </a:r>
            <a:r>
              <a:rPr lang="tr-TR" dirty="0" err="1" smtClean="0"/>
              <a:t>McCLennen</a:t>
            </a:r>
            <a:r>
              <a:rPr lang="tr-TR" dirty="0" smtClean="0"/>
              <a:t>, </a:t>
            </a:r>
            <a:r>
              <a:rPr lang="tr-TR" dirty="0" err="1" smtClean="0"/>
              <a:t>Joan</a:t>
            </a:r>
            <a:r>
              <a:rPr lang="tr-TR" dirty="0" smtClean="0"/>
              <a:t>, 2010, 5). </a:t>
            </a:r>
            <a:endParaRPr lang="tr-TR" dirty="0"/>
          </a:p>
        </p:txBody>
      </p:sp>
    </p:spTree>
    <p:extLst>
      <p:ext uri="{BB962C8B-B14F-4D97-AF65-F5344CB8AC3E}">
        <p14:creationId xmlns="" xmlns:p14="http://schemas.microsoft.com/office/powerpoint/2010/main" val="1106411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859340"/>
            <a:ext cx="4572000" cy="4801314"/>
          </a:xfrm>
          <a:prstGeom prst="rect">
            <a:avLst/>
          </a:prstGeom>
        </p:spPr>
        <p:txBody>
          <a:bodyPr>
            <a:spAutoFit/>
          </a:bodyPr>
          <a:lstStyle/>
          <a:p>
            <a:r>
              <a:rPr lang="tr-TR" dirty="0" smtClean="0"/>
              <a:t>Sosyal danışmanlık, koruyucu hizmetler, </a:t>
            </a:r>
            <a:r>
              <a:rPr lang="tr-TR" dirty="0" err="1" smtClean="0"/>
              <a:t>rehabilite</a:t>
            </a:r>
            <a:r>
              <a:rPr lang="tr-TR" dirty="0" smtClean="0"/>
              <a:t>, tedavi edici, destekleyici mesleki çalışmalar alanda sosyal çalışmacıyı bekleyen görevlerdir. Sorumluluklardır. </a:t>
            </a:r>
          </a:p>
          <a:p>
            <a:r>
              <a:rPr lang="tr-TR" dirty="0" smtClean="0"/>
              <a:t>Görüldüğü üzere sosyal çalışma mesleğinin işlevleri kadına yönelik şiddet ve istismar konusunda yol göstericidir. </a:t>
            </a:r>
          </a:p>
          <a:p>
            <a:r>
              <a:rPr lang="tr-TR" dirty="0" smtClean="0"/>
              <a:t>Koruyucu, önleyici çalışmalarla toplumu bilgilendirme ve eğitim çalışmaları yapılabilir. Bunun yanı sıra önleyici ve sorun çözücü politikaların belirlenmesi ve yasal düzenlemelerin yapılmasının, uygulanmasının yol gösterici işlevi vardır.</a:t>
            </a:r>
          </a:p>
          <a:p>
            <a:r>
              <a:rPr lang="tr-TR" dirty="0" smtClean="0"/>
              <a:t> Geliştirici işlevi ile de konuya ilişkin hizmetlerin gözden geçirilip yeniden düzenlenmesi ve kalıcı çözümler üretmesi söz konusudur (Demiröz, 1999, 265-274). </a:t>
            </a:r>
            <a:endParaRPr lang="tr-TR" dirty="0"/>
          </a:p>
        </p:txBody>
      </p:sp>
    </p:spTree>
    <p:extLst>
      <p:ext uri="{BB962C8B-B14F-4D97-AF65-F5344CB8AC3E}">
        <p14:creationId xmlns="" xmlns:p14="http://schemas.microsoft.com/office/powerpoint/2010/main" val="28742089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1261</Words>
  <Application>Microsoft Office PowerPoint</Application>
  <PresentationFormat>On-screen Show (4:3)</PresentationFormat>
  <Paragraphs>45</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SOSYAL HİZMET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dc:title>
  <dc:creator>Tuğba&amp;Cihan</dc:creator>
  <cp:lastModifiedBy>Tuğba&amp;Cihan</cp:lastModifiedBy>
  <cp:revision>1</cp:revision>
  <dcterms:created xsi:type="dcterms:W3CDTF">2020-03-27T09:38:54Z</dcterms:created>
  <dcterms:modified xsi:type="dcterms:W3CDTF">2020-03-27T09:40:10Z</dcterms:modified>
</cp:coreProperties>
</file>