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comments/comment1.xml" ContentType="application/vnd.openxmlformats-officedocument.presentationml.comment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sldIdLst>
    <p:sldId id="313" r:id="rId2"/>
    <p:sldId id="314" r:id="rId3"/>
    <p:sldId id="315" r:id="rId4"/>
    <p:sldId id="316" r:id="rId5"/>
    <p:sldId id="317" r:id="rId6"/>
    <p:sldId id="318" r:id="rId7"/>
    <p:sldId id="319" r:id="rId8"/>
    <p:sldId id="320" r:id="rId9"/>
    <p:sldId id="321" r:id="rId10"/>
    <p:sldId id="323" r:id="rId11"/>
    <p:sldId id="324" r:id="rId12"/>
    <p:sldId id="325" r:id="rId13"/>
    <p:sldId id="326" r:id="rId14"/>
    <p:sldId id="328" r:id="rId15"/>
    <p:sldId id="329" r:id="rId16"/>
    <p:sldId id="331" r:id="rId17"/>
    <p:sldId id="332" r:id="rId18"/>
    <p:sldId id="333" r:id="rId19"/>
    <p:sldId id="334" r:id="rId20"/>
    <p:sldId id="361" r:id="rId21"/>
    <p:sldId id="335" r:id="rId22"/>
    <p:sldId id="362" r:id="rId23"/>
    <p:sldId id="337" r:id="rId24"/>
    <p:sldId id="336" r:id="rId25"/>
    <p:sldId id="338" r:id="rId26"/>
    <p:sldId id="339" r:id="rId27"/>
    <p:sldId id="340" r:id="rId28"/>
    <p:sldId id="341" r:id="rId29"/>
    <p:sldId id="354" r:id="rId30"/>
    <p:sldId id="342" r:id="rId31"/>
    <p:sldId id="295" r:id="rId32"/>
    <p:sldId id="262" r:id="rId33"/>
    <p:sldId id="263" r:id="rId34"/>
    <p:sldId id="264" r:id="rId35"/>
    <p:sldId id="267" r:id="rId36"/>
    <p:sldId id="269" r:id="rId37"/>
    <p:sldId id="270" r:id="rId3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kara" initials="A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  <a:srgbClr val="CCFFFF"/>
    <a:srgbClr val="0033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86" y="-96"/>
      </p:cViewPr>
      <p:guideLst>
        <p:guide orient="horz" pos="2016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06-09-29T11:56:11.780" idx="2">
    <p:pos x="5760" y="0"/>
    <p:text/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9C918B-8EC5-412A-ADA7-95F5A26F6E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3B6AC9-A341-4FD7-AA59-E62334D80D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14D340-390E-47A3-BA2B-00B8857BA2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BEC4F6-8AE4-4E69-AB5C-664C783C77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36AFA8-6C76-4F39-860D-5ED5BEF571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2601EA-281A-43E0-A616-3B6B177F8E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1E8C64-0EB2-4501-B40C-6238C3502F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A433B2-EDAA-4C9B-AD70-F9EEBBB819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84F511-DA0B-411F-9696-1EE648F1DD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AF3AB3-3EAF-4455-A072-9D9206210B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5FF088-5AFB-4CEC-A54E-FA967CAFF8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8BD146F-B364-45FC-A993-C5D7A5830A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AU" b="1" smtClean="0">
                <a:solidFill>
                  <a:srgbClr val="A50021"/>
                </a:solidFill>
              </a:rPr>
              <a:t>MENSTRUEL SİKLUS  </a:t>
            </a:r>
            <a:br>
              <a:rPr lang="en-AU" b="1" smtClean="0">
                <a:solidFill>
                  <a:srgbClr val="A50021"/>
                </a:solidFill>
              </a:rPr>
            </a:br>
            <a:r>
              <a:rPr lang="tr-TR" b="1" smtClean="0">
                <a:solidFill>
                  <a:srgbClr val="A50021"/>
                </a:solidFill>
              </a:rPr>
              <a:t/>
            </a:r>
            <a:br>
              <a:rPr lang="tr-TR" b="1" smtClean="0">
                <a:solidFill>
                  <a:srgbClr val="A50021"/>
                </a:solidFill>
              </a:rPr>
            </a:br>
            <a:r>
              <a:rPr lang="tr-TR" b="1" smtClean="0">
                <a:solidFill>
                  <a:srgbClr val="A50021"/>
                </a:solidFill>
              </a:rPr>
              <a:t>BİLGİSİ</a:t>
            </a:r>
            <a:endParaRPr lang="en-AU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508500"/>
            <a:ext cx="6400800" cy="11303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tr-TR" smtClean="0"/>
              <a:t>Prof. Dr. Batuhan Özmen</a:t>
            </a:r>
          </a:p>
          <a:p>
            <a:pPr>
              <a:lnSpc>
                <a:spcPct val="90000"/>
              </a:lnSpc>
            </a:pPr>
            <a:r>
              <a:rPr lang="tr-TR" smtClean="0"/>
              <a:t>Ankara Üniversitesi KHD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95438" y="0"/>
            <a:ext cx="59531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b="1" smtClean="0">
                <a:solidFill>
                  <a:srgbClr val="A50021"/>
                </a:solidFill>
              </a:rPr>
              <a:t>FSH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981200"/>
            <a:ext cx="8893175" cy="4114800"/>
          </a:xfrm>
        </p:spPr>
        <p:txBody>
          <a:bodyPr/>
          <a:lstStyle/>
          <a:p>
            <a:r>
              <a:rPr lang="tr-TR" sz="2800" b="1" smtClean="0">
                <a:solidFill>
                  <a:srgbClr val="003399"/>
                </a:solidFill>
              </a:rPr>
              <a:t>Reseptörleri granüloza hücreleri membranındadır ve FSH ın kendisi tarafından indüklenir</a:t>
            </a:r>
          </a:p>
          <a:p>
            <a:r>
              <a:rPr lang="tr-TR" sz="2800" b="1" smtClean="0">
                <a:solidFill>
                  <a:srgbClr val="003399"/>
                </a:solidFill>
              </a:rPr>
              <a:t>Folliküler gelişmeyi stimüle eder</a:t>
            </a:r>
          </a:p>
          <a:p>
            <a:r>
              <a:rPr lang="tr-TR" sz="2800" b="1" smtClean="0">
                <a:solidFill>
                  <a:srgbClr val="003399"/>
                </a:solidFill>
              </a:rPr>
              <a:t>LH reseptörleri oluşumunu uyarır</a:t>
            </a:r>
          </a:p>
          <a:p>
            <a:r>
              <a:rPr lang="tr-TR" sz="2800" b="1" smtClean="0">
                <a:solidFill>
                  <a:srgbClr val="003399"/>
                </a:solidFill>
              </a:rPr>
              <a:t>Aromataz ve 3-dehidroksisteroid dehidrogenaz enzimlerini aktive eder</a:t>
            </a:r>
          </a:p>
          <a:p>
            <a:r>
              <a:rPr lang="tr-TR" sz="2800" b="1" smtClean="0">
                <a:solidFill>
                  <a:srgbClr val="003399"/>
                </a:solidFill>
              </a:rPr>
              <a:t>Granüloza hücrelerindeki etkisi estradiol tarafından artırılır.</a:t>
            </a:r>
          </a:p>
          <a:p>
            <a:endParaRPr lang="tr-TR" sz="2800" b="1" smtClean="0">
              <a:solidFill>
                <a:srgbClr val="003399"/>
              </a:solidFill>
            </a:endParaRPr>
          </a:p>
          <a:p>
            <a:endParaRPr lang="tr-TR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b="1" smtClean="0">
                <a:solidFill>
                  <a:srgbClr val="A50021"/>
                </a:solidFill>
              </a:rPr>
              <a:t>LH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tr-TR" sz="2800" b="1" smtClean="0">
                <a:solidFill>
                  <a:srgbClr val="003399"/>
                </a:solidFill>
              </a:rPr>
              <a:t>Reseptörleri teka hücrelerindedir.</a:t>
            </a:r>
          </a:p>
          <a:p>
            <a:pPr>
              <a:lnSpc>
                <a:spcPct val="80000"/>
              </a:lnSpc>
            </a:pPr>
            <a:r>
              <a:rPr lang="tr-TR" sz="2800" b="1" smtClean="0">
                <a:solidFill>
                  <a:srgbClr val="003399"/>
                </a:solidFill>
              </a:rPr>
              <a:t>Teka hücrelerini ve androjen sentezini stimüle eder.</a:t>
            </a:r>
          </a:p>
          <a:p>
            <a:pPr>
              <a:lnSpc>
                <a:spcPct val="80000"/>
              </a:lnSpc>
            </a:pPr>
            <a:r>
              <a:rPr lang="tr-TR" sz="2800" b="1" smtClean="0">
                <a:solidFill>
                  <a:srgbClr val="003399"/>
                </a:solidFill>
              </a:rPr>
              <a:t>Follikül geliştikçe, FSH; granüloza hücrelerinde LH reseptörleri görünmesini indükler.</a:t>
            </a:r>
          </a:p>
          <a:p>
            <a:pPr>
              <a:lnSpc>
                <a:spcPct val="80000"/>
              </a:lnSpc>
            </a:pPr>
            <a:r>
              <a:rPr lang="tr-TR" sz="2800" b="1" smtClean="0">
                <a:solidFill>
                  <a:srgbClr val="003399"/>
                </a:solidFill>
              </a:rPr>
              <a:t>Reseptör sayısı yeterli olduğunda, granüloza hücrelerini etkileyerek luteinizasyon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tr-TR" sz="2800" b="1" smtClean="0">
                <a:solidFill>
                  <a:srgbClr val="003399"/>
                </a:solidFill>
              </a:rPr>
              <a:t>( corpus luteum formasyonu) ve progesteron üretimine yol açar.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468313" y="476250"/>
            <a:ext cx="83518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tr-TR"/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1116013" y="0"/>
            <a:ext cx="8027987" cy="31416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tr-TR"/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1187450" y="3933825"/>
            <a:ext cx="7956550" cy="26638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endParaRPr lang="tr-TR"/>
          </a:p>
          <a:p>
            <a:pPr algn="ctr">
              <a:spcBef>
                <a:spcPct val="20000"/>
              </a:spcBef>
            </a:pPr>
            <a:r>
              <a:rPr lang="tr-TR"/>
              <a:t>cAMP                                           Aromatizasyon</a:t>
            </a: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1187450" y="3141663"/>
            <a:ext cx="3024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/>
              <a:t>Teka hücresi</a:t>
            </a:r>
          </a:p>
        </p:txBody>
      </p:sp>
      <p:graphicFrame>
        <p:nvGraphicFramePr>
          <p:cNvPr id="74758" name="Group 6"/>
          <p:cNvGraphicFramePr>
            <a:graphicFrameLocks noGrp="1"/>
          </p:cNvGraphicFramePr>
          <p:nvPr/>
        </p:nvGraphicFramePr>
        <p:xfrm>
          <a:off x="4067175" y="2133600"/>
          <a:ext cx="5076825" cy="518160"/>
        </p:xfrm>
        <a:graphic>
          <a:graphicData uri="http://schemas.openxmlformats.org/drawingml/2006/table">
            <a:tbl>
              <a:tblPr/>
              <a:tblGrid>
                <a:gridCol w="2540000"/>
                <a:gridCol w="2536825"/>
              </a:tblGrid>
              <a:tr h="3000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Androstenodion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Testosteron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350" name="Line 14"/>
          <p:cNvSpPr>
            <a:spLocks noChangeShapeType="1"/>
          </p:cNvSpPr>
          <p:nvPr/>
        </p:nvSpPr>
        <p:spPr bwMode="auto">
          <a:xfrm>
            <a:off x="6588125" y="1125538"/>
            <a:ext cx="0" cy="790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r-TR"/>
          </a:p>
        </p:txBody>
      </p:sp>
      <p:graphicFrame>
        <p:nvGraphicFramePr>
          <p:cNvPr id="74767" name="Group 15"/>
          <p:cNvGraphicFramePr>
            <a:graphicFrameLocks noGrp="1"/>
          </p:cNvGraphicFramePr>
          <p:nvPr/>
        </p:nvGraphicFramePr>
        <p:xfrm>
          <a:off x="5724525" y="260350"/>
          <a:ext cx="1800225" cy="647700"/>
        </p:xfrm>
        <a:graphic>
          <a:graphicData uri="http://schemas.openxmlformats.org/drawingml/2006/table">
            <a:tbl>
              <a:tblPr/>
              <a:tblGrid>
                <a:gridCol w="1800225"/>
              </a:tblGrid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Kolesterol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74773" name="Group 21"/>
          <p:cNvGraphicFramePr>
            <a:graphicFrameLocks noGrp="1"/>
          </p:cNvGraphicFramePr>
          <p:nvPr/>
        </p:nvGraphicFramePr>
        <p:xfrm>
          <a:off x="2987675" y="1397000"/>
          <a:ext cx="1152525" cy="519113"/>
        </p:xfrm>
        <a:graphic>
          <a:graphicData uri="http://schemas.openxmlformats.org/drawingml/2006/table">
            <a:tbl>
              <a:tblPr/>
              <a:tblGrid>
                <a:gridCol w="1152525"/>
              </a:tblGrid>
              <a:tr h="5191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cAMP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363" name="Line 27"/>
          <p:cNvSpPr>
            <a:spLocks noChangeShapeType="1"/>
          </p:cNvSpPr>
          <p:nvPr/>
        </p:nvSpPr>
        <p:spPr bwMode="auto">
          <a:xfrm flipH="1">
            <a:off x="1763713" y="2420938"/>
            <a:ext cx="21605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14364" name="Line 28"/>
          <p:cNvSpPr>
            <a:spLocks noChangeShapeType="1"/>
          </p:cNvSpPr>
          <p:nvPr/>
        </p:nvSpPr>
        <p:spPr bwMode="auto">
          <a:xfrm flipV="1">
            <a:off x="1763713" y="1700213"/>
            <a:ext cx="0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14365" name="Line 29"/>
          <p:cNvSpPr>
            <a:spLocks noChangeShapeType="1"/>
          </p:cNvSpPr>
          <p:nvPr/>
        </p:nvSpPr>
        <p:spPr bwMode="auto">
          <a:xfrm>
            <a:off x="1763713" y="1700213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r-TR"/>
          </a:p>
        </p:txBody>
      </p:sp>
      <p:sp>
        <p:nvSpPr>
          <p:cNvPr id="14366" name="Line 30"/>
          <p:cNvSpPr>
            <a:spLocks noChangeShapeType="1"/>
          </p:cNvSpPr>
          <p:nvPr/>
        </p:nvSpPr>
        <p:spPr bwMode="auto">
          <a:xfrm>
            <a:off x="4211638" y="1628775"/>
            <a:ext cx="23050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r-TR"/>
          </a:p>
        </p:txBody>
      </p:sp>
      <p:sp>
        <p:nvSpPr>
          <p:cNvPr id="14367" name="Rectangle 31"/>
          <p:cNvSpPr>
            <a:spLocks noChangeArrowheads="1"/>
          </p:cNvSpPr>
          <p:nvPr/>
        </p:nvSpPr>
        <p:spPr bwMode="auto">
          <a:xfrm>
            <a:off x="1116013" y="620713"/>
            <a:ext cx="431800" cy="13684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14368" name="Rectangle 32"/>
          <p:cNvSpPr>
            <a:spLocks noChangeArrowheads="1"/>
          </p:cNvSpPr>
          <p:nvPr/>
        </p:nvSpPr>
        <p:spPr bwMode="auto">
          <a:xfrm>
            <a:off x="1116013" y="1052513"/>
            <a:ext cx="142875" cy="50482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tr-TR">
              <a:solidFill>
                <a:srgbClr val="CCFFFF"/>
              </a:solidFill>
            </a:endParaRPr>
          </a:p>
        </p:txBody>
      </p:sp>
      <p:sp>
        <p:nvSpPr>
          <p:cNvPr id="14369" name="Rectangle 33"/>
          <p:cNvSpPr>
            <a:spLocks noChangeArrowheads="1"/>
          </p:cNvSpPr>
          <p:nvPr/>
        </p:nvSpPr>
        <p:spPr bwMode="auto">
          <a:xfrm>
            <a:off x="323850" y="620713"/>
            <a:ext cx="647700" cy="13684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tr-TR"/>
              <a:t>LH</a:t>
            </a:r>
          </a:p>
        </p:txBody>
      </p:sp>
      <p:sp>
        <p:nvSpPr>
          <p:cNvPr id="14370" name="Rectangle 34"/>
          <p:cNvSpPr>
            <a:spLocks noChangeArrowheads="1"/>
          </p:cNvSpPr>
          <p:nvPr/>
        </p:nvSpPr>
        <p:spPr bwMode="auto">
          <a:xfrm>
            <a:off x="900113" y="1052513"/>
            <a:ext cx="142875" cy="5048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graphicFrame>
        <p:nvGraphicFramePr>
          <p:cNvPr id="74787" name="Group 35"/>
          <p:cNvGraphicFramePr>
            <a:graphicFrameLocks noGrp="1"/>
          </p:cNvGraphicFramePr>
          <p:nvPr/>
        </p:nvGraphicFramePr>
        <p:xfrm>
          <a:off x="3995738" y="4149725"/>
          <a:ext cx="5148262" cy="518160"/>
        </p:xfrm>
        <a:graphic>
          <a:graphicData uri="http://schemas.openxmlformats.org/drawingml/2006/table">
            <a:tbl>
              <a:tblPr/>
              <a:tblGrid>
                <a:gridCol w="2876550"/>
                <a:gridCol w="2271712"/>
              </a:tblGrid>
              <a:tr h="5032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Androstenodion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Testosteron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379" name="Line 43"/>
          <p:cNvSpPr>
            <a:spLocks noChangeShapeType="1"/>
          </p:cNvSpPr>
          <p:nvPr/>
        </p:nvSpPr>
        <p:spPr bwMode="auto">
          <a:xfrm>
            <a:off x="5148263" y="2708275"/>
            <a:ext cx="0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r-TR"/>
          </a:p>
        </p:txBody>
      </p:sp>
      <p:sp>
        <p:nvSpPr>
          <p:cNvPr id="14380" name="Line 44"/>
          <p:cNvSpPr>
            <a:spLocks noChangeShapeType="1"/>
          </p:cNvSpPr>
          <p:nvPr/>
        </p:nvSpPr>
        <p:spPr bwMode="auto">
          <a:xfrm>
            <a:off x="7885113" y="2708275"/>
            <a:ext cx="0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r-TR"/>
          </a:p>
        </p:txBody>
      </p:sp>
      <p:graphicFrame>
        <p:nvGraphicFramePr>
          <p:cNvPr id="74797" name="Group 45"/>
          <p:cNvGraphicFramePr>
            <a:graphicFrameLocks noGrp="1"/>
          </p:cNvGraphicFramePr>
          <p:nvPr/>
        </p:nvGraphicFramePr>
        <p:xfrm>
          <a:off x="5724525" y="5876925"/>
          <a:ext cx="2951163" cy="518160"/>
        </p:xfrm>
        <a:graphic>
          <a:graphicData uri="http://schemas.openxmlformats.org/drawingml/2006/table">
            <a:tbl>
              <a:tblPr/>
              <a:tblGrid>
                <a:gridCol w="1193800"/>
                <a:gridCol w="1757363"/>
              </a:tblGrid>
              <a:tr h="5048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Östron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Östradiol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389" name="Line 53"/>
          <p:cNvSpPr>
            <a:spLocks noChangeShapeType="1"/>
          </p:cNvSpPr>
          <p:nvPr/>
        </p:nvSpPr>
        <p:spPr bwMode="auto">
          <a:xfrm>
            <a:off x="6948488" y="5589588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r-TR"/>
          </a:p>
        </p:txBody>
      </p:sp>
      <p:sp>
        <p:nvSpPr>
          <p:cNvPr id="14390" name="Line 54"/>
          <p:cNvSpPr>
            <a:spLocks noChangeShapeType="1"/>
          </p:cNvSpPr>
          <p:nvPr/>
        </p:nvSpPr>
        <p:spPr bwMode="auto">
          <a:xfrm flipH="1">
            <a:off x="1835150" y="5949950"/>
            <a:ext cx="3816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14391" name="Line 55"/>
          <p:cNvSpPr>
            <a:spLocks noChangeShapeType="1"/>
          </p:cNvSpPr>
          <p:nvPr/>
        </p:nvSpPr>
        <p:spPr bwMode="auto">
          <a:xfrm flipV="1">
            <a:off x="1835150" y="5445125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14392" name="Line 56"/>
          <p:cNvSpPr>
            <a:spLocks noChangeShapeType="1"/>
          </p:cNvSpPr>
          <p:nvPr/>
        </p:nvSpPr>
        <p:spPr bwMode="auto">
          <a:xfrm>
            <a:off x="1835150" y="5373688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r-TR"/>
          </a:p>
        </p:txBody>
      </p:sp>
      <p:sp>
        <p:nvSpPr>
          <p:cNvPr id="14393" name="Line 57"/>
          <p:cNvSpPr>
            <a:spLocks noChangeShapeType="1"/>
          </p:cNvSpPr>
          <p:nvPr/>
        </p:nvSpPr>
        <p:spPr bwMode="auto">
          <a:xfrm>
            <a:off x="6877050" y="4724400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r-TR"/>
          </a:p>
        </p:txBody>
      </p:sp>
      <p:sp>
        <p:nvSpPr>
          <p:cNvPr id="14394" name="Line 58"/>
          <p:cNvSpPr>
            <a:spLocks noChangeShapeType="1"/>
          </p:cNvSpPr>
          <p:nvPr/>
        </p:nvSpPr>
        <p:spPr bwMode="auto">
          <a:xfrm>
            <a:off x="3059113" y="5445125"/>
            <a:ext cx="30972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r-TR"/>
          </a:p>
        </p:txBody>
      </p:sp>
      <p:sp>
        <p:nvSpPr>
          <p:cNvPr id="14395" name="Rectangle 59"/>
          <p:cNvSpPr>
            <a:spLocks noChangeArrowheads="1"/>
          </p:cNvSpPr>
          <p:nvPr/>
        </p:nvSpPr>
        <p:spPr bwMode="auto">
          <a:xfrm>
            <a:off x="1187450" y="4437063"/>
            <a:ext cx="360363" cy="12239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14396" name="Rectangle 60"/>
          <p:cNvSpPr>
            <a:spLocks noChangeArrowheads="1"/>
          </p:cNvSpPr>
          <p:nvPr/>
        </p:nvSpPr>
        <p:spPr bwMode="auto">
          <a:xfrm>
            <a:off x="395288" y="4437063"/>
            <a:ext cx="576262" cy="12239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tr-TR"/>
              <a:t>FSH</a:t>
            </a:r>
          </a:p>
        </p:txBody>
      </p:sp>
      <p:sp>
        <p:nvSpPr>
          <p:cNvPr id="14397" name="AutoShape 61"/>
          <p:cNvSpPr>
            <a:spLocks noChangeArrowheads="1"/>
          </p:cNvSpPr>
          <p:nvPr/>
        </p:nvSpPr>
        <p:spPr bwMode="auto">
          <a:xfrm>
            <a:off x="900113" y="4797425"/>
            <a:ext cx="215900" cy="503238"/>
          </a:xfrm>
          <a:prstGeom prst="flowChartDelay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14398" name="AutoShape 62"/>
          <p:cNvSpPr>
            <a:spLocks noChangeArrowheads="1"/>
          </p:cNvSpPr>
          <p:nvPr/>
        </p:nvSpPr>
        <p:spPr bwMode="auto">
          <a:xfrm>
            <a:off x="1187450" y="4797425"/>
            <a:ext cx="144463" cy="503238"/>
          </a:xfrm>
          <a:prstGeom prst="flowChartDelay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14399" name="Text Box 63"/>
          <p:cNvSpPr txBox="1">
            <a:spLocks noChangeArrowheads="1"/>
          </p:cNvSpPr>
          <p:nvPr/>
        </p:nvSpPr>
        <p:spPr bwMode="auto">
          <a:xfrm>
            <a:off x="231775" y="6518275"/>
            <a:ext cx="33226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/>
              <a:t>            Granüloza hücresi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44625"/>
            <a:ext cx="9144000" cy="396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1438"/>
            <a:ext cx="9144000" cy="675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28788" y="138113"/>
            <a:ext cx="5686425" cy="658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1163" y="0"/>
            <a:ext cx="57324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sz="4000" smtClean="0">
                <a:solidFill>
                  <a:srgbClr val="A50021"/>
                </a:solidFill>
              </a:rPr>
              <a:t>Overde siklik değişiklikler:</a:t>
            </a:r>
            <a:br>
              <a:rPr lang="tr-TR" sz="4000" smtClean="0">
                <a:solidFill>
                  <a:srgbClr val="A50021"/>
                </a:solidFill>
              </a:rPr>
            </a:br>
            <a:r>
              <a:rPr lang="tr-TR" sz="4000" smtClean="0">
                <a:solidFill>
                  <a:srgbClr val="A50021"/>
                </a:solidFill>
              </a:rPr>
              <a:t>1- Folliküler evre:</a:t>
            </a:r>
            <a:endParaRPr lang="en-US" sz="4000" smtClean="0">
              <a:solidFill>
                <a:srgbClr val="A50021"/>
              </a:solidFill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2800" b="1" smtClean="0">
                <a:solidFill>
                  <a:schemeClr val="accent2"/>
                </a:solidFill>
              </a:rPr>
              <a:t>Başlangıçta folliküler gelişme hormonal etkiden (gonadotropin stimülasyonu) bağımsızdır.</a:t>
            </a:r>
          </a:p>
          <a:p>
            <a:r>
              <a:rPr lang="tr-TR" sz="2800" b="1" smtClean="0">
                <a:solidFill>
                  <a:schemeClr val="accent2"/>
                </a:solidFill>
              </a:rPr>
              <a:t>Folliküler faz östrojen üretimi iki hücre- iki gonadotropin mekanizması ile açıklanır.</a:t>
            </a:r>
          </a:p>
          <a:p>
            <a:r>
              <a:rPr lang="tr-TR" sz="2800" b="1" smtClean="0">
                <a:solidFill>
                  <a:schemeClr val="accent2"/>
                </a:solidFill>
              </a:rPr>
              <a:t>5-7. günde dominant follikül seçilir, östradiolün periferik düzeyi siklusun 7. gününde belirgin olarak artar.</a:t>
            </a:r>
            <a:endParaRPr lang="en-US" sz="2800" b="1" smtClean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b="1" smtClean="0">
                <a:solidFill>
                  <a:srgbClr val="A50021"/>
                </a:solidFill>
              </a:rPr>
              <a:t>Öğrenim Hedefleri</a:t>
            </a:r>
            <a:r>
              <a:rPr lang="tr-TR" b="1" smtClean="0">
                <a:solidFill>
                  <a:srgbClr val="A50021"/>
                </a:solidFill>
              </a:rPr>
              <a:t> </a:t>
            </a:r>
            <a:r>
              <a:rPr lang="en-AU" b="1" smtClean="0">
                <a:solidFill>
                  <a:srgbClr val="A50021"/>
                </a:solidFill>
              </a:rPr>
              <a:t>:</a:t>
            </a:r>
            <a:endParaRPr lang="en-AU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tr-TR" sz="2800" b="1" smtClean="0">
                <a:solidFill>
                  <a:srgbClr val="000066"/>
                </a:solidFill>
              </a:rPr>
              <a:t>K</a:t>
            </a:r>
            <a:r>
              <a:rPr lang="en-AU" sz="2800" b="1" smtClean="0">
                <a:solidFill>
                  <a:srgbClr val="000066"/>
                </a:solidFill>
              </a:rPr>
              <a:t>adında nöroendokrin feed-back regülasyon mekanizmalarını </a:t>
            </a:r>
            <a:r>
              <a:rPr lang="tr-TR" sz="2800" b="1" smtClean="0">
                <a:solidFill>
                  <a:srgbClr val="000066"/>
                </a:solidFill>
              </a:rPr>
              <a:t>hatırlama</a:t>
            </a:r>
          </a:p>
          <a:p>
            <a:pPr>
              <a:lnSpc>
                <a:spcPct val="80000"/>
              </a:lnSpc>
            </a:pPr>
            <a:r>
              <a:rPr lang="tr-TR" sz="2800" b="1" smtClean="0">
                <a:solidFill>
                  <a:srgbClr val="000066"/>
                </a:solidFill>
              </a:rPr>
              <a:t>Overdeki siklik değişiklikleri kavrama</a:t>
            </a:r>
          </a:p>
          <a:p>
            <a:pPr>
              <a:lnSpc>
                <a:spcPct val="80000"/>
              </a:lnSpc>
            </a:pPr>
            <a:r>
              <a:rPr lang="tr-TR" sz="2800" b="1" i="1" smtClean="0">
                <a:solidFill>
                  <a:srgbClr val="000066"/>
                </a:solidFill>
              </a:rPr>
              <a:t>   </a:t>
            </a:r>
            <a:r>
              <a:rPr lang="en-AU" sz="2800" b="1" i="1" smtClean="0">
                <a:solidFill>
                  <a:srgbClr val="000066"/>
                </a:solidFill>
              </a:rPr>
              <a:t>Folliküler evre                                         </a:t>
            </a:r>
            <a:endParaRPr lang="tr-TR" sz="2800" b="1" i="1" smtClean="0">
              <a:solidFill>
                <a:srgbClr val="000066"/>
              </a:solidFill>
            </a:endParaRPr>
          </a:p>
          <a:p>
            <a:pPr>
              <a:lnSpc>
                <a:spcPct val="80000"/>
              </a:lnSpc>
            </a:pPr>
            <a:r>
              <a:rPr lang="en-AU" sz="2800" b="1" i="1" smtClean="0">
                <a:solidFill>
                  <a:srgbClr val="000066"/>
                </a:solidFill>
              </a:rPr>
              <a:t> </a:t>
            </a:r>
            <a:r>
              <a:rPr lang="tr-TR" sz="2800" b="1" i="1" smtClean="0">
                <a:solidFill>
                  <a:srgbClr val="000066"/>
                </a:solidFill>
              </a:rPr>
              <a:t>  </a:t>
            </a:r>
            <a:r>
              <a:rPr lang="en-AU" sz="2800" b="1" i="1" smtClean="0">
                <a:solidFill>
                  <a:srgbClr val="000066"/>
                </a:solidFill>
              </a:rPr>
              <a:t>Luteal evre</a:t>
            </a:r>
            <a:r>
              <a:rPr lang="en-AU" sz="2800" b="1" smtClean="0">
                <a:solidFill>
                  <a:srgbClr val="000066"/>
                </a:solidFill>
              </a:rPr>
              <a:t> </a:t>
            </a:r>
            <a:endParaRPr lang="tr-TR" sz="2800" b="1" smtClean="0">
              <a:solidFill>
                <a:srgbClr val="000066"/>
              </a:solidFill>
            </a:endParaRPr>
          </a:p>
          <a:p>
            <a:pPr>
              <a:lnSpc>
                <a:spcPct val="80000"/>
              </a:lnSpc>
            </a:pPr>
            <a:r>
              <a:rPr lang="tr-TR" sz="2800" b="1" smtClean="0">
                <a:solidFill>
                  <a:srgbClr val="000066"/>
                </a:solidFill>
              </a:rPr>
              <a:t>Endometriumdaki siklik değişiklikleri kavrama</a:t>
            </a:r>
          </a:p>
          <a:p>
            <a:pPr>
              <a:lnSpc>
                <a:spcPct val="80000"/>
              </a:lnSpc>
            </a:pPr>
            <a:r>
              <a:rPr lang="tr-TR" sz="2800" b="1" i="1" smtClean="0">
                <a:solidFill>
                  <a:srgbClr val="000066"/>
                </a:solidFill>
              </a:rPr>
              <a:t>   Proliferatif evre</a:t>
            </a:r>
          </a:p>
          <a:p>
            <a:pPr>
              <a:lnSpc>
                <a:spcPct val="80000"/>
              </a:lnSpc>
            </a:pPr>
            <a:r>
              <a:rPr lang="tr-TR" sz="2800" b="1" i="1" smtClean="0">
                <a:solidFill>
                  <a:srgbClr val="000066"/>
                </a:solidFill>
              </a:rPr>
              <a:t>   Sekretuar evre</a:t>
            </a:r>
          </a:p>
          <a:p>
            <a:pPr>
              <a:lnSpc>
                <a:spcPct val="80000"/>
              </a:lnSpc>
            </a:pPr>
            <a:r>
              <a:rPr lang="tr-TR" sz="2800" b="1" i="1" smtClean="0">
                <a:solidFill>
                  <a:srgbClr val="000066"/>
                </a:solidFill>
              </a:rPr>
              <a:t>   Menstruel evre</a:t>
            </a:r>
            <a:endParaRPr lang="en-AU" sz="2800" b="1" i="1" smtClean="0">
              <a:solidFill>
                <a:srgbClr val="000066"/>
              </a:solidFill>
            </a:endParaRPr>
          </a:p>
          <a:p>
            <a:pPr>
              <a:lnSpc>
                <a:spcPct val="80000"/>
              </a:lnSpc>
            </a:pPr>
            <a:endParaRPr lang="en-AU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050" y="204788"/>
            <a:ext cx="8343900" cy="644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33375"/>
            <a:ext cx="7772400" cy="57626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tr-TR" sz="2800" b="1" smtClean="0">
                <a:solidFill>
                  <a:schemeClr val="accent2"/>
                </a:solidFill>
              </a:rPr>
              <a:t>Dominant follikülden salınan östradiol giderek artar, negatif feed-back etki ile FSH salınımı azalır.</a:t>
            </a:r>
          </a:p>
          <a:p>
            <a:pPr>
              <a:lnSpc>
                <a:spcPct val="90000"/>
              </a:lnSpc>
            </a:pPr>
            <a:r>
              <a:rPr lang="tr-TR" sz="2800" b="1" smtClean="0">
                <a:solidFill>
                  <a:schemeClr val="accent2"/>
                </a:solidFill>
              </a:rPr>
              <a:t>FSH azalırken, midfolliküler evrede artan östrojen, LH üzerine pozitif feed- back etki göstermeye başlar.</a:t>
            </a:r>
          </a:p>
          <a:p>
            <a:pPr>
              <a:lnSpc>
                <a:spcPct val="90000"/>
              </a:lnSpc>
            </a:pPr>
            <a:r>
              <a:rPr lang="tr-TR" sz="2800" b="1" smtClean="0">
                <a:solidFill>
                  <a:schemeClr val="accent2"/>
                </a:solidFill>
              </a:rPr>
              <a:t>LH geç folliküler evrede hızla artarken, teka hücrelerinde androjen üretimini de artırır.</a:t>
            </a:r>
          </a:p>
          <a:p>
            <a:pPr>
              <a:lnSpc>
                <a:spcPct val="90000"/>
              </a:lnSpc>
            </a:pPr>
            <a:r>
              <a:rPr lang="tr-TR" sz="2800" b="1" smtClean="0">
                <a:solidFill>
                  <a:schemeClr val="accent2"/>
                </a:solidFill>
              </a:rPr>
              <a:t>FSH a cevap veren dominant follikülde bu androjen substratından östrojen üretilir, FSH reseptörü artar.</a:t>
            </a:r>
          </a:p>
          <a:p>
            <a:pPr>
              <a:lnSpc>
                <a:spcPct val="90000"/>
              </a:lnSpc>
            </a:pPr>
            <a:r>
              <a:rPr lang="tr-TR" sz="2800" b="1" smtClean="0">
                <a:solidFill>
                  <a:schemeClr val="accent2"/>
                </a:solidFill>
              </a:rPr>
              <a:t>FSH; granüloza hücrelerinde LH reseptör sayısını da artırır.</a:t>
            </a:r>
            <a:endParaRPr lang="en-US" sz="2800" b="1" smtClean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endParaRPr lang="en-US" sz="2800" b="1" smtClean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675" y="666750"/>
            <a:ext cx="9010650" cy="552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sz="2400" b="1" smtClean="0">
                <a:solidFill>
                  <a:schemeClr val="accent2"/>
                </a:solidFill>
              </a:rPr>
              <a:t>Gonadotropinlere folliküler cevabı çeşitli büyüme faktörleri ve otokrin/parakrin peptidler modüle eder:</a:t>
            </a:r>
            <a:r>
              <a:rPr lang="en-US" sz="2400" b="1" smtClean="0">
                <a:solidFill>
                  <a:schemeClr val="accent2"/>
                </a:solidFill>
              </a:rPr>
              <a:t/>
            </a:r>
            <a:br>
              <a:rPr lang="en-US" sz="2400" b="1" smtClean="0">
                <a:solidFill>
                  <a:schemeClr val="accent2"/>
                </a:solidFill>
              </a:rPr>
            </a:br>
            <a:endParaRPr lang="en-US" sz="2400" b="1" smtClean="0">
              <a:solidFill>
                <a:schemeClr val="accent2"/>
              </a:solidFill>
            </a:endParaRPr>
          </a:p>
        </p:txBody>
      </p:sp>
      <p:sp>
        <p:nvSpPr>
          <p:cNvPr id="26627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tr-TR" smtClean="0">
                <a:solidFill>
                  <a:schemeClr val="accent2"/>
                </a:solidFill>
              </a:rPr>
              <a:t>IGF-I</a:t>
            </a:r>
          </a:p>
          <a:p>
            <a:r>
              <a:rPr lang="tr-TR" smtClean="0">
                <a:solidFill>
                  <a:schemeClr val="accent2"/>
                </a:solidFill>
              </a:rPr>
              <a:t>IGF-II</a:t>
            </a:r>
          </a:p>
          <a:p>
            <a:r>
              <a:rPr lang="tr-TR" smtClean="0">
                <a:solidFill>
                  <a:schemeClr val="accent2"/>
                </a:solidFill>
              </a:rPr>
              <a:t>EGF</a:t>
            </a:r>
          </a:p>
          <a:p>
            <a:r>
              <a:rPr lang="tr-TR" smtClean="0">
                <a:solidFill>
                  <a:schemeClr val="accent2"/>
                </a:solidFill>
              </a:rPr>
              <a:t>TGF-</a:t>
            </a:r>
            <a:r>
              <a:rPr lang="el-GR" smtClean="0">
                <a:solidFill>
                  <a:schemeClr val="accent2"/>
                </a:solidFill>
                <a:cs typeface="Times New Roman" pitchFamily="18" charset="0"/>
              </a:rPr>
              <a:t>α</a:t>
            </a:r>
            <a:endParaRPr lang="tr-TR" smtClean="0">
              <a:solidFill>
                <a:schemeClr val="accent2"/>
              </a:solidFill>
              <a:cs typeface="Times New Roman" pitchFamily="18" charset="0"/>
            </a:endParaRPr>
          </a:p>
          <a:p>
            <a:r>
              <a:rPr lang="tr-TR" smtClean="0">
                <a:solidFill>
                  <a:schemeClr val="accent2"/>
                </a:solidFill>
                <a:cs typeface="Times New Roman" pitchFamily="18" charset="0"/>
              </a:rPr>
              <a:t>FGF</a:t>
            </a:r>
          </a:p>
          <a:p>
            <a:r>
              <a:rPr lang="tr-TR" smtClean="0">
                <a:solidFill>
                  <a:schemeClr val="accent2"/>
                </a:solidFill>
                <a:cs typeface="Times New Roman" pitchFamily="18" charset="0"/>
              </a:rPr>
              <a:t>PDGF</a:t>
            </a:r>
          </a:p>
          <a:p>
            <a:r>
              <a:rPr lang="tr-TR" smtClean="0">
                <a:solidFill>
                  <a:schemeClr val="accent2"/>
                </a:solidFill>
                <a:cs typeface="Times New Roman" pitchFamily="18" charset="0"/>
              </a:rPr>
              <a:t>Angiogenic GF</a:t>
            </a:r>
            <a:endParaRPr lang="el-GR" smtClean="0">
              <a:solidFill>
                <a:schemeClr val="accent2"/>
              </a:solidFill>
              <a:cs typeface="Times New Roman" pitchFamily="18" charset="0"/>
            </a:endParaRPr>
          </a:p>
        </p:txBody>
      </p:sp>
      <p:sp>
        <p:nvSpPr>
          <p:cNvPr id="26628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tr-TR" smtClean="0">
                <a:solidFill>
                  <a:schemeClr val="accent2"/>
                </a:solidFill>
              </a:rPr>
              <a:t>IL-1</a:t>
            </a:r>
          </a:p>
          <a:p>
            <a:r>
              <a:rPr lang="tr-TR" smtClean="0">
                <a:solidFill>
                  <a:schemeClr val="accent2"/>
                </a:solidFill>
              </a:rPr>
              <a:t>Peptidler</a:t>
            </a:r>
          </a:p>
          <a:p>
            <a:r>
              <a:rPr lang="tr-TR" smtClean="0">
                <a:solidFill>
                  <a:schemeClr val="accent2"/>
                </a:solidFill>
              </a:rPr>
              <a:t>Endorfin</a:t>
            </a:r>
            <a:endParaRPr lang="en-US" smtClean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404813"/>
            <a:ext cx="8497887" cy="5691187"/>
          </a:xfrm>
        </p:spPr>
        <p:txBody>
          <a:bodyPr/>
          <a:lstStyle/>
          <a:p>
            <a:r>
              <a:rPr lang="tr-TR" sz="2800" b="1" smtClean="0">
                <a:solidFill>
                  <a:srgbClr val="A50021"/>
                </a:solidFill>
              </a:rPr>
              <a:t>2- Ovulasyon :</a:t>
            </a:r>
          </a:p>
          <a:p>
            <a:r>
              <a:rPr lang="tr-TR" sz="2800" b="1" smtClean="0">
                <a:solidFill>
                  <a:srgbClr val="003399"/>
                </a:solidFill>
              </a:rPr>
              <a:t>Östrojen üretimi artıp, periferde eşik değere ulaşınca, LH patlaması olur.</a:t>
            </a:r>
          </a:p>
          <a:p>
            <a:r>
              <a:rPr lang="tr-TR" sz="2800" b="1" smtClean="0">
                <a:solidFill>
                  <a:srgbClr val="003399"/>
                </a:solidFill>
              </a:rPr>
              <a:t>LH, reseptörleri aracılığı ile luteinizasyonu başlatır ve granüloza katmanında progesteron üretimi artar.</a:t>
            </a:r>
          </a:p>
          <a:p>
            <a:r>
              <a:rPr lang="tr-TR" sz="2800" b="1" smtClean="0">
                <a:solidFill>
                  <a:srgbClr val="003399"/>
                </a:solidFill>
              </a:rPr>
              <a:t>Follikülde prostaglandin sentezi artar.</a:t>
            </a:r>
          </a:p>
          <a:p>
            <a:r>
              <a:rPr lang="tr-TR" sz="2800" b="1" smtClean="0">
                <a:solidFill>
                  <a:srgbClr val="003399"/>
                </a:solidFill>
              </a:rPr>
              <a:t>FSH, LH, progesteron, prostaglandinlerle birlikte proteolitik enzim aktivitesini artırır, follikül duvarı parçalanır.</a:t>
            </a:r>
          </a:p>
          <a:p>
            <a:r>
              <a:rPr lang="tr-TR" sz="2800" b="1" smtClean="0">
                <a:solidFill>
                  <a:srgbClr val="003399"/>
                </a:solidFill>
              </a:rPr>
              <a:t>Siklus ortasındaki FSH artışı, oositin follikül duvarından ayrılmasını kolaylaştırır ( plazminojeni plazmine çevirir)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692150"/>
            <a:ext cx="8207375" cy="5832475"/>
          </a:xfrm>
        </p:spPr>
        <p:txBody>
          <a:bodyPr/>
          <a:lstStyle/>
          <a:p>
            <a:r>
              <a:rPr lang="tr-TR" b="1" smtClean="0">
                <a:solidFill>
                  <a:srgbClr val="A50021"/>
                </a:solidFill>
              </a:rPr>
              <a:t>3- Luteal evre:</a:t>
            </a:r>
          </a:p>
          <a:p>
            <a:r>
              <a:rPr lang="tr-TR" b="1" smtClean="0">
                <a:solidFill>
                  <a:srgbClr val="003399"/>
                </a:solidFill>
              </a:rPr>
              <a:t>Normal luteal fonksiyon için, optimal preovulatuar folliküler gelişme gereklidir.</a:t>
            </a:r>
          </a:p>
          <a:p>
            <a:r>
              <a:rPr lang="tr-TR" b="1" smtClean="0">
                <a:solidFill>
                  <a:srgbClr val="003399"/>
                </a:solidFill>
              </a:rPr>
              <a:t>Artan progesteron, overde yeni follikül gelişimini engeller, negatif feed-back nedeniyle gonadotropinler düşük düzeydedir.</a:t>
            </a:r>
          </a:p>
          <a:p>
            <a:r>
              <a:rPr lang="tr-TR" b="1" smtClean="0">
                <a:solidFill>
                  <a:srgbClr val="003399"/>
                </a:solidFill>
              </a:rPr>
              <a:t>Korpus luteum 9-11 günde gerilemeye başlar. Östradiol lokal prostaglandinleri artırır.(</a:t>
            </a:r>
            <a:r>
              <a:rPr lang="tr-TR" b="1" i="1" smtClean="0">
                <a:solidFill>
                  <a:srgbClr val="003399"/>
                </a:solidFill>
              </a:rPr>
              <a:t>Uterus kaynaklı PGF </a:t>
            </a:r>
            <a:r>
              <a:rPr lang="tr-TR" b="1" i="1" baseline="-25000" smtClean="0">
                <a:solidFill>
                  <a:srgbClr val="003399"/>
                </a:solidFill>
              </a:rPr>
              <a:t>2</a:t>
            </a:r>
            <a:r>
              <a:rPr lang="el-GR" b="1" i="1" baseline="-25000" smtClean="0">
                <a:solidFill>
                  <a:srgbClr val="003399"/>
                </a:solidFill>
                <a:cs typeface="Times New Roman" pitchFamily="18" charset="0"/>
              </a:rPr>
              <a:t>α</a:t>
            </a:r>
            <a:r>
              <a:rPr lang="tr-TR" b="1" i="1" smtClean="0">
                <a:solidFill>
                  <a:srgbClr val="003399"/>
                </a:solidFill>
                <a:cs typeface="Times New Roman" pitchFamily="18" charset="0"/>
              </a:rPr>
              <a:t> nın rolü ?)</a:t>
            </a:r>
            <a:endParaRPr lang="el-GR" b="1" i="1" smtClean="0">
              <a:solidFill>
                <a:srgbClr val="003399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476250"/>
            <a:ext cx="8497887" cy="5619750"/>
          </a:xfrm>
        </p:spPr>
        <p:txBody>
          <a:bodyPr/>
          <a:lstStyle/>
          <a:p>
            <a:pPr>
              <a:buFontTx/>
              <a:buNone/>
            </a:pPr>
            <a:r>
              <a:rPr lang="tr-TR" b="1" smtClean="0">
                <a:solidFill>
                  <a:srgbClr val="A50021"/>
                </a:solidFill>
              </a:rPr>
              <a:t>4- Luteal-folliküler geçiş:</a:t>
            </a:r>
          </a:p>
          <a:p>
            <a:pPr>
              <a:buFontTx/>
              <a:buNone/>
            </a:pPr>
            <a:r>
              <a:rPr lang="tr-TR" b="1" smtClean="0">
                <a:solidFill>
                  <a:srgbClr val="003399"/>
                </a:solidFill>
              </a:rPr>
              <a:t>.Korpus luteumun gerilemesi ile dolaşımdaki östradiol, progesteron ve inhibin düzeyleri düşer.</a:t>
            </a:r>
          </a:p>
          <a:p>
            <a:pPr>
              <a:buFontTx/>
              <a:buNone/>
            </a:pPr>
            <a:r>
              <a:rPr lang="tr-TR" b="1" smtClean="0">
                <a:solidFill>
                  <a:srgbClr val="003399"/>
                </a:solidFill>
              </a:rPr>
              <a:t>.İnhibin azalması, FSH üzerindeki inhibisyonu azaltır.</a:t>
            </a:r>
          </a:p>
          <a:p>
            <a:pPr>
              <a:buFontTx/>
              <a:buNone/>
            </a:pPr>
            <a:r>
              <a:rPr lang="tr-TR" b="1" smtClean="0">
                <a:solidFill>
                  <a:srgbClr val="003399"/>
                </a:solidFill>
              </a:rPr>
              <a:t>.Östradiol ve progesteron azalması GnRH artışına neden olur.</a:t>
            </a:r>
          </a:p>
          <a:p>
            <a:pPr>
              <a:buFontTx/>
              <a:buNone/>
            </a:pPr>
            <a:r>
              <a:rPr lang="tr-TR" b="1" smtClean="0">
                <a:solidFill>
                  <a:srgbClr val="003399"/>
                </a:solidFill>
              </a:rPr>
              <a:t>.FSH artışı ile bir grup follikül gelişmeye başlar.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914400"/>
            <a:ext cx="7772400" cy="1143000"/>
          </a:xfrm>
        </p:spPr>
        <p:txBody>
          <a:bodyPr/>
          <a:lstStyle/>
          <a:p>
            <a:r>
              <a:rPr lang="en-AU" b="1" smtClean="0">
                <a:solidFill>
                  <a:srgbClr val="A50021"/>
                </a:solidFill>
              </a:rPr>
              <a:t>Endometrium siklusu:</a:t>
            </a:r>
            <a:endParaRPr lang="en-AU" smtClean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2971800"/>
            <a:ext cx="7772400" cy="4114800"/>
          </a:xfrm>
        </p:spPr>
        <p:txBody>
          <a:bodyPr/>
          <a:lstStyle/>
          <a:p>
            <a:r>
              <a:rPr lang="en-AU" sz="4000" b="1" smtClean="0">
                <a:solidFill>
                  <a:srgbClr val="003399"/>
                </a:solidFill>
              </a:rPr>
              <a:t>Proliferatif evre</a:t>
            </a:r>
          </a:p>
          <a:p>
            <a:r>
              <a:rPr lang="en-AU" sz="4000" b="1" smtClean="0">
                <a:solidFill>
                  <a:srgbClr val="003399"/>
                </a:solidFill>
              </a:rPr>
              <a:t>Sekretuar evre</a:t>
            </a:r>
          </a:p>
          <a:p>
            <a:r>
              <a:rPr lang="en-AU" sz="4000" b="1" smtClean="0">
                <a:solidFill>
                  <a:srgbClr val="003399"/>
                </a:solidFill>
              </a:rPr>
              <a:t> Menstrual evre</a:t>
            </a:r>
            <a:endParaRPr lang="en-A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7950"/>
            <a:ext cx="9144000" cy="664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0"/>
            <a:ext cx="77057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590800"/>
            <a:ext cx="7772400" cy="1143000"/>
          </a:xfrm>
        </p:spPr>
        <p:txBody>
          <a:bodyPr/>
          <a:lstStyle/>
          <a:p>
            <a:r>
              <a:rPr lang="tr-TR" b="1" smtClean="0">
                <a:solidFill>
                  <a:srgbClr val="000066"/>
                </a:solidFill>
              </a:rPr>
              <a:t>O</a:t>
            </a:r>
            <a:r>
              <a:rPr lang="en-AU" b="1" smtClean="0">
                <a:solidFill>
                  <a:srgbClr val="000066"/>
                </a:solidFill>
              </a:rPr>
              <a:t>verlerin fonksiyonları adenohipofizden salınan gonadotropinler ( </a:t>
            </a:r>
            <a:r>
              <a:rPr lang="en-AU" b="1" smtClean="0">
                <a:solidFill>
                  <a:srgbClr val="A50021"/>
                </a:solidFill>
              </a:rPr>
              <a:t>FSH</a:t>
            </a:r>
            <a:r>
              <a:rPr lang="en-AU" b="1" smtClean="0">
                <a:solidFill>
                  <a:srgbClr val="000066"/>
                </a:solidFill>
              </a:rPr>
              <a:t> ve </a:t>
            </a:r>
            <a:r>
              <a:rPr lang="en-AU" b="1" smtClean="0">
                <a:solidFill>
                  <a:srgbClr val="A50021"/>
                </a:solidFill>
              </a:rPr>
              <a:t>LH </a:t>
            </a:r>
            <a:r>
              <a:rPr lang="en-AU" b="1" smtClean="0">
                <a:solidFill>
                  <a:srgbClr val="000066"/>
                </a:solidFill>
              </a:rPr>
              <a:t>) tarafından düzenlenir.</a:t>
            </a:r>
            <a:endParaRPr lang="en-A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0"/>
            <a:ext cx="8208963" cy="659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1963" y="100013"/>
            <a:ext cx="8220075" cy="665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016125"/>
            <a:ext cx="9144000" cy="314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0163"/>
            <a:ext cx="9144000" cy="6861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51075" y="0"/>
            <a:ext cx="49133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25613" y="0"/>
            <a:ext cx="56927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sz="3600" b="1" smtClean="0">
                <a:solidFill>
                  <a:srgbClr val="000066"/>
                </a:solidFill>
              </a:rPr>
              <a:t>Gonadotropinlerin gonadlar üzerinde üç temel etkisi vardır:</a:t>
            </a:r>
            <a:endParaRPr lang="en-AU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743200"/>
            <a:ext cx="7772400" cy="4114800"/>
          </a:xfrm>
        </p:spPr>
        <p:txBody>
          <a:bodyPr/>
          <a:lstStyle/>
          <a:p>
            <a:r>
              <a:rPr lang="tr-TR" sz="4000" b="1" smtClean="0">
                <a:solidFill>
                  <a:srgbClr val="000066"/>
                </a:solidFill>
              </a:rPr>
              <a:t>O</a:t>
            </a:r>
            <a:r>
              <a:rPr lang="en-AU" sz="4000" b="1" smtClean="0">
                <a:solidFill>
                  <a:srgbClr val="000066"/>
                </a:solidFill>
              </a:rPr>
              <a:t>ogenezisin stimülasyonu</a:t>
            </a:r>
          </a:p>
          <a:p>
            <a:r>
              <a:rPr lang="en-AU" sz="4000" b="1" smtClean="0">
                <a:solidFill>
                  <a:srgbClr val="000066"/>
                </a:solidFill>
              </a:rPr>
              <a:t>Gonadal hormon sekresyonunun stimülasyonu</a:t>
            </a:r>
          </a:p>
          <a:p>
            <a:r>
              <a:rPr lang="en-AU" sz="4000" b="1" smtClean="0">
                <a:solidFill>
                  <a:srgbClr val="000066"/>
                </a:solidFill>
              </a:rPr>
              <a:t>Gonad yapısının korunması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r>
              <a:rPr lang="en-AU" b="1" smtClean="0">
                <a:solidFill>
                  <a:srgbClr val="000066"/>
                </a:solidFill>
              </a:rPr>
              <a:t>Hipotalamustan salgılanan </a:t>
            </a:r>
            <a:r>
              <a:rPr lang="en-AU" b="1" smtClean="0">
                <a:solidFill>
                  <a:srgbClr val="A50021"/>
                </a:solidFill>
              </a:rPr>
              <a:t>GnRH</a:t>
            </a:r>
            <a:r>
              <a:rPr lang="en-AU" b="1" smtClean="0">
                <a:solidFill>
                  <a:srgbClr val="000066"/>
                </a:solidFill>
              </a:rPr>
              <a:t> da ad</a:t>
            </a:r>
            <a:r>
              <a:rPr lang="tr-TR" b="1" smtClean="0">
                <a:solidFill>
                  <a:srgbClr val="000066"/>
                </a:solidFill>
              </a:rPr>
              <a:t>e</a:t>
            </a:r>
            <a:r>
              <a:rPr lang="en-AU" b="1" smtClean="0">
                <a:solidFill>
                  <a:srgbClr val="000066"/>
                </a:solidFill>
              </a:rPr>
              <a:t>nohipofizden LH ve FSH salınımını düzenler.</a:t>
            </a:r>
            <a:endParaRPr lang="en-A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8388" y="0"/>
            <a:ext cx="44719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b="1" smtClean="0">
                <a:solidFill>
                  <a:srgbClr val="000066"/>
                </a:solidFill>
              </a:rPr>
              <a:t>Gonadlardan salgılanan steroid hormonlar:</a:t>
            </a:r>
            <a:endParaRPr lang="en-AU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4000" b="1" smtClean="0">
                <a:solidFill>
                  <a:srgbClr val="000066"/>
                </a:solidFill>
              </a:rPr>
              <a:t>Hipotalamustan GnRH sekresyonunu inhibe ederek,</a:t>
            </a:r>
          </a:p>
          <a:p>
            <a:r>
              <a:rPr lang="en-AU" sz="4000" b="1" smtClean="0">
                <a:solidFill>
                  <a:srgbClr val="000066"/>
                </a:solidFill>
              </a:rPr>
              <a:t>Hipofizin GnRH’a cevabını inhibe ederek                                           </a:t>
            </a:r>
            <a:r>
              <a:rPr lang="en-AU" sz="4000" b="1" i="1" smtClean="0">
                <a:solidFill>
                  <a:srgbClr val="000066"/>
                </a:solidFill>
              </a:rPr>
              <a:t>negatif feed-back</a:t>
            </a:r>
            <a:r>
              <a:rPr lang="en-AU" sz="4000" b="1" smtClean="0">
                <a:solidFill>
                  <a:srgbClr val="000066"/>
                </a:solidFill>
              </a:rPr>
              <a:t> kontrolü sağlarlar.</a:t>
            </a:r>
            <a:endParaRPr lang="en-AU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88" y="0"/>
            <a:ext cx="6143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b="1" smtClean="0">
                <a:solidFill>
                  <a:srgbClr val="A50021"/>
                </a:solidFill>
              </a:rPr>
              <a:t>İnhibin:</a:t>
            </a:r>
            <a:endParaRPr lang="en-AU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AU" b="1" smtClean="0">
                <a:solidFill>
                  <a:srgbClr val="000066"/>
                </a:solidFill>
              </a:rPr>
              <a:t>Overlerde folliküllerdeki </a:t>
            </a:r>
            <a:r>
              <a:rPr lang="en-AU" b="1" i="1" smtClean="0">
                <a:solidFill>
                  <a:srgbClr val="000066"/>
                </a:solidFill>
              </a:rPr>
              <a:t>granüloza hücreleri</a:t>
            </a:r>
            <a:r>
              <a:rPr lang="en-AU" b="1" smtClean="0">
                <a:solidFill>
                  <a:srgbClr val="000066"/>
                </a:solidFill>
              </a:rPr>
              <a:t>nden salınır.</a:t>
            </a:r>
          </a:p>
          <a:p>
            <a:pPr>
              <a:lnSpc>
                <a:spcPct val="90000"/>
              </a:lnSpc>
            </a:pPr>
            <a:r>
              <a:rPr lang="en-AU" b="1" smtClean="0">
                <a:solidFill>
                  <a:srgbClr val="000066"/>
                </a:solidFill>
              </a:rPr>
              <a:t>Polipeptid yapısındadır.</a:t>
            </a:r>
          </a:p>
          <a:p>
            <a:pPr>
              <a:lnSpc>
                <a:spcPct val="90000"/>
              </a:lnSpc>
            </a:pPr>
            <a:r>
              <a:rPr lang="en-AU" b="1" smtClean="0">
                <a:solidFill>
                  <a:srgbClr val="000066"/>
                </a:solidFill>
              </a:rPr>
              <a:t>FSH sekresyonunu inhibe eder.</a:t>
            </a:r>
          </a:p>
          <a:p>
            <a:pPr>
              <a:lnSpc>
                <a:spcPct val="90000"/>
              </a:lnSpc>
            </a:pPr>
            <a:r>
              <a:rPr lang="en-AU" b="1" smtClean="0">
                <a:solidFill>
                  <a:srgbClr val="000066"/>
                </a:solidFill>
              </a:rPr>
              <a:t>LH üzerinde etkisi yoktur.</a:t>
            </a:r>
            <a:endParaRPr lang="tr-TR" b="1" smtClean="0">
              <a:solidFill>
                <a:srgbClr val="000066"/>
              </a:solidFill>
            </a:endParaRPr>
          </a:p>
          <a:p>
            <a:pPr>
              <a:lnSpc>
                <a:spcPct val="90000"/>
              </a:lnSpc>
            </a:pPr>
            <a:r>
              <a:rPr lang="tr-TR" b="1" smtClean="0">
                <a:solidFill>
                  <a:srgbClr val="A50021"/>
                </a:solidFill>
              </a:rPr>
              <a:t>Aktivin,</a:t>
            </a:r>
            <a:r>
              <a:rPr lang="tr-TR" b="1" smtClean="0"/>
              <a:t> </a:t>
            </a:r>
            <a:r>
              <a:rPr lang="tr-TR" b="1" smtClean="0">
                <a:solidFill>
                  <a:srgbClr val="003399"/>
                </a:solidFill>
              </a:rPr>
              <a:t>granüloza hücreleri ve hipofizden salınır ve FSH etkisini ve sekresyonunu artırır.</a:t>
            </a:r>
            <a:endParaRPr lang="en-US" b="1" smtClean="0">
              <a:solidFill>
                <a:srgbClr val="003399"/>
              </a:solidFill>
            </a:endParaRPr>
          </a:p>
          <a:p>
            <a:pPr>
              <a:lnSpc>
                <a:spcPct val="90000"/>
              </a:lnSpc>
            </a:pPr>
            <a:endParaRPr lang="en-AU" b="1" smtClean="0">
              <a:solidFill>
                <a:srgbClr val="0033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.po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.po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.p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.po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659</TotalTime>
  <Words>556</Words>
  <Application>Microsoft PowerPoint</Application>
  <PresentationFormat>Ekran Gösterisi (4:3)</PresentationFormat>
  <Paragraphs>92</Paragraphs>
  <Slides>37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37</vt:i4>
      </vt:variant>
    </vt:vector>
  </HeadingPairs>
  <TitlesOfParts>
    <vt:vector size="41" baseType="lpstr">
      <vt:lpstr>Times New Roman</vt:lpstr>
      <vt:lpstr>Arial</vt:lpstr>
      <vt:lpstr>Calibri</vt:lpstr>
      <vt:lpstr>Blank Presentation</vt:lpstr>
      <vt:lpstr>MENSTRUEL SİKLUS    BİLGİSİ</vt:lpstr>
      <vt:lpstr>Öğrenim Hedefleri :</vt:lpstr>
      <vt:lpstr>Overlerin fonksiyonları adenohipofizden salınan gonadotropinler ( FSH ve LH ) tarafından düzenlenir.</vt:lpstr>
      <vt:lpstr>Gonadotropinlerin gonadlar üzerinde üç temel etkisi vardır:</vt:lpstr>
      <vt:lpstr>Hipotalamustan salgılanan GnRH da adenohipofizden LH ve FSH salınımını düzenler.</vt:lpstr>
      <vt:lpstr>Slayt 6</vt:lpstr>
      <vt:lpstr>Gonadlardan salgılanan steroid hormonlar:</vt:lpstr>
      <vt:lpstr>Slayt 8</vt:lpstr>
      <vt:lpstr>İnhibin:</vt:lpstr>
      <vt:lpstr>Slayt 10</vt:lpstr>
      <vt:lpstr>FSH</vt:lpstr>
      <vt:lpstr>LH</vt:lpstr>
      <vt:lpstr>Slayt 13</vt:lpstr>
      <vt:lpstr>Slayt 14</vt:lpstr>
      <vt:lpstr>Slayt 15</vt:lpstr>
      <vt:lpstr>Slayt 16</vt:lpstr>
      <vt:lpstr>Slayt 17</vt:lpstr>
      <vt:lpstr>Slayt 18</vt:lpstr>
      <vt:lpstr>Overde siklik değişiklikler: 1- Folliküler evre:</vt:lpstr>
      <vt:lpstr>Slayt 20</vt:lpstr>
      <vt:lpstr>Slayt 21</vt:lpstr>
      <vt:lpstr>Slayt 22</vt:lpstr>
      <vt:lpstr>Gonadotropinlere folliküler cevabı çeşitli büyüme faktörleri ve otokrin/parakrin peptidler modüle eder: </vt:lpstr>
      <vt:lpstr>Slayt 24</vt:lpstr>
      <vt:lpstr>Slayt 25</vt:lpstr>
      <vt:lpstr>Slayt 26</vt:lpstr>
      <vt:lpstr>Endometrium siklusu:</vt:lpstr>
      <vt:lpstr>Slayt 28</vt:lpstr>
      <vt:lpstr>Slayt 29</vt:lpstr>
      <vt:lpstr>Slayt 30</vt:lpstr>
      <vt:lpstr>Slayt 31</vt:lpstr>
      <vt:lpstr>Slayt 32</vt:lpstr>
      <vt:lpstr>Slayt 33</vt:lpstr>
      <vt:lpstr>Slayt 34</vt:lpstr>
      <vt:lpstr>Slayt 35</vt:lpstr>
      <vt:lpstr>Slayt 36</vt:lpstr>
      <vt:lpstr>Slayt 37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Prof. Dr. Gülseli Yıldırım</dc:title>
  <dc:creator>ms</dc:creator>
  <cp:lastModifiedBy>BIM</cp:lastModifiedBy>
  <cp:revision>35</cp:revision>
  <dcterms:created xsi:type="dcterms:W3CDTF">2003-06-21T04:39:48Z</dcterms:created>
  <dcterms:modified xsi:type="dcterms:W3CDTF">2020-03-23T11:17:31Z</dcterms:modified>
</cp:coreProperties>
</file>