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5" r:id="rId4"/>
    <p:sldId id="266" r:id="rId5"/>
    <p:sldId id="267" r:id="rId6"/>
    <p:sldId id="268" r:id="rId7"/>
    <p:sldId id="269" r:id="rId8"/>
    <p:sldId id="270"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9180B8AB-39ED-42D9-A8FE-C5DE0DD2DA94}"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8854E3C-0B0B-4E80-942D-AB6F1F4CC520}" type="slidenum">
              <a:rPr lang="tr-TR" smtClean="0"/>
              <a:t>‹#›</a:t>
            </a:fld>
            <a:endParaRPr lang="tr-TR"/>
          </a:p>
        </p:txBody>
      </p:sp>
    </p:spTree>
    <p:extLst>
      <p:ext uri="{BB962C8B-B14F-4D97-AF65-F5344CB8AC3E}">
        <p14:creationId xmlns:p14="http://schemas.microsoft.com/office/powerpoint/2010/main" val="306099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180B8AB-39ED-42D9-A8FE-C5DE0DD2DA94}"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8854E3C-0B0B-4E80-942D-AB6F1F4CC520}" type="slidenum">
              <a:rPr lang="tr-TR" smtClean="0"/>
              <a:t>‹#›</a:t>
            </a:fld>
            <a:endParaRPr lang="tr-TR"/>
          </a:p>
        </p:txBody>
      </p:sp>
    </p:spTree>
    <p:extLst>
      <p:ext uri="{BB962C8B-B14F-4D97-AF65-F5344CB8AC3E}">
        <p14:creationId xmlns:p14="http://schemas.microsoft.com/office/powerpoint/2010/main" val="718296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180B8AB-39ED-42D9-A8FE-C5DE0DD2DA94}"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8854E3C-0B0B-4E80-942D-AB6F1F4CC520}" type="slidenum">
              <a:rPr lang="tr-TR" smtClean="0"/>
              <a:t>‹#›</a:t>
            </a:fld>
            <a:endParaRPr lang="tr-TR"/>
          </a:p>
        </p:txBody>
      </p:sp>
    </p:spTree>
    <p:extLst>
      <p:ext uri="{BB962C8B-B14F-4D97-AF65-F5344CB8AC3E}">
        <p14:creationId xmlns:p14="http://schemas.microsoft.com/office/powerpoint/2010/main" val="1406704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180B8AB-39ED-42D9-A8FE-C5DE0DD2DA94}"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8854E3C-0B0B-4E80-942D-AB6F1F4CC520}" type="slidenum">
              <a:rPr lang="tr-TR" smtClean="0"/>
              <a:t>‹#›</a:t>
            </a:fld>
            <a:endParaRPr lang="tr-TR"/>
          </a:p>
        </p:txBody>
      </p:sp>
    </p:spTree>
    <p:extLst>
      <p:ext uri="{BB962C8B-B14F-4D97-AF65-F5344CB8AC3E}">
        <p14:creationId xmlns:p14="http://schemas.microsoft.com/office/powerpoint/2010/main" val="2751737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9180B8AB-39ED-42D9-A8FE-C5DE0DD2DA94}"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8854E3C-0B0B-4E80-942D-AB6F1F4CC520}" type="slidenum">
              <a:rPr lang="tr-TR" smtClean="0"/>
              <a:t>‹#›</a:t>
            </a:fld>
            <a:endParaRPr lang="tr-TR"/>
          </a:p>
        </p:txBody>
      </p:sp>
    </p:spTree>
    <p:extLst>
      <p:ext uri="{BB962C8B-B14F-4D97-AF65-F5344CB8AC3E}">
        <p14:creationId xmlns:p14="http://schemas.microsoft.com/office/powerpoint/2010/main" val="2733194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180B8AB-39ED-42D9-A8FE-C5DE0DD2DA94}" type="datetimeFigureOut">
              <a:rPr lang="tr-TR" smtClean="0"/>
              <a:t>16.9.2018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8854E3C-0B0B-4E80-942D-AB6F1F4CC520}" type="slidenum">
              <a:rPr lang="tr-TR" smtClean="0"/>
              <a:t>‹#›</a:t>
            </a:fld>
            <a:endParaRPr lang="tr-TR"/>
          </a:p>
        </p:txBody>
      </p:sp>
    </p:spTree>
    <p:extLst>
      <p:ext uri="{BB962C8B-B14F-4D97-AF65-F5344CB8AC3E}">
        <p14:creationId xmlns:p14="http://schemas.microsoft.com/office/powerpoint/2010/main" val="2516226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180B8AB-39ED-42D9-A8FE-C5DE0DD2DA94}" type="datetimeFigureOut">
              <a:rPr lang="tr-TR" smtClean="0"/>
              <a:t>16.9.2018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8854E3C-0B0B-4E80-942D-AB6F1F4CC520}" type="slidenum">
              <a:rPr lang="tr-TR" smtClean="0"/>
              <a:t>‹#›</a:t>
            </a:fld>
            <a:endParaRPr lang="tr-TR"/>
          </a:p>
        </p:txBody>
      </p:sp>
    </p:spTree>
    <p:extLst>
      <p:ext uri="{BB962C8B-B14F-4D97-AF65-F5344CB8AC3E}">
        <p14:creationId xmlns:p14="http://schemas.microsoft.com/office/powerpoint/2010/main" val="1264627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180B8AB-39ED-42D9-A8FE-C5DE0DD2DA94}" type="datetimeFigureOut">
              <a:rPr lang="tr-TR" smtClean="0"/>
              <a:t>16.9.2018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8854E3C-0B0B-4E80-942D-AB6F1F4CC520}" type="slidenum">
              <a:rPr lang="tr-TR" smtClean="0"/>
              <a:t>‹#›</a:t>
            </a:fld>
            <a:endParaRPr lang="tr-TR"/>
          </a:p>
        </p:txBody>
      </p:sp>
    </p:spTree>
    <p:extLst>
      <p:ext uri="{BB962C8B-B14F-4D97-AF65-F5344CB8AC3E}">
        <p14:creationId xmlns:p14="http://schemas.microsoft.com/office/powerpoint/2010/main" val="1470049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180B8AB-39ED-42D9-A8FE-C5DE0DD2DA94}" type="datetimeFigureOut">
              <a:rPr lang="tr-TR" smtClean="0"/>
              <a:t>16.9.2018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8854E3C-0B0B-4E80-942D-AB6F1F4CC520}" type="slidenum">
              <a:rPr lang="tr-TR" smtClean="0"/>
              <a:t>‹#›</a:t>
            </a:fld>
            <a:endParaRPr lang="tr-TR"/>
          </a:p>
        </p:txBody>
      </p:sp>
    </p:spTree>
    <p:extLst>
      <p:ext uri="{BB962C8B-B14F-4D97-AF65-F5344CB8AC3E}">
        <p14:creationId xmlns:p14="http://schemas.microsoft.com/office/powerpoint/2010/main" val="161150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180B8AB-39ED-42D9-A8FE-C5DE0DD2DA94}" type="datetimeFigureOut">
              <a:rPr lang="tr-TR" smtClean="0"/>
              <a:t>16.9.2018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8854E3C-0B0B-4E80-942D-AB6F1F4CC520}" type="slidenum">
              <a:rPr lang="tr-TR" smtClean="0"/>
              <a:t>‹#›</a:t>
            </a:fld>
            <a:endParaRPr lang="tr-TR"/>
          </a:p>
        </p:txBody>
      </p:sp>
    </p:spTree>
    <p:extLst>
      <p:ext uri="{BB962C8B-B14F-4D97-AF65-F5344CB8AC3E}">
        <p14:creationId xmlns:p14="http://schemas.microsoft.com/office/powerpoint/2010/main" val="1980109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180B8AB-39ED-42D9-A8FE-C5DE0DD2DA94}" type="datetimeFigureOut">
              <a:rPr lang="tr-TR" smtClean="0"/>
              <a:t>16.9.2018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8854E3C-0B0B-4E80-942D-AB6F1F4CC520}" type="slidenum">
              <a:rPr lang="tr-TR" smtClean="0"/>
              <a:t>‹#›</a:t>
            </a:fld>
            <a:endParaRPr lang="tr-TR"/>
          </a:p>
        </p:txBody>
      </p:sp>
    </p:spTree>
    <p:extLst>
      <p:ext uri="{BB962C8B-B14F-4D97-AF65-F5344CB8AC3E}">
        <p14:creationId xmlns:p14="http://schemas.microsoft.com/office/powerpoint/2010/main" val="291316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80B8AB-39ED-42D9-A8FE-C5DE0DD2DA94}" type="datetimeFigureOut">
              <a:rPr lang="tr-TR" smtClean="0"/>
              <a:t>16.9.2018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854E3C-0B0B-4E80-942D-AB6F1F4CC520}" type="slidenum">
              <a:rPr lang="tr-TR" smtClean="0"/>
              <a:t>‹#›</a:t>
            </a:fld>
            <a:endParaRPr lang="tr-TR"/>
          </a:p>
        </p:txBody>
      </p:sp>
    </p:spTree>
    <p:extLst>
      <p:ext uri="{BB962C8B-B14F-4D97-AF65-F5344CB8AC3E}">
        <p14:creationId xmlns:p14="http://schemas.microsoft.com/office/powerpoint/2010/main" val="19661393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latin typeface="Arial" panose="020B0604020202020204" pitchFamily="34" charset="0"/>
                <a:cs typeface="Arial" panose="020B0604020202020204" pitchFamily="34" charset="0"/>
              </a:rPr>
              <a:t>Sosyal Değişme ve Teknoloji </a:t>
            </a:r>
            <a:endParaRPr lang="tr-TR" dirty="0">
              <a:latin typeface="Arial" panose="020B0604020202020204" pitchFamily="34" charset="0"/>
              <a:cs typeface="Arial" panose="020B0604020202020204" pitchFamily="34" charset="0"/>
            </a:endParaRPr>
          </a:p>
        </p:txBody>
      </p:sp>
      <p:sp>
        <p:nvSpPr>
          <p:cNvPr id="3" name="Alt Başlık 2"/>
          <p:cNvSpPr>
            <a:spLocks noGrp="1"/>
          </p:cNvSpPr>
          <p:nvPr>
            <p:ph type="subTitle" idx="1"/>
          </p:nvPr>
        </p:nvSpPr>
        <p:spPr/>
        <p:txBody>
          <a:bodyPr>
            <a:normAutofit/>
          </a:bodyPr>
          <a:lstStyle/>
          <a:p>
            <a:r>
              <a:rPr lang="tr-TR" sz="3200" dirty="0" smtClean="0">
                <a:latin typeface="Arial" panose="020B0604020202020204" pitchFamily="34" charset="0"/>
                <a:cs typeface="Arial" panose="020B0604020202020204" pitchFamily="34" charset="0"/>
              </a:rPr>
              <a:t>Değişme ve Globalleşme  </a:t>
            </a:r>
            <a:endParaRPr lang="tr-T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1280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Arial" panose="020B0604020202020204" pitchFamily="34" charset="0"/>
                <a:cs typeface="Arial" panose="020B0604020202020204" pitchFamily="34" charset="0"/>
              </a:rPr>
              <a:t>Değişme ve Globalleşme  </a:t>
            </a:r>
            <a:br>
              <a:rPr lang="tr-TR" dirty="0">
                <a:latin typeface="Arial" panose="020B0604020202020204" pitchFamily="34" charset="0"/>
                <a:cs typeface="Arial" panose="020B0604020202020204" pitchFamily="34" charset="0"/>
              </a:rPr>
            </a:br>
            <a:r>
              <a:rPr lang="tr-TR" dirty="0" smtClean="0"/>
              <a:t> </a:t>
            </a:r>
            <a:endParaRPr lang="tr-TR" dirty="0"/>
          </a:p>
        </p:txBody>
      </p:sp>
      <p:sp>
        <p:nvSpPr>
          <p:cNvPr id="3" name="İçerik Yer Tutucusu 2"/>
          <p:cNvSpPr>
            <a:spLocks noGrp="1"/>
          </p:cNvSpPr>
          <p:nvPr>
            <p:ph idx="1"/>
          </p:nvPr>
        </p:nvSpPr>
        <p:spPr/>
        <p:txBody>
          <a:bodyPr>
            <a:normAutofit/>
          </a:bodyPr>
          <a:lstStyle/>
          <a:p>
            <a:r>
              <a:rPr lang="tr-TR" dirty="0"/>
              <a:t>Global</a:t>
            </a:r>
            <a:r>
              <a:rPr lang="tr-TR" dirty="0">
                <a:latin typeface="Arial" panose="020B0604020202020204" pitchFamily="34" charset="0"/>
                <a:cs typeface="Arial" panose="020B0604020202020204" pitchFamily="34" charset="0"/>
              </a:rPr>
              <a:t>leşmenin etkisi ve ülkeler/bölgeler arasında artan ilişkiler sonunda değişmenin daha geniş bir perspektiften ele alınması gerektiğidir. Bu </a:t>
            </a:r>
            <a:r>
              <a:rPr lang="tr-TR" dirty="0" smtClean="0">
                <a:latin typeface="Arial" panose="020B0604020202020204" pitchFamily="34" charset="0"/>
                <a:cs typeface="Arial" panose="020B0604020202020204" pitchFamily="34" charset="0"/>
              </a:rPr>
              <a:t>derste, </a:t>
            </a:r>
            <a:r>
              <a:rPr lang="tr-TR" dirty="0">
                <a:latin typeface="Arial" panose="020B0604020202020204" pitchFamily="34" charset="0"/>
                <a:cs typeface="Arial" panose="020B0604020202020204" pitchFamily="34" charset="0"/>
              </a:rPr>
              <a:t>günümüzdeki toplumsal değişmeleri daha iyi anlamak için neden global düzeyde etkili olan faktörleri incelememiz gerektiği açıklanacaktır. </a:t>
            </a:r>
            <a:endParaRPr lang="tr-TR" dirty="0" smtClean="0">
              <a:latin typeface="Arial" panose="020B0604020202020204" pitchFamily="34" charset="0"/>
              <a:cs typeface="Arial" panose="020B0604020202020204" pitchFamily="34" charset="0"/>
            </a:endParaRPr>
          </a:p>
          <a:p>
            <a:pPr marL="0" indent="0">
              <a:buNone/>
            </a:pPr>
            <a:r>
              <a:rPr lang="tr-TR" dirty="0" smtClean="0">
                <a:latin typeface="Arial" panose="020B0604020202020204" pitchFamily="34" charset="0"/>
                <a:cs typeface="Arial" panose="020B0604020202020204" pitchFamily="34" charset="0"/>
              </a:rPr>
              <a:t>İncelenecek konular:</a:t>
            </a:r>
          </a:p>
          <a:p>
            <a:r>
              <a:rPr lang="tr-TR" dirty="0" smtClean="0">
                <a:latin typeface="Arial" panose="020B0604020202020204" pitchFamily="34" charset="0"/>
                <a:cs typeface="Arial" panose="020B0604020202020204" pitchFamily="34" charset="0"/>
              </a:rPr>
              <a:t>Global </a:t>
            </a:r>
            <a:r>
              <a:rPr lang="tr-TR" dirty="0">
                <a:latin typeface="Arial" panose="020B0604020202020204" pitchFamily="34" charset="0"/>
                <a:cs typeface="Arial" panose="020B0604020202020204" pitchFamily="34" charset="0"/>
              </a:rPr>
              <a:t>Düzeyde Toplumsal Değişme </a:t>
            </a:r>
          </a:p>
          <a:p>
            <a:r>
              <a:rPr lang="tr-TR" dirty="0" smtClean="0">
                <a:latin typeface="Arial" panose="020B0604020202020204" pitchFamily="34" charset="0"/>
                <a:cs typeface="Arial" panose="020B0604020202020204" pitchFamily="34" charset="0"/>
              </a:rPr>
              <a:t>Global </a:t>
            </a:r>
            <a:r>
              <a:rPr lang="tr-TR" dirty="0">
                <a:latin typeface="Arial" panose="020B0604020202020204" pitchFamily="34" charset="0"/>
                <a:cs typeface="Arial" panose="020B0604020202020204" pitchFamily="34" charset="0"/>
              </a:rPr>
              <a:t>Üretim ve Bunun Sonucu Ortaya Çıkan Değişmeler</a:t>
            </a:r>
          </a:p>
          <a:p>
            <a:r>
              <a:rPr lang="tr-TR" dirty="0" smtClean="0">
                <a:latin typeface="Arial" panose="020B0604020202020204" pitchFamily="34" charset="0"/>
                <a:cs typeface="Arial" panose="020B0604020202020204" pitchFamily="34" charset="0"/>
              </a:rPr>
              <a:t>Global </a:t>
            </a:r>
            <a:r>
              <a:rPr lang="tr-TR" dirty="0">
                <a:latin typeface="Arial" panose="020B0604020202020204" pitchFamily="34" charset="0"/>
                <a:cs typeface="Arial" panose="020B0604020202020204" pitchFamily="34" charset="0"/>
              </a:rPr>
              <a:t>Üretimin Uzun ve Kısa Dönemdeki Sonuçları </a:t>
            </a:r>
          </a:p>
        </p:txBody>
      </p:sp>
    </p:spTree>
    <p:extLst>
      <p:ext uri="{BB962C8B-B14F-4D97-AF65-F5344CB8AC3E}">
        <p14:creationId xmlns:p14="http://schemas.microsoft.com/office/powerpoint/2010/main" val="4272091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Arial" panose="020B0604020202020204" pitchFamily="34" charset="0"/>
                <a:cs typeface="Arial" panose="020B0604020202020204" pitchFamily="34" charset="0"/>
              </a:rPr>
              <a:t>Değişme ve Globalleşme  </a:t>
            </a:r>
            <a:br>
              <a:rPr lang="tr-TR" dirty="0">
                <a:latin typeface="Arial" panose="020B0604020202020204" pitchFamily="34" charset="0"/>
                <a:cs typeface="Arial" panose="020B0604020202020204" pitchFamily="34" charset="0"/>
              </a:rPr>
            </a:br>
            <a:endParaRPr lang="tr-TR" dirty="0"/>
          </a:p>
        </p:txBody>
      </p:sp>
      <p:sp>
        <p:nvSpPr>
          <p:cNvPr id="3" name="İçerik Yer Tutucusu 2"/>
          <p:cNvSpPr>
            <a:spLocks noGrp="1"/>
          </p:cNvSpPr>
          <p:nvPr>
            <p:ph idx="1"/>
          </p:nvPr>
        </p:nvSpPr>
        <p:spPr/>
        <p:txBody>
          <a:bodyPr>
            <a:normAutofit lnSpcReduction="10000"/>
          </a:bodyPr>
          <a:lstStyle/>
          <a:p>
            <a:r>
              <a:rPr lang="tr-TR" dirty="0">
                <a:latin typeface="Arial" panose="020B0604020202020204" pitchFamily="34" charset="0"/>
                <a:cs typeface="Arial" panose="020B0604020202020204" pitchFamily="34" charset="0"/>
              </a:rPr>
              <a:t>P. </a:t>
            </a:r>
            <a:r>
              <a:rPr lang="tr-TR" dirty="0" err="1">
                <a:latin typeface="Arial" panose="020B0604020202020204" pitchFamily="34" charset="0"/>
                <a:cs typeface="Arial" panose="020B0604020202020204" pitchFamily="34" charset="0"/>
              </a:rPr>
              <a:t>McMichael</a:t>
            </a:r>
            <a:r>
              <a:rPr lang="tr-TR" dirty="0">
                <a:latin typeface="Arial" panose="020B0604020202020204" pitchFamily="34" charset="0"/>
                <a:cs typeface="Arial" panose="020B0604020202020204" pitchFamily="34" charset="0"/>
              </a:rPr>
              <a:t> (2000) “Development </a:t>
            </a:r>
            <a:r>
              <a:rPr lang="tr-TR" dirty="0" err="1">
                <a:latin typeface="Arial" panose="020B0604020202020204" pitchFamily="34" charset="0"/>
                <a:cs typeface="Arial" panose="020B0604020202020204" pitchFamily="34" charset="0"/>
              </a:rPr>
              <a:t>and</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Social</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Change</a:t>
            </a:r>
            <a:r>
              <a:rPr lang="tr-TR" dirty="0">
                <a:latin typeface="Arial" panose="020B0604020202020204" pitchFamily="34" charset="0"/>
                <a:cs typeface="Arial" panose="020B0604020202020204" pitchFamily="34" charset="0"/>
              </a:rPr>
              <a:t>” adlı eserinde globalleşme ve toplumsal değişme arasındaki ilişkileri incelemektedir. Bu </a:t>
            </a:r>
            <a:r>
              <a:rPr lang="tr-TR" dirty="0" smtClean="0">
                <a:latin typeface="Arial" panose="020B0604020202020204" pitchFamily="34" charset="0"/>
                <a:cs typeface="Arial" panose="020B0604020202020204" pitchFamily="34" charset="0"/>
              </a:rPr>
              <a:t>derste, </a:t>
            </a:r>
            <a:r>
              <a:rPr lang="tr-TR" dirty="0" err="1">
                <a:latin typeface="Arial" panose="020B0604020202020204" pitchFamily="34" charset="0"/>
                <a:cs typeface="Arial" panose="020B0604020202020204" pitchFamily="34" charset="0"/>
              </a:rPr>
              <a:t>McMichael’in</a:t>
            </a:r>
            <a:r>
              <a:rPr lang="tr-TR" dirty="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kitabında yer alan </a:t>
            </a:r>
            <a:r>
              <a:rPr lang="tr-TR" dirty="0">
                <a:latin typeface="Arial" panose="020B0604020202020204" pitchFamily="34" charset="0"/>
                <a:cs typeface="Arial" panose="020B0604020202020204" pitchFamily="34" charset="0"/>
              </a:rPr>
              <a:t>görüşlerinin bir özeti </a:t>
            </a:r>
            <a:r>
              <a:rPr lang="tr-TR" dirty="0" smtClean="0">
                <a:latin typeface="Arial" panose="020B0604020202020204" pitchFamily="34" charset="0"/>
                <a:cs typeface="Arial" panose="020B0604020202020204" pitchFamily="34" charset="0"/>
              </a:rPr>
              <a:t>sunulmaktadır.</a:t>
            </a:r>
          </a:p>
          <a:p>
            <a:r>
              <a:rPr lang="tr-TR" dirty="0" smtClean="0">
                <a:latin typeface="Arial" panose="020B0604020202020204" pitchFamily="34" charset="0"/>
                <a:cs typeface="Arial" panose="020B0604020202020204" pitchFamily="34" charset="0"/>
              </a:rPr>
              <a:t>Günümüzde </a:t>
            </a:r>
            <a:r>
              <a:rPr lang="tr-TR" dirty="0">
                <a:latin typeface="Arial" panose="020B0604020202020204" pitchFamily="34" charset="0"/>
                <a:cs typeface="Arial" panose="020B0604020202020204" pitchFamily="34" charset="0"/>
              </a:rPr>
              <a:t>toplumsal değişmeyi ancak global sistem içinde anlamak mümkündür. Modern öncesi toplumlar birbirleri ile sınırlı ticaret ve ilişkilere sahip iken günümüzde modern sistemde her politik birim ve birey karşılıklı ilişkiler içinde bulunmaktadır. Her geçen gün daha fazla sayıda insan yaşamlarının global ölçekte faaliyet gösteren güçler tarafından güçlü bir şekilde etkilendiğini fark etmektedir. </a:t>
            </a:r>
          </a:p>
        </p:txBody>
      </p:sp>
    </p:spTree>
    <p:extLst>
      <p:ext uri="{BB962C8B-B14F-4D97-AF65-F5344CB8AC3E}">
        <p14:creationId xmlns:p14="http://schemas.microsoft.com/office/powerpoint/2010/main" val="1829114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Arial" panose="020B0604020202020204" pitchFamily="34" charset="0"/>
                <a:cs typeface="Arial" panose="020B0604020202020204" pitchFamily="34" charset="0"/>
              </a:rPr>
              <a:t>Değişme ve Globalleşme  </a:t>
            </a:r>
            <a:br>
              <a:rPr lang="tr-TR" dirty="0">
                <a:latin typeface="Arial" panose="020B0604020202020204" pitchFamily="34" charset="0"/>
                <a:cs typeface="Arial" panose="020B0604020202020204" pitchFamily="34" charset="0"/>
              </a:rPr>
            </a:br>
            <a:endParaRPr lang="tr-TR" dirty="0"/>
          </a:p>
        </p:txBody>
      </p:sp>
      <p:sp>
        <p:nvSpPr>
          <p:cNvPr id="3" name="İçerik Yer Tutucusu 2"/>
          <p:cNvSpPr>
            <a:spLocks noGrp="1"/>
          </p:cNvSpPr>
          <p:nvPr>
            <p:ph idx="1"/>
          </p:nvPr>
        </p:nvSpPr>
        <p:spPr/>
        <p:txBody>
          <a:bodyPr>
            <a:normAutofit lnSpcReduction="10000"/>
          </a:bodyPr>
          <a:lstStyle/>
          <a:p>
            <a:r>
              <a:rPr lang="tr-TR" dirty="0">
                <a:latin typeface="Arial" panose="020B0604020202020204" pitchFamily="34" charset="0"/>
                <a:cs typeface="Arial" panose="020B0604020202020204" pitchFamily="34" charset="0"/>
              </a:rPr>
              <a:t>Mallar, para akışı, güvenlik, ulaşım, iletişim, global çevre sorunları ve hatta hak ve adalet ile ilgili birçok konu global olarak anlaşılabilmektedir. Bu nedenle global ölçekte var olan bu bağlantı ve etkileşimler gündelik yaşamı ve toplumsal değişmeyi de etkilemektedir. Toplumsal değişme toplumlar var olduğundan beri toplumlarda gözlenmesine rağmen globalleşme ile birlikte toplumsal değişme farklı bir biçimde ortaya çıkmaktadır. </a:t>
            </a:r>
            <a:endParaRPr lang="tr-TR" dirty="0" smtClean="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Şu andaki globalleşme dalgası devam etse de etmese de, global düzeyde toplumsal değişme sürecinin devam edeceği söylenebilir. </a:t>
            </a:r>
          </a:p>
        </p:txBody>
      </p:sp>
    </p:spTree>
    <p:extLst>
      <p:ext uri="{BB962C8B-B14F-4D97-AF65-F5344CB8AC3E}">
        <p14:creationId xmlns:p14="http://schemas.microsoft.com/office/powerpoint/2010/main" val="1190392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Arial" panose="020B0604020202020204" pitchFamily="34" charset="0"/>
                <a:cs typeface="Arial" panose="020B0604020202020204" pitchFamily="34" charset="0"/>
              </a:rPr>
              <a:t>Değişme ve Globalleşme  </a:t>
            </a:r>
            <a:br>
              <a:rPr lang="tr-TR" dirty="0">
                <a:latin typeface="Arial" panose="020B0604020202020204" pitchFamily="34" charset="0"/>
                <a:cs typeface="Arial" panose="020B0604020202020204" pitchFamily="34" charset="0"/>
              </a:rPr>
            </a:br>
            <a:endParaRPr lang="tr-TR" dirty="0"/>
          </a:p>
        </p:txBody>
      </p:sp>
      <p:sp>
        <p:nvSpPr>
          <p:cNvPr id="3" name="İçerik Yer Tutucusu 2"/>
          <p:cNvSpPr>
            <a:spLocks noGrp="1"/>
          </p:cNvSpPr>
          <p:nvPr>
            <p:ph idx="1"/>
          </p:nvPr>
        </p:nvSpPr>
        <p:spPr/>
        <p:txBody>
          <a:bodyPr/>
          <a:lstStyle/>
          <a:p>
            <a:r>
              <a:rPr lang="tr-TR" dirty="0" smtClean="0">
                <a:latin typeface="Arial" panose="020B0604020202020204" pitchFamily="34" charset="0"/>
                <a:cs typeface="Arial" panose="020B0604020202020204" pitchFamily="34" charset="0"/>
              </a:rPr>
              <a:t>‘’Global </a:t>
            </a:r>
            <a:r>
              <a:rPr lang="tr-TR" dirty="0">
                <a:latin typeface="Arial" panose="020B0604020202020204" pitchFamily="34" charset="0"/>
                <a:cs typeface="Arial" panose="020B0604020202020204" pitchFamily="34" charset="0"/>
              </a:rPr>
              <a:t>pazarı anlamak için giydiğimiz kıyafeti, tükettiğimiz eşyaları veya yediklerimizi düşünmek yeter. Bir üründe “</a:t>
            </a:r>
            <a:r>
              <a:rPr lang="tr-TR" dirty="0" err="1">
                <a:latin typeface="Arial" panose="020B0604020202020204" pitchFamily="34" charset="0"/>
                <a:cs typeface="Arial" panose="020B0604020202020204" pitchFamily="34" charset="0"/>
              </a:rPr>
              <a:t>Made</a:t>
            </a:r>
            <a:r>
              <a:rPr lang="tr-TR" dirty="0">
                <a:latin typeface="Arial" panose="020B0604020202020204" pitchFamily="34" charset="0"/>
                <a:cs typeface="Arial" panose="020B0604020202020204" pitchFamily="34" charset="0"/>
              </a:rPr>
              <a:t> in USA” yazsa bile bunun birçok parçası farklı ülkelerde üretilmiş olabilir. Bugün bizim tükettiğimiz veya aldığımız malların çoğu global kaynaklıdır. Spor ayakkabıları Çin veya Endonezya’da; kot pantolonlar Filipinlerde; saatler Hong Kong’da üretilmekte, radyo veya disketler Singapur’da bir araya getirilmekte, kahve aradığınız tada bağlı olarak ya Latin Amerika ya da Afrika ülkelerinden gelmektedir. Şu anda bir global vatandaş olmayabiliriz ama global bir </a:t>
            </a:r>
            <a:r>
              <a:rPr lang="tr-TR" dirty="0" smtClean="0">
                <a:latin typeface="Arial" panose="020B0604020202020204" pitchFamily="34" charset="0"/>
                <a:cs typeface="Arial" panose="020B0604020202020204" pitchFamily="34" charset="0"/>
              </a:rPr>
              <a:t>tüketiciyiz’’.</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251978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Arial" panose="020B0604020202020204" pitchFamily="34" charset="0"/>
                <a:cs typeface="Arial" panose="020B0604020202020204" pitchFamily="34" charset="0"/>
              </a:rPr>
              <a:t>Değişme ve Globalleşme  </a:t>
            </a:r>
          </a:p>
        </p:txBody>
      </p:sp>
      <p:sp>
        <p:nvSpPr>
          <p:cNvPr id="3" name="İçerik Yer Tutucusu 2"/>
          <p:cNvSpPr>
            <a:spLocks noGrp="1"/>
          </p:cNvSpPr>
          <p:nvPr>
            <p:ph idx="1"/>
          </p:nvPr>
        </p:nvSpPr>
        <p:spPr/>
        <p:txBody>
          <a:bodyPr/>
          <a:lstStyle/>
          <a:p>
            <a:r>
              <a:rPr lang="tr-TR" dirty="0" smtClean="0">
                <a:latin typeface="Arial" panose="020B0604020202020204" pitchFamily="34" charset="0"/>
                <a:cs typeface="Arial" panose="020B0604020202020204" pitchFamily="34" charset="0"/>
              </a:rPr>
              <a:t>‘’Global </a:t>
            </a:r>
            <a:r>
              <a:rPr lang="tr-TR" dirty="0">
                <a:latin typeface="Arial" panose="020B0604020202020204" pitchFamily="34" charset="0"/>
                <a:cs typeface="Arial" panose="020B0604020202020204" pitchFamily="34" charset="0"/>
              </a:rPr>
              <a:t>pazarda malların değişimi söz konusudur ve alıcı-satıcılar bütün dünyada yer almaktadır. Sosyologlar, bu süreci mal zincirinin üretim aşamalarının serisi olarak adlandırmaktadırlar. Yiyip-içtiklerimizle, giydiklerimizle veya kullandıklarımızla bu global sosyal sürece katılmaktayız. Bu bağlamda değişme ve gelişme, ulusal ve bölgesel sınırları aşmaktadır. Örneğin, bir kutu yoğurt içindekiler ile-çilek, süt, kabı, kartonu-Almanya’daki markete varıncaya kadar 6000 mil seyahat etmektedir. Geçmişte, değişme veya gelişme ulusal düzeyde organize olurdu. Bugün ise ekonomik gelişme global olarak organize </a:t>
            </a:r>
            <a:r>
              <a:rPr lang="tr-TR" dirty="0" smtClean="0">
                <a:latin typeface="Arial" panose="020B0604020202020204" pitchFamily="34" charset="0"/>
                <a:cs typeface="Arial" panose="020B0604020202020204" pitchFamily="34" charset="0"/>
              </a:rPr>
              <a:t>olmaktadır’’.</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40143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Arial" panose="020B0604020202020204" pitchFamily="34" charset="0"/>
                <a:cs typeface="Arial" panose="020B0604020202020204" pitchFamily="34" charset="0"/>
              </a:rPr>
              <a:t>Değişme ve Globalleşme </a:t>
            </a:r>
            <a:endParaRPr lang="tr-TR" dirty="0"/>
          </a:p>
        </p:txBody>
      </p:sp>
      <p:sp>
        <p:nvSpPr>
          <p:cNvPr id="3" name="İçerik Yer Tutucusu 2"/>
          <p:cNvSpPr>
            <a:spLocks noGrp="1"/>
          </p:cNvSpPr>
          <p:nvPr>
            <p:ph idx="1"/>
          </p:nvPr>
        </p:nvSpPr>
        <p:spPr/>
        <p:txBody>
          <a:bodyPr>
            <a:normAutofit/>
          </a:bodyPr>
          <a:lstStyle/>
          <a:p>
            <a:r>
              <a:rPr lang="tr-TR" sz="3200" dirty="0">
                <a:latin typeface="Arial" panose="020B0604020202020204" pitchFamily="34" charset="0"/>
                <a:cs typeface="Arial" panose="020B0604020202020204" pitchFamily="34" charset="0"/>
              </a:rPr>
              <a:t>Bu anlatılanlar çerçevesinde şu sonuçlar çıkarılabilir: </a:t>
            </a:r>
          </a:p>
          <a:p>
            <a:r>
              <a:rPr lang="tr-TR" sz="3200" dirty="0" smtClean="0">
                <a:latin typeface="Arial" panose="020B0604020202020204" pitchFamily="34" charset="0"/>
                <a:cs typeface="Arial" panose="020B0604020202020204" pitchFamily="34" charset="0"/>
              </a:rPr>
              <a:t>1</a:t>
            </a:r>
            <a:r>
              <a:rPr lang="tr-TR" sz="3200" dirty="0">
                <a:latin typeface="Arial" panose="020B0604020202020204" pitchFamily="34" charset="0"/>
                <a:cs typeface="Arial" panose="020B0604020202020204" pitchFamily="34" charset="0"/>
              </a:rPr>
              <a:t>. Toplumdaki değişmeleri artık global bağlam içinde ele almadan anlamak mümkün değildir. </a:t>
            </a:r>
          </a:p>
          <a:p>
            <a:r>
              <a:rPr lang="tr-TR" sz="3200" dirty="0">
                <a:latin typeface="Arial" panose="020B0604020202020204" pitchFamily="34" charset="0"/>
                <a:cs typeface="Arial" panose="020B0604020202020204" pitchFamily="34" charset="0"/>
              </a:rPr>
              <a:t>2. Bu bağlamda politik ve ekonomik problemlere bakmak gerekir.</a:t>
            </a:r>
          </a:p>
          <a:p>
            <a:r>
              <a:rPr lang="tr-TR" sz="3200" dirty="0">
                <a:latin typeface="Arial" panose="020B0604020202020204" pitchFamily="34" charset="0"/>
                <a:cs typeface="Arial" panose="020B0604020202020204" pitchFamily="34" charset="0"/>
              </a:rPr>
              <a:t>3. Dünya ölçeğinde dönüşüm ve doğal kaynaklar üzerindeki baskıya bakmadan bu dağıtım ilişkilerini anlayamayız. </a:t>
            </a:r>
            <a:endParaRPr lang="tr-T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06219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Arial" panose="020B0604020202020204" pitchFamily="34" charset="0"/>
                <a:cs typeface="Arial" panose="020B0604020202020204" pitchFamily="34" charset="0"/>
              </a:rPr>
              <a:t>Değişme ve Globalleşme </a:t>
            </a:r>
            <a:endParaRPr lang="tr-TR" dirty="0"/>
          </a:p>
        </p:txBody>
      </p:sp>
      <p:sp>
        <p:nvSpPr>
          <p:cNvPr id="3" name="İçerik Yer Tutucusu 2"/>
          <p:cNvSpPr>
            <a:spLocks noGrp="1"/>
          </p:cNvSpPr>
          <p:nvPr>
            <p:ph idx="1"/>
          </p:nvPr>
        </p:nvSpPr>
        <p:spPr/>
        <p:txBody>
          <a:bodyPr>
            <a:normAutofit/>
          </a:bodyPr>
          <a:lstStyle/>
          <a:p>
            <a:r>
              <a:rPr lang="tr-TR" sz="3200" dirty="0">
                <a:latin typeface="Arial" panose="020B0604020202020204" pitchFamily="34" charset="0"/>
                <a:cs typeface="Arial" panose="020B0604020202020204" pitchFamily="34" charset="0"/>
              </a:rPr>
              <a:t>Sonuç olarak, artık gelişme ve değişmeleri yerel olarak anlamamız mümkün değil, global perspektiften olaya bakmak gerekmektedir. Mallar, global kaynaklı materyallerle, global işgücü ile üretiliyor ve global olarak tüketiliyor. Yerel değişmeler, kendiliğinden ve farklı bölgelerde farklı şekillerde olsa bile global olarak ilişkilidir. Diğer önemli bir nokta ise, ekonomik model teknoloji ile şekillendirilirken bu teknolojiye sahip olanlar ve olmayanlar </a:t>
            </a:r>
            <a:r>
              <a:rPr lang="tr-TR" sz="3200" dirty="0" smtClean="0">
                <a:latin typeface="Arial" panose="020B0604020202020204" pitchFamily="34" charset="0"/>
                <a:cs typeface="Arial" panose="020B0604020202020204" pitchFamily="34" charset="0"/>
              </a:rPr>
              <a:t>arasındaki ilişkidir</a:t>
            </a:r>
            <a:r>
              <a:rPr lang="tr-TR" sz="3200" smtClean="0">
                <a:latin typeface="Arial" panose="020B0604020202020204" pitchFamily="34" charset="0"/>
                <a:cs typeface="Arial" panose="020B0604020202020204" pitchFamily="34" charset="0"/>
              </a:rPr>
              <a:t>. </a:t>
            </a:r>
            <a:endParaRPr lang="tr-T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9528926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TotalTime>
  <Words>556</Words>
  <Application>Microsoft Office PowerPoint</Application>
  <PresentationFormat>Geniş ekran</PresentationFormat>
  <Paragraphs>25</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Sosyal Değişme ve Teknoloji </vt:lpstr>
      <vt:lpstr>Değişme ve Globalleşme    </vt:lpstr>
      <vt:lpstr>Değişme ve Globalleşme   </vt:lpstr>
      <vt:lpstr>Değişme ve Globalleşme   </vt:lpstr>
      <vt:lpstr>Değişme ve Globalleşme   </vt:lpstr>
      <vt:lpstr>Değişme ve Globalleşme  </vt:lpstr>
      <vt:lpstr>Değişme ve Globalleşme </vt:lpstr>
      <vt:lpstr>Değişme ve Globalleşme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Feryal</dc:creator>
  <cp:lastModifiedBy>Feryal</cp:lastModifiedBy>
  <cp:revision>9</cp:revision>
  <dcterms:created xsi:type="dcterms:W3CDTF">2018-09-16T06:41:10Z</dcterms:created>
  <dcterms:modified xsi:type="dcterms:W3CDTF">2018-09-16T16:27:34Z</dcterms:modified>
</cp:coreProperties>
</file>