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9"/>
  </p:notesMasterIdLst>
  <p:handoutMasterIdLst>
    <p:handoutMasterId r:id="rId30"/>
  </p:handoutMasterIdLst>
  <p:sldIdLst>
    <p:sldId id="291" r:id="rId2"/>
    <p:sldId id="296" r:id="rId3"/>
    <p:sldId id="297" r:id="rId4"/>
    <p:sldId id="304" r:id="rId5"/>
    <p:sldId id="299" r:id="rId6"/>
    <p:sldId id="300" r:id="rId7"/>
    <p:sldId id="308" r:id="rId8"/>
    <p:sldId id="307" r:id="rId9"/>
    <p:sldId id="309" r:id="rId10"/>
    <p:sldId id="310" r:id="rId11"/>
    <p:sldId id="311" r:id="rId12"/>
    <p:sldId id="318" r:id="rId13"/>
    <p:sldId id="312" r:id="rId14"/>
    <p:sldId id="313" r:id="rId15"/>
    <p:sldId id="314" r:id="rId16"/>
    <p:sldId id="315" r:id="rId17"/>
    <p:sldId id="319" r:id="rId18"/>
    <p:sldId id="316" r:id="rId19"/>
    <p:sldId id="320" r:id="rId20"/>
    <p:sldId id="317" r:id="rId21"/>
    <p:sldId id="301" r:id="rId22"/>
    <p:sldId id="321" r:id="rId23"/>
    <p:sldId id="302" r:id="rId24"/>
    <p:sldId id="303" r:id="rId25"/>
    <p:sldId id="298" r:id="rId26"/>
    <p:sldId id="306" r:id="rId27"/>
    <p:sldId id="305" r:id="rId28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69" d="100"/>
          <a:sy n="69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9E14DAF-25A7-49DA-BD38-FE76219F5B1B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6BC2ECB-3FDC-41E3-839A-3B876EF82E67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AD45CB3-61DA-4266-8F70-378C2C0B0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2535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8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99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9654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11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05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69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64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07A-C22B-462E-9B17-1EB927F51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5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7484-E0F5-4D73-BB62-986ECDAAF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4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0CAF-4D1C-4E34-B3D3-EB6CE65BE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5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530-55B0-4E7D-89BE-2E9C56302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1325-7D32-43B7-9E56-E61E633148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236-E947-4C63-A0C5-F45D317E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2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CF57-9784-48E3-9D28-0F4F6DB0F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4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0DA-1813-4487-9C6A-FF5E11602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8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512-2454-491E-916C-A35A7D91A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B-310 BİYOKİMYA II DERSİ </a:t>
            </a: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III.HAFTA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DF) Ras Proteolipid Nanoassemblies on the Plasma Membrane So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41682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79512" y="558924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www.researchgate.net%2Fpublication%2F313719028_Ras_Proteolipid_Nanoassemblies_on_the_Plasma_Membrane_Sort_Lipids_With_High_Selectivity&amp;psig=AOvVaw0l6FRZ7ueeoepdWyNpBD8j&amp;ust=1589312335368000&amp;source=images&amp;cd=vfe&amp;ved=0CAIQjRxqGAoTCMDrrfzHrOkCFQAAAAAdAAAAABCbAg</a:t>
            </a:r>
          </a:p>
        </p:txBody>
      </p:sp>
    </p:spTree>
    <p:extLst>
      <p:ext uri="{BB962C8B-B14F-4D97-AF65-F5344CB8AC3E}">
        <p14:creationId xmlns:p14="http://schemas.microsoft.com/office/powerpoint/2010/main" val="945235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presentation of the cellular membrane. Biological membran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60206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79973" y="5589240"/>
            <a:ext cx="8576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www.researchgate.net%2Ffigure%2FRepresentation-of-the-cellular-membrane-Biological-membranes-contain-lipids-eg_fig1_326016586&amp;psig=AOvVaw0l6FRZ7ueeoepdWyNpBD8j&amp;ust=1589312335368000&amp;source=images&amp;cd=vfe&amp;ved=0CAIQjRxqGAoTCMDrrfzHrOkCFQAAAAAdAAAAABDqAg</a:t>
            </a:r>
          </a:p>
        </p:txBody>
      </p:sp>
    </p:spTree>
    <p:extLst>
      <p:ext uri="{BB962C8B-B14F-4D97-AF65-F5344CB8AC3E}">
        <p14:creationId xmlns:p14="http://schemas.microsoft.com/office/powerpoint/2010/main" val="935738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embrane lipids &amp; its 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230"/>
            <a:ext cx="784887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95536" y="558924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https://www.google.com/url?sa=i&amp;url=https%3A%2F%2Fwww.slideshare.net%2FSabahatAli9%2Fmembrane-lipids-its-types&amp;psig=AOvVaw3kFDWK2OfPS0zvKfycQQrN&amp;ust=1589313182449000&amp;source=images&amp;cd=vfe&amp;ved=0CAIQjRxqFwoTCJjhvJHLrOkCFQAAAAAdAAAAABAr</a:t>
            </a:r>
          </a:p>
        </p:txBody>
      </p:sp>
    </p:spTree>
    <p:extLst>
      <p:ext uri="{BB962C8B-B14F-4D97-AF65-F5344CB8AC3E}">
        <p14:creationId xmlns:p14="http://schemas.microsoft.com/office/powerpoint/2010/main" val="1845128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embrane lipid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064896" cy="534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2416" y="5601942"/>
            <a:ext cx="8510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https://www.google.com/url?sa=i&amp;url=https%3A%2F%2Fen.wikipedia.org%2Fwiki%2FMembrane_lipid&amp;psig=AOvVaw3kFDWK2OfPS0zvKfycQQrN&amp;ust=1589313182449000&amp;source=images&amp;cd=vfe&amp;ved=0CAIQjRxqFwoTCJjhvJHLrOkCFQAAAAAdAAAAABAE</a:t>
            </a:r>
          </a:p>
        </p:txBody>
      </p:sp>
    </p:spTree>
    <p:extLst>
      <p:ext uri="{BB962C8B-B14F-4D97-AF65-F5344CB8AC3E}">
        <p14:creationId xmlns:p14="http://schemas.microsoft.com/office/powerpoint/2010/main" val="3333217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cell. 3. Cell membrane. Lipids. Atlas of plant and anima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" y="332656"/>
            <a:ext cx="861919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8205" y="5571728"/>
            <a:ext cx="8619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https://www.google.com/url?sa=i&amp;url=https%3A%2F%2Fmmegias.webs.uvigo.es%2F02-english%2F5-celulas%2F3-lipidos.php&amp;psig=AOvVaw3kFDWK2OfPS0zvKfycQQrN&amp;ust=1589313182449000&amp;source=images&amp;cd=vfe&amp;ved=0CAIQjRxqFwoTCJjhvJHLrOkCFQAAAAAdAAAAABAG</a:t>
            </a:r>
          </a:p>
        </p:txBody>
      </p:sp>
    </p:spTree>
    <p:extLst>
      <p:ext uri="{BB962C8B-B14F-4D97-AF65-F5344CB8AC3E}">
        <p14:creationId xmlns:p14="http://schemas.microsoft.com/office/powerpoint/2010/main" val="1193562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embrane Structure ECB Chapter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222704" cy="544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23528" y="5733256"/>
            <a:ext cx="8222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https://www.google.com/url?sa=i&amp;url=https%3A%2F%2Fslideplayer.com%2Fslide%2F11845027%2F&amp;psig=AOvVaw3kFDWK2OfPS0zvKfycQQrN&amp;ust=1589313182449000&amp;source=images&amp;cd=vfe&amp;ved=0CAIQjRxqFwoTCJjhvJHLrOkCFQAAAAAdAAAAABAp</a:t>
            </a:r>
          </a:p>
        </p:txBody>
      </p:sp>
    </p:spTree>
    <p:extLst>
      <p:ext uri="{BB962C8B-B14F-4D97-AF65-F5344CB8AC3E}">
        <p14:creationId xmlns:p14="http://schemas.microsoft.com/office/powerpoint/2010/main" val="2928013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IOL2060: Cell Bi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208912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49141" y="566124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https://www.google.com/url?sa=i&amp;url=http%3A%2F%2Fwww.mun.ca%2Fbiology%2Fdesmid%2Fbrian%2FBIOL2060%2FBIOL2060-07%2FCB07.html&amp;psig=AOvVaw3kFDWK2OfPS0zvKfycQQrN&amp;ust=1589313182449000&amp;source=images&amp;cd=vfe&amp;ved=0CAIQjRxqFwoTCJjhvJHLrOkCFQAAAAAdAAAAABAh</a:t>
            </a:r>
          </a:p>
        </p:txBody>
      </p:sp>
    </p:spTree>
    <p:extLst>
      <p:ext uri="{BB962C8B-B14F-4D97-AF65-F5344CB8AC3E}">
        <p14:creationId xmlns:p14="http://schemas.microsoft.com/office/powerpoint/2010/main" val="2716403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ifferent Types of TG and Membrane Lipids Diagram | Quiz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" y="332656"/>
            <a:ext cx="8507644" cy="488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79512" y="566124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>
                <a:solidFill>
                  <a:srgbClr val="FFFF00"/>
                </a:solidFill>
              </a:rPr>
              <a:t>https://www.google.com/url?sa=i&amp;url=https%3A%2F%2Fquizlet.com%2F324003844%2Fdifferent-types-of-tg-and-membrane-lipids-diagram%2F&amp;psig=AOvVaw3kFDWK2OfPS0zvKfycQQrN&amp;ust=1589313182449000&amp;source=images&amp;cd=vfe&amp;ved=0CAIQjRxqGAoTCJjhvJHLrOkCFQAAAAAdAAAAABDlAQ</a:t>
            </a:r>
          </a:p>
        </p:txBody>
      </p:sp>
    </p:spTree>
    <p:extLst>
      <p:ext uri="{BB962C8B-B14F-4D97-AF65-F5344CB8AC3E}">
        <p14:creationId xmlns:p14="http://schemas.microsoft.com/office/powerpoint/2010/main" val="349162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embrane Lipids: Properties, Structure and Classification by easybiol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06489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51520" y="558924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www.slideshare.net%2FEasyBiologyClassEBC%2Fmembrane-lipids-properties-structure-and-classification-by-easybiologyclass&amp;psig=AOvVaw3kFDWK2OfPS0zvKfycQQrN&amp;ust=1589313182449000&amp;source=images&amp;cd=vfe&amp;ved=0CAIQjRxqFwoTCJjhvJHLrOkCFQAAAAAdAAAAABBQ</a:t>
            </a:r>
          </a:p>
        </p:txBody>
      </p:sp>
    </p:spTree>
    <p:extLst>
      <p:ext uri="{BB962C8B-B14F-4D97-AF65-F5344CB8AC3E}">
        <p14:creationId xmlns:p14="http://schemas.microsoft.com/office/powerpoint/2010/main" val="2414345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lasma Membrane Lipids .PPT: Structure | easybiologyclass | Plasm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792088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79512" y="5589240"/>
            <a:ext cx="7950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https://www.google.com/url?sa=i&amp;url=https%3A%2F%2Fwww.pinterest.com%2Fpin%2F359373245267279514%2F&amp;psig=AOvVaw3kFDWK2OfPS0zvKfycQQrN&amp;ust=1589313182449000&amp;source=images&amp;cd=vfe&amp;ved=0CAIQjRxqGAoTCJjhvJHLrOkCFQAAAAAdAAAAABCkAg</a:t>
            </a:r>
          </a:p>
        </p:txBody>
      </p:sp>
    </p:spTree>
    <p:extLst>
      <p:ext uri="{BB962C8B-B14F-4D97-AF65-F5344CB8AC3E}">
        <p14:creationId xmlns:p14="http://schemas.microsoft.com/office/powerpoint/2010/main" val="264985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ÜÇÜNCÜ  HAFTA  DERS İÇERİĞİ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b="1" dirty="0" smtClean="0"/>
              <a:t>Biyolojik Zarlardaki Yapısal Lipitler</a:t>
            </a:r>
          </a:p>
          <a:p>
            <a:endParaRPr lang="tr-TR" b="1" dirty="0" smtClean="0"/>
          </a:p>
          <a:p>
            <a:r>
              <a:rPr lang="tr-TR" b="1" dirty="0" smtClean="0"/>
              <a:t> </a:t>
            </a:r>
            <a:r>
              <a:rPr lang="tr-TR" b="1" dirty="0" err="1" smtClean="0"/>
              <a:t>Fosfolipitler</a:t>
            </a:r>
            <a:r>
              <a:rPr lang="tr-TR" b="1" dirty="0" smtClean="0"/>
              <a:t>; </a:t>
            </a:r>
            <a:r>
              <a:rPr lang="tr-TR" b="1" dirty="0" err="1" smtClean="0"/>
              <a:t>Gliserofosfolipitler</a:t>
            </a:r>
            <a:r>
              <a:rPr lang="tr-TR" b="1" dirty="0" smtClean="0"/>
              <a:t> ve </a:t>
            </a:r>
            <a:r>
              <a:rPr lang="tr-TR" b="1" dirty="0" err="1" smtClean="0"/>
              <a:t>Sfingolipitler</a:t>
            </a:r>
            <a:r>
              <a:rPr lang="tr-TR" b="1" dirty="0" smtClean="0"/>
              <a:t>,</a:t>
            </a:r>
          </a:p>
          <a:p>
            <a:endParaRPr lang="tr-TR" b="1" dirty="0" smtClean="0"/>
          </a:p>
          <a:p>
            <a:r>
              <a:rPr lang="tr-TR" b="1" dirty="0" err="1" smtClean="0"/>
              <a:t>Glikolipitler</a:t>
            </a:r>
            <a:r>
              <a:rPr lang="tr-TR" b="1" dirty="0" smtClean="0"/>
              <a:t>; </a:t>
            </a:r>
            <a:r>
              <a:rPr lang="tr-TR" b="1" dirty="0" err="1" smtClean="0"/>
              <a:t>Sfingolipitler</a:t>
            </a:r>
            <a:r>
              <a:rPr lang="tr-TR" b="1" dirty="0" smtClean="0"/>
              <a:t> ve </a:t>
            </a:r>
            <a:r>
              <a:rPr lang="tr-TR" b="1" dirty="0" err="1" smtClean="0"/>
              <a:t>Galaktolipitler</a:t>
            </a:r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.2: Lipid Headgroup Types - Physics LibreTex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704856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29533" y="5499398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phys.libretexts.org%2FCourses%2FUniversity_of_California_Davis%2FUCD%253A_Biophysics_241_-_Membrane_Biology%2F01%253A_Lipids%2F1.02%253A_Lipid_Headgroup_Types&amp;psig=AOvVaw3kFDWK2OfPS0zvKfycQQrN&amp;ust=1589313182449000&amp;source=images&amp;cd=vfe&amp;ved=0CAIQjRxqFwoTCJjhvJHLrOkCFQAAAAAdAAAAABB9</a:t>
            </a:r>
          </a:p>
        </p:txBody>
      </p:sp>
    </p:spTree>
    <p:extLst>
      <p:ext uri="{BB962C8B-B14F-4D97-AF65-F5344CB8AC3E}">
        <p14:creationId xmlns:p14="http://schemas.microsoft.com/office/powerpoint/2010/main" val="3059792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Eter lipitlerinden biri </a:t>
            </a:r>
            <a:r>
              <a:rPr lang="tr-TR" dirty="0" err="1" smtClean="0"/>
              <a:t>trombosit-etkinleştirici</a:t>
            </a:r>
            <a:r>
              <a:rPr lang="tr-TR" dirty="0" smtClean="0"/>
              <a:t> faktör, lökositlerden salınan </a:t>
            </a:r>
            <a:r>
              <a:rPr lang="tr-TR" dirty="0" err="1" smtClean="0"/>
              <a:t>trombosit</a:t>
            </a:r>
            <a:r>
              <a:rPr lang="tr-TR" dirty="0" smtClean="0"/>
              <a:t> kümelenmesini ve </a:t>
            </a:r>
            <a:r>
              <a:rPr lang="tr-TR" dirty="0" err="1" smtClean="0"/>
              <a:t>trombositlerden</a:t>
            </a:r>
            <a:r>
              <a:rPr lang="tr-TR" dirty="0" smtClean="0"/>
              <a:t> </a:t>
            </a:r>
            <a:r>
              <a:rPr lang="tr-TR" dirty="0" err="1" smtClean="0"/>
              <a:t>serotonin</a:t>
            </a:r>
            <a:r>
              <a:rPr lang="tr-TR" dirty="0" smtClean="0"/>
              <a:t> salınımını tetikleyen güçlü bir sinyal molekülüdür.</a:t>
            </a:r>
          </a:p>
          <a:p>
            <a:r>
              <a:rPr lang="tr-TR" dirty="0" smtClean="0"/>
              <a:t>Bitki hücrelerinde çoğunlukla bulunan </a:t>
            </a:r>
            <a:r>
              <a:rPr lang="tr-TR" dirty="0" err="1" smtClean="0"/>
              <a:t>galaktolipidlerde</a:t>
            </a:r>
            <a:r>
              <a:rPr lang="tr-TR" dirty="0" smtClean="0"/>
              <a:t> bir veya iki </a:t>
            </a:r>
            <a:r>
              <a:rPr lang="tr-TR" dirty="0" err="1" smtClean="0"/>
              <a:t>galaktoz</a:t>
            </a:r>
            <a:r>
              <a:rPr lang="tr-TR" dirty="0" smtClean="0"/>
              <a:t> bulunmaktadır.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3043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gure 1 from Structural and functional roles of ether lipid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460432" cy="447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0" y="5517232"/>
            <a:ext cx="8460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www.semanticscholar.org%2Fpaper%2FStructural-and-functional-roles-of-ether-lipids-Dean-Lodhi%2Fd3b4d6cb074f43b05eca2d7a42659de14710ca40%2Ffigure%2F0&amp;psig=AOvVaw1TMtPjVAF-Mynjqeldcrf7&amp;ust=1589314277709000&amp;source=images&amp;cd=vfe&amp;ved=0CAIQjRxqFwoTCKjGoJrPrOkCFQAAAAAdAAAAABAU</a:t>
            </a:r>
          </a:p>
        </p:txBody>
      </p:sp>
    </p:spTree>
    <p:extLst>
      <p:ext uri="{BB962C8B-B14F-4D97-AF65-F5344CB8AC3E}">
        <p14:creationId xmlns:p14="http://schemas.microsoft.com/office/powerpoint/2010/main" val="4255975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err="1" smtClean="0"/>
              <a:t>Galaktolipidler</a:t>
            </a:r>
            <a:r>
              <a:rPr lang="tr-TR" dirty="0" smtClean="0"/>
              <a:t> kloroplastların </a:t>
            </a:r>
            <a:r>
              <a:rPr lang="tr-TR" dirty="0" err="1" smtClean="0"/>
              <a:t>tilakoit</a:t>
            </a:r>
            <a:r>
              <a:rPr lang="tr-TR" dirty="0" smtClean="0"/>
              <a:t> zarlarında bulunmaktadır.</a:t>
            </a:r>
          </a:p>
          <a:p>
            <a:endParaRPr lang="tr-TR" dirty="0"/>
          </a:p>
          <a:p>
            <a:r>
              <a:rPr lang="tr-TR" dirty="0" smtClean="0"/>
              <a:t>Bitki zarlarında ayrıca </a:t>
            </a:r>
            <a:r>
              <a:rPr lang="tr-TR" dirty="0" err="1" smtClean="0"/>
              <a:t>sülfolipidler</a:t>
            </a:r>
            <a:r>
              <a:rPr lang="tr-TR" dirty="0" smtClean="0"/>
              <a:t> de yer almaktadır.</a:t>
            </a:r>
          </a:p>
          <a:p>
            <a:endParaRPr lang="tr-TR" dirty="0"/>
          </a:p>
          <a:p>
            <a:r>
              <a:rPr lang="tr-TR" dirty="0" smtClean="0"/>
              <a:t>Yüksek sıcaklık, düşük </a:t>
            </a:r>
            <a:r>
              <a:rPr lang="tr-TR" dirty="0" err="1" smtClean="0"/>
              <a:t>pH</a:t>
            </a:r>
            <a:r>
              <a:rPr lang="tr-TR" dirty="0" smtClean="0"/>
              <a:t>, yüksek iyonik yük gibi ekstrem koşullarda yaşayan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0259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err="1" smtClean="0"/>
              <a:t>arkeler</a:t>
            </a:r>
            <a:r>
              <a:rPr lang="tr-TR" dirty="0" smtClean="0"/>
              <a:t> de eter  lipitleri bulunmaktadır.</a:t>
            </a:r>
          </a:p>
          <a:p>
            <a:endParaRPr lang="tr-TR" dirty="0" smtClean="0"/>
          </a:p>
          <a:p>
            <a:r>
              <a:rPr lang="tr-TR" dirty="0" smtClean="0"/>
              <a:t>Burada </a:t>
            </a:r>
            <a:r>
              <a:rPr lang="tr-TR" dirty="0" err="1" smtClean="0"/>
              <a:t>gliserolün</a:t>
            </a:r>
            <a:r>
              <a:rPr lang="tr-TR" dirty="0" smtClean="0"/>
              <a:t> her iki ucuna yağ asitlerinin dallanmasıyla oluşmakta ve ekstrem koşullara dayanıklılığı sağlamaktadır,</a:t>
            </a:r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9239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1285861"/>
            <a:ext cx="8229600" cy="392909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tr-TR" sz="3600" dirty="0" smtClean="0"/>
          </a:p>
          <a:p>
            <a:pPr>
              <a:lnSpc>
                <a:spcPct val="150000"/>
              </a:lnSpc>
            </a:pPr>
            <a:r>
              <a:rPr lang="tr-TR" sz="3600" dirty="0" smtClean="0"/>
              <a:t>BU BÖLÜM  İLE İLGİLİ </a:t>
            </a:r>
            <a:r>
              <a:rPr lang="tr-TR" sz="3600" smtClean="0"/>
              <a:t>OLARAK BİYOKİMYASAL </a:t>
            </a:r>
            <a:r>
              <a:rPr lang="tr-TR" sz="3600" dirty="0" smtClean="0"/>
              <a:t>FORMÜLLER YAZILARAK TARTIŞILACAKTIR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5786" y="285728"/>
            <a:ext cx="7772400" cy="17367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KAYNAKÇA</a:t>
            </a:r>
            <a:br>
              <a:rPr lang="tr-TR" dirty="0" smtClean="0"/>
            </a:b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28802"/>
            <a:ext cx="6400800" cy="370999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Başlıca Kaynak</a:t>
            </a:r>
            <a:r>
              <a:rPr lang="tr-TR" dirty="0" smtClean="0"/>
              <a:t>: </a:t>
            </a:r>
            <a:r>
              <a:rPr lang="tr-TR" dirty="0" err="1" smtClean="0"/>
              <a:t>Lehninger</a:t>
            </a:r>
            <a:r>
              <a:rPr lang="tr-TR" dirty="0" smtClean="0"/>
              <a:t> Biyokimyanın İlkeleri, </a:t>
            </a:r>
            <a:r>
              <a:rPr lang="tr-TR" dirty="0" err="1" smtClean="0"/>
              <a:t>David</a:t>
            </a:r>
            <a:r>
              <a:rPr lang="tr-TR" dirty="0" smtClean="0"/>
              <a:t> </a:t>
            </a:r>
            <a:r>
              <a:rPr lang="tr-TR" dirty="0" err="1" smtClean="0"/>
              <a:t>L.Nelson</a:t>
            </a:r>
            <a:r>
              <a:rPr lang="tr-TR" dirty="0" smtClean="0"/>
              <a:t>, Michael M. </a:t>
            </a:r>
            <a:r>
              <a:rPr lang="tr-TR" dirty="0" err="1" smtClean="0"/>
              <a:t>Cox</a:t>
            </a:r>
            <a:r>
              <a:rPr lang="tr-TR" dirty="0" smtClean="0"/>
              <a:t>, Beşinci Baskıdan Çeviri, Çeviri Editörü; Y. Murat Elçin, </a:t>
            </a:r>
            <a:r>
              <a:rPr lang="tr-TR" dirty="0" err="1" smtClean="0"/>
              <a:t>Palme</a:t>
            </a:r>
            <a:r>
              <a:rPr lang="tr-TR" dirty="0" smtClean="0"/>
              <a:t> Yayıncılık, 2013.</a:t>
            </a:r>
          </a:p>
          <a:p>
            <a:pPr algn="just"/>
            <a:endParaRPr lang="tr-TR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15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714356"/>
            <a:ext cx="6400800" cy="513875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en-US" dirty="0" smtClean="0"/>
              <a:t>Principles of Biochemistry, H. R. Horton, L. A. Moran, K. G. </a:t>
            </a:r>
            <a:r>
              <a:rPr lang="en-US" dirty="0" err="1" smtClean="0"/>
              <a:t>Scrimgeour</a:t>
            </a:r>
            <a:r>
              <a:rPr lang="en-US" dirty="0" smtClean="0"/>
              <a:t>, M. D. Perry, J. D. </a:t>
            </a:r>
            <a:r>
              <a:rPr lang="en-US" dirty="0" err="1" smtClean="0"/>
              <a:t>Rawn</a:t>
            </a:r>
            <a:r>
              <a:rPr lang="en-US" dirty="0" smtClean="0"/>
              <a:t>, Pearson </a:t>
            </a:r>
            <a:r>
              <a:rPr lang="en-US" dirty="0" err="1" smtClean="0"/>
              <a:t>Prentis</a:t>
            </a:r>
            <a:r>
              <a:rPr lang="en-US" dirty="0" smtClean="0"/>
              <a:t> Hall, 2006.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Color</a:t>
            </a:r>
            <a:r>
              <a:rPr lang="tr-TR" dirty="0" smtClean="0"/>
              <a:t> Atlas of </a:t>
            </a:r>
            <a:r>
              <a:rPr lang="tr-TR" dirty="0" err="1" smtClean="0"/>
              <a:t>Biochemistry</a:t>
            </a:r>
            <a:r>
              <a:rPr lang="tr-TR" dirty="0" smtClean="0"/>
              <a:t>, J. </a:t>
            </a:r>
            <a:r>
              <a:rPr lang="tr-TR" dirty="0" err="1" smtClean="0"/>
              <a:t>Koolman</a:t>
            </a:r>
            <a:r>
              <a:rPr lang="tr-TR" dirty="0" smtClean="0"/>
              <a:t>, K. H. </a:t>
            </a:r>
            <a:r>
              <a:rPr lang="tr-TR" dirty="0" err="1" smtClean="0"/>
              <a:t>Roehm</a:t>
            </a:r>
            <a:r>
              <a:rPr lang="tr-TR" dirty="0" smtClean="0"/>
              <a:t>, </a:t>
            </a:r>
            <a:r>
              <a:rPr lang="tr-TR" dirty="0" err="1" smtClean="0"/>
              <a:t>Georg</a:t>
            </a:r>
            <a:r>
              <a:rPr lang="tr-TR" dirty="0" smtClean="0"/>
              <a:t> </a:t>
            </a:r>
            <a:r>
              <a:rPr lang="tr-TR" dirty="0" err="1" smtClean="0"/>
              <a:t>Thieme</a:t>
            </a:r>
            <a:r>
              <a:rPr lang="tr-TR" dirty="0" smtClean="0"/>
              <a:t> </a:t>
            </a:r>
            <a:r>
              <a:rPr lang="tr-TR" dirty="0" err="1" smtClean="0"/>
              <a:t>Verlag</a:t>
            </a:r>
            <a:r>
              <a:rPr lang="tr-TR" dirty="0" smtClean="0"/>
              <a:t>, 2005.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178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err="1" smtClean="0"/>
              <a:t>Arke</a:t>
            </a:r>
            <a:r>
              <a:rPr lang="tr-TR" dirty="0" smtClean="0"/>
              <a:t> eter  lipitleri,</a:t>
            </a:r>
          </a:p>
          <a:p>
            <a:endParaRPr lang="tr-TR" dirty="0" smtClean="0"/>
          </a:p>
          <a:p>
            <a:r>
              <a:rPr lang="tr-TR" dirty="0" err="1" smtClean="0"/>
              <a:t>Plazmalojenler</a:t>
            </a:r>
            <a:r>
              <a:rPr lang="tr-TR" dirty="0" smtClean="0"/>
              <a:t>,</a:t>
            </a:r>
          </a:p>
          <a:p>
            <a:endParaRPr lang="tr-TR" dirty="0" smtClean="0"/>
          </a:p>
          <a:p>
            <a:r>
              <a:rPr lang="tr-TR" dirty="0" smtClean="0"/>
              <a:t>Hidroliz enzimleri ve hidroliz bölgeleri,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tr-TR" dirty="0" err="1" smtClean="0"/>
              <a:t>Gliserofosfolipidler</a:t>
            </a:r>
            <a:r>
              <a:rPr lang="tr-TR" dirty="0" smtClean="0"/>
              <a:t> zar lipitleridir ve </a:t>
            </a:r>
            <a:r>
              <a:rPr lang="tr-TR" dirty="0" err="1" smtClean="0"/>
              <a:t>gliserolün</a:t>
            </a:r>
            <a:r>
              <a:rPr lang="tr-TR" dirty="0" smtClean="0"/>
              <a:t> birinci ve ikinci karbonu ile yağ asitleri arasında ester bağları oluşturur.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Gliserolün</a:t>
            </a:r>
            <a:r>
              <a:rPr lang="tr-TR" dirty="0" smtClean="0"/>
              <a:t> üçüncü karbonuna ise polar veya yüklü bir grup </a:t>
            </a:r>
            <a:r>
              <a:rPr lang="tr-TR" dirty="0" err="1" smtClean="0"/>
              <a:t>fosfodiester</a:t>
            </a:r>
            <a:r>
              <a:rPr lang="tr-TR" dirty="0" smtClean="0"/>
              <a:t> ile bağlanmaktadır,</a:t>
            </a:r>
          </a:p>
          <a:p>
            <a:endParaRPr lang="tr-TR" dirty="0" smtClean="0"/>
          </a:p>
          <a:p>
            <a:r>
              <a:rPr lang="tr-TR" dirty="0" err="1" smtClean="0"/>
              <a:t>Gliserofosfolipid</a:t>
            </a:r>
            <a:r>
              <a:rPr lang="tr-TR" dirty="0"/>
              <a:t> </a:t>
            </a:r>
            <a:r>
              <a:rPr lang="tr-TR" dirty="0" smtClean="0"/>
              <a:t>bu durumda </a:t>
            </a:r>
            <a:r>
              <a:rPr lang="tr-TR" dirty="0" err="1" smtClean="0"/>
              <a:t>kiral</a:t>
            </a:r>
            <a:r>
              <a:rPr lang="tr-TR" dirty="0" smtClean="0"/>
              <a:t> merkez bulundurabilir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4428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tr-TR" dirty="0" err="1" smtClean="0"/>
              <a:t>Fosfatidik</a:t>
            </a:r>
            <a:r>
              <a:rPr lang="tr-TR" dirty="0" smtClean="0"/>
              <a:t> asit türevleri baş bölgede bulunan alkole göre isimlendirilir, Örneğin;</a:t>
            </a:r>
          </a:p>
          <a:p>
            <a:endParaRPr lang="tr-TR" dirty="0" smtClean="0"/>
          </a:p>
          <a:p>
            <a:r>
              <a:rPr lang="tr-TR" dirty="0" smtClean="0"/>
              <a:t>Eğer üçüncü C bağlı grup –H ise </a:t>
            </a:r>
            <a:r>
              <a:rPr lang="tr-TR" dirty="0" err="1" smtClean="0"/>
              <a:t>fosfatidik</a:t>
            </a:r>
            <a:r>
              <a:rPr lang="tr-TR" dirty="0" smtClean="0"/>
              <a:t> asit olarak,</a:t>
            </a:r>
          </a:p>
          <a:p>
            <a:r>
              <a:rPr lang="tr-TR" dirty="0" err="1" smtClean="0"/>
              <a:t>Etanolamin</a:t>
            </a:r>
            <a:r>
              <a:rPr lang="tr-TR" dirty="0" smtClean="0"/>
              <a:t> bağlı ise </a:t>
            </a:r>
            <a:r>
              <a:rPr lang="tr-TR" dirty="0" err="1" smtClean="0"/>
              <a:t>fosfatidiletanolamin</a:t>
            </a:r>
            <a:r>
              <a:rPr lang="tr-TR" dirty="0" smtClean="0"/>
              <a:t>,</a:t>
            </a:r>
          </a:p>
          <a:p>
            <a:r>
              <a:rPr lang="tr-TR" dirty="0" smtClean="0"/>
              <a:t>Serin bağlı ise </a:t>
            </a:r>
            <a:r>
              <a:rPr lang="tr-TR" dirty="0" err="1" smtClean="0"/>
              <a:t>fosfatidilserin</a:t>
            </a:r>
            <a:r>
              <a:rPr lang="tr-TR" dirty="0" smtClean="0"/>
              <a:t>,</a:t>
            </a:r>
          </a:p>
          <a:p>
            <a:r>
              <a:rPr lang="tr-TR" dirty="0" err="1" smtClean="0"/>
              <a:t>Gliserol</a:t>
            </a:r>
            <a:r>
              <a:rPr lang="tr-TR" dirty="0" smtClean="0"/>
              <a:t> bağlı ise </a:t>
            </a:r>
            <a:r>
              <a:rPr lang="tr-TR" dirty="0" err="1" smtClean="0"/>
              <a:t>fosfatidilgliserol</a:t>
            </a:r>
            <a:r>
              <a:rPr lang="tr-TR" dirty="0" smtClean="0"/>
              <a:t>,</a:t>
            </a:r>
          </a:p>
          <a:p>
            <a:r>
              <a:rPr lang="tr-TR" dirty="0" err="1" smtClean="0"/>
              <a:t>Myo-inositol</a:t>
            </a:r>
            <a:r>
              <a:rPr lang="tr-TR" dirty="0" smtClean="0"/>
              <a:t> 4,5 </a:t>
            </a:r>
            <a:r>
              <a:rPr lang="tr-TR" dirty="0" err="1" smtClean="0"/>
              <a:t>bifosfat</a:t>
            </a:r>
            <a:r>
              <a:rPr lang="tr-TR" dirty="0" smtClean="0"/>
              <a:t> bağlı ise </a:t>
            </a:r>
            <a:r>
              <a:rPr lang="tr-TR" dirty="0" err="1" smtClean="0"/>
              <a:t>fosfatidilinositol</a:t>
            </a:r>
            <a:r>
              <a:rPr lang="tr-TR" dirty="0" smtClean="0"/>
              <a:t> 4,5-bifosfat olarak isimlendirilir</a:t>
            </a:r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40896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tr-TR" dirty="0" smtClean="0"/>
              <a:t>Bazı hayvan dokuları ve tek hücreli organizmalar eter  lipitlerince zengindirler, örneğin kalp dokusu (yaklaşık yarısı </a:t>
            </a:r>
            <a:r>
              <a:rPr lang="tr-TR" dirty="0" err="1" smtClean="0"/>
              <a:t>plazmalojenlerdir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Plazmalojenler</a:t>
            </a:r>
            <a:r>
              <a:rPr lang="tr-TR" dirty="0" smtClean="0"/>
              <a:t>, C-1 ve C-2 arasında çift bağ içerirler,</a:t>
            </a:r>
          </a:p>
          <a:p>
            <a:r>
              <a:rPr lang="tr-TR" dirty="0" smtClean="0"/>
              <a:t>İşlevsel önemi bilinmemekle birlikte </a:t>
            </a:r>
            <a:r>
              <a:rPr lang="tr-TR" dirty="0" err="1" smtClean="0"/>
              <a:t>fosfolipazların</a:t>
            </a:r>
            <a:r>
              <a:rPr lang="tr-TR" dirty="0" smtClean="0"/>
              <a:t> etkisine karşı zarın korunmasının sağlanması olarak düşünülebilir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71655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pidler. Lipidlerin sınıflandırılması. Yağ asitleri - PDF Fr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35292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51520" y="566124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https://www.google.com/url?sa=i&amp;url=https%3A%2F%2Fdocplayer.biz.tr%2F46810456-Lipidler-lipidlerin-siniflandirilmasi-yag-asitleri.html&amp;psig=AOvVaw0l6FRZ7ueeoepdWyNpBD8j&amp;ust=1589312335368000&amp;source=images&amp;cd=vfe&amp;ved=0CAIQjRxqFwoTCMDrrfzHrOkCFQAAAAAdAAAAABAR</a:t>
            </a:r>
          </a:p>
        </p:txBody>
      </p:sp>
    </p:spTree>
    <p:extLst>
      <p:ext uri="{BB962C8B-B14F-4D97-AF65-F5344CB8AC3E}">
        <p14:creationId xmlns:p14="http://schemas.microsoft.com/office/powerpoint/2010/main" val="353272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 İ P İ D L E R. Prof. Dr. Arif ALTINTAŞ - PDF Ücretsiz indir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8676456" cy="45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-13320" y="5517232"/>
            <a:ext cx="8689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docplayer.biz.tr%2F1985821-L-i-p-i-d-l-e-r-prof-dr-arif-altintas-altintas-veterinary-ankara-edu-tr.html&amp;psig=AOvVaw0l6FRZ7ueeoepdWyNpBD8j&amp;ust=1589312335368000&amp;source=images&amp;cd=vfe&amp;ved=0CAIQjRxqFwoTCMDrrfzHrOkCFQAAAAAdAAAAABAS</a:t>
            </a:r>
          </a:p>
        </p:txBody>
      </p:sp>
    </p:spTree>
    <p:extLst>
      <p:ext uri="{BB962C8B-B14F-4D97-AF65-F5344CB8AC3E}">
        <p14:creationId xmlns:p14="http://schemas.microsoft.com/office/powerpoint/2010/main" val="2915344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of. Dr. Fidancı - Lipid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92088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82751" y="5589240"/>
            <a:ext cx="7928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https://www.google.com/url?sa=i&amp;url=http%3A%2F%2F80.251.40.59%2Fveterinary.ankara.edu.tr%2Ffidanci%2FDers_Notlari%2FLG-Lipidler.html&amp;psig=AOvVaw0l6FRZ7ueeoepdWyNpBD8j&amp;ust=1589312335368000&amp;source=images&amp;cd=vfe&amp;ved=0CAIQjRxqFwoTCMDrrfzHrOkCFQAAAAAdAAAAABA1</a:t>
            </a:r>
          </a:p>
        </p:txBody>
      </p:sp>
    </p:spTree>
    <p:extLst>
      <p:ext uri="{BB962C8B-B14F-4D97-AF65-F5344CB8AC3E}">
        <p14:creationId xmlns:p14="http://schemas.microsoft.com/office/powerpoint/2010/main" val="3431884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511</TotalTime>
  <Words>390</Words>
  <Application>Microsoft Office PowerPoint</Application>
  <PresentationFormat>Ekran Gösterisi (4:3)</PresentationFormat>
  <Paragraphs>67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Arial</vt:lpstr>
      <vt:lpstr>Arial Tur</vt:lpstr>
      <vt:lpstr>Impact</vt:lpstr>
      <vt:lpstr>Ana Olay</vt:lpstr>
      <vt:lpstr>B-310 BİYOKİMYA II DERSİ </vt:lpstr>
      <vt:lpstr>ÜÇÜNCÜ  HAFTA  DERS İÇERİĞİ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KAYNAKÇA 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Özlem Yıldırım</cp:lastModifiedBy>
  <cp:revision>32</cp:revision>
  <dcterms:created xsi:type="dcterms:W3CDTF">2007-03-31T19:43:26Z</dcterms:created>
  <dcterms:modified xsi:type="dcterms:W3CDTF">2020-05-11T20:13:52Z</dcterms:modified>
</cp:coreProperties>
</file>