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7" r:id="rId3"/>
    <p:sldId id="330" r:id="rId4"/>
    <p:sldId id="334" r:id="rId5"/>
    <p:sldId id="331" r:id="rId6"/>
    <p:sldId id="328" r:id="rId7"/>
    <p:sldId id="339" r:id="rId8"/>
    <p:sldId id="332" r:id="rId9"/>
    <p:sldId id="333" r:id="rId10"/>
    <p:sldId id="335" r:id="rId11"/>
    <p:sldId id="329" r:id="rId12"/>
    <p:sldId id="340" r:id="rId13"/>
    <p:sldId id="351" r:id="rId14"/>
    <p:sldId id="337" r:id="rId15"/>
    <p:sldId id="276" r:id="rId16"/>
    <p:sldId id="338" r:id="rId17"/>
    <p:sldId id="277" r:id="rId18"/>
    <p:sldId id="341" r:id="rId19"/>
    <p:sldId id="342" r:id="rId20"/>
    <p:sldId id="344" r:id="rId21"/>
    <p:sldId id="345" r:id="rId22"/>
    <p:sldId id="346" r:id="rId23"/>
    <p:sldId id="347" r:id="rId24"/>
    <p:sldId id="348" r:id="rId25"/>
    <p:sldId id="343" r:id="rId26"/>
    <p:sldId id="350" r:id="rId27"/>
    <p:sldId id="275" r:id="rId28"/>
    <p:sldId id="349" r:id="rId29"/>
    <p:sldId id="33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4436" autoAdjust="0"/>
  </p:normalViewPr>
  <p:slideViewPr>
    <p:cSldViewPr>
      <p:cViewPr varScale="1">
        <p:scale>
          <a:sx n="76" d="100"/>
          <a:sy n="76" d="100"/>
        </p:scale>
        <p:origin x="-20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93C1-1874-6D4E-9A66-C3BC10528B07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CFA02-5955-7B4D-81B9-EC9BAFB5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1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4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1million people died of hunger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1138425"/>
            <a:ext cx="5802790" cy="610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TEMEL GENETİK KAVRAMLAR-I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6590" y="5261460"/>
            <a:ext cx="4568340" cy="13743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Öğr</a:t>
            </a:r>
            <a:r>
              <a:rPr lang="en-US" dirty="0" smtClean="0"/>
              <a:t>. </a:t>
            </a:r>
            <a:r>
              <a:rPr lang="en-US" dirty="0" err="1" smtClean="0"/>
              <a:t>Üyesi</a:t>
            </a:r>
            <a:r>
              <a:rPr lang="en-US" dirty="0" smtClean="0"/>
              <a:t> </a:t>
            </a:r>
            <a:r>
              <a:rPr lang="en-US" dirty="0"/>
              <a:t>Nuket Bilgen</a:t>
            </a:r>
            <a:r>
              <a:rPr lang="en-US" dirty="0" smtClean="0"/>
              <a:t>,.</a:t>
            </a:r>
            <a:endParaRPr lang="en-US" dirty="0"/>
          </a:p>
          <a:p>
            <a:r>
              <a:rPr lang="en-US" dirty="0"/>
              <a:t>Ankara </a:t>
            </a:r>
            <a:r>
              <a:rPr lang="en-US" dirty="0" err="1" smtClean="0"/>
              <a:t>Üniversitesi</a:t>
            </a:r>
            <a:r>
              <a:rPr lang="en-US" dirty="0"/>
              <a:t> </a:t>
            </a:r>
          </a:p>
          <a:p>
            <a:r>
              <a:rPr lang="en-US" dirty="0" err="1" smtClean="0"/>
              <a:t>Veteriner</a:t>
            </a:r>
            <a:r>
              <a:rPr lang="en-US" dirty="0" smtClean="0"/>
              <a:t> </a:t>
            </a:r>
            <a:r>
              <a:rPr lang="en-US" dirty="0" err="1" smtClean="0"/>
              <a:t>Fakültesi</a:t>
            </a:r>
            <a:endParaRPr lang="en-US" dirty="0"/>
          </a:p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Anabilim</a:t>
            </a:r>
            <a:r>
              <a:rPr lang="en-US" dirty="0" smtClean="0"/>
              <a:t> Dalı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hazırlayın</a:t>
            </a:r>
            <a:endParaRPr lang="en-US" dirty="0" smtClean="0"/>
          </a:p>
          <a:p>
            <a:pPr lvl="1"/>
            <a:r>
              <a:rPr lang="en-US" dirty="0" err="1" smtClean="0"/>
              <a:t>Sevdiğiniz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dizide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Simpsonlar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çizgi</a:t>
            </a:r>
            <a:r>
              <a:rPr lang="en-US" dirty="0" smtClean="0"/>
              <a:t> </a:t>
            </a:r>
            <a:r>
              <a:rPr lang="en-US" dirty="0" err="1" smtClean="0"/>
              <a:t>dizi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endParaRPr lang="en-US" dirty="0" smtClean="0"/>
          </a:p>
          <a:p>
            <a:pPr lvl="1"/>
            <a:r>
              <a:rPr lang="tr-TR" b="1" dirty="0" smtClean="0"/>
              <a:t>Y</a:t>
            </a:r>
            <a:r>
              <a:rPr lang="en-US" b="1" dirty="0" smtClean="0"/>
              <a:t>a da </a:t>
            </a:r>
            <a:r>
              <a:rPr lang="en-US" b="1" dirty="0" err="1" smtClean="0"/>
              <a:t>kendi</a:t>
            </a:r>
            <a:r>
              <a:rPr lang="en-US" b="1" dirty="0" smtClean="0"/>
              <a:t> </a:t>
            </a:r>
            <a:r>
              <a:rPr lang="en-US" b="1" dirty="0" err="1" smtClean="0"/>
              <a:t>ailenizin</a:t>
            </a:r>
            <a:r>
              <a:rPr lang="en-US" b="1" dirty="0" smtClean="0"/>
              <a:t> </a:t>
            </a:r>
            <a:r>
              <a:rPr lang="en-US" b="1" dirty="0" err="1" smtClean="0"/>
              <a:t>fotoğrafını</a:t>
            </a:r>
            <a:r>
              <a:rPr lang="en-US" b="1" dirty="0" smtClean="0"/>
              <a:t> </a:t>
            </a:r>
            <a:r>
              <a:rPr lang="en-US" b="1" dirty="0" err="1" smtClean="0"/>
              <a:t>getirebilirsiniz</a:t>
            </a:r>
            <a:r>
              <a:rPr lang="en-US" b="1" dirty="0" smtClean="0"/>
              <a:t>.</a:t>
            </a:r>
          </a:p>
          <a:p>
            <a:pPr marL="457200" lvl="1" indent="0">
              <a:buNone/>
            </a:pPr>
            <a:r>
              <a:rPr lang="en-US" b="1" i="1" dirty="0" err="1" smtClean="0"/>
              <a:t>Örneklerle</a:t>
            </a:r>
            <a:r>
              <a:rPr lang="en-US" b="1" i="1" dirty="0" smtClean="0"/>
              <a:t> </a:t>
            </a:r>
            <a:r>
              <a:rPr lang="en-US" b="1" i="1" dirty="0" err="1" smtClean="0"/>
              <a:t>ilgili</a:t>
            </a:r>
            <a:r>
              <a:rPr lang="en-US" b="1" i="1" dirty="0" smtClean="0"/>
              <a:t> </a:t>
            </a:r>
            <a:r>
              <a:rPr lang="en-US" b="1" i="1" dirty="0" err="1" smtClean="0"/>
              <a:t>minik</a:t>
            </a:r>
            <a:r>
              <a:rPr lang="en-US" b="1" i="1" dirty="0" smtClean="0"/>
              <a:t> </a:t>
            </a:r>
            <a:r>
              <a:rPr lang="en-US" b="1" i="1" dirty="0" err="1" smtClean="0"/>
              <a:t>bir</a:t>
            </a:r>
            <a:r>
              <a:rPr lang="en-US" b="1" i="1" dirty="0" smtClean="0"/>
              <a:t> </a:t>
            </a:r>
            <a:r>
              <a:rPr lang="en-US" b="1" i="1" dirty="0" err="1" smtClean="0"/>
              <a:t>tanıtım</a:t>
            </a:r>
            <a:r>
              <a:rPr lang="en-US" b="1" i="1" dirty="0" smtClean="0"/>
              <a:t>, </a:t>
            </a:r>
            <a:r>
              <a:rPr lang="en-US" b="1" i="1" dirty="0" err="1" smtClean="0"/>
              <a:t>kim</a:t>
            </a:r>
            <a:r>
              <a:rPr lang="en-US" b="1" i="1" dirty="0" smtClean="0"/>
              <a:t> </a:t>
            </a:r>
            <a:r>
              <a:rPr lang="en-US" b="1" i="1" dirty="0" err="1" smtClean="0"/>
              <a:t>kiminle</a:t>
            </a:r>
            <a:r>
              <a:rPr lang="en-US" b="1" i="1" dirty="0" smtClean="0"/>
              <a:t> </a:t>
            </a:r>
            <a:r>
              <a:rPr lang="en-US" b="1" i="1" dirty="0" err="1" smtClean="0"/>
              <a:t>akraba</a:t>
            </a:r>
            <a:r>
              <a:rPr lang="en-US" b="1" i="1" dirty="0" smtClean="0"/>
              <a:t>, </a:t>
            </a:r>
            <a:r>
              <a:rPr lang="en-US" b="1" i="1" dirty="0" err="1" smtClean="0"/>
              <a:t>akrablık</a:t>
            </a:r>
            <a:r>
              <a:rPr lang="en-US" b="1" i="1" dirty="0" smtClean="0"/>
              <a:t> </a:t>
            </a:r>
            <a:r>
              <a:rPr lang="en-US" b="1" i="1" dirty="0" err="1" smtClean="0"/>
              <a:t>ilişkisi</a:t>
            </a:r>
            <a:r>
              <a:rPr lang="en-US" b="1" i="1" dirty="0" smtClean="0"/>
              <a:t> </a:t>
            </a:r>
            <a:r>
              <a:rPr lang="en-US" b="1" i="1" dirty="0" err="1" smtClean="0"/>
              <a:t>nasıl</a:t>
            </a:r>
            <a:r>
              <a:rPr lang="en-US" b="1" i="1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70" y="527605"/>
            <a:ext cx="1921620" cy="20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596540"/>
            <a:ext cx="7940660" cy="391880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Yaşayan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organizmalar</a:t>
            </a:r>
            <a:r>
              <a:rPr lang="en-US" dirty="0" smtClean="0"/>
              <a:t> </a:t>
            </a:r>
            <a:r>
              <a:rPr lang="en-US" dirty="0" err="1" smtClean="0"/>
              <a:t>kendinin</a:t>
            </a:r>
            <a:r>
              <a:rPr lang="en-US" dirty="0" smtClean="0"/>
              <a:t> </a:t>
            </a:r>
            <a:r>
              <a:rPr lang="en-US" dirty="0" err="1" smtClean="0"/>
              <a:t>kopyasını</a:t>
            </a:r>
            <a:r>
              <a:rPr lang="en-US" dirty="0" smtClean="0"/>
              <a:t> </a:t>
            </a:r>
            <a:r>
              <a:rPr lang="en-US" dirty="0" err="1" smtClean="0"/>
              <a:t>yapmak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genlerini</a:t>
            </a:r>
            <a:r>
              <a:rPr lang="en-US" dirty="0" smtClean="0"/>
              <a:t> </a:t>
            </a:r>
            <a:r>
              <a:rPr lang="en-US" dirty="0" err="1" smtClean="0"/>
              <a:t>aktarmak</a:t>
            </a:r>
            <a:r>
              <a:rPr lang="en-US" dirty="0" smtClean="0"/>
              <a:t> </a:t>
            </a:r>
            <a:r>
              <a:rPr lang="en-US" dirty="0" err="1" smtClean="0"/>
              <a:t>ister</a:t>
            </a:r>
            <a:r>
              <a:rPr lang="en-US" dirty="0" smtClean="0"/>
              <a:t>. Bu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yaşayan</a:t>
            </a:r>
            <a:r>
              <a:rPr lang="en-US" dirty="0" smtClean="0"/>
              <a:t> </a:t>
            </a:r>
            <a:r>
              <a:rPr lang="en-US" dirty="0" err="1" smtClean="0"/>
              <a:t>canlıları</a:t>
            </a:r>
            <a:r>
              <a:rPr lang="en-US" dirty="0" smtClean="0"/>
              <a:t> </a:t>
            </a:r>
            <a:r>
              <a:rPr lang="en-US" dirty="0" err="1" smtClean="0"/>
              <a:t>etkilemektedir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Genler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DNA </a:t>
            </a:r>
            <a:r>
              <a:rPr lang="en-US" dirty="0" err="1" smtClean="0"/>
              <a:t>parçalarıdır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kalıtımın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birimleridir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Görünüş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davranış</a:t>
            </a:r>
            <a:r>
              <a:rPr lang="en-US" dirty="0" smtClean="0"/>
              <a:t>,</a:t>
            </a:r>
          </a:p>
          <a:p>
            <a:pPr lvl="1"/>
            <a:r>
              <a:rPr lang="de-DE" dirty="0" err="1" smtClean="0"/>
              <a:t>Ü</a:t>
            </a:r>
            <a:r>
              <a:rPr lang="en-US" dirty="0" err="1" smtClean="0"/>
              <a:t>reme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Verim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karatkerler</a:t>
            </a:r>
            <a:r>
              <a:rPr lang="en-US" dirty="0" smtClean="0"/>
              <a:t> </a:t>
            </a:r>
            <a:r>
              <a:rPr lang="en-US" dirty="0" err="1" smtClean="0"/>
              <a:t>genlerin</a:t>
            </a:r>
            <a:r>
              <a:rPr lang="en-US" dirty="0" smtClean="0"/>
              <a:t> </a:t>
            </a:r>
            <a:r>
              <a:rPr lang="en-US" dirty="0" err="1" smtClean="0"/>
              <a:t>kontrolündedir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6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biyoloji</a:t>
            </a:r>
            <a:r>
              <a:rPr lang="en-US" dirty="0" smtClean="0"/>
              <a:t> </a:t>
            </a:r>
            <a:r>
              <a:rPr lang="en-US" dirty="0" err="1" smtClean="0"/>
              <a:t>bilimlerinin</a:t>
            </a:r>
            <a:r>
              <a:rPr lang="en-US" dirty="0" smtClean="0"/>
              <a:t> </a:t>
            </a:r>
            <a:r>
              <a:rPr lang="en-US" dirty="0" err="1" smtClean="0"/>
              <a:t>merkezinde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alır</a:t>
            </a:r>
            <a:r>
              <a:rPr lang="en-US" dirty="0" smtClean="0"/>
              <a:t> </a:t>
            </a:r>
            <a:r>
              <a:rPr lang="en-US" dirty="0" err="1" smtClean="0"/>
              <a:t>çünkü</a:t>
            </a:r>
            <a:r>
              <a:rPr lang="en-US" dirty="0" smtClean="0"/>
              <a:t> </a:t>
            </a:r>
            <a:r>
              <a:rPr lang="en-US" dirty="0" err="1" smtClean="0"/>
              <a:t>bioloji</a:t>
            </a:r>
            <a:r>
              <a:rPr lang="en-US" dirty="0" smtClean="0"/>
              <a:t> </a:t>
            </a:r>
            <a:r>
              <a:rPr lang="en-US" dirty="0" err="1" smtClean="0"/>
              <a:t>genlere</a:t>
            </a:r>
            <a:r>
              <a:rPr lang="en-US" dirty="0" smtClean="0"/>
              <a:t> </a:t>
            </a:r>
            <a:r>
              <a:rPr lang="en-US" dirty="0" err="1" smtClean="0"/>
              <a:t>bağlıdır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Bitkileri</a:t>
            </a:r>
            <a:r>
              <a:rPr lang="en-US" dirty="0" smtClean="0"/>
              <a:t> </a:t>
            </a:r>
            <a:r>
              <a:rPr lang="en-US" dirty="0" err="1" smtClean="0"/>
              <a:t>hayvanlar</a:t>
            </a:r>
            <a:r>
              <a:rPr lang="en-US" dirty="0" smtClean="0"/>
              <a:t>, </a:t>
            </a:r>
            <a:r>
              <a:rPr lang="en-US" dirty="0" err="1" smtClean="0"/>
              <a:t>bakteriler</a:t>
            </a:r>
            <a:r>
              <a:rPr lang="en-US" dirty="0" smtClean="0"/>
              <a:t>, </a:t>
            </a:r>
            <a:r>
              <a:rPr lang="en-US" dirty="0" err="1" smtClean="0"/>
              <a:t>virüsler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6" name="Picture 5" descr="shutterstock_3075267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3276295"/>
            <a:ext cx="30480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260" y="5414165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www.coopergenomics.com</a:t>
            </a:r>
            <a:r>
              <a:rPr lang="en-US" dirty="0"/>
              <a:t>/blog/disease-awareness/a-week-in-genetics/</a:t>
            </a:r>
          </a:p>
        </p:txBody>
      </p:sp>
    </p:spTree>
    <p:extLst>
      <p:ext uri="{BB962C8B-B14F-4D97-AF65-F5344CB8AC3E}">
        <p14:creationId xmlns:p14="http://schemas.microsoft.com/office/powerpoint/2010/main" val="72598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100 </a:t>
            </a:r>
            <a:r>
              <a:rPr lang="en-US" dirty="0" err="1" smtClean="0"/>
              <a:t>trilyon</a:t>
            </a:r>
            <a:r>
              <a:rPr lang="en-US" dirty="0" smtClean="0"/>
              <a:t> gen! </a:t>
            </a:r>
            <a:endParaRPr lang="en-US" dirty="0"/>
          </a:p>
          <a:p>
            <a:r>
              <a:rPr lang="en-US" dirty="0" smtClean="0"/>
              <a:t>0.1-2gr DNA.</a:t>
            </a:r>
            <a:endParaRPr lang="en-US" dirty="0"/>
          </a:p>
        </p:txBody>
      </p:sp>
      <p:pic>
        <p:nvPicPr>
          <p:cNvPr id="4" name="Picture 3" descr="G2100472-Close-up_of_a_test_tube_containing_a_sample_of_D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1749245"/>
            <a:ext cx="3206805" cy="43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8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Tarih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Alt </a:t>
            </a:r>
            <a:r>
              <a:rPr lang="en-US" dirty="0" err="1" smtClean="0"/>
              <a:t>Dallar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733855"/>
          </a:xfrm>
        </p:spPr>
        <p:txBody>
          <a:bodyPr>
            <a:normAutofit/>
          </a:bodyPr>
          <a:lstStyle/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bölümlerle</a:t>
            </a:r>
            <a:r>
              <a:rPr lang="en-US" dirty="0" smtClean="0"/>
              <a:t> </a:t>
            </a:r>
            <a:r>
              <a:rPr lang="en-US" dirty="0" err="1" smtClean="0"/>
              <a:t>karşılaştırıldığından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bilim</a:t>
            </a:r>
            <a:r>
              <a:rPr lang="en-US" dirty="0" smtClean="0"/>
              <a:t> </a:t>
            </a:r>
            <a:r>
              <a:rPr lang="en-US" dirty="0" err="1" smtClean="0"/>
              <a:t>dalıdır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1859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Doğal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seleksiyonun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keşfi</a:t>
            </a:r>
            <a:r>
              <a:rPr lang="en-US" dirty="0">
                <a:sym typeface="Wingdings"/>
              </a:rPr>
              <a:t>,</a:t>
            </a:r>
            <a:r>
              <a:rPr lang="en-US" dirty="0" smtClean="0"/>
              <a:t> Charles Darwin.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1865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>
                <a:sym typeface="Wingdings"/>
              </a:rPr>
              <a:t>Kalıtımın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temellerinin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keşfi</a:t>
            </a:r>
            <a:r>
              <a:rPr lang="en-US" dirty="0" smtClean="0"/>
              <a:t>, </a:t>
            </a:r>
            <a:r>
              <a:rPr lang="en-US" dirty="0" err="1" smtClean="0"/>
              <a:t>Gregor</a:t>
            </a:r>
            <a:r>
              <a:rPr lang="en-US" dirty="0" smtClean="0"/>
              <a:t> Mendel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217786540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310" y="3123590"/>
            <a:ext cx="1783079" cy="19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2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9-26 at 12.3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770" y="2512770"/>
            <a:ext cx="2759224" cy="27130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4"/>
            <a:ext cx="8229600" cy="47338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1865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Mendel, </a:t>
            </a:r>
            <a:r>
              <a:rPr lang="en-US" dirty="0" err="1" smtClean="0"/>
              <a:t>bezelyede</a:t>
            </a:r>
            <a:r>
              <a:rPr lang="en-US" dirty="0" smtClean="0"/>
              <a:t> 7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çalıştı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bezelyeleri</a:t>
            </a:r>
            <a:r>
              <a:rPr lang="en-US" dirty="0" smtClean="0"/>
              <a:t> </a:t>
            </a:r>
            <a:r>
              <a:rPr lang="en-US" dirty="0" err="1" smtClean="0"/>
              <a:t>çaprazladı</a:t>
            </a:r>
            <a:r>
              <a:rPr lang="en-US" dirty="0" smtClean="0"/>
              <a:t>. </a:t>
            </a:r>
            <a:endParaRPr lang="en-US" i="1" dirty="0" smtClean="0"/>
          </a:p>
          <a:p>
            <a:pPr lvl="1"/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bilim</a:t>
            </a:r>
            <a:r>
              <a:rPr lang="en-US" dirty="0" smtClean="0"/>
              <a:t> </a:t>
            </a:r>
            <a:r>
              <a:rPr lang="en-US" dirty="0" err="1" smtClean="0"/>
              <a:t>dünyası</a:t>
            </a:r>
            <a:r>
              <a:rPr lang="en-US" dirty="0" smtClean="0"/>
              <a:t> </a:t>
            </a:r>
            <a:r>
              <a:rPr lang="en-US" dirty="0" err="1" smtClean="0"/>
              <a:t>anlayamadı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dikkate</a:t>
            </a:r>
            <a:r>
              <a:rPr lang="en-US" dirty="0" smtClean="0"/>
              <a:t> </a:t>
            </a:r>
            <a:r>
              <a:rPr lang="en-US" dirty="0" err="1" smtClean="0"/>
              <a:t>almadı</a:t>
            </a:r>
            <a:r>
              <a:rPr lang="en-US" dirty="0" smtClean="0"/>
              <a:t>!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1875-1880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çekirdeği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kondu</a:t>
            </a:r>
            <a:endParaRPr lang="en-US" dirty="0" smtClean="0"/>
          </a:p>
          <a:p>
            <a:r>
              <a:rPr lang="en-US" dirty="0" smtClean="0"/>
              <a:t>1883</a:t>
            </a:r>
            <a:r>
              <a:rPr lang="en-US" dirty="0" smtClean="0">
                <a:sym typeface="Wingdings"/>
              </a:rPr>
              <a:t> Roux-Weisman </a:t>
            </a:r>
            <a:r>
              <a:rPr lang="en-US" dirty="0" err="1" smtClean="0">
                <a:sym typeface="Wingdings"/>
              </a:rPr>
              <a:t>kromozomların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önemi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ortaya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kondu</a:t>
            </a:r>
            <a:r>
              <a:rPr lang="en-US" dirty="0" smtClean="0">
                <a:sym typeface="Wingdings"/>
              </a:rPr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458115"/>
          </a:xfrm>
        </p:spPr>
        <p:txBody>
          <a:bodyPr>
            <a:noAutofit/>
          </a:bodyPr>
          <a:lstStyle/>
          <a:p>
            <a:r>
              <a:rPr lang="en-US" dirty="0"/>
              <a:t>Brief History </a:t>
            </a:r>
            <a:endParaRPr lang="en-US" b="1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6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Brief History and Subdivisions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58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1869</a:t>
            </a:r>
            <a:r>
              <a:rPr lang="en-US" dirty="0" smtClean="0">
                <a:sym typeface="Wingdings"/>
              </a:rPr>
              <a:t></a:t>
            </a:r>
            <a:r>
              <a:rPr lang="de-DE" dirty="0" smtClean="0"/>
              <a:t>Friedrich </a:t>
            </a:r>
            <a:r>
              <a:rPr lang="de-DE" dirty="0" err="1" smtClean="0"/>
              <a:t>Miescher</a:t>
            </a:r>
            <a:r>
              <a:rPr lang="de-DE" dirty="0" smtClean="0"/>
              <a:t> </a:t>
            </a:r>
            <a:r>
              <a:rPr lang="en-US" dirty="0" err="1" smtClean="0"/>
              <a:t>DNA’yı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etti</a:t>
            </a:r>
            <a:endParaRPr lang="de-DE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1879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Mitoz </a:t>
            </a:r>
            <a:r>
              <a:rPr lang="en-US" dirty="0" err="1" smtClean="0"/>
              <a:t>tanımlandı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1900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DeViries</a:t>
            </a:r>
            <a:r>
              <a:rPr lang="en-US" dirty="0"/>
              <a:t>, </a:t>
            </a:r>
            <a:r>
              <a:rPr lang="en-US" dirty="0" err="1"/>
              <a:t>Correns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von </a:t>
            </a:r>
            <a:r>
              <a:rPr lang="en-US" dirty="0" err="1" smtClean="0"/>
              <a:t>Tschermak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Mendel’in</a:t>
            </a:r>
            <a:r>
              <a:rPr lang="en-US" dirty="0" smtClean="0"/>
              <a:t> </a:t>
            </a:r>
            <a:r>
              <a:rPr lang="en-US" dirty="0" err="1" smtClean="0"/>
              <a:t>çalışmaları</a:t>
            </a:r>
            <a:r>
              <a:rPr lang="en-US" dirty="0" smtClean="0"/>
              <a:t> </a:t>
            </a:r>
            <a:r>
              <a:rPr lang="en-US" dirty="0" err="1" smtClean="0"/>
              <a:t>yeniden</a:t>
            </a:r>
            <a:r>
              <a:rPr lang="en-US" dirty="0" smtClean="0"/>
              <a:t> </a:t>
            </a:r>
            <a:r>
              <a:rPr lang="en-US" dirty="0" err="1" smtClean="0"/>
              <a:t>keşfedildi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6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6 at 20.0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385" y="1901951"/>
            <a:ext cx="4337658" cy="36649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4" y="1901951"/>
            <a:ext cx="5497380" cy="4376918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1902 Walter Sutton </a:t>
            </a:r>
            <a:r>
              <a:rPr lang="en-US" dirty="0" err="1" smtClean="0">
                <a:sym typeface="Wingdings"/>
              </a:rPr>
              <a:t>tarafından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kromozomlar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keşfedildi</a:t>
            </a:r>
            <a:r>
              <a:rPr lang="en-US" dirty="0" smtClean="0">
                <a:sym typeface="Wingdings"/>
              </a:rPr>
              <a:t>.</a:t>
            </a:r>
          </a:p>
          <a:p>
            <a:endParaRPr lang="en-US" i="1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1911 </a:t>
            </a:r>
            <a:r>
              <a:rPr lang="en-US" dirty="0" err="1">
                <a:sym typeface="Wingdings"/>
              </a:rPr>
              <a:t>Morgoan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Sturtvent</a:t>
            </a:r>
            <a:r>
              <a:rPr lang="en-US" dirty="0" smtClean="0">
                <a:sym typeface="Wingdings"/>
              </a:rPr>
              <a:t> “</a:t>
            </a:r>
            <a:r>
              <a:rPr lang="en-US" dirty="0" err="1" smtClean="0">
                <a:sym typeface="Wingdings"/>
              </a:rPr>
              <a:t>Kromozomlar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genleri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taşıyor</a:t>
            </a:r>
            <a:r>
              <a:rPr lang="en-US" dirty="0">
                <a:sym typeface="Wingdings"/>
              </a:rPr>
              <a:t>!</a:t>
            </a:r>
            <a:r>
              <a:rPr lang="en-US" dirty="0" smtClean="0">
                <a:sym typeface="Wingdings"/>
              </a:rPr>
              <a:t>”</a:t>
            </a:r>
            <a:endParaRPr lang="en-US" dirty="0"/>
          </a:p>
          <a:p>
            <a:r>
              <a:rPr lang="en-US" dirty="0" smtClean="0"/>
              <a:t>1931</a:t>
            </a:r>
            <a:r>
              <a:rPr lang="en-US" dirty="0" smtClean="0">
                <a:sym typeface="Wingdings"/>
              </a:rPr>
              <a:t> McClintock </a:t>
            </a:r>
            <a:r>
              <a:rPr lang="en-US" dirty="0" err="1" smtClean="0">
                <a:sym typeface="Wingdings"/>
              </a:rPr>
              <a:t>rekombinasyon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olayınu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açıkladı</a:t>
            </a:r>
            <a:r>
              <a:rPr lang="en-US" dirty="0" smtClean="0">
                <a:sym typeface="Wingdings"/>
              </a:rPr>
              <a:t>. </a:t>
            </a:r>
          </a:p>
          <a:p>
            <a:r>
              <a:rPr lang="en-US" dirty="0" smtClean="0">
                <a:sym typeface="Wingdings"/>
              </a:rPr>
              <a:t>1953 </a:t>
            </a:r>
            <a:r>
              <a:rPr lang="en-US" dirty="0" err="1" smtClean="0">
                <a:sym typeface="Wingdings"/>
              </a:rPr>
              <a:t>DNA’nın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yapısı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ortaya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kondu</a:t>
            </a:r>
            <a:r>
              <a:rPr lang="en-US" dirty="0" smtClean="0">
                <a:sym typeface="Wingdings"/>
              </a:rPr>
              <a:t>??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458115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D9D9D9"/>
                </a:solidFill>
              </a:rPr>
              <a:t>Genetik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kavramının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tanımı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ve</a:t>
            </a:r>
            <a:r>
              <a:rPr lang="en-US" dirty="0" smtClean="0">
                <a:solidFill>
                  <a:srgbClr val="D9D9D9"/>
                </a:solidFill>
              </a:rPr>
              <a:t/>
            </a:r>
            <a:br>
              <a:rPr lang="en-US" dirty="0" smtClean="0">
                <a:solidFill>
                  <a:srgbClr val="D9D9D9"/>
                </a:solidFill>
              </a:rPr>
            </a:br>
            <a:r>
              <a:rPr lang="en-US" b="1" dirty="0" err="1" smtClean="0">
                <a:solidFill>
                  <a:srgbClr val="D9D9D9"/>
                </a:solidFill>
              </a:rPr>
              <a:t>Tarihçe</a:t>
            </a:r>
            <a:endParaRPr lang="en-US" b="1" dirty="0">
              <a:solidFill>
                <a:srgbClr val="D9D9D9"/>
              </a:solidFill>
            </a:endParaRPr>
          </a:p>
        </p:txBody>
      </p:sp>
      <p:pic>
        <p:nvPicPr>
          <p:cNvPr id="6" name="Picture 5" descr="Screen Shot 2017-09-26 at 20.06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60" y="17979"/>
            <a:ext cx="2133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3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5039265" cy="4581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Seleksiyon</a:t>
            </a:r>
            <a:r>
              <a:rPr lang="en-US" dirty="0" smtClean="0"/>
              <a:t>,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Evrimin</a:t>
            </a:r>
            <a:r>
              <a:rPr lang="en-US" dirty="0" smtClean="0"/>
              <a:t> </a:t>
            </a:r>
            <a:r>
              <a:rPr lang="en-US" dirty="0" err="1" smtClean="0"/>
              <a:t>temeli</a:t>
            </a:r>
            <a:r>
              <a:rPr lang="en-US" dirty="0" smtClean="0"/>
              <a:t> </a:t>
            </a:r>
            <a:r>
              <a:rPr lang="en-US" dirty="0" err="1" smtClean="0"/>
              <a:t>nedir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0" y="297088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9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Aslında</a:t>
            </a:r>
            <a:r>
              <a:rPr lang="en-US" dirty="0" smtClean="0"/>
              <a:t> </a:t>
            </a:r>
            <a:r>
              <a:rPr lang="en-US" dirty="0" err="1" smtClean="0"/>
              <a:t>oldukça</a:t>
            </a:r>
            <a:r>
              <a:rPr lang="en-US" dirty="0" smtClean="0"/>
              <a:t> </a:t>
            </a:r>
            <a:r>
              <a:rPr lang="en-US" dirty="0" err="1" smtClean="0"/>
              <a:t>basit</a:t>
            </a:r>
            <a:r>
              <a:rPr lang="en-US" dirty="0" smtClean="0"/>
              <a:t>; </a:t>
            </a:r>
          </a:p>
          <a:p>
            <a:pPr lvl="1"/>
            <a:r>
              <a:rPr lang="en-US" b="1" dirty="0" err="1" smtClean="0"/>
              <a:t>Hayatta</a:t>
            </a:r>
            <a:r>
              <a:rPr lang="en-US" b="1" dirty="0" smtClean="0"/>
              <a:t> </a:t>
            </a:r>
            <a:r>
              <a:rPr lang="en-US" b="1" dirty="0" err="1" smtClean="0"/>
              <a:t>kalmak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üremek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hayatta</a:t>
            </a:r>
            <a:r>
              <a:rPr lang="en-US" dirty="0" smtClean="0"/>
              <a:t> </a:t>
            </a:r>
            <a:r>
              <a:rPr lang="en-US" dirty="0" err="1" smtClean="0"/>
              <a:t>kalıyoruz</a:t>
            </a:r>
            <a:r>
              <a:rPr lang="en-US" dirty="0" smtClean="0"/>
              <a:t>,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adapte</a:t>
            </a:r>
            <a:r>
              <a:rPr lang="en-US" dirty="0" smtClean="0"/>
              <a:t> </a:t>
            </a:r>
            <a:r>
              <a:rPr lang="en-US" dirty="0" err="1" smtClean="0"/>
              <a:t>oluyoruz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bunlar</a:t>
            </a:r>
            <a:r>
              <a:rPr lang="en-US" dirty="0" smtClean="0"/>
              <a:t> </a:t>
            </a:r>
            <a:r>
              <a:rPr lang="en-US" dirty="0" err="1" smtClean="0"/>
              <a:t>yapılabilirliği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çeşitlilikten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alıyor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4192525"/>
            <a:ext cx="2286000" cy="2286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4070" y="680005"/>
            <a:ext cx="503926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Doğal Seleksiyon, Darwin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8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 </a:t>
            </a:r>
            <a:r>
              <a:rPr lang="en-US" dirty="0" err="1" smtClean="0"/>
              <a:t>dersin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Hepimiz</a:t>
            </a:r>
            <a:r>
              <a:rPr lang="en-US" dirty="0" smtClean="0"/>
              <a:t> </a:t>
            </a:r>
            <a:r>
              <a:rPr lang="en-US" dirty="0" err="1" smtClean="0"/>
              <a:t>biraz</a:t>
            </a:r>
            <a:r>
              <a:rPr lang="en-US" dirty="0" smtClean="0"/>
              <a:t> </a:t>
            </a:r>
            <a:r>
              <a:rPr lang="en-US" dirty="0" err="1" smtClean="0"/>
              <a:t>bildiğimiz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(?), </a:t>
            </a:r>
            <a:br>
              <a:rPr lang="en-US" dirty="0" smtClean="0"/>
            </a:br>
            <a:r>
              <a:rPr lang="en-US" dirty="0" err="1" smtClean="0"/>
              <a:t>bilgilerinizi</a:t>
            </a:r>
            <a:r>
              <a:rPr lang="en-US" dirty="0" smtClean="0"/>
              <a:t> </a:t>
            </a:r>
            <a:r>
              <a:rPr lang="en-US" dirty="0" err="1" smtClean="0"/>
              <a:t>tazelemek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konusunun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genetiğin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işlediğini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edip</a:t>
            </a:r>
            <a:r>
              <a:rPr lang="en-US" dirty="0" smtClean="0"/>
              <a:t> </a:t>
            </a:r>
            <a:r>
              <a:rPr lang="en-US" dirty="0" err="1" smtClean="0"/>
              <a:t>anlayabilmeniz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kavramları</a:t>
            </a:r>
            <a:r>
              <a:rPr lang="en-US" dirty="0" smtClean="0"/>
              <a:t> </a:t>
            </a:r>
            <a:r>
              <a:rPr lang="en-US" dirty="0" err="1" smtClean="0"/>
              <a:t>açıklamak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tanımlamak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gelişen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bölüm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bilgiler</a:t>
            </a:r>
            <a:r>
              <a:rPr lang="en-US" dirty="0" smtClean="0"/>
              <a:t> </a:t>
            </a:r>
            <a:r>
              <a:rPr lang="en-US" dirty="0" err="1" smtClean="0"/>
              <a:t>koyabileceğimiz</a:t>
            </a:r>
            <a:r>
              <a:rPr lang="en-US" dirty="0" smtClean="0"/>
              <a:t> </a:t>
            </a:r>
            <a:r>
              <a:rPr lang="en-US" dirty="0" err="1" smtClean="0"/>
              <a:t>sağlam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temelin</a:t>
            </a:r>
            <a:r>
              <a:rPr lang="en-US" dirty="0" smtClean="0"/>
              <a:t> </a:t>
            </a:r>
            <a:r>
              <a:rPr lang="en-US" dirty="0" err="1" smtClean="0"/>
              <a:t>oluşturulması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AA0231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85" y="4956050"/>
            <a:ext cx="1221640" cy="1380750"/>
          </a:xfrm>
          <a:prstGeom prst="rect">
            <a:avLst/>
          </a:prstGeom>
        </p:spPr>
      </p:pic>
      <p:pic>
        <p:nvPicPr>
          <p:cNvPr id="8" name="Picture 7" descr="AA0392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100" y="680310"/>
            <a:ext cx="3038856" cy="2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3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49003">
            <a:off x="59043" y="2602330"/>
            <a:ext cx="5497380" cy="4581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Hadi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düşünelim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Genetik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çeşitlilik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olmasa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ne </a:t>
            </a:r>
            <a:r>
              <a:rPr lang="en-US" dirty="0" err="1" smtClean="0">
                <a:solidFill>
                  <a:srgbClr val="000000"/>
                </a:solidFill>
              </a:rPr>
              <a:t>olurdu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tumblr_lyzr0ce10H1r7d96io1_4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80" y="3088676"/>
            <a:ext cx="5182820" cy="37693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8965" y="527605"/>
            <a:ext cx="549738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Düşünün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24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Kıtlık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soyun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tükenmesi</a:t>
            </a:r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Çeşitliliğin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yok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olması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soyun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tükenmesi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tr-TR" dirty="0" smtClean="0">
                <a:sym typeface="Wingdings"/>
              </a:rPr>
              <a:t>Y</a:t>
            </a:r>
            <a:r>
              <a:rPr lang="en-US" dirty="0" err="1" smtClean="0">
                <a:sym typeface="Wingdings"/>
              </a:rPr>
              <a:t>aşam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ortamlarının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yok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olması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soyun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tükenmesi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6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İrlanda</a:t>
            </a:r>
            <a:r>
              <a:rPr lang="en-US" dirty="0" smtClean="0"/>
              <a:t>,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Kıtlık</a:t>
            </a:r>
            <a:r>
              <a:rPr lang="en-US" dirty="0" smtClean="0"/>
              <a:t> 1845</a:t>
            </a:r>
            <a:r>
              <a:rPr lang="en-US" dirty="0"/>
              <a:t>–49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Kıtlık</a:t>
            </a:r>
            <a:r>
              <a:rPr lang="en-US" dirty="0" smtClean="0"/>
              <a:t> (</a:t>
            </a:r>
            <a:r>
              <a:rPr lang="en-US" dirty="0" err="1" smtClean="0"/>
              <a:t>İrlanda</a:t>
            </a:r>
            <a:r>
              <a:rPr lang="en-US" dirty="0" smtClean="0"/>
              <a:t> </a:t>
            </a:r>
            <a:r>
              <a:rPr lang="en-US" dirty="0" err="1" smtClean="0"/>
              <a:t>Patates</a:t>
            </a:r>
            <a:r>
              <a:rPr lang="en-US" dirty="0" smtClean="0"/>
              <a:t> </a:t>
            </a:r>
            <a:r>
              <a:rPr lang="en-US" dirty="0" err="1" smtClean="0"/>
              <a:t>Kıtlığı</a:t>
            </a:r>
            <a:r>
              <a:rPr lang="en-US" dirty="0" smtClean="0"/>
              <a:t>) </a:t>
            </a:r>
            <a:r>
              <a:rPr lang="en-US" dirty="0" err="1" smtClean="0"/>
              <a:t>İrlanda’da</a:t>
            </a:r>
            <a:r>
              <a:rPr lang="en-US" dirty="0" smtClean="0"/>
              <a:t> </a:t>
            </a:r>
            <a:r>
              <a:rPr lang="en-US" dirty="0" err="1" smtClean="0"/>
              <a:t>görülmüştür</a:t>
            </a:r>
            <a:endParaRPr lang="en-US" dirty="0" smtClean="0"/>
          </a:p>
          <a:p>
            <a:r>
              <a:rPr lang="en-US" i="1" dirty="0" err="1"/>
              <a:t>Phytophthora</a:t>
            </a:r>
            <a:r>
              <a:rPr lang="en-US" i="1" dirty="0"/>
              <a:t> </a:t>
            </a:r>
            <a:r>
              <a:rPr lang="en-US" i="1" dirty="0" err="1" smtClean="0"/>
              <a:t>infestans</a:t>
            </a:r>
            <a:r>
              <a:rPr lang="en-US" dirty="0" smtClean="0"/>
              <a:t> </a:t>
            </a:r>
            <a:r>
              <a:rPr lang="en-US" dirty="0" err="1" smtClean="0"/>
              <a:t>adında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mantar</a:t>
            </a:r>
            <a:r>
              <a:rPr lang="en-US" dirty="0" smtClean="0"/>
              <a:t> </a:t>
            </a:r>
            <a:r>
              <a:rPr lang="en-US" dirty="0" err="1" smtClean="0"/>
              <a:t>patates</a:t>
            </a:r>
            <a:r>
              <a:rPr lang="en-US" dirty="0" smtClean="0"/>
              <a:t> </a:t>
            </a:r>
            <a:r>
              <a:rPr lang="en-US" dirty="0" err="1" smtClean="0"/>
              <a:t>tarlalarını</a:t>
            </a:r>
            <a:r>
              <a:rPr lang="en-US" dirty="0" smtClean="0"/>
              <a:t> enfekte </a:t>
            </a:r>
            <a:r>
              <a:rPr lang="en-US" dirty="0" err="1" smtClean="0"/>
              <a:t>etmiş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patatesin</a:t>
            </a:r>
            <a:r>
              <a:rPr lang="en-US" dirty="0" smtClean="0"/>
              <a:t> </a:t>
            </a:r>
            <a:r>
              <a:rPr lang="en-US" dirty="0" err="1" smtClean="0"/>
              <a:t>yenilebilir</a:t>
            </a:r>
            <a:r>
              <a:rPr lang="en-US" dirty="0" smtClean="0"/>
              <a:t> </a:t>
            </a:r>
            <a:r>
              <a:rPr lang="en-US" dirty="0" err="1" smtClean="0"/>
              <a:t>herşeyi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küf</a:t>
            </a:r>
            <a:r>
              <a:rPr lang="en-US" dirty="0" smtClean="0"/>
              <a:t> </a:t>
            </a:r>
            <a:r>
              <a:rPr lang="en-US" dirty="0" err="1" smtClean="0"/>
              <a:t>oluşturarak</a:t>
            </a:r>
            <a:r>
              <a:rPr lang="en-US" dirty="0" smtClean="0"/>
              <a:t> </a:t>
            </a:r>
            <a:r>
              <a:rPr lang="en-US" dirty="0" err="1" smtClean="0"/>
              <a:t>patatesleri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en-US" dirty="0" smtClean="0"/>
              <a:t> </a:t>
            </a:r>
            <a:r>
              <a:rPr lang="en-US" dirty="0" err="1" smtClean="0"/>
              <a:t>etmiş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Avrupa’da</a:t>
            </a:r>
            <a:r>
              <a:rPr lang="en-US" dirty="0" smtClean="0"/>
              <a:t> 19.yy’da </a:t>
            </a:r>
            <a:r>
              <a:rPr lang="en-US" dirty="0" err="1" smtClean="0"/>
              <a:t>görülmüş</a:t>
            </a:r>
            <a:r>
              <a:rPr lang="en-US" dirty="0" smtClean="0"/>
              <a:t> en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kıtlık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bilinmektedir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1581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246895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596540"/>
            <a:ext cx="8093365" cy="3918803"/>
          </a:xfrm>
        </p:spPr>
        <p:txBody>
          <a:bodyPr>
            <a:normAutofit/>
          </a:bodyPr>
          <a:lstStyle/>
          <a:p>
            <a:r>
              <a:rPr lang="en-US" dirty="0" err="1" smtClean="0"/>
              <a:t>Patates</a:t>
            </a:r>
            <a:r>
              <a:rPr lang="en-US" dirty="0" smtClean="0"/>
              <a:t>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besin</a:t>
            </a:r>
            <a:r>
              <a:rPr lang="en-US" dirty="0" smtClean="0"/>
              <a:t> </a:t>
            </a:r>
            <a:r>
              <a:rPr lang="en-US" dirty="0" err="1" smtClean="0"/>
              <a:t>kaynağı</a:t>
            </a:r>
            <a:r>
              <a:rPr lang="en-US" dirty="0" smtClean="0"/>
              <a:t> </a:t>
            </a:r>
            <a:r>
              <a:rPr lang="en-US" dirty="0" err="1" smtClean="0"/>
              <a:t>idi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tane</a:t>
            </a:r>
            <a:r>
              <a:rPr lang="en-US" dirty="0" smtClean="0"/>
              <a:t> </a:t>
            </a:r>
            <a:r>
              <a:rPr lang="en-US" dirty="0" err="1" smtClean="0"/>
              <a:t>patates</a:t>
            </a:r>
            <a:r>
              <a:rPr lang="en-US" dirty="0" smtClean="0"/>
              <a:t> </a:t>
            </a:r>
            <a:r>
              <a:rPr lang="en-US" dirty="0" err="1" smtClean="0"/>
              <a:t>türünün</a:t>
            </a:r>
            <a:r>
              <a:rPr lang="en-US" dirty="0" smtClean="0"/>
              <a:t> </a:t>
            </a:r>
            <a:r>
              <a:rPr lang="en-US" dirty="0" err="1" smtClean="0"/>
              <a:t>verim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 </a:t>
            </a:r>
            <a:r>
              <a:rPr lang="en-US" dirty="0" err="1" smtClean="0"/>
              <a:t>yüzünden</a:t>
            </a:r>
            <a:r>
              <a:rPr lang="en-US" dirty="0" smtClean="0"/>
              <a:t> </a:t>
            </a:r>
            <a:r>
              <a:rPr lang="en-US" dirty="0" err="1" smtClean="0"/>
              <a:t>tercih</a:t>
            </a:r>
            <a:r>
              <a:rPr lang="en-US" dirty="0" smtClean="0"/>
              <a:t> </a:t>
            </a:r>
            <a:r>
              <a:rPr lang="en-US" dirty="0" err="1" smtClean="0"/>
              <a:t>edilerek</a:t>
            </a:r>
            <a:r>
              <a:rPr lang="en-US" dirty="0" smtClean="0"/>
              <a:t> </a:t>
            </a:r>
            <a:r>
              <a:rPr lang="en-US" dirty="0" err="1" smtClean="0"/>
              <a:t>yetiştirilmesi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çeşitliliğin</a:t>
            </a:r>
            <a:r>
              <a:rPr lang="en-US" dirty="0" smtClean="0"/>
              <a:t> </a:t>
            </a:r>
            <a:r>
              <a:rPr lang="en-US" dirty="0" err="1" smtClean="0"/>
              <a:t>azalmasına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oldu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zamanda</a:t>
            </a:r>
            <a:r>
              <a:rPr lang="en-US" dirty="0" smtClean="0"/>
              <a:t> </a:t>
            </a:r>
            <a:r>
              <a:rPr lang="en-US" dirty="0" err="1" smtClean="0"/>
              <a:t>bitkinin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hastalığa</a:t>
            </a:r>
            <a:r>
              <a:rPr lang="en-US" dirty="0" smtClean="0"/>
              <a:t> </a:t>
            </a:r>
            <a:r>
              <a:rPr lang="en-US" dirty="0" err="1" smtClean="0"/>
              <a:t>karşı</a:t>
            </a:r>
            <a:r>
              <a:rPr lang="en-US" dirty="0" smtClean="0"/>
              <a:t> </a:t>
            </a:r>
            <a:r>
              <a:rPr lang="en-US" dirty="0" err="1" smtClean="0"/>
              <a:t>direncinin</a:t>
            </a:r>
            <a:r>
              <a:rPr lang="en-US" dirty="0" smtClean="0"/>
              <a:t> de </a:t>
            </a:r>
            <a:r>
              <a:rPr lang="en-US" dirty="0" err="1" smtClean="0"/>
              <a:t>azalmasına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oldu</a:t>
            </a:r>
            <a:r>
              <a:rPr lang="mr-IN" dirty="0" smtClean="0"/>
              <a:t>…</a:t>
            </a:r>
            <a:endParaRPr lang="tr-TR" dirty="0"/>
          </a:p>
          <a:p>
            <a:r>
              <a:rPr lang="en-US" dirty="0" smtClean="0"/>
              <a:t>B</a:t>
            </a:r>
            <a:r>
              <a:rPr lang="tr-TR" dirty="0" smtClean="0"/>
              <a:t>öylece de İrlanda ülke olarak kıtlığa karşı hassas konuma geldi.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1581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/event/Great-Famine-Irish-history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8965" y="680310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İrlanda</a:t>
            </a:r>
            <a:r>
              <a:rPr lang="en-US" dirty="0" smtClean="0"/>
              <a:t>,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Kıtlık</a:t>
            </a:r>
            <a:r>
              <a:rPr lang="en-US" dirty="0" smtClean="0"/>
              <a:t> 1845–49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13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527605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/>
              <a:t>1 </a:t>
            </a:r>
            <a:r>
              <a:rPr lang="en-US" dirty="0" err="1" smtClean="0"/>
              <a:t>milyon</a:t>
            </a:r>
            <a:r>
              <a:rPr lang="en-US" dirty="0" smtClean="0"/>
              <a:t> </a:t>
            </a:r>
            <a:r>
              <a:rPr lang="en-US" dirty="0" err="1" smtClean="0"/>
              <a:t>insan</a:t>
            </a:r>
            <a:r>
              <a:rPr lang="en-US" dirty="0" smtClean="0"/>
              <a:t> </a:t>
            </a:r>
            <a:r>
              <a:rPr lang="en-US" dirty="0" err="1" smtClean="0"/>
              <a:t>açlıktan</a:t>
            </a:r>
            <a:r>
              <a:rPr lang="en-US" dirty="0" smtClean="0"/>
              <a:t> </a:t>
            </a:r>
            <a:r>
              <a:rPr lang="en-US" dirty="0" err="1" smtClean="0"/>
              <a:t>öldü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8-09-25 at 13.09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1132314"/>
            <a:ext cx="5384800" cy="570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1581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283979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443835"/>
            <a:ext cx="8229600" cy="3918803"/>
          </a:xfrm>
        </p:spPr>
        <p:txBody>
          <a:bodyPr/>
          <a:lstStyle/>
          <a:p>
            <a:r>
              <a:rPr lang="en-US" dirty="0" smtClean="0"/>
              <a:t>Darwin </a:t>
            </a:r>
            <a:r>
              <a:rPr lang="en-US" dirty="0" err="1" smtClean="0"/>
              <a:t>ispinoz</a:t>
            </a:r>
            <a:r>
              <a:rPr lang="en-US" dirty="0" smtClean="0"/>
              <a:t> </a:t>
            </a:r>
            <a:r>
              <a:rPr lang="en-US" dirty="0" err="1" smtClean="0"/>
              <a:t>kuşlarının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çevre</a:t>
            </a:r>
            <a:r>
              <a:rPr lang="en-US" dirty="0" smtClean="0"/>
              <a:t> </a:t>
            </a:r>
            <a:r>
              <a:rPr lang="en-US" dirty="0" err="1" smtClean="0"/>
              <a:t>koşullarına</a:t>
            </a:r>
            <a:r>
              <a:rPr lang="en-US" dirty="0" smtClean="0"/>
              <a:t> </a:t>
            </a:r>
            <a:r>
              <a:rPr lang="en-US" dirty="0" err="1" smtClean="0"/>
              <a:t>uyum</a:t>
            </a:r>
            <a:r>
              <a:rPr lang="en-US" dirty="0" smtClean="0"/>
              <a:t> </a:t>
            </a:r>
            <a:r>
              <a:rPr lang="en-US" dirty="0" err="1" smtClean="0"/>
              <a:t>sağladığını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koydu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kuşlar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zamanda</a:t>
            </a:r>
            <a:r>
              <a:rPr lang="en-US" dirty="0" smtClean="0"/>
              <a:t> </a:t>
            </a:r>
            <a:r>
              <a:rPr lang="en-US" b="1" dirty="0" smtClean="0"/>
              <a:t>gaga </a:t>
            </a:r>
            <a:r>
              <a:rPr lang="en-US" b="1" dirty="0" err="1" smtClean="0"/>
              <a:t>şekli</a:t>
            </a:r>
            <a:r>
              <a:rPr lang="en-US" b="1" dirty="0" smtClean="0"/>
              <a:t>, </a:t>
            </a:r>
            <a:r>
              <a:rPr lang="en-US" b="1" dirty="0" err="1" smtClean="0"/>
              <a:t>besin</a:t>
            </a:r>
            <a:r>
              <a:rPr lang="en-US" b="1" dirty="0" smtClean="0"/>
              <a:t> </a:t>
            </a:r>
            <a:r>
              <a:rPr lang="en-US" b="1" dirty="0" err="1" smtClean="0"/>
              <a:t>kaynağ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besinin</a:t>
            </a:r>
            <a:r>
              <a:rPr lang="en-US" b="1" dirty="0" smtClean="0"/>
              <a:t> </a:t>
            </a:r>
            <a:r>
              <a:rPr lang="en-US" b="1" dirty="0" err="1" smtClean="0"/>
              <a:t>yakalan</a:t>
            </a:r>
            <a:r>
              <a:rPr lang="en-US" dirty="0" err="1" smtClean="0"/>
              <a:t>ması</a:t>
            </a:r>
            <a:r>
              <a:rPr lang="en-US" dirty="0" smtClean="0"/>
              <a:t> </a:t>
            </a:r>
            <a:r>
              <a:rPr lang="en-US" dirty="0" err="1" smtClean="0"/>
              <a:t>konularında</a:t>
            </a:r>
            <a:r>
              <a:rPr lang="en-US" dirty="0" smtClean="0"/>
              <a:t> da </a:t>
            </a:r>
            <a:r>
              <a:rPr lang="en-US" dirty="0" err="1" smtClean="0"/>
              <a:t>farklılık</a:t>
            </a:r>
            <a:r>
              <a:rPr lang="en-US" dirty="0" smtClean="0"/>
              <a:t> </a:t>
            </a:r>
            <a:r>
              <a:rPr lang="en-US" dirty="0" err="1" smtClean="0"/>
              <a:t>gösteriyorlardı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5039265" cy="4581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seleksiyon</a:t>
            </a:r>
            <a:r>
              <a:rPr lang="en-US" dirty="0" smtClean="0"/>
              <a:t>, Darwin</a:t>
            </a:r>
            <a:endParaRPr lang="en-US" dirty="0"/>
          </a:p>
        </p:txBody>
      </p:sp>
      <p:pic>
        <p:nvPicPr>
          <p:cNvPr id="7" name="Picture 6" descr="urn_cambridge.org_id_binary_20161123115658336-0722_9781316771488_17624fig5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3887115"/>
            <a:ext cx="4232766" cy="269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85388"/>
            <a:ext cx="549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/>
              <a:t>https://doi.org/10.1017/9781316771488.006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58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Darwin </a:t>
            </a:r>
            <a:r>
              <a:rPr lang="en-US" dirty="0" err="1" smtClean="0"/>
              <a:t>ve</a:t>
            </a:r>
            <a:r>
              <a:rPr lang="en-US" dirty="0" smtClean="0"/>
              <a:t> Wallace </a:t>
            </a:r>
            <a:r>
              <a:rPr lang="en-US" dirty="0" err="1" smtClean="0"/>
              <a:t>doğal</a:t>
            </a:r>
            <a:r>
              <a:rPr lang="en-US" dirty="0" smtClean="0"/>
              <a:t> </a:t>
            </a:r>
            <a:r>
              <a:rPr lang="en-US" dirty="0" err="1" smtClean="0"/>
              <a:t>seleksiyon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benzer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attılar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Linnaean </a:t>
            </a:r>
            <a:r>
              <a:rPr lang="en-US" dirty="0"/>
              <a:t>Society </a:t>
            </a:r>
            <a:r>
              <a:rPr lang="en-US" dirty="0" smtClean="0"/>
              <a:t>(1858)’de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teorilerini</a:t>
            </a:r>
            <a:r>
              <a:rPr lang="en-US" dirty="0" smtClean="0"/>
              <a:t> </a:t>
            </a:r>
            <a:r>
              <a:rPr lang="en-US" dirty="0" err="1" smtClean="0"/>
              <a:t>sundular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Darwin </a:t>
            </a:r>
            <a:r>
              <a:rPr lang="en-US" dirty="0" err="1" smtClean="0"/>
              <a:t>türlerin</a:t>
            </a:r>
            <a:r>
              <a:rPr lang="en-US" dirty="0" smtClean="0"/>
              <a:t> </a:t>
            </a:r>
            <a:r>
              <a:rPr lang="en-US" dirty="0" err="1" smtClean="0"/>
              <a:t>kökeni</a:t>
            </a:r>
            <a:r>
              <a:rPr lang="en-US" dirty="0" smtClean="0"/>
              <a:t> </a:t>
            </a:r>
            <a:r>
              <a:rPr lang="en-US" dirty="0" err="1" smtClean="0"/>
              <a:t>kitabını</a:t>
            </a:r>
            <a:r>
              <a:rPr lang="en-US" dirty="0" smtClean="0"/>
              <a:t> </a:t>
            </a:r>
            <a:r>
              <a:rPr lang="en-US" dirty="0" err="1" smtClean="0"/>
              <a:t>yayımlarken</a:t>
            </a:r>
            <a:r>
              <a:rPr lang="en-US" dirty="0" smtClean="0"/>
              <a:t> Wallace </a:t>
            </a:r>
            <a:r>
              <a:rPr lang="en-US" dirty="0" err="1" smtClean="0"/>
              <a:t>biyocoğrafya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araştırmalarına</a:t>
            </a:r>
            <a:r>
              <a:rPr lang="en-US" dirty="0" smtClean="0"/>
              <a:t> </a:t>
            </a:r>
            <a:r>
              <a:rPr lang="en-US" dirty="0" err="1" smtClean="0"/>
              <a:t>geri</a:t>
            </a:r>
            <a:r>
              <a:rPr lang="en-US" dirty="0" smtClean="0"/>
              <a:t> </a:t>
            </a:r>
            <a:r>
              <a:rPr lang="en-US" dirty="0" err="1" smtClean="0"/>
              <a:t>döndü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690" y="4497935"/>
            <a:ext cx="1409700" cy="168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4650640"/>
            <a:ext cx="1054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2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</a:t>
            </a:r>
          </a:p>
          <a:p>
            <a:r>
              <a:rPr lang="en-US" dirty="0" smtClean="0"/>
              <a:t>1860’da </a:t>
            </a:r>
            <a:r>
              <a:rPr lang="en-US" dirty="0" err="1" smtClean="0"/>
              <a:t>kalıtımda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biyolojik</a:t>
            </a:r>
            <a:r>
              <a:rPr lang="en-US" dirty="0" smtClean="0"/>
              <a:t> </a:t>
            </a:r>
            <a:r>
              <a:rPr lang="en-US" dirty="0" err="1" smtClean="0"/>
              <a:t>faktörlerin</a:t>
            </a:r>
            <a:r>
              <a:rPr lang="en-US" dirty="0" smtClean="0"/>
              <a:t> ne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buldu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bunlara</a:t>
            </a:r>
            <a:r>
              <a:rPr lang="en-US" dirty="0" smtClean="0"/>
              <a:t> </a:t>
            </a:r>
            <a:r>
              <a:rPr lang="en-US" dirty="0" err="1" smtClean="0"/>
              <a:t>ünite</a:t>
            </a:r>
            <a:r>
              <a:rPr lang="en-US" dirty="0" smtClean="0"/>
              <a:t> </a:t>
            </a:r>
            <a:r>
              <a:rPr lang="en-US" dirty="0" err="1" smtClean="0"/>
              <a:t>adını</a:t>
            </a:r>
            <a:r>
              <a:rPr lang="en-US" dirty="0" smtClean="0"/>
              <a:t> </a:t>
            </a:r>
            <a:r>
              <a:rPr lang="en-US" dirty="0" err="1" smtClean="0"/>
              <a:t>verdi</a:t>
            </a:r>
            <a:r>
              <a:rPr lang="en-US" dirty="0" smtClean="0"/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7605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Tarihçe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13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 err="1" smtClean="0">
                <a:solidFill>
                  <a:srgbClr val="800000"/>
                </a:solidFill>
              </a:rPr>
              <a:t>Genler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genetiğin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temel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konusudur</a:t>
            </a:r>
            <a:r>
              <a:rPr lang="en-US" dirty="0" smtClean="0">
                <a:solidFill>
                  <a:schemeClr val="tx1"/>
                </a:solidFill>
              </a:rPr>
              <a:t>. Gen </a:t>
            </a:r>
            <a:r>
              <a:rPr lang="en-US" dirty="0" err="1" smtClean="0">
                <a:solidFill>
                  <a:schemeClr val="tx1"/>
                </a:solidFill>
              </a:rPr>
              <a:t>temelinden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yola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çıkarak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Populasyon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genetiği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Evrim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üzerine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çalışmalar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Gen </a:t>
            </a:r>
            <a:r>
              <a:rPr lang="en-US" dirty="0" err="1" smtClean="0">
                <a:solidFill>
                  <a:schemeClr val="tx1"/>
                </a:solidFill>
              </a:rPr>
              <a:t>karakter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ilişkilendirme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çalışmaları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gibi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çok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araştırma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alanı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vardır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68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tarihçe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Alt </a:t>
            </a:r>
            <a:r>
              <a:rPr lang="en-US" dirty="0" err="1" smtClean="0"/>
              <a:t>dallar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58115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Genetik</a:t>
            </a:r>
            <a:r>
              <a:rPr lang="en-US" sz="2400" dirty="0" smtClean="0"/>
              <a:t> 4 </a:t>
            </a:r>
            <a:r>
              <a:rPr lang="en-US" sz="2400" dirty="0" err="1" smtClean="0"/>
              <a:t>ana</a:t>
            </a:r>
            <a:r>
              <a:rPr lang="en-US" sz="2400" dirty="0" smtClean="0"/>
              <a:t> alt </a:t>
            </a:r>
            <a:r>
              <a:rPr lang="en-US" sz="2400" dirty="0" err="1" smtClean="0"/>
              <a:t>dala</a:t>
            </a:r>
            <a:r>
              <a:rPr lang="en-US" sz="2400" dirty="0" smtClean="0"/>
              <a:t> </a:t>
            </a:r>
            <a:r>
              <a:rPr lang="en-US" sz="2400" dirty="0" err="1" smtClean="0"/>
              <a:t>ayrılmış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incelenebilir</a:t>
            </a:r>
            <a:r>
              <a:rPr lang="en-US" sz="2400" dirty="0" smtClean="0"/>
              <a:t>;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✓ </a:t>
            </a:r>
            <a:r>
              <a:rPr lang="en-US" sz="2400" dirty="0" err="1" smtClean="0"/>
              <a:t>Klasik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da Mendel </a:t>
            </a:r>
            <a:r>
              <a:rPr lang="en-US" sz="2400" dirty="0" err="1" smtClean="0"/>
              <a:t>genetiği</a:t>
            </a:r>
            <a:r>
              <a:rPr lang="en-US" sz="2400" dirty="0" smtClean="0"/>
              <a:t>; </a:t>
            </a:r>
            <a:r>
              <a:rPr lang="en-US" sz="2400" dirty="0" err="1" smtClean="0"/>
              <a:t>fiziksel</a:t>
            </a:r>
            <a:r>
              <a:rPr lang="en-US" sz="2400" dirty="0" smtClean="0"/>
              <a:t> </a:t>
            </a:r>
            <a:r>
              <a:rPr lang="en-US" sz="2400" dirty="0" err="1" smtClean="0"/>
              <a:t>özelliklerin</a:t>
            </a:r>
            <a:r>
              <a:rPr lang="en-US" sz="2400" dirty="0" smtClean="0"/>
              <a:t> </a:t>
            </a:r>
            <a:r>
              <a:rPr lang="en-US" sz="2400" dirty="0" err="1" smtClean="0"/>
              <a:t>jenerasyonlara</a:t>
            </a:r>
            <a:r>
              <a:rPr lang="en-US" sz="2400" dirty="0" smtClean="0"/>
              <a:t> </a:t>
            </a:r>
            <a:r>
              <a:rPr lang="en-US" sz="2400" dirty="0" err="1" smtClean="0"/>
              <a:t>arası</a:t>
            </a:r>
            <a:r>
              <a:rPr lang="en-US" sz="2400" dirty="0" smtClean="0"/>
              <a:t> </a:t>
            </a:r>
            <a:r>
              <a:rPr lang="en-US" sz="2400" dirty="0" err="1" smtClean="0"/>
              <a:t>nasıl</a:t>
            </a:r>
            <a:r>
              <a:rPr lang="en-US" sz="2400" dirty="0" smtClean="0"/>
              <a:t> </a:t>
            </a:r>
            <a:r>
              <a:rPr lang="en-US" sz="2400" dirty="0" err="1" smtClean="0"/>
              <a:t>aktarıldığını</a:t>
            </a:r>
            <a:r>
              <a:rPr lang="en-US" sz="2400" dirty="0" smtClean="0"/>
              <a:t> </a:t>
            </a:r>
            <a:r>
              <a:rPr lang="en-US" sz="2400" dirty="0" err="1" smtClean="0"/>
              <a:t>inceler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✓ </a:t>
            </a:r>
            <a:r>
              <a:rPr lang="en-US" sz="2400" dirty="0" err="1" smtClean="0"/>
              <a:t>Moleculer</a:t>
            </a:r>
            <a:r>
              <a:rPr lang="en-US" sz="2400" dirty="0" smtClean="0"/>
              <a:t> </a:t>
            </a:r>
            <a:r>
              <a:rPr lang="en-US" sz="2400" dirty="0" err="1" smtClean="0"/>
              <a:t>genetik</a:t>
            </a:r>
            <a:r>
              <a:rPr lang="en-US" sz="2400" dirty="0" smtClean="0"/>
              <a:t>: DNA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kuzeni</a:t>
            </a:r>
            <a:r>
              <a:rPr lang="en-US" sz="2400" dirty="0" smtClean="0"/>
              <a:t> </a:t>
            </a:r>
            <a:r>
              <a:rPr lang="en-US" sz="2400" dirty="0" err="1" smtClean="0"/>
              <a:t>RNA’nın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proteinlerin</a:t>
            </a:r>
            <a:r>
              <a:rPr lang="en-US" sz="2400" dirty="0" smtClean="0"/>
              <a:t> </a:t>
            </a:r>
            <a:r>
              <a:rPr lang="en-US" sz="2400" dirty="0" err="1" smtClean="0"/>
              <a:t>kimyasal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fiziksel</a:t>
            </a:r>
            <a:r>
              <a:rPr lang="en-US" sz="2400" dirty="0" smtClean="0"/>
              <a:t> </a:t>
            </a:r>
            <a:r>
              <a:rPr lang="en-US" sz="2400" dirty="0" err="1" smtClean="0"/>
              <a:t>yapısını</a:t>
            </a:r>
            <a:r>
              <a:rPr lang="en-US" sz="2400" dirty="0"/>
              <a:t> </a:t>
            </a:r>
            <a:r>
              <a:rPr lang="en-US" sz="2400" dirty="0" err="1" smtClean="0"/>
              <a:t>inceler</a:t>
            </a:r>
            <a:r>
              <a:rPr lang="en-US" sz="2400" dirty="0" smtClean="0"/>
              <a:t>. </a:t>
            </a:r>
            <a:r>
              <a:rPr lang="en-US" sz="2400" dirty="0" err="1" smtClean="0"/>
              <a:t>Ayrıca</a:t>
            </a:r>
            <a:r>
              <a:rPr lang="en-US" sz="2400" dirty="0" smtClean="0"/>
              <a:t> </a:t>
            </a:r>
            <a:r>
              <a:rPr lang="en-US" sz="2400" dirty="0" err="1" smtClean="0"/>
              <a:t>genler</a:t>
            </a:r>
            <a:r>
              <a:rPr lang="en-US" sz="2400" dirty="0" smtClean="0"/>
              <a:t> </a:t>
            </a:r>
            <a:r>
              <a:rPr lang="en-US" sz="2400" dirty="0" err="1" smtClean="0"/>
              <a:t>nasıl</a:t>
            </a:r>
            <a:r>
              <a:rPr lang="en-US" sz="2400" dirty="0" smtClean="0"/>
              <a:t> </a:t>
            </a:r>
            <a:r>
              <a:rPr lang="en-US" sz="2400" dirty="0" err="1" smtClean="0"/>
              <a:t>çalışır</a:t>
            </a:r>
            <a:r>
              <a:rPr lang="en-US" sz="2400" dirty="0" smtClean="0"/>
              <a:t> </a:t>
            </a:r>
            <a:r>
              <a:rPr lang="en-US" sz="2400" dirty="0" err="1" smtClean="0"/>
              <a:t>onu</a:t>
            </a:r>
            <a:r>
              <a:rPr lang="en-US" sz="2400" dirty="0" smtClean="0"/>
              <a:t> </a:t>
            </a:r>
            <a:r>
              <a:rPr lang="en-US" sz="2400" dirty="0" err="1" smtClean="0"/>
              <a:t>inceler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✓ </a:t>
            </a:r>
            <a:r>
              <a:rPr lang="en-US" sz="2400" dirty="0" err="1" smtClean="0"/>
              <a:t>Populasyon</a:t>
            </a:r>
            <a:r>
              <a:rPr lang="en-US" sz="2400" dirty="0" smtClean="0"/>
              <a:t> </a:t>
            </a:r>
            <a:r>
              <a:rPr lang="en-US" sz="2400" dirty="0" err="1" smtClean="0"/>
              <a:t>genetiği</a:t>
            </a:r>
            <a:r>
              <a:rPr lang="en-US" sz="2400" dirty="0" smtClean="0"/>
              <a:t>: </a:t>
            </a:r>
            <a:r>
              <a:rPr lang="en-US" sz="2400" dirty="0" err="1" smtClean="0"/>
              <a:t>büyük</a:t>
            </a:r>
            <a:r>
              <a:rPr lang="en-US" sz="2400" dirty="0" smtClean="0"/>
              <a:t> </a:t>
            </a:r>
            <a:r>
              <a:rPr lang="en-US" sz="2400" dirty="0" err="1" smtClean="0"/>
              <a:t>grupların</a:t>
            </a:r>
            <a:r>
              <a:rPr lang="en-US" sz="2400" dirty="0" smtClean="0"/>
              <a:t> </a:t>
            </a:r>
            <a:r>
              <a:rPr lang="en-US" sz="2400" dirty="0" err="1" smtClean="0"/>
              <a:t>genetik</a:t>
            </a:r>
            <a:r>
              <a:rPr lang="en-US" sz="2400" dirty="0" smtClean="0"/>
              <a:t> alt </a:t>
            </a:r>
            <a:r>
              <a:rPr lang="en-US" sz="2400" dirty="0" err="1" smtClean="0"/>
              <a:t>yapısını</a:t>
            </a:r>
            <a:r>
              <a:rPr lang="en-US" sz="2400" dirty="0" smtClean="0"/>
              <a:t> </a:t>
            </a:r>
            <a:r>
              <a:rPr lang="en-US" sz="2400" dirty="0" err="1" smtClean="0"/>
              <a:t>inceler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✓ </a:t>
            </a:r>
            <a:r>
              <a:rPr lang="en-US" sz="2400" dirty="0" err="1" smtClean="0"/>
              <a:t>Kantitatif</a:t>
            </a:r>
            <a:r>
              <a:rPr lang="en-US" sz="2400" dirty="0" smtClean="0"/>
              <a:t> </a:t>
            </a:r>
            <a:r>
              <a:rPr lang="en-US" sz="2400" dirty="0" err="1" smtClean="0"/>
              <a:t>genetik</a:t>
            </a:r>
            <a:r>
              <a:rPr lang="en-US" sz="2400" dirty="0" smtClean="0"/>
              <a:t>: </a:t>
            </a:r>
            <a:r>
              <a:rPr lang="en-US" sz="2400" dirty="0" err="1" smtClean="0"/>
              <a:t>Yüksek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matematiksel</a:t>
            </a:r>
            <a:r>
              <a:rPr lang="en-US" sz="2400" dirty="0" smtClean="0"/>
              <a:t> </a:t>
            </a:r>
            <a:r>
              <a:rPr lang="en-US" sz="2400" dirty="0" err="1" smtClean="0"/>
              <a:t>bilgiyle</a:t>
            </a:r>
            <a:r>
              <a:rPr lang="en-US" sz="2400" dirty="0" smtClean="0"/>
              <a:t> </a:t>
            </a:r>
            <a:r>
              <a:rPr lang="en-US" sz="2400" dirty="0" err="1" smtClean="0"/>
              <a:t>genler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genlerin</a:t>
            </a:r>
            <a:r>
              <a:rPr lang="en-US" sz="2400" dirty="0" smtClean="0"/>
              <a:t> determine </a:t>
            </a:r>
            <a:r>
              <a:rPr lang="en-US" sz="2400" dirty="0" err="1" smtClean="0"/>
              <a:t>ettiği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karakterler</a:t>
            </a:r>
            <a:r>
              <a:rPr lang="en-US" sz="2400" dirty="0" smtClean="0"/>
              <a:t> </a:t>
            </a:r>
            <a:r>
              <a:rPr lang="en-US" sz="2400" dirty="0" err="1" smtClean="0"/>
              <a:t>arasıdaki</a:t>
            </a:r>
            <a:r>
              <a:rPr lang="en-US" sz="2400" dirty="0" smtClean="0"/>
              <a:t> </a:t>
            </a:r>
            <a:r>
              <a:rPr lang="en-US" sz="2400" dirty="0" err="1" smtClean="0"/>
              <a:t>istatistiksel</a:t>
            </a:r>
            <a:r>
              <a:rPr lang="en-US" sz="2400" dirty="0" smtClean="0"/>
              <a:t> </a:t>
            </a:r>
            <a:r>
              <a:rPr lang="en-US" sz="2400" dirty="0" err="1" smtClean="0"/>
              <a:t>ilişkiyi</a:t>
            </a:r>
            <a:r>
              <a:rPr lang="en-US" sz="2400" dirty="0" smtClean="0"/>
              <a:t> </a:t>
            </a:r>
            <a:r>
              <a:rPr lang="en-US" sz="2400" dirty="0" err="1" smtClean="0"/>
              <a:t>ortaya</a:t>
            </a:r>
            <a:r>
              <a:rPr lang="en-US" sz="2400" dirty="0" smtClean="0"/>
              <a:t> </a:t>
            </a:r>
            <a:r>
              <a:rPr lang="en-US" sz="2400" dirty="0" err="1" smtClean="0"/>
              <a:t>koyar</a:t>
            </a:r>
            <a:r>
              <a:rPr lang="en-US" sz="240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98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Duyduğunuz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r>
              <a:rPr lang="en-US" dirty="0" err="1" smtClean="0"/>
              <a:t>Hayvanların</a:t>
            </a:r>
            <a:r>
              <a:rPr lang="en-US" dirty="0" smtClean="0"/>
              <a:t> </a:t>
            </a:r>
            <a:r>
              <a:rPr lang="en-US" dirty="0" err="1" smtClean="0"/>
              <a:t>klonlanması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r>
              <a:rPr lang="en-US" dirty="0" err="1" smtClean="0"/>
              <a:t>Hastalıklara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mutasyonlar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 </a:t>
            </a:r>
            <a:r>
              <a:rPr lang="en-US" dirty="0" err="1" smtClean="0"/>
              <a:t>tedavisiyle</a:t>
            </a:r>
            <a:r>
              <a:rPr lang="en-US" dirty="0" smtClean="0"/>
              <a:t> </a:t>
            </a:r>
            <a:r>
              <a:rPr lang="en-US" dirty="0" err="1" smtClean="0"/>
              <a:t>hastalıkların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edilmesi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adli</a:t>
            </a:r>
            <a:r>
              <a:rPr lang="en-US" dirty="0" smtClean="0"/>
              <a:t> </a:t>
            </a:r>
            <a:r>
              <a:rPr lang="en-US" dirty="0" err="1" smtClean="0"/>
              <a:t>olayların</a:t>
            </a:r>
            <a:r>
              <a:rPr lang="en-US" dirty="0" smtClean="0"/>
              <a:t> </a:t>
            </a:r>
            <a:r>
              <a:rPr lang="en-US" dirty="0" err="1" smtClean="0"/>
              <a:t>çözülmesi</a:t>
            </a:r>
            <a:r>
              <a:rPr lang="mr-IN" dirty="0" smtClean="0"/>
              <a:t>…</a:t>
            </a:r>
            <a:endParaRPr lang="tr-TR" dirty="0"/>
          </a:p>
          <a:p>
            <a:endParaRPr lang="en-US" dirty="0"/>
          </a:p>
        </p:txBody>
      </p:sp>
      <p:pic>
        <p:nvPicPr>
          <p:cNvPr id="4" name="Picture 3" descr="AA0282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590" y="1596540"/>
            <a:ext cx="1374345" cy="1422982"/>
          </a:xfrm>
          <a:prstGeom prst="rect">
            <a:avLst/>
          </a:prstGeom>
        </p:spPr>
      </p:pic>
      <p:pic>
        <p:nvPicPr>
          <p:cNvPr id="5" name="Picture 4" descr="WL0027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935" y="1138425"/>
            <a:ext cx="1156265" cy="1885374"/>
          </a:xfrm>
          <a:prstGeom prst="rect">
            <a:avLst/>
          </a:prstGeom>
        </p:spPr>
      </p:pic>
      <p:pic>
        <p:nvPicPr>
          <p:cNvPr id="6" name="Picture 5" descr="574372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94" y="5020027"/>
            <a:ext cx="1169029" cy="1837973"/>
          </a:xfrm>
          <a:prstGeom prst="rect">
            <a:avLst/>
          </a:prstGeom>
        </p:spPr>
      </p:pic>
      <p:pic>
        <p:nvPicPr>
          <p:cNvPr id="7" name="Picture 6" descr="CC00090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180" y="5566870"/>
            <a:ext cx="1068935" cy="1024396"/>
          </a:xfrm>
          <a:prstGeom prst="rect">
            <a:avLst/>
          </a:prstGeom>
        </p:spPr>
      </p:pic>
      <p:pic>
        <p:nvPicPr>
          <p:cNvPr id="8" name="Picture 7" descr="SP00081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50" y="2970885"/>
            <a:ext cx="2690169" cy="1510978"/>
          </a:xfrm>
          <a:prstGeom prst="rect">
            <a:avLst/>
          </a:prstGeom>
        </p:spPr>
      </p:pic>
      <p:pic>
        <p:nvPicPr>
          <p:cNvPr id="9" name="Picture 8" descr="AA02311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85" y="1596540"/>
            <a:ext cx="1221640" cy="13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3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032" r="-90032"/>
          <a:stretch>
            <a:fillRect/>
          </a:stretch>
        </p:blipFill>
        <p:spPr>
          <a:xfrm>
            <a:off x="296260" y="2054655"/>
            <a:ext cx="8229600" cy="3917950"/>
          </a:xfrm>
        </p:spPr>
      </p:pic>
    </p:spTree>
    <p:extLst>
      <p:ext uri="{BB962C8B-B14F-4D97-AF65-F5344CB8AC3E}">
        <p14:creationId xmlns:p14="http://schemas.microsoft.com/office/powerpoint/2010/main" val="36468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 </a:t>
            </a:r>
            <a:r>
              <a:rPr lang="en-US" dirty="0" err="1" smtClean="0"/>
              <a:t>dersin</a:t>
            </a:r>
            <a:r>
              <a:rPr lang="en-US" dirty="0" smtClean="0"/>
              <a:t> </a:t>
            </a:r>
            <a:r>
              <a:rPr lang="en-US" dirty="0" err="1" smtClean="0"/>
              <a:t>amacı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Örneklerle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tür</a:t>
            </a:r>
            <a:r>
              <a:rPr lang="en-US" dirty="0" smtClean="0"/>
              <a:t> </a:t>
            </a:r>
            <a:r>
              <a:rPr lang="en-US" dirty="0" err="1" smtClean="0"/>
              <a:t>uygulamaların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mümkün</a:t>
            </a:r>
            <a:r>
              <a:rPr lang="en-US" dirty="0" smtClean="0"/>
              <a:t> </a:t>
            </a:r>
            <a:r>
              <a:rPr lang="en-US" dirty="0" err="1" smtClean="0"/>
              <a:t>olduğuna</a:t>
            </a:r>
            <a:r>
              <a:rPr lang="en-US" dirty="0" smtClean="0"/>
              <a:t> </a:t>
            </a:r>
            <a:r>
              <a:rPr lang="en-US" dirty="0" err="1" smtClean="0"/>
              <a:t>dair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prensiplerin</a:t>
            </a:r>
            <a:r>
              <a:rPr lang="en-US" dirty="0" smtClean="0"/>
              <a:t> </a:t>
            </a:r>
            <a:r>
              <a:rPr lang="en-US" dirty="0" err="1" smtClean="0"/>
              <a:t>anlatılması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Hepimiz</a:t>
            </a:r>
            <a:r>
              <a:rPr lang="en-US" dirty="0" smtClean="0"/>
              <a:t> </a:t>
            </a:r>
            <a:r>
              <a:rPr lang="en-US" dirty="0" err="1" smtClean="0"/>
              <a:t>yaşayan</a:t>
            </a:r>
            <a:r>
              <a:rPr lang="en-US" dirty="0" smtClean="0"/>
              <a:t> </a:t>
            </a:r>
            <a:r>
              <a:rPr lang="en-US" dirty="0" err="1" smtClean="0"/>
              <a:t>canlılar</a:t>
            </a:r>
            <a:r>
              <a:rPr lang="en-US" dirty="0" smtClean="0"/>
              <a:t> </a:t>
            </a:r>
            <a:r>
              <a:rPr lang="en-US" dirty="0" err="1" smtClean="0"/>
              <a:t>olduğumuz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sağlımız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etkili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hayatta</a:t>
            </a:r>
            <a:r>
              <a:rPr lang="en-US" dirty="0" smtClean="0"/>
              <a:t> da </a:t>
            </a:r>
            <a:r>
              <a:rPr lang="en-US" dirty="0" err="1" smtClean="0"/>
              <a:t>karşılaşabileceğiniz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yorumlayabileceğiniz</a:t>
            </a:r>
            <a:r>
              <a:rPr lang="en-US" dirty="0" smtClean="0"/>
              <a:t> </a:t>
            </a:r>
            <a:r>
              <a:rPr lang="en-US" dirty="0" err="1" smtClean="0"/>
              <a:t>örnekler</a:t>
            </a:r>
            <a:r>
              <a:rPr lang="en-US" dirty="0" smtClean="0"/>
              <a:t> </a:t>
            </a:r>
            <a:r>
              <a:rPr lang="en-US" dirty="0" err="1" smtClean="0"/>
              <a:t>vermek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bilginizi</a:t>
            </a:r>
            <a:r>
              <a:rPr lang="en-US" dirty="0" smtClean="0"/>
              <a:t> </a:t>
            </a:r>
            <a:r>
              <a:rPr lang="en-US" dirty="0" err="1" smtClean="0"/>
              <a:t>arttırmak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8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GENETİK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kalıtım</a:t>
            </a:r>
            <a:r>
              <a:rPr lang="en-US" dirty="0" smtClean="0"/>
              <a:t> </a:t>
            </a:r>
            <a:r>
              <a:rPr lang="en-US" dirty="0" err="1" smtClean="0"/>
              <a:t>bilimidir</a:t>
            </a:r>
            <a:r>
              <a:rPr lang="en-US" dirty="0" smtClean="0"/>
              <a:t>. </a:t>
            </a:r>
            <a:r>
              <a:rPr lang="en-US" b="1" dirty="0" err="1" smtClean="0"/>
              <a:t>Karakterlerin</a:t>
            </a:r>
            <a:r>
              <a:rPr lang="en-US" b="1" dirty="0" smtClean="0"/>
              <a:t> </a:t>
            </a:r>
            <a:r>
              <a:rPr lang="en-US" b="1" dirty="0" err="1" smtClean="0"/>
              <a:t>jenerasyonlar</a:t>
            </a:r>
            <a:r>
              <a:rPr lang="en-US" b="1" dirty="0" smtClean="0"/>
              <a:t> </a:t>
            </a:r>
            <a:r>
              <a:rPr lang="en-US" b="1" dirty="0" err="1" smtClean="0"/>
              <a:t>arası</a:t>
            </a:r>
            <a:r>
              <a:rPr lang="en-US" b="1" dirty="0" smtClean="0"/>
              <a:t> </a:t>
            </a:r>
            <a:r>
              <a:rPr lang="en-US" b="1" dirty="0" err="1" smtClean="0"/>
              <a:t>geçişini</a:t>
            </a:r>
            <a:r>
              <a:rPr lang="en-US" b="1" dirty="0" smtClean="0"/>
              <a:t> </a:t>
            </a:r>
            <a:r>
              <a:rPr lang="en-US" b="1" dirty="0" err="1" smtClean="0"/>
              <a:t>inceler</a:t>
            </a:r>
            <a:r>
              <a:rPr lang="en-US" b="1" dirty="0" smtClean="0"/>
              <a:t>. 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015" y="2970885"/>
            <a:ext cx="5158035" cy="29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Simpsonlar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Marge</a:t>
            </a:r>
          </a:p>
          <a:p>
            <a:r>
              <a:rPr lang="en-US" dirty="0" smtClean="0"/>
              <a:t>Homer</a:t>
            </a:r>
          </a:p>
          <a:p>
            <a:r>
              <a:rPr lang="en-US" dirty="0" smtClean="0"/>
              <a:t>Bart</a:t>
            </a:r>
          </a:p>
          <a:p>
            <a:r>
              <a:rPr lang="en-US" dirty="0" smtClean="0"/>
              <a:t>Lisa </a:t>
            </a:r>
          </a:p>
          <a:p>
            <a:r>
              <a:rPr lang="en-US" dirty="0" smtClean="0"/>
              <a:t>Maggie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230" y="1749245"/>
            <a:ext cx="3206805" cy="48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0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69" r="-2846"/>
          <a:stretch/>
        </p:blipFill>
        <p:spPr>
          <a:xfrm>
            <a:off x="147727" y="527605"/>
            <a:ext cx="9005834" cy="59554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6333791"/>
            <a:ext cx="9000445" cy="52420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https://</a:t>
            </a:r>
            <a:r>
              <a:rPr lang="en-US" sz="1800" dirty="0" err="1">
                <a:solidFill>
                  <a:schemeClr val="tx1"/>
                </a:solidFill>
              </a:rPr>
              <a:t>www.slideshare.net</a:t>
            </a:r>
            <a:r>
              <a:rPr lang="en-US" sz="1800" dirty="0">
                <a:solidFill>
                  <a:schemeClr val="tx1"/>
                </a:solidFill>
              </a:rPr>
              <a:t>/</a:t>
            </a:r>
            <a:r>
              <a:rPr lang="en-US" sz="1800" dirty="0" err="1">
                <a:solidFill>
                  <a:schemeClr val="tx1"/>
                </a:solidFill>
              </a:rPr>
              <a:t>Maria__Carmen</a:t>
            </a:r>
            <a:r>
              <a:rPr lang="en-US" sz="1800" dirty="0">
                <a:solidFill>
                  <a:schemeClr val="tx1"/>
                </a:solidFill>
              </a:rPr>
              <a:t>/simpsons-inheritance-powerpoint-11214738</a:t>
            </a:r>
          </a:p>
        </p:txBody>
      </p:sp>
      <p:sp>
        <p:nvSpPr>
          <p:cNvPr id="5" name="Oval 4"/>
          <p:cNvSpPr/>
          <p:nvPr/>
        </p:nvSpPr>
        <p:spPr>
          <a:xfrm>
            <a:off x="3044950" y="52760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5770" y="266547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65195" y="266547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1425" y="266547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3885" y="680310"/>
            <a:ext cx="149876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Saç</a:t>
            </a:r>
            <a:r>
              <a:rPr lang="en-US" dirty="0" smtClean="0"/>
              <a:t> </a:t>
            </a:r>
            <a:r>
              <a:rPr lang="en-US" dirty="0" err="1" smtClean="0"/>
              <a:t>rengi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Vucut</a:t>
            </a:r>
            <a:r>
              <a:rPr lang="en-US" dirty="0" smtClean="0"/>
              <a:t> </a:t>
            </a:r>
            <a:r>
              <a:rPr lang="en-US" dirty="0" err="1" smtClean="0"/>
              <a:t>duruşu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Gözler</a:t>
            </a:r>
            <a:endParaRPr lang="en-US" dirty="0" smtClean="0"/>
          </a:p>
          <a:p>
            <a:r>
              <a:rPr lang="en-US" dirty="0" smtClean="0"/>
              <a:t>Kilo,</a:t>
            </a:r>
          </a:p>
          <a:p>
            <a:r>
              <a:rPr lang="en-US" dirty="0" err="1" smtClean="0"/>
              <a:t>Saç</a:t>
            </a:r>
            <a:r>
              <a:rPr lang="en-US" dirty="0" smtClean="0"/>
              <a:t> </a:t>
            </a:r>
            <a:r>
              <a:rPr lang="en-US" dirty="0" err="1" smtClean="0"/>
              <a:t>şekli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82820" y="358170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40935" y="1291130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88230" y="3123590"/>
            <a:ext cx="611125" cy="6105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73395" y="2970885"/>
            <a:ext cx="611125" cy="6105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15280" y="833015"/>
            <a:ext cx="611125" cy="6105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69" r="-2846"/>
          <a:stretch/>
        </p:blipFill>
        <p:spPr>
          <a:xfrm>
            <a:off x="147727" y="527605"/>
            <a:ext cx="9005834" cy="595549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39540" y="480334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295" y="4803345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1755" y="4956050"/>
            <a:ext cx="916230" cy="9162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5770" y="6177690"/>
            <a:ext cx="261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Peki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çocukların</a:t>
            </a:r>
            <a:r>
              <a:rPr lang="en-US" dirty="0" smtClean="0"/>
              <a:t> </a:t>
            </a:r>
            <a:r>
              <a:rPr lang="en-US" dirty="0" err="1" smtClean="0"/>
              <a:t>saçları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18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827</Words>
  <Application>Microsoft Macintosh PowerPoint</Application>
  <PresentationFormat>On-screen Show (4:3)</PresentationFormat>
  <Paragraphs>146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TEMEL GENETİK KAVRAMLAR-I</vt:lpstr>
      <vt:lpstr>Bu dersin amacı</vt:lpstr>
      <vt:lpstr>PowerPoint Presentation</vt:lpstr>
      <vt:lpstr>PowerPoint Presentation</vt:lpstr>
      <vt:lpstr>Bu dersin amacı</vt:lpstr>
      <vt:lpstr>GENETİK</vt:lpstr>
      <vt:lpstr>Simpsonlar</vt:lpstr>
      <vt:lpstr>https://www.slideshare.net/Maria__Carmen/simpsons-inheritance-powerpoint-11214738</vt:lpstr>
      <vt:lpstr>PowerPoint Presentation</vt:lpstr>
      <vt:lpstr>Homework</vt:lpstr>
      <vt:lpstr>PowerPoint Presentation</vt:lpstr>
      <vt:lpstr>PowerPoint Presentation</vt:lpstr>
      <vt:lpstr>PowerPoint Presentation</vt:lpstr>
      <vt:lpstr>Kısa Tarih ve Alt Dallar</vt:lpstr>
      <vt:lpstr>Brief History </vt:lpstr>
      <vt:lpstr>Brief History and Subdivisions</vt:lpstr>
      <vt:lpstr>Genetik kavramının tanımı ve Tarihçe</vt:lpstr>
      <vt:lpstr>Doğal Seleksiyon, Darwin</vt:lpstr>
      <vt:lpstr>PowerPoint Presentation</vt:lpstr>
      <vt:lpstr> Hadi düşünelim, Genetik çeşitlilik olmasa  ne olurdu?</vt:lpstr>
      <vt:lpstr>PowerPoint Presentation</vt:lpstr>
      <vt:lpstr>İrlanda, Büyük Kıtlık 1845–49</vt:lpstr>
      <vt:lpstr>PowerPoint Presentation</vt:lpstr>
      <vt:lpstr>1 milyon insan açlıktan öldü</vt:lpstr>
      <vt:lpstr>Doğal seleksiyon, Darwin</vt:lpstr>
      <vt:lpstr>PowerPoint Presentation</vt:lpstr>
      <vt:lpstr>PowerPoint Presentation</vt:lpstr>
      <vt:lpstr>PowerPoint Presentation</vt:lpstr>
      <vt:lpstr>Kısa tarihçe ve Alt dallar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Nkt</dc:creator>
  <cp:keywords/>
  <dc:description/>
  <cp:lastModifiedBy>Nuket Bilgen</cp:lastModifiedBy>
  <cp:revision>143</cp:revision>
  <dcterms:created xsi:type="dcterms:W3CDTF">2013-08-21T19:17:07Z</dcterms:created>
  <dcterms:modified xsi:type="dcterms:W3CDTF">2018-10-10T06:21:44Z</dcterms:modified>
  <cp:category/>
</cp:coreProperties>
</file>