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608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460" autoAdjust="0"/>
    <p:restoredTop sz="90842" autoAdjust="0"/>
  </p:normalViewPr>
  <p:slideViewPr>
    <p:cSldViewPr>
      <p:cViewPr>
        <p:scale>
          <a:sx n="70" d="100"/>
          <a:sy n="70" d="100"/>
        </p:scale>
        <p:origin x="-1200" y="5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C03D8-293F-4E08-A430-91E5EE308A73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700D8-F932-4200-88BA-28D7C62259B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376" y="152400"/>
            <a:ext cx="7239000" cy="70104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Gen Klonlama Basamakları</a:t>
            </a:r>
            <a:endParaRPr lang="tr-TR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836712"/>
            <a:ext cx="8452048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500" b="1" u="sng" dirty="0" smtClean="0">
                <a:solidFill>
                  <a:srgbClr val="FFFF00"/>
                </a:solidFill>
              </a:rPr>
              <a:t>Klonlama basamakları:</a:t>
            </a:r>
          </a:p>
          <a:p>
            <a:pPr marL="228600" indent="-228600">
              <a:buFont typeface="+mj-lt"/>
              <a:buAutoNum type="arabicPeriod"/>
            </a:pPr>
            <a:r>
              <a:rPr lang="tr-TR" sz="1500" b="1" dirty="0" smtClean="0"/>
              <a:t>Vektörü içeren </a:t>
            </a:r>
            <a:r>
              <a:rPr lang="tr-TR" sz="1500" b="1" u="sng" dirty="0" smtClean="0"/>
              <a:t>plazmid DNA </a:t>
            </a:r>
            <a:r>
              <a:rPr lang="tr-TR" sz="1500" b="1" dirty="0" smtClean="0"/>
              <a:t>ile hedef geni içeren </a:t>
            </a:r>
            <a:r>
              <a:rPr lang="tr-TR" sz="1500" b="1" u="sng" dirty="0" smtClean="0"/>
              <a:t>kromozomal DNA </a:t>
            </a:r>
            <a:r>
              <a:rPr lang="tr-TR" sz="1500" b="1" dirty="0" smtClean="0"/>
              <a:t>hücrelerden </a:t>
            </a:r>
            <a:r>
              <a:rPr lang="tr-TR" sz="1500" b="1" u="sng" dirty="0" smtClean="0"/>
              <a:t>saflaştırılır</a:t>
            </a:r>
            <a:r>
              <a:rPr lang="tr-TR" sz="1500" b="1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tr-TR" sz="1500" b="1" dirty="0" smtClean="0"/>
              <a:t>Kromozomal DNA’daki hedef genin yakınında bulunan RE kesim bölgesine uygun bir RE kesim bölgesi önceden kullanılacak vektörün polilinker bölgesinde bulunan uygun </a:t>
            </a:r>
            <a:r>
              <a:rPr lang="tr-TR" sz="1500" b="1" u="sng" dirty="0" smtClean="0"/>
              <a:t>RE kesim bölgesi </a:t>
            </a:r>
            <a:r>
              <a:rPr lang="tr-TR" sz="1500" b="1" dirty="0" smtClean="0"/>
              <a:t>ile karşılaştırılır.</a:t>
            </a:r>
          </a:p>
          <a:p>
            <a:pPr marL="228600" indent="-228600">
              <a:buFont typeface="+mj-lt"/>
              <a:buAutoNum type="arabicPeriod"/>
            </a:pPr>
            <a:r>
              <a:rPr lang="tr-TR" sz="1500" b="1" dirty="0" smtClean="0"/>
              <a:t>Her iki DNA^da </a:t>
            </a:r>
            <a:r>
              <a:rPr lang="tr-TR" sz="1500" b="1" u="sng" dirty="0" smtClean="0"/>
              <a:t>aynı RE enzimi ile kesilerek yapışkan uçlar </a:t>
            </a:r>
            <a:r>
              <a:rPr lang="tr-TR" sz="1500" b="1" dirty="0" smtClean="0"/>
              <a:t>oluşturulur.</a:t>
            </a:r>
          </a:p>
          <a:p>
            <a:pPr marL="228600" indent="-228600">
              <a:buFont typeface="+mj-lt"/>
              <a:buAutoNum type="arabicPeriod"/>
            </a:pPr>
            <a:r>
              <a:rPr lang="tr-TR" sz="1500" b="1" dirty="0" smtClean="0"/>
              <a:t>DNA molekülleri aynı tüpün içerisine koyularak </a:t>
            </a:r>
            <a:r>
              <a:rPr lang="tr-TR" sz="1500" b="1" u="sng" dirty="0" smtClean="0"/>
              <a:t>DNA ligaz </a:t>
            </a:r>
            <a:r>
              <a:rPr lang="tr-TR" sz="1500" b="1" dirty="0" smtClean="0"/>
              <a:t>enzimi ile </a:t>
            </a:r>
            <a:r>
              <a:rPr lang="tr-TR" sz="1500" b="1" u="sng" dirty="0" smtClean="0"/>
              <a:t>birleştirilir</a:t>
            </a:r>
            <a:r>
              <a:rPr lang="tr-TR" sz="1500" b="1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tr-TR" sz="1500" b="1" dirty="0" smtClean="0"/>
              <a:t>Plazmit vektöre insert olan DNA’lar ligaz enzimi ile birleştirilerek </a:t>
            </a:r>
            <a:r>
              <a:rPr lang="tr-TR" sz="1500" b="1" u="sng" dirty="0" smtClean="0"/>
              <a:t>rekombinant bir vektör </a:t>
            </a:r>
            <a:r>
              <a:rPr lang="tr-TR" sz="1500" b="1" dirty="0" smtClean="0"/>
              <a:t>elde edilir.</a:t>
            </a:r>
          </a:p>
          <a:p>
            <a:pPr marL="228600" indent="-228600">
              <a:buFont typeface="+mj-lt"/>
              <a:buAutoNum type="arabicPeriod"/>
            </a:pPr>
            <a:r>
              <a:rPr lang="tr-TR" sz="1500" b="1" dirty="0" smtClean="0"/>
              <a:t>Her plazmit mutlaka istenilen geni içermeyebilir ve yeniden geni insert etmeden kapanabilir. </a:t>
            </a:r>
          </a:p>
          <a:p>
            <a:pPr marL="228600" indent="-228600">
              <a:buFont typeface="+mj-lt"/>
              <a:buAutoNum type="arabicPeriod"/>
            </a:pPr>
            <a:r>
              <a:rPr lang="tr-TR" sz="1500" b="1" dirty="0" smtClean="0"/>
              <a:t>Bu aşamada aynı tüpe koyulacak hem hedef DNA hem de vektörün miktarı çok önemlidir ve iyi ayarlanmalıdır.</a:t>
            </a:r>
          </a:p>
          <a:p>
            <a:pPr marL="228600" indent="-228600">
              <a:buFont typeface="+mj-lt"/>
              <a:buAutoNum type="arabicPeriod"/>
            </a:pPr>
            <a:r>
              <a:rPr lang="tr-TR" sz="1500" b="1" dirty="0" smtClean="0"/>
              <a:t>Ortamda bulunan rekombinant plazmitler veya insert almamış plazmitler </a:t>
            </a:r>
            <a:r>
              <a:rPr lang="tr-TR" sz="1500" b="1" u="sng" dirty="0" smtClean="0"/>
              <a:t>uygun konağa transformasyonla aktarılır.</a:t>
            </a:r>
          </a:p>
          <a:p>
            <a:pPr marL="228600" indent="-228600">
              <a:buFont typeface="+mj-lt"/>
              <a:buAutoNum type="arabicPeriod"/>
            </a:pPr>
            <a:r>
              <a:rPr lang="tr-TR" sz="1500" b="1" u="sng" dirty="0" smtClean="0"/>
              <a:t>Konak</a:t>
            </a:r>
            <a:r>
              <a:rPr lang="tr-TR" sz="1500" b="1" dirty="0" smtClean="0"/>
              <a:t> bakteri hücresi uygun </a:t>
            </a:r>
            <a:r>
              <a:rPr lang="tr-TR" sz="1500" b="1" u="sng" dirty="0" smtClean="0"/>
              <a:t>besiyerinde çoğaltılır</a:t>
            </a:r>
            <a:r>
              <a:rPr lang="tr-TR" sz="1500" b="1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tr-TR" sz="1500" b="1" dirty="0" smtClean="0"/>
              <a:t> İnsert DNA’yı içeren vektörün varlığını belirleyebilmek için doğru klon, antibiyotik direnci veya lacZ geni gibi bir </a:t>
            </a:r>
            <a:r>
              <a:rPr lang="tr-TR" sz="1500" b="1" u="sng" dirty="0" smtClean="0"/>
              <a:t>raportör gen yönünden taranır</a:t>
            </a:r>
            <a:r>
              <a:rPr lang="tr-TR" sz="1500" b="1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tr-TR" sz="1500" b="1" dirty="0" smtClean="0"/>
              <a:t> İşaretleyici gen yönünden pozitif olan </a:t>
            </a:r>
            <a:r>
              <a:rPr lang="tr-TR" sz="1500" b="1" u="sng" dirty="0" smtClean="0"/>
              <a:t>doğru klonlar </a:t>
            </a:r>
            <a:r>
              <a:rPr lang="tr-TR" sz="1500" b="1" dirty="0" smtClean="0"/>
              <a:t>petriden </a:t>
            </a:r>
            <a:r>
              <a:rPr lang="tr-TR" sz="1500" b="1" u="sng" dirty="0" smtClean="0"/>
              <a:t>seçilir</a:t>
            </a:r>
            <a:r>
              <a:rPr lang="tr-TR" sz="1500" b="1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tr-TR" sz="1500" b="1" dirty="0" smtClean="0"/>
              <a:t>İnsert DNA’yı içeren doğru klonun varlığı; </a:t>
            </a:r>
            <a:r>
              <a:rPr lang="tr-TR" sz="1500" b="1" u="sng" dirty="0" smtClean="0"/>
              <a:t>dizileme</a:t>
            </a:r>
            <a:r>
              <a:rPr lang="tr-TR" sz="1500" b="1" dirty="0" smtClean="0"/>
              <a:t> veya </a:t>
            </a:r>
            <a:r>
              <a:rPr lang="tr-TR" sz="1500" b="1" u="sng" dirty="0" smtClean="0"/>
              <a:t>probla hibridizasyon </a:t>
            </a:r>
            <a:r>
              <a:rPr lang="tr-TR" sz="1500" b="1" dirty="0" smtClean="0"/>
              <a:t>gibi yöntemlerle belirlenerek </a:t>
            </a:r>
            <a:r>
              <a:rPr lang="tr-TR" sz="1500" b="1" u="sng" dirty="0" smtClean="0"/>
              <a:t>hücre çoğaltılır</a:t>
            </a:r>
            <a:r>
              <a:rPr lang="tr-TR" sz="1500" b="1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tr-TR" sz="1500" b="1" dirty="0" smtClean="0"/>
              <a:t>Böylece istenilen geni içeren </a:t>
            </a:r>
            <a:r>
              <a:rPr lang="tr-TR" sz="1500" b="1" u="sng" dirty="0" smtClean="0"/>
              <a:t>çok sayıda klonla DNA çoğaltılıp</a:t>
            </a:r>
            <a:r>
              <a:rPr lang="tr-TR" sz="1500" b="1" dirty="0" smtClean="0"/>
              <a:t> konak bakteri içersinde </a:t>
            </a:r>
            <a:r>
              <a:rPr lang="tr-TR" sz="1500" b="1" u="sng" dirty="0" smtClean="0"/>
              <a:t>saklanabilir</a:t>
            </a:r>
            <a:r>
              <a:rPr lang="tr-TR" sz="1500" b="1" dirty="0" smtClean="0"/>
              <a:t>.  </a:t>
            </a:r>
          </a:p>
          <a:p>
            <a:pPr marL="228600" indent="-228600">
              <a:buFont typeface="+mj-lt"/>
              <a:buAutoNum type="arabicPeriod"/>
            </a:pPr>
            <a:r>
              <a:rPr lang="tr-TR" sz="1600" dirty="0" smtClean="0"/>
              <a:t> Bu şekilde farklı kaynaklardan gelen birden fazla gen füzyona uğratılabilir.</a:t>
            </a:r>
            <a:endParaRPr lang="tr-TR" sz="1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1061</TotalTime>
  <Words>213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Gen Klonlama Basamakları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Mikrobiyal ekoloji</dc:title>
  <dc:creator>ARZU</dc:creator>
  <cp:lastModifiedBy>ARZU</cp:lastModifiedBy>
  <cp:revision>138</cp:revision>
  <dcterms:created xsi:type="dcterms:W3CDTF">2014-02-22T13:06:12Z</dcterms:created>
  <dcterms:modified xsi:type="dcterms:W3CDTF">2017-01-31T21:26:13Z</dcterms:modified>
</cp:coreProperties>
</file>