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123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96719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542570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88542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5250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3403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941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5063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872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2447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7264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882468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7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7664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8142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62403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281666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85063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3134060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51770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74893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31647985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5829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114534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67918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87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04347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8465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0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92535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4009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20075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461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Word_Belgesi1.doc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1: </a:t>
            </a:r>
            <a:r>
              <a:rPr lang="en-US" dirty="0" err="1" smtClean="0">
                <a:solidFill>
                  <a:srgbClr val="000000"/>
                </a:solidFill>
                <a:latin typeface="Palatino Linotype"/>
                <a:cs typeface="Palatino Linotype"/>
              </a:rPr>
              <a:t>Temel</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Kavramlar</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B</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Yönetim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Kavramı</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178502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Yönetici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kimdir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1"/>
            <a:ext cx="4025900" cy="3022600"/>
          </a:xfrm>
        </p:spPr>
        <p:txBody>
          <a:bodyPr>
            <a:normAutofit/>
          </a:bodyPr>
          <a:lstStyle/>
          <a:p>
            <a:pPr marL="0" indent="0" algn="just">
              <a:buNone/>
            </a:pPr>
            <a:r>
              <a:rPr lang="tr-TR" sz="1500" dirty="0">
                <a:latin typeface="Palatino Linotype"/>
                <a:cs typeface="Palatino Linotype"/>
              </a:rPr>
              <a:t>Yönetici, belirlenmiş amaçları gerçekleştirmek için, çalışanlara biçimsel görevleri yaptırma ve örgütsel kaynakları kullanma yetki ve sorumluluğu olan kişidir. </a:t>
            </a:r>
            <a:endParaRPr lang="tr-TR" sz="1500" dirty="0" smtClean="0">
              <a:latin typeface="Palatino Linotype"/>
              <a:cs typeface="Palatino Linotype"/>
            </a:endParaRPr>
          </a:p>
          <a:p>
            <a:pPr marL="0" indent="0" algn="just">
              <a:buNone/>
            </a:pPr>
            <a:endParaRPr lang="tr-TR" sz="1500" dirty="0" smtClean="0">
              <a:latin typeface="Palatino Linotype"/>
              <a:cs typeface="Palatino Linotype"/>
            </a:endParaRPr>
          </a:p>
          <a:p>
            <a:pPr marL="0" indent="0" algn="just">
              <a:buNone/>
            </a:pPr>
            <a:r>
              <a:rPr lang="tr-TR" sz="1500" dirty="0" smtClean="0">
                <a:latin typeface="Palatino Linotype"/>
                <a:cs typeface="Palatino Linotype"/>
              </a:rPr>
              <a:t>Yönetici</a:t>
            </a:r>
            <a:r>
              <a:rPr lang="tr-TR" sz="1500" dirty="0">
                <a:latin typeface="Palatino Linotype"/>
                <a:cs typeface="Palatino Linotype"/>
              </a:rPr>
              <a:t>, örgütsel yapıyı korur ve kişisel olmayan yönetsel amaçları yerine getirir. </a:t>
            </a:r>
            <a:endParaRPr lang="tr-TR" sz="1500" dirty="0" smtClean="0">
              <a:latin typeface="Palatino Linotype"/>
              <a:cs typeface="Palatino Linotype"/>
            </a:endParaRPr>
          </a:p>
          <a:p>
            <a:pPr marL="0" indent="0" algn="just">
              <a:buNone/>
            </a:pPr>
            <a:endParaRPr lang="tr-TR" sz="1500" dirty="0" smtClean="0">
              <a:latin typeface="Palatino Linotype"/>
              <a:cs typeface="Palatino Linotype"/>
            </a:endParaRPr>
          </a:p>
          <a:p>
            <a:pPr marL="0" indent="0" algn="just">
              <a:buNone/>
            </a:pPr>
            <a:r>
              <a:rPr lang="tr-TR" sz="1500" dirty="0" smtClean="0">
                <a:latin typeface="Palatino Linotype"/>
                <a:cs typeface="Palatino Linotype"/>
              </a:rPr>
              <a:t>Örgütlerde </a:t>
            </a:r>
            <a:r>
              <a:rPr lang="tr-TR" sz="1500" dirty="0">
                <a:latin typeface="Palatino Linotype"/>
                <a:cs typeface="Palatino Linotype"/>
              </a:rPr>
              <a:t>planlama, örgütleme, koordinasyon, yöneltme ve denetim gibi yönetsel görevleri yerine getiren </a:t>
            </a:r>
            <a:r>
              <a:rPr lang="tr-TR" sz="1500" dirty="0" smtClean="0">
                <a:latin typeface="Palatino Linotype"/>
                <a:cs typeface="Palatino Linotype"/>
              </a:rPr>
              <a:t>kişidir.</a:t>
            </a:r>
            <a:endParaRPr lang="en-US" sz="1500" dirty="0" smtClean="0">
              <a:latin typeface="Palatino Linotype"/>
              <a:cs typeface="Palatino Linotype"/>
            </a:endParaRPr>
          </a:p>
          <a:p>
            <a:endParaRPr lang="en-US" dirty="0" smtClean="0"/>
          </a:p>
          <a:p>
            <a:pPr marL="0" indent="0">
              <a:buNone/>
            </a:pPr>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descr="Ekran Resmi 2017-08-05 12.49.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128" y="1587500"/>
            <a:ext cx="4690872" cy="2654300"/>
          </a:xfrm>
          <a:prstGeom prst="rect">
            <a:avLst/>
          </a:prstGeom>
        </p:spPr>
      </p:pic>
      <p:sp>
        <p:nvSpPr>
          <p:cNvPr id="25" name="Content Placeholder 2"/>
          <p:cNvSpPr txBox="1">
            <a:spLocks/>
          </p:cNvSpPr>
          <p:nvPr/>
        </p:nvSpPr>
        <p:spPr>
          <a:xfrm>
            <a:off x="4453128" y="4336567"/>
            <a:ext cx="4573644" cy="16324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sz="1500" dirty="0" smtClean="0">
                <a:latin typeface="Palatino Linotype"/>
                <a:cs typeface="Palatino Linotype"/>
              </a:rPr>
              <a:t>Muhtar Kent, 1978 yılında </a:t>
            </a:r>
            <a:r>
              <a:rPr lang="tr-TR" sz="1500" dirty="0" err="1" smtClean="0">
                <a:latin typeface="Palatino Linotype"/>
                <a:cs typeface="Palatino Linotype"/>
              </a:rPr>
              <a:t>Coca</a:t>
            </a:r>
            <a:r>
              <a:rPr lang="tr-TR" sz="1500" dirty="0" smtClean="0">
                <a:latin typeface="Palatino Linotype"/>
                <a:cs typeface="Palatino Linotype"/>
              </a:rPr>
              <a:t> Cola’ya girdi. 1999 yılına kadar bu şirkette çeşitli görevlerde bulundu. 2005 yılında </a:t>
            </a:r>
            <a:r>
              <a:rPr lang="tr-TR" sz="1500" dirty="0" err="1" smtClean="0">
                <a:latin typeface="Palatino Linotype"/>
                <a:cs typeface="Palatino Linotype"/>
              </a:rPr>
              <a:t>Coca</a:t>
            </a:r>
            <a:r>
              <a:rPr lang="tr-TR" sz="1500" dirty="0" smtClean="0">
                <a:latin typeface="Palatino Linotype"/>
                <a:cs typeface="Palatino Linotype"/>
              </a:rPr>
              <a:t> Cola kuzey Asya, Avrasya ve Orta doğu grup başkanı oldu. 1 Temmuz 2008’de </a:t>
            </a:r>
            <a:r>
              <a:rPr lang="tr-TR" sz="1500" dirty="0" err="1" smtClean="0">
                <a:latin typeface="Palatino Linotype"/>
                <a:cs typeface="Palatino Linotype"/>
              </a:rPr>
              <a:t>Coca</a:t>
            </a:r>
            <a:r>
              <a:rPr lang="tr-TR" sz="1500" dirty="0" smtClean="0">
                <a:latin typeface="Palatino Linotype"/>
                <a:cs typeface="Palatino Linotype"/>
              </a:rPr>
              <a:t> Cola’nın CEO’su görevine atandı.</a:t>
            </a:r>
          </a:p>
          <a:p>
            <a:endParaRPr lang="en-US" dirty="0" smtClean="0"/>
          </a:p>
          <a:p>
            <a:endParaRPr lang="en-US" dirty="0"/>
          </a:p>
        </p:txBody>
      </p:sp>
    </p:spTree>
    <p:extLst>
      <p:ext uri="{BB962C8B-B14F-4D97-AF65-F5344CB8AC3E}">
        <p14:creationId xmlns:p14="http://schemas.microsoft.com/office/powerpoint/2010/main" val="930571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Yöneticinin</a:t>
            </a:r>
            <a:r>
              <a:rPr lang="en-US" sz="2700" b="1" dirty="0" smtClean="0">
                <a:solidFill>
                  <a:srgbClr val="002060"/>
                </a:solidFill>
                <a:latin typeface="Palatino Linotype"/>
                <a:cs typeface="Palatino Linotype"/>
              </a:rPr>
              <a:t> </a:t>
            </a:r>
            <a:r>
              <a:rPr lang="en-US" sz="2700" b="1" dirty="0" err="1">
                <a:solidFill>
                  <a:srgbClr val="002060"/>
                </a:solidFill>
                <a:latin typeface="Palatino Linotype"/>
                <a:cs typeface="Palatino Linotype"/>
              </a:rPr>
              <a:t>ö</a:t>
            </a:r>
            <a:r>
              <a:rPr lang="en-US" sz="2700" b="1" dirty="0" err="1" smtClean="0">
                <a:solidFill>
                  <a:srgbClr val="002060"/>
                </a:solidFill>
                <a:latin typeface="Palatino Linotype"/>
                <a:cs typeface="Palatino Linotype"/>
              </a:rPr>
              <a:t>zellikleri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nelerdir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olded Corner 7"/>
          <p:cNvSpPr/>
          <p:nvPr/>
        </p:nvSpPr>
        <p:spPr>
          <a:xfrm>
            <a:off x="584198" y="2178050"/>
            <a:ext cx="2159996" cy="305435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smtClean="0">
              <a:latin typeface="Palatino Linotype"/>
              <a:cs typeface="Palatino Linotype"/>
            </a:endParaRPr>
          </a:p>
          <a:p>
            <a:pPr algn="ctr"/>
            <a:endParaRPr lang="en-US" sz="1200" b="1" dirty="0">
              <a:latin typeface="Palatino Linotype"/>
              <a:cs typeface="Palatino Linotype"/>
            </a:endParaRPr>
          </a:p>
          <a:p>
            <a:pPr algn="ctr"/>
            <a:endParaRPr lang="en-US" sz="1200" b="1" dirty="0" smtClean="0">
              <a:latin typeface="Palatino Linotype"/>
              <a:cs typeface="Palatino Linotype"/>
            </a:endParaRPr>
          </a:p>
          <a:p>
            <a:pPr algn="ctr"/>
            <a:endParaRPr lang="en-US" sz="1200" b="1" dirty="0">
              <a:latin typeface="Palatino Linotype"/>
              <a:cs typeface="Palatino Linotype"/>
            </a:endParaRPr>
          </a:p>
          <a:p>
            <a:pPr algn="ct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Genel</a:t>
            </a:r>
            <a:r>
              <a:rPr lang="en-US" sz="1400" dirty="0" smtClean="0">
                <a:latin typeface="Palatino Linotype"/>
                <a:cs typeface="Palatino Linotype"/>
              </a:rPr>
              <a:t> </a:t>
            </a:r>
            <a:r>
              <a:rPr lang="en-US" sz="1400" dirty="0" err="1" smtClean="0">
                <a:latin typeface="Palatino Linotype"/>
                <a:cs typeface="Palatino Linotype"/>
              </a:rPr>
              <a:t>kültür</a:t>
            </a: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Mantıklılık</a:t>
            </a: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Analiz</a:t>
            </a:r>
            <a:r>
              <a:rPr lang="en-US" sz="1400" dirty="0" smtClean="0">
                <a:latin typeface="Palatino Linotype"/>
                <a:cs typeface="Palatino Linotype"/>
              </a:rPr>
              <a:t> </a:t>
            </a:r>
            <a:r>
              <a:rPr lang="en-US" sz="1400" dirty="0" err="1" smtClean="0">
                <a:latin typeface="Palatino Linotype"/>
                <a:cs typeface="Palatino Linotype"/>
              </a:rPr>
              <a:t>ruhu</a:t>
            </a: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Sentez</a:t>
            </a:r>
            <a:r>
              <a:rPr lang="en-US" sz="1400" dirty="0" smtClean="0">
                <a:latin typeface="Palatino Linotype"/>
                <a:cs typeface="Palatino Linotype"/>
              </a:rPr>
              <a:t> </a:t>
            </a:r>
            <a:r>
              <a:rPr lang="en-US" sz="1400" dirty="0" err="1" smtClean="0">
                <a:latin typeface="Palatino Linotype"/>
                <a:cs typeface="Palatino Linotype"/>
              </a:rPr>
              <a:t>ruhu</a:t>
            </a: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Hayal</a:t>
            </a:r>
            <a:r>
              <a:rPr lang="en-US" sz="1400" dirty="0" smtClean="0">
                <a:latin typeface="Palatino Linotype"/>
                <a:cs typeface="Palatino Linotype"/>
              </a:rPr>
              <a:t> </a:t>
            </a:r>
            <a:r>
              <a:rPr lang="en-US" sz="1400" dirty="0" err="1" smtClean="0">
                <a:latin typeface="Palatino Linotype"/>
                <a:cs typeface="Palatino Linotype"/>
              </a:rPr>
              <a:t>gücü</a:t>
            </a: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Mukayese</a:t>
            </a: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Odaklanma</a:t>
            </a:r>
            <a:endParaRPr lang="en-US" sz="1400" dirty="0" smtClean="0">
              <a:latin typeface="Palatino Linotype"/>
              <a:cs typeface="Palatino Linotype"/>
            </a:endParaRPr>
          </a:p>
          <a:p>
            <a:pPr marL="438150" indent="-171450">
              <a:buFont typeface="Wingdings" charset="2"/>
              <a:buChar char="Ø"/>
            </a:pPr>
            <a:r>
              <a:rPr lang="en-US" sz="1400" dirty="0" err="1" smtClean="0">
                <a:latin typeface="Palatino Linotype"/>
                <a:cs typeface="Palatino Linotype"/>
              </a:rPr>
              <a:t>İfade</a:t>
            </a:r>
            <a:r>
              <a:rPr lang="en-US" sz="1400" dirty="0" smtClean="0">
                <a:latin typeface="Palatino Linotype"/>
                <a:cs typeface="Palatino Linotype"/>
              </a:rPr>
              <a:t> </a:t>
            </a:r>
            <a:r>
              <a:rPr lang="en-US" sz="1400" dirty="0" err="1" smtClean="0">
                <a:latin typeface="Palatino Linotype"/>
                <a:cs typeface="Palatino Linotype"/>
              </a:rPr>
              <a:t>gücü</a:t>
            </a:r>
            <a:endParaRPr lang="en-US" sz="1400" dirty="0">
              <a:latin typeface="Palatino Linotype"/>
              <a:cs typeface="Palatino Linotype"/>
            </a:endParaRPr>
          </a:p>
        </p:txBody>
      </p:sp>
      <p:sp>
        <p:nvSpPr>
          <p:cNvPr id="9" name="Folded Corner 8"/>
          <p:cNvSpPr/>
          <p:nvPr/>
        </p:nvSpPr>
        <p:spPr>
          <a:xfrm>
            <a:off x="3543300" y="2178050"/>
            <a:ext cx="2160000" cy="305435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Akıl</a:t>
            </a:r>
            <a:r>
              <a:rPr lang="en-US" sz="1400" dirty="0" smtClean="0">
                <a:latin typeface="Palatino Linotype"/>
                <a:cs typeface="Palatino Linotype"/>
              </a:rPr>
              <a:t> </a:t>
            </a:r>
            <a:r>
              <a:rPr lang="en-US" sz="1400" dirty="0" err="1" smtClean="0">
                <a:latin typeface="Palatino Linotype"/>
                <a:cs typeface="Palatino Linotype"/>
              </a:rPr>
              <a:t>ile</a:t>
            </a:r>
            <a:r>
              <a:rPr lang="en-US" sz="1400" dirty="0" smtClean="0">
                <a:latin typeface="Palatino Linotype"/>
                <a:cs typeface="Palatino Linotype"/>
              </a:rPr>
              <a:t> </a:t>
            </a:r>
            <a:r>
              <a:rPr lang="en-US" sz="1400" dirty="0" err="1" smtClean="0">
                <a:latin typeface="Palatino Linotype"/>
                <a:cs typeface="Palatino Linotype"/>
              </a:rPr>
              <a:t>duygu</a:t>
            </a:r>
            <a:r>
              <a:rPr lang="en-US" sz="1400" dirty="0" smtClean="0">
                <a:latin typeface="Palatino Linotype"/>
                <a:cs typeface="Palatino Linotype"/>
              </a:rPr>
              <a:t> </a:t>
            </a:r>
            <a:r>
              <a:rPr lang="en-US" sz="1400" dirty="0" err="1" smtClean="0">
                <a:latin typeface="Palatino Linotype"/>
                <a:cs typeface="Palatino Linotype"/>
              </a:rPr>
              <a:t>dengesi</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Değişime</a:t>
            </a:r>
            <a:r>
              <a:rPr lang="en-US" sz="1400" dirty="0" smtClean="0">
                <a:latin typeface="Palatino Linotype"/>
                <a:cs typeface="Palatino Linotype"/>
              </a:rPr>
              <a:t> </a:t>
            </a:r>
            <a:r>
              <a:rPr lang="en-US" sz="1400" dirty="0" err="1" smtClean="0">
                <a:latin typeface="Palatino Linotype"/>
                <a:cs typeface="Palatino Linotype"/>
              </a:rPr>
              <a:t>uyum</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Dikkatlilik</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İhtiyatlılık</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Girişimcilik</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Hafıza</a:t>
            </a:r>
            <a:r>
              <a:rPr lang="en-US" sz="1400" dirty="0" smtClean="0">
                <a:latin typeface="Palatino Linotype"/>
                <a:cs typeface="Palatino Linotype"/>
              </a:rPr>
              <a:t> </a:t>
            </a:r>
            <a:r>
              <a:rPr lang="en-US" sz="1400" dirty="0" err="1" smtClean="0">
                <a:latin typeface="Palatino Linotype"/>
                <a:cs typeface="Palatino Linotype"/>
              </a:rPr>
              <a:t>gücü</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Dinamiklik</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Azim</a:t>
            </a:r>
            <a:endParaRPr lang="en-US" sz="1400" dirty="0" smtClean="0">
              <a:latin typeface="Palatino Linotype"/>
              <a:cs typeface="Palatino Linotype"/>
            </a:endParaRPr>
          </a:p>
          <a:p>
            <a:pPr marL="438150" indent="-285750">
              <a:buFont typeface="Wingdings" charset="2"/>
              <a:buChar char="Ø"/>
            </a:pPr>
            <a:r>
              <a:rPr lang="en-US" sz="1400" dirty="0" err="1" smtClean="0">
                <a:latin typeface="Palatino Linotype"/>
                <a:cs typeface="Palatino Linotype"/>
              </a:rPr>
              <a:t>Süratlilik</a:t>
            </a:r>
            <a:endParaRPr lang="en-US" sz="1400" dirty="0" smtClean="0">
              <a:latin typeface="Palatino Linotype"/>
              <a:cs typeface="Palatino Linotype"/>
            </a:endParaRPr>
          </a:p>
          <a:p>
            <a:pPr algn="ctr"/>
            <a:endParaRPr lang="en-US" sz="1400" dirty="0" smtClean="0">
              <a:latin typeface="Palatino Linotype"/>
              <a:cs typeface="Palatino Linotype"/>
            </a:endParaRPr>
          </a:p>
          <a:p>
            <a:pPr algn="ctr"/>
            <a:endParaRPr lang="en-US" dirty="0">
              <a:latin typeface="Palatino Linotype"/>
              <a:cs typeface="Palatino Linotype"/>
            </a:endParaRPr>
          </a:p>
        </p:txBody>
      </p:sp>
      <p:sp>
        <p:nvSpPr>
          <p:cNvPr id="10" name="Folded Corner 9"/>
          <p:cNvSpPr/>
          <p:nvPr/>
        </p:nvSpPr>
        <p:spPr>
          <a:xfrm>
            <a:off x="6463800" y="2184400"/>
            <a:ext cx="2160000" cy="30480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marL="527050" indent="-285750">
              <a:buFont typeface="Wingdings" charset="2"/>
              <a:buChar char="Ø"/>
            </a:pPr>
            <a:r>
              <a:rPr lang="en-US" sz="1400" dirty="0" err="1" smtClean="0">
                <a:latin typeface="Palatino Linotype"/>
                <a:cs typeface="Palatino Linotype"/>
              </a:rPr>
              <a:t>Dış</a:t>
            </a:r>
            <a:r>
              <a:rPr lang="en-US" sz="1400" dirty="0" smtClean="0">
                <a:latin typeface="Palatino Linotype"/>
                <a:cs typeface="Palatino Linotype"/>
              </a:rPr>
              <a:t> </a:t>
            </a:r>
            <a:r>
              <a:rPr lang="en-US" sz="1400" dirty="0" err="1" smtClean="0">
                <a:latin typeface="Palatino Linotype"/>
                <a:cs typeface="Palatino Linotype"/>
              </a:rPr>
              <a:t>görünüş</a:t>
            </a:r>
            <a:endParaRPr lang="en-US" sz="1400" dirty="0" smtClean="0">
              <a:latin typeface="Palatino Linotype"/>
              <a:cs typeface="Palatino Linotype"/>
            </a:endParaRPr>
          </a:p>
          <a:p>
            <a:pPr marL="527050" indent="-285750">
              <a:buFont typeface="Wingdings" charset="2"/>
              <a:buChar char="Ø"/>
            </a:pPr>
            <a:r>
              <a:rPr lang="en-US" sz="1400" dirty="0" err="1" smtClean="0">
                <a:latin typeface="Palatino Linotype"/>
                <a:cs typeface="Palatino Linotype"/>
              </a:rPr>
              <a:t>Hitabet</a:t>
            </a:r>
            <a:r>
              <a:rPr lang="en-US" sz="1400" dirty="0" smtClean="0">
                <a:latin typeface="Palatino Linotype"/>
                <a:cs typeface="Palatino Linotype"/>
              </a:rPr>
              <a:t> </a:t>
            </a:r>
            <a:r>
              <a:rPr lang="en-US" sz="1400" dirty="0" err="1" smtClean="0">
                <a:latin typeface="Palatino Linotype"/>
                <a:cs typeface="Palatino Linotype"/>
              </a:rPr>
              <a:t>gücü</a:t>
            </a:r>
            <a:endParaRPr lang="en-US" sz="1400" dirty="0" smtClean="0">
              <a:latin typeface="Palatino Linotype"/>
              <a:cs typeface="Palatino Linotype"/>
            </a:endParaRPr>
          </a:p>
          <a:p>
            <a:pPr marL="527050" indent="-285750">
              <a:buFont typeface="Wingdings" charset="2"/>
              <a:buChar char="Ø"/>
            </a:pPr>
            <a:r>
              <a:rPr lang="en-US" sz="1400" dirty="0" err="1" smtClean="0">
                <a:latin typeface="Palatino Linotype"/>
                <a:cs typeface="Palatino Linotype"/>
              </a:rPr>
              <a:t>İşbirliği</a:t>
            </a:r>
            <a:endParaRPr lang="en-US" sz="1400" dirty="0" smtClean="0">
              <a:latin typeface="Palatino Linotype"/>
              <a:cs typeface="Palatino Linotype"/>
            </a:endParaRPr>
          </a:p>
          <a:p>
            <a:pPr marL="527050" indent="-285750">
              <a:buFont typeface="Wingdings" charset="2"/>
              <a:buChar char="Ø"/>
            </a:pPr>
            <a:r>
              <a:rPr lang="en-US" sz="1400" dirty="0" err="1" smtClean="0">
                <a:latin typeface="Palatino Linotype"/>
                <a:cs typeface="Palatino Linotype"/>
              </a:rPr>
              <a:t>Dengeli</a:t>
            </a:r>
            <a:r>
              <a:rPr lang="en-US" sz="1400" dirty="0" smtClean="0">
                <a:latin typeface="Palatino Linotype"/>
                <a:cs typeface="Palatino Linotype"/>
              </a:rPr>
              <a:t> </a:t>
            </a:r>
            <a:r>
              <a:rPr lang="en-US" sz="1400" dirty="0" err="1" smtClean="0">
                <a:latin typeface="Palatino Linotype"/>
                <a:cs typeface="Palatino Linotype"/>
              </a:rPr>
              <a:t>davranış</a:t>
            </a:r>
            <a:endParaRPr lang="en-US" sz="1400" dirty="0" smtClean="0">
              <a:latin typeface="Palatino Linotype"/>
              <a:cs typeface="Palatino Linotype"/>
            </a:endParaRPr>
          </a:p>
          <a:p>
            <a:pPr marL="527050" indent="-285750">
              <a:buFont typeface="Wingdings" charset="2"/>
              <a:buChar char="Ø"/>
            </a:pPr>
            <a:r>
              <a:rPr lang="en-US" sz="1400" dirty="0" err="1" smtClean="0">
                <a:latin typeface="Palatino Linotype"/>
                <a:cs typeface="Palatino Linotype"/>
              </a:rPr>
              <a:t>İletişim</a:t>
            </a:r>
            <a:r>
              <a:rPr lang="en-US" sz="1400" dirty="0" smtClean="0">
                <a:latin typeface="Palatino Linotype"/>
                <a:cs typeface="Palatino Linotype"/>
              </a:rPr>
              <a:t> </a:t>
            </a:r>
            <a:r>
              <a:rPr lang="en-US" sz="1400" dirty="0" err="1" smtClean="0">
                <a:latin typeface="Palatino Linotype"/>
                <a:cs typeface="Palatino Linotype"/>
              </a:rPr>
              <a:t>ve</a:t>
            </a:r>
            <a:r>
              <a:rPr lang="en-US" sz="1400" dirty="0" smtClean="0">
                <a:latin typeface="Palatino Linotype"/>
                <a:cs typeface="Palatino Linotype"/>
              </a:rPr>
              <a:t> </a:t>
            </a:r>
            <a:r>
              <a:rPr lang="en-US" sz="1400" dirty="0" err="1" smtClean="0">
                <a:latin typeface="Palatino Linotype"/>
                <a:cs typeface="Palatino Linotype"/>
              </a:rPr>
              <a:t>ikna</a:t>
            </a:r>
            <a:r>
              <a:rPr lang="en-US" sz="1400" dirty="0" smtClean="0">
                <a:latin typeface="Palatino Linotype"/>
                <a:cs typeface="Palatino Linotype"/>
              </a:rPr>
              <a:t> </a:t>
            </a:r>
            <a:r>
              <a:rPr lang="en-US" sz="1400" dirty="0" err="1" smtClean="0">
                <a:latin typeface="Palatino Linotype"/>
                <a:cs typeface="Palatino Linotype"/>
              </a:rPr>
              <a:t>gücü</a:t>
            </a:r>
            <a:endParaRPr lang="en-US" sz="1400" dirty="0" smtClean="0">
              <a:latin typeface="Palatino Linotype"/>
              <a:cs typeface="Palatino Linotype"/>
            </a:endParaRPr>
          </a:p>
          <a:p>
            <a:pPr algn="ctr"/>
            <a:endParaRPr lang="en-US" sz="1400" dirty="0" smtClean="0">
              <a:latin typeface="Palatino Linotype"/>
              <a:cs typeface="Palatino Linotype"/>
            </a:endParaRPr>
          </a:p>
          <a:p>
            <a:pPr algn="ctr"/>
            <a:endParaRPr lang="en-US" sz="1400" dirty="0" smtClean="0">
              <a:latin typeface="Palatino Linotype"/>
              <a:cs typeface="Palatino Linotype"/>
            </a:endParaRPr>
          </a:p>
          <a:p>
            <a:pPr algn="ctr"/>
            <a:endParaRPr lang="en-US" dirty="0">
              <a:latin typeface="Palatino Linotype"/>
              <a:cs typeface="Palatino Linotype"/>
            </a:endParaRPr>
          </a:p>
        </p:txBody>
      </p:sp>
      <p:sp>
        <p:nvSpPr>
          <p:cNvPr id="11" name="Oval 10"/>
          <p:cNvSpPr>
            <a:spLocks/>
          </p:cNvSpPr>
          <p:nvPr/>
        </p:nvSpPr>
        <p:spPr>
          <a:xfrm>
            <a:off x="1079496" y="1587497"/>
            <a:ext cx="1259999" cy="1187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err="1" smtClean="0">
                <a:latin typeface="Palatino Linotype"/>
                <a:cs typeface="Palatino Linotype"/>
              </a:rPr>
              <a:t>Entelektüel</a:t>
            </a:r>
            <a:r>
              <a:rPr lang="en-US" sz="1050" b="1" dirty="0" smtClean="0">
                <a:latin typeface="Palatino Linotype"/>
                <a:cs typeface="Palatino Linotype"/>
              </a:rPr>
              <a:t> </a:t>
            </a:r>
            <a:r>
              <a:rPr lang="en-US" sz="1050" b="1" dirty="0" err="1" smtClean="0">
                <a:latin typeface="Palatino Linotype"/>
                <a:cs typeface="Palatino Linotype"/>
              </a:rPr>
              <a:t>Özellikleri</a:t>
            </a:r>
            <a:endParaRPr lang="en-US" sz="1050" b="1" dirty="0">
              <a:latin typeface="Palatino Linotype"/>
              <a:cs typeface="Palatino Linotype"/>
            </a:endParaRPr>
          </a:p>
        </p:txBody>
      </p:sp>
      <p:sp>
        <p:nvSpPr>
          <p:cNvPr id="12" name="Oval 11"/>
          <p:cNvSpPr/>
          <p:nvPr/>
        </p:nvSpPr>
        <p:spPr>
          <a:xfrm>
            <a:off x="4064000" y="1574800"/>
            <a:ext cx="1260000" cy="11880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Karakter</a:t>
            </a:r>
            <a:r>
              <a:rPr lang="en-US" sz="1100" b="1" dirty="0" smtClean="0">
                <a:latin typeface="Palatino Linotype"/>
                <a:cs typeface="Palatino Linotype"/>
              </a:rPr>
              <a:t> </a:t>
            </a:r>
            <a:r>
              <a:rPr lang="en-US" sz="1100" b="1" dirty="0" err="1" smtClean="0">
                <a:latin typeface="Palatino Linotype"/>
                <a:cs typeface="Palatino Linotype"/>
              </a:rPr>
              <a:t>Özellikleri</a:t>
            </a:r>
            <a:endParaRPr lang="en-US" sz="1100" b="1" dirty="0">
              <a:latin typeface="Palatino Linotype"/>
              <a:cs typeface="Palatino Linotype"/>
            </a:endParaRPr>
          </a:p>
        </p:txBody>
      </p:sp>
      <p:sp>
        <p:nvSpPr>
          <p:cNvPr id="13" name="Oval 12"/>
          <p:cNvSpPr/>
          <p:nvPr/>
        </p:nvSpPr>
        <p:spPr>
          <a:xfrm>
            <a:off x="6913800" y="1600200"/>
            <a:ext cx="1260000" cy="11880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Sosyal</a:t>
            </a:r>
            <a:r>
              <a:rPr lang="en-US" sz="1100" b="1" dirty="0" smtClean="0">
                <a:latin typeface="Palatino Linotype"/>
                <a:cs typeface="Palatino Linotype"/>
              </a:rPr>
              <a:t> </a:t>
            </a:r>
            <a:r>
              <a:rPr lang="en-US" sz="1100" b="1" dirty="0" err="1" smtClean="0">
                <a:latin typeface="Palatino Linotype"/>
                <a:cs typeface="Palatino Linotype"/>
              </a:rPr>
              <a:t>Özellikleri</a:t>
            </a:r>
            <a:endParaRPr lang="en-US" sz="1100" b="1" dirty="0">
              <a:latin typeface="Palatino Linotype"/>
              <a:cs typeface="Palatino Linotype"/>
            </a:endParaRPr>
          </a:p>
        </p:txBody>
      </p:sp>
    </p:spTree>
    <p:extLst>
      <p:ext uri="{BB962C8B-B14F-4D97-AF65-F5344CB8AC3E}">
        <p14:creationId xmlns:p14="http://schemas.microsoft.com/office/powerpoint/2010/main" val="410942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Yöneticinin</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rolleri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nelerdir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704479809"/>
              </p:ext>
            </p:extLst>
          </p:nvPr>
        </p:nvGraphicFramePr>
        <p:xfrm>
          <a:off x="383629" y="1368569"/>
          <a:ext cx="8569571" cy="4758698"/>
        </p:xfrm>
        <a:graphic>
          <a:graphicData uri="http://schemas.openxmlformats.org/presentationml/2006/ole">
            <mc:AlternateContent xmlns:mc="http://schemas.openxmlformats.org/markup-compatibility/2006">
              <mc:Choice xmlns:v="urn:schemas-microsoft-com:vml" Requires="v">
                <p:oleObj spid="_x0000_s2067" name="Document" r:id="rId5" imgW="4660900" imgH="5664200" progId="Word.Document.12">
                  <p:embed/>
                </p:oleObj>
              </mc:Choice>
              <mc:Fallback>
                <p:oleObj name="Document" r:id="rId5" imgW="4660900" imgH="5664200" progId="Word.Document.12">
                  <p:embed/>
                  <p:pic>
                    <p:nvPicPr>
                      <p:cNvPr id="0" name=""/>
                      <p:cNvPicPr/>
                      <p:nvPr/>
                    </p:nvPicPr>
                    <p:blipFill>
                      <a:blip r:embed="rId6"/>
                      <a:stretch>
                        <a:fillRect/>
                      </a:stretch>
                    </p:blipFill>
                    <p:spPr>
                      <a:xfrm>
                        <a:off x="383629" y="1368569"/>
                        <a:ext cx="8569571" cy="4758698"/>
                      </a:xfrm>
                      <a:prstGeom prst="rect">
                        <a:avLst/>
                      </a:prstGeom>
                    </p:spPr>
                  </p:pic>
                </p:oleObj>
              </mc:Fallback>
            </mc:AlternateContent>
          </a:graphicData>
        </a:graphic>
      </p:graphicFrame>
    </p:spTree>
    <p:extLst>
      <p:ext uri="{BB962C8B-B14F-4D97-AF65-F5344CB8AC3E}">
        <p14:creationId xmlns:p14="http://schemas.microsoft.com/office/powerpoint/2010/main" val="1507487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1: </a:t>
            </a:r>
            <a:r>
              <a:rPr lang="en-US" dirty="0" err="1" smtClean="0">
                <a:solidFill>
                  <a:srgbClr val="000000"/>
                </a:solidFill>
                <a:latin typeface="Palatino Linotype"/>
                <a:cs typeface="Palatino Linotype"/>
              </a:rPr>
              <a:t>Temel</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Kavramlar</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D</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Lider</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Yönetici</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Kavramı</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80801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İçindekiler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200" dirty="0" err="1" smtClean="0">
                <a:latin typeface="Palatino Linotype"/>
                <a:cs typeface="Palatino Linotype"/>
              </a:rPr>
              <a:t>Lider</a:t>
            </a:r>
            <a:r>
              <a:rPr lang="en-US" sz="2200" dirty="0" smtClean="0">
                <a:latin typeface="Palatino Linotype"/>
                <a:cs typeface="Palatino Linotype"/>
              </a:rPr>
              <a:t> </a:t>
            </a:r>
            <a:r>
              <a:rPr lang="en-US" sz="2200" dirty="0" err="1" smtClean="0">
                <a:latin typeface="Palatino Linotype"/>
                <a:cs typeface="Palatino Linotype"/>
              </a:rPr>
              <a:t>kimdir</a:t>
            </a:r>
            <a:r>
              <a:rPr lang="en-US" sz="2200" dirty="0" smtClean="0">
                <a:latin typeface="Palatino Linotype"/>
                <a:cs typeface="Palatino Linotype"/>
              </a:rPr>
              <a:t>?</a:t>
            </a:r>
          </a:p>
          <a:p>
            <a:r>
              <a:rPr lang="en-US" sz="2200" dirty="0" err="1" smtClean="0">
                <a:latin typeface="Palatino Linotype"/>
                <a:cs typeface="Palatino Linotype"/>
              </a:rPr>
              <a:t>Liderlik</a:t>
            </a:r>
            <a:r>
              <a:rPr lang="en-US" sz="2200" dirty="0" smtClean="0">
                <a:latin typeface="Palatino Linotype"/>
                <a:cs typeface="Palatino Linotype"/>
              </a:rPr>
              <a:t> </a:t>
            </a:r>
            <a:r>
              <a:rPr lang="en-US" sz="2200" dirty="0" err="1" smtClean="0">
                <a:latin typeface="Palatino Linotype"/>
                <a:cs typeface="Palatino Linotype"/>
              </a:rPr>
              <a:t>özellikleri</a:t>
            </a:r>
            <a:r>
              <a:rPr lang="en-US" sz="2200" dirty="0" smtClean="0">
                <a:latin typeface="Palatino Linotype"/>
                <a:cs typeface="Palatino Linotype"/>
              </a:rPr>
              <a:t> </a:t>
            </a:r>
            <a:r>
              <a:rPr lang="en-US" sz="2200" dirty="0" err="1" smtClean="0">
                <a:latin typeface="Palatino Linotype"/>
                <a:cs typeface="Palatino Linotype"/>
              </a:rPr>
              <a:t>nelerdir</a:t>
            </a:r>
            <a:r>
              <a:rPr lang="en-US" sz="2200" dirty="0" smtClean="0">
                <a:latin typeface="Palatino Linotype"/>
                <a:cs typeface="Palatino Linotype"/>
              </a:rPr>
              <a:t>?</a:t>
            </a:r>
          </a:p>
          <a:p>
            <a:r>
              <a:rPr lang="en-US" sz="2200" dirty="0" err="1" smtClean="0">
                <a:latin typeface="Palatino Linotype"/>
                <a:cs typeface="Palatino Linotype"/>
              </a:rPr>
              <a:t>Lider</a:t>
            </a:r>
            <a:r>
              <a:rPr lang="en-US" sz="2200" dirty="0" smtClean="0">
                <a:latin typeface="Palatino Linotype"/>
                <a:cs typeface="Palatino Linotype"/>
              </a:rPr>
              <a:t> </a:t>
            </a:r>
            <a:r>
              <a:rPr lang="en-US" sz="2200" dirty="0" err="1" smtClean="0">
                <a:latin typeface="Palatino Linotype"/>
                <a:cs typeface="Palatino Linotype"/>
              </a:rPr>
              <a:t>ile</a:t>
            </a:r>
            <a:r>
              <a:rPr lang="en-US" sz="2200" dirty="0" smtClean="0">
                <a:latin typeface="Palatino Linotype"/>
                <a:cs typeface="Palatino Linotype"/>
              </a:rPr>
              <a:t> </a:t>
            </a:r>
            <a:r>
              <a:rPr lang="en-US" sz="2200" dirty="0" err="1" smtClean="0">
                <a:latin typeface="Palatino Linotype"/>
                <a:cs typeface="Palatino Linotype"/>
              </a:rPr>
              <a:t>yönetici</a:t>
            </a:r>
            <a:r>
              <a:rPr lang="en-US" sz="2200" dirty="0" smtClean="0">
                <a:latin typeface="Palatino Linotype"/>
                <a:cs typeface="Palatino Linotype"/>
              </a:rPr>
              <a:t> </a:t>
            </a:r>
            <a:r>
              <a:rPr lang="en-US" sz="2200" dirty="0" err="1" smtClean="0">
                <a:latin typeface="Palatino Linotype"/>
                <a:cs typeface="Palatino Linotype"/>
              </a:rPr>
              <a:t>arasındaki</a:t>
            </a:r>
            <a:r>
              <a:rPr lang="en-US" sz="2200" dirty="0" smtClean="0">
                <a:latin typeface="Palatino Linotype"/>
                <a:cs typeface="Palatino Linotype"/>
              </a:rPr>
              <a:t> </a:t>
            </a:r>
            <a:r>
              <a:rPr lang="en-US" sz="2200" dirty="0" err="1" smtClean="0">
                <a:latin typeface="Palatino Linotype"/>
                <a:cs typeface="Palatino Linotype"/>
              </a:rPr>
              <a:t>fark</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r>
              <a:rPr lang="en-US" sz="2200" dirty="0" err="1" smtClean="0">
                <a:latin typeface="Palatino Linotype"/>
                <a:cs typeface="Palatino Linotype"/>
              </a:rPr>
              <a:t>Örgütlerde</a:t>
            </a:r>
            <a:r>
              <a:rPr lang="en-US" sz="2200" dirty="0" smtClean="0">
                <a:latin typeface="Palatino Linotype"/>
                <a:cs typeface="Palatino Linotype"/>
              </a:rPr>
              <a:t> </a:t>
            </a:r>
            <a:r>
              <a:rPr lang="en-US" sz="2200" dirty="0" err="1" smtClean="0">
                <a:latin typeface="Palatino Linotype"/>
                <a:cs typeface="Palatino Linotype"/>
              </a:rPr>
              <a:t>liderin</a:t>
            </a:r>
            <a:r>
              <a:rPr lang="en-US" sz="2200" dirty="0" smtClean="0">
                <a:latin typeface="Palatino Linotype"/>
                <a:cs typeface="Palatino Linotype"/>
              </a:rPr>
              <a:t> </a:t>
            </a:r>
            <a:r>
              <a:rPr lang="en-US" sz="2200" dirty="0" err="1" smtClean="0">
                <a:latin typeface="Palatino Linotype"/>
                <a:cs typeface="Palatino Linotype"/>
              </a:rPr>
              <a:t>rolü</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r>
              <a:rPr lang="en-US" sz="2200" dirty="0" err="1" smtClean="0">
                <a:latin typeface="Palatino Linotype"/>
                <a:cs typeface="Palatino Linotype"/>
              </a:rPr>
              <a:t>Liderlik</a:t>
            </a:r>
            <a:r>
              <a:rPr lang="en-US" sz="2200" dirty="0" smtClean="0">
                <a:latin typeface="Palatino Linotype"/>
                <a:cs typeface="Palatino Linotype"/>
              </a:rPr>
              <a:t> </a:t>
            </a:r>
            <a:r>
              <a:rPr lang="en-US" sz="2200" dirty="0" err="1" smtClean="0">
                <a:latin typeface="Palatino Linotype"/>
                <a:cs typeface="Palatino Linotype"/>
              </a:rPr>
              <a:t>davranışları</a:t>
            </a:r>
            <a:r>
              <a:rPr lang="en-US" sz="2200" dirty="0" smtClean="0">
                <a:latin typeface="Palatino Linotype"/>
                <a:cs typeface="Palatino Linotype"/>
              </a:rPr>
              <a:t> </a:t>
            </a:r>
            <a:r>
              <a:rPr lang="en-US" sz="2200" dirty="0" err="1" smtClean="0">
                <a:latin typeface="Palatino Linotype"/>
                <a:cs typeface="Palatino Linotype"/>
              </a:rPr>
              <a:t>nelerdir</a:t>
            </a:r>
            <a:r>
              <a:rPr lang="en-US" sz="2200" dirty="0" smtClean="0">
                <a:latin typeface="Palatino Linotype"/>
                <a:cs typeface="Palatino Linotype"/>
              </a:rPr>
              <a:t>?</a:t>
            </a:r>
          </a:p>
          <a:p>
            <a:r>
              <a:rPr lang="en-US" sz="2200" dirty="0" err="1" smtClean="0">
                <a:latin typeface="Palatino Linotype"/>
                <a:cs typeface="Palatino Linotype"/>
              </a:rPr>
              <a:t>Lider</a:t>
            </a:r>
            <a:r>
              <a:rPr lang="en-US" sz="2200" dirty="0" smtClean="0">
                <a:latin typeface="Palatino Linotype"/>
                <a:cs typeface="Palatino Linotype"/>
              </a:rPr>
              <a:t> </a:t>
            </a:r>
            <a:r>
              <a:rPr lang="en-US" sz="2200" dirty="0" err="1" smtClean="0">
                <a:latin typeface="Palatino Linotype"/>
                <a:cs typeface="Palatino Linotype"/>
              </a:rPr>
              <a:t>yöneticilik</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endParaRPr lang="en-US" sz="2200"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665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Lider</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kimdir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4089399"/>
          </a:xfrm>
        </p:spPr>
        <p:txBody>
          <a:bodyPr>
            <a:normAutofit fontScale="92500" lnSpcReduction="20000"/>
          </a:bodyPr>
          <a:lstStyle/>
          <a:p>
            <a:pPr marL="0" indent="0" algn="just">
              <a:buNone/>
            </a:pPr>
            <a:r>
              <a:rPr lang="tr-TR" sz="1500" dirty="0" smtClean="0">
                <a:latin typeface="Palatino Linotype"/>
                <a:cs typeface="Palatino Linotype"/>
              </a:rPr>
              <a:t>Lider, kendi belirlediği amaç ve hedefleri gerçekleştirmek için izleyicilerini etkileyen ve kendi isteği doğrultuda harekete sevk edebilen kişidir.</a:t>
            </a:r>
          </a:p>
          <a:p>
            <a:pPr marL="0" indent="0" algn="just">
              <a:buNone/>
            </a:pPr>
            <a:endParaRPr lang="tr-TR" sz="1500" dirty="0" smtClean="0">
              <a:latin typeface="Palatino Linotype"/>
              <a:cs typeface="Palatino Linotype"/>
            </a:endParaRPr>
          </a:p>
          <a:p>
            <a:pPr marL="0" indent="0" algn="just">
              <a:buNone/>
            </a:pPr>
            <a:r>
              <a:rPr lang="tr-TR" sz="1600" dirty="0">
                <a:latin typeface="Palatino Linotype"/>
                <a:cs typeface="Palatino Linotype"/>
              </a:rPr>
              <a:t>Belirli şartlar altında, belirli kişisel veya grup amaçlarını gerçekleştirmek üzere, bir kimsenin başkalarının faaliyetlerini etkilemesi ve yönlendirmesi süreci </a:t>
            </a:r>
            <a:r>
              <a:rPr lang="tr-TR" sz="1600" dirty="0" smtClean="0">
                <a:latin typeface="Palatino Linotype"/>
                <a:cs typeface="Palatino Linotype"/>
              </a:rPr>
              <a:t>olarak da </a:t>
            </a:r>
            <a:r>
              <a:rPr lang="tr-TR" sz="1600" dirty="0">
                <a:latin typeface="Palatino Linotype"/>
                <a:cs typeface="Palatino Linotype"/>
              </a:rPr>
              <a:t>tanımlanabilir. </a:t>
            </a:r>
            <a:endParaRPr lang="tr-TR" sz="1600" dirty="0" smtClean="0">
              <a:latin typeface="Palatino Linotype"/>
              <a:cs typeface="Palatino Linotype"/>
            </a:endParaRPr>
          </a:p>
          <a:p>
            <a:pPr marL="0" indent="0" algn="just">
              <a:buNone/>
            </a:pPr>
            <a:endParaRPr lang="tr-TR" sz="1600" dirty="0">
              <a:latin typeface="Palatino Linotype"/>
              <a:cs typeface="Palatino Linotype"/>
            </a:endParaRPr>
          </a:p>
          <a:p>
            <a:pPr marL="0" indent="0" algn="just">
              <a:buNone/>
            </a:pPr>
            <a:r>
              <a:rPr lang="tr-TR" sz="1600" dirty="0" smtClean="0">
                <a:latin typeface="Palatino Linotype"/>
                <a:cs typeface="Palatino Linotype"/>
              </a:rPr>
              <a:t>Liderlik </a:t>
            </a:r>
            <a:r>
              <a:rPr lang="tr-TR" sz="1600" dirty="0">
                <a:latin typeface="Palatino Linotype"/>
                <a:cs typeface="Palatino Linotype"/>
              </a:rPr>
              <a:t>ile ilgili yapılan tüm tanımlamaların ortak noktası liderin izleyicilerini etkileme yeteneğine sahip olması ve izleyicilerin kendi istekleri ile lidere bağlı olduklarıdır. Bu doğrultuda liderlik; örgüt üyelerinin ortak amaçlarını gerçekleştirmek için izleyicilerin bilgi, beceri ve yetenek gibi potansiyellerinin ortaya çıkararak yönlendirme ve harekete geçirme süreci olarak </a:t>
            </a:r>
            <a:r>
              <a:rPr lang="tr-TR" sz="1600" dirty="0" smtClean="0">
                <a:latin typeface="Palatino Linotype"/>
                <a:cs typeface="Palatino Linotype"/>
              </a:rPr>
              <a:t>tanımlanabilir.</a:t>
            </a:r>
            <a:endParaRPr lang="en-US" sz="15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05 13.2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0" y="1460500"/>
            <a:ext cx="4508500" cy="4451286"/>
          </a:xfrm>
          <a:prstGeom prst="rect">
            <a:avLst/>
          </a:prstGeom>
        </p:spPr>
      </p:pic>
    </p:spTree>
    <p:extLst>
      <p:ext uri="{BB962C8B-B14F-4D97-AF65-F5344CB8AC3E}">
        <p14:creationId xmlns:p14="http://schemas.microsoft.com/office/powerpoint/2010/main" val="3211106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Liderlik</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özellikleri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nelerdir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4089399"/>
          </a:xfrm>
        </p:spPr>
        <p:txBody>
          <a:bodyPr>
            <a:normAutofit/>
          </a:bodyPr>
          <a:lstStyle/>
          <a:p>
            <a:pPr marL="0" indent="0">
              <a:buNone/>
            </a:pPr>
            <a:r>
              <a:rPr lang="tr-TR" sz="1600" dirty="0">
                <a:latin typeface="Palatino Linotype"/>
                <a:cs typeface="Palatino Linotype"/>
              </a:rPr>
              <a:t>Liderler özellikler teorisine göre, fiziksel, zihinsel ve davranışsal olarak gurup üyelerinden farklı kişiler olarak ifade edilmektedir. </a:t>
            </a:r>
            <a:endParaRPr lang="tr-TR" sz="1600" dirty="0" smtClean="0">
              <a:latin typeface="Palatino Linotype"/>
              <a:cs typeface="Palatino Linotype"/>
            </a:endParaRPr>
          </a:p>
          <a:p>
            <a:pPr marL="0" indent="0">
              <a:buNone/>
            </a:pPr>
            <a:r>
              <a:rPr lang="tr-TR" sz="1600" dirty="0" smtClean="0">
                <a:latin typeface="Palatino Linotype"/>
                <a:cs typeface="Palatino Linotype"/>
              </a:rPr>
              <a:t>Ancak </a:t>
            </a:r>
            <a:r>
              <a:rPr lang="tr-TR" sz="1600" dirty="0">
                <a:latin typeface="Palatino Linotype"/>
                <a:cs typeface="Palatino Linotype"/>
              </a:rPr>
              <a:t>bu sınıflama liderlerin diğer kişilerden ya da örgüt üyelerinden ayırt edilmesinde yeterli bir ayrım olarak görülemez. </a:t>
            </a:r>
            <a:endParaRPr lang="tr-TR" sz="1600" dirty="0" smtClean="0">
              <a:latin typeface="Palatino Linotype"/>
              <a:cs typeface="Palatino Linotype"/>
            </a:endParaRPr>
          </a:p>
          <a:p>
            <a:pPr marL="0" indent="0">
              <a:buNone/>
            </a:pPr>
            <a:r>
              <a:rPr lang="tr-TR" sz="1600" dirty="0" smtClean="0">
                <a:latin typeface="Palatino Linotype"/>
                <a:cs typeface="Palatino Linotype"/>
              </a:rPr>
              <a:t>Bu </a:t>
            </a:r>
            <a:r>
              <a:rPr lang="tr-TR" sz="1600" dirty="0">
                <a:latin typeface="Palatino Linotype"/>
                <a:cs typeface="Palatino Linotype"/>
              </a:rPr>
              <a:t>nedenle, liderleri lider yapan, </a:t>
            </a:r>
            <a:r>
              <a:rPr lang="tr-TR" sz="1600" b="1" dirty="0">
                <a:latin typeface="Palatino Linotype"/>
                <a:cs typeface="Palatino Linotype"/>
              </a:rPr>
              <a:t>5 temel özelliğinden bahsetmek gerekir</a:t>
            </a:r>
            <a:r>
              <a:rPr lang="tr-TR" sz="1600" dirty="0">
                <a:latin typeface="Palatino Linotype"/>
                <a:cs typeface="Palatino Linotype"/>
              </a:rPr>
              <a:t>. Bu kriterlerden biri, birkaçı ya da tamamının bir kişide bulunması o kişiyi lider yapan özellikler olarak ifade edilebilir.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a:grpSpLocks/>
          </p:cNvGrpSpPr>
          <p:nvPr/>
        </p:nvGrpSpPr>
        <p:grpSpPr bwMode="auto">
          <a:xfrm>
            <a:off x="4501514" y="1351914"/>
            <a:ext cx="4350386" cy="4020185"/>
            <a:chOff x="3528" y="11115"/>
            <a:chExt cx="5102" cy="5102"/>
          </a:xfrm>
        </p:grpSpPr>
        <p:sp>
          <p:nvSpPr>
            <p:cNvPr id="9" name="Oval 8"/>
            <p:cNvSpPr>
              <a:spLocks noChangeArrowheads="1"/>
            </p:cNvSpPr>
            <p:nvPr/>
          </p:nvSpPr>
          <p:spPr bwMode="auto">
            <a:xfrm>
              <a:off x="3528" y="11115"/>
              <a:ext cx="5102" cy="5102"/>
            </a:xfrm>
            <a:prstGeom prst="ellipse">
              <a:avLst/>
            </a:prstGeom>
            <a:gradFill rotWithShape="1">
              <a:gsLst>
                <a:gs pos="0">
                  <a:srgbClr val="9BC1FF"/>
                </a:gs>
                <a:gs pos="100000">
                  <a:srgbClr val="3F80CD"/>
                </a:gs>
              </a:gsLst>
              <a:lin ang="5400000"/>
            </a:gradFill>
            <a:ln w="9525">
              <a:solidFill>
                <a:srgbClr val="000000"/>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indent="252095" algn="ctr">
                <a:lnSpc>
                  <a:spcPct val="110000"/>
                </a:lnSpc>
                <a:spcBef>
                  <a:spcPts val="700"/>
                </a:spcBef>
                <a:spcAft>
                  <a:spcPts val="0"/>
                </a:spcAft>
              </a:pPr>
              <a:r>
                <a:rPr lang="tr-TR" sz="1100">
                  <a:effectLst/>
                  <a:latin typeface="Times New Roman"/>
                  <a:ea typeface="Times New Roman"/>
                </a:rPr>
                <a:t> </a:t>
              </a:r>
            </a:p>
          </p:txBody>
        </p:sp>
        <p:sp>
          <p:nvSpPr>
            <p:cNvPr id="10" name="Oval 9"/>
            <p:cNvSpPr>
              <a:spLocks noChangeArrowheads="1"/>
            </p:cNvSpPr>
            <p:nvPr/>
          </p:nvSpPr>
          <p:spPr bwMode="auto">
            <a:xfrm>
              <a:off x="5358" y="12899"/>
              <a:ext cx="1440" cy="1440"/>
            </a:xfrm>
            <a:prstGeom prst="ellipse">
              <a:avLst/>
            </a:prstGeom>
            <a:solidFill>
              <a:srgbClr val="1F497D"/>
            </a:solidFill>
            <a:ln w="9525">
              <a:solidFill>
                <a:srgbClr val="FFFFFF"/>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1200" dirty="0">
                  <a:solidFill>
                    <a:srgbClr val="FFFFFF"/>
                  </a:solidFill>
                  <a:effectLst/>
                </a:rPr>
                <a:t>Liderlik Özellikleri</a:t>
              </a:r>
              <a:endParaRPr lang="tr-TR" sz="2800" dirty="0">
                <a:effectLst/>
              </a:endParaRPr>
            </a:p>
          </p:txBody>
        </p:sp>
        <p:cxnSp>
          <p:nvCxnSpPr>
            <p:cNvPr id="11" name="Straight Connector 10"/>
            <p:cNvCxnSpPr/>
            <p:nvPr/>
          </p:nvCxnSpPr>
          <p:spPr bwMode="auto">
            <a:xfrm>
              <a:off x="3758" y="12555"/>
              <a:ext cx="1620" cy="900"/>
            </a:xfrm>
            <a:prstGeom prst="line">
              <a:avLst/>
            </a:prstGeom>
            <a:noFill/>
            <a:ln w="25400">
              <a:solidFill>
                <a:srgbClr val="FFFF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 name="Straight Connector 11"/>
            <p:cNvCxnSpPr/>
            <p:nvPr/>
          </p:nvCxnSpPr>
          <p:spPr bwMode="auto">
            <a:xfrm flipV="1">
              <a:off x="6778" y="12555"/>
              <a:ext cx="1620" cy="900"/>
            </a:xfrm>
            <a:prstGeom prst="line">
              <a:avLst/>
            </a:prstGeom>
            <a:noFill/>
            <a:ln w="25400">
              <a:solidFill>
                <a:srgbClr val="FFFF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Connector 12"/>
            <p:cNvCxnSpPr/>
            <p:nvPr/>
          </p:nvCxnSpPr>
          <p:spPr bwMode="auto">
            <a:xfrm>
              <a:off x="6088" y="11115"/>
              <a:ext cx="0" cy="1800"/>
            </a:xfrm>
            <a:prstGeom prst="line">
              <a:avLst/>
            </a:prstGeom>
            <a:noFill/>
            <a:ln w="25400">
              <a:solidFill>
                <a:srgbClr val="FFFF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 name="Straight Connector 13"/>
            <p:cNvCxnSpPr/>
            <p:nvPr/>
          </p:nvCxnSpPr>
          <p:spPr bwMode="auto">
            <a:xfrm>
              <a:off x="6508" y="14225"/>
              <a:ext cx="1260" cy="1361"/>
            </a:xfrm>
            <a:prstGeom prst="line">
              <a:avLst/>
            </a:prstGeom>
            <a:noFill/>
            <a:ln w="25400">
              <a:solidFill>
                <a:srgbClr val="FFFF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5" name="Straight Connector 14"/>
            <p:cNvCxnSpPr/>
            <p:nvPr/>
          </p:nvCxnSpPr>
          <p:spPr bwMode="auto">
            <a:xfrm flipH="1">
              <a:off x="4398" y="14215"/>
              <a:ext cx="1260" cy="1361"/>
            </a:xfrm>
            <a:prstGeom prst="line">
              <a:avLst/>
            </a:prstGeom>
            <a:noFill/>
            <a:ln w="25400">
              <a:solidFill>
                <a:srgbClr val="FFFF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6" name="Text Box 222"/>
            <p:cNvSpPr txBox="1">
              <a:spLocks noChangeArrowheads="1"/>
            </p:cNvSpPr>
            <p:nvPr/>
          </p:nvSpPr>
          <p:spPr bwMode="auto">
            <a:xfrm>
              <a:off x="3708" y="13275"/>
              <a:ext cx="1440" cy="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91440" rIns="91440" bIns="91440" anchor="t" anchorCtr="0" upright="1">
              <a:noAutofit/>
            </a:bodyPr>
            <a:lstStyle/>
            <a:p>
              <a:r>
                <a:rPr lang="tr-TR" sz="1400" dirty="0">
                  <a:effectLst/>
                </a:rPr>
                <a:t>3. Asla </a:t>
              </a:r>
              <a:br>
                <a:rPr lang="tr-TR" sz="1400" dirty="0">
                  <a:effectLst/>
                </a:rPr>
              </a:br>
              <a:r>
                <a:rPr lang="tr-TR" sz="1400" dirty="0">
                  <a:effectLst/>
                </a:rPr>
                <a:t>Vazgeçmez ve </a:t>
              </a:r>
              <a:br>
                <a:rPr lang="tr-TR" sz="1400" dirty="0">
                  <a:effectLst/>
                </a:rPr>
              </a:br>
              <a:r>
                <a:rPr lang="tr-TR" sz="1400" dirty="0">
                  <a:effectLst/>
                </a:rPr>
                <a:t>Umudunu</a:t>
              </a:r>
              <a:br>
                <a:rPr lang="tr-TR" sz="1400" dirty="0">
                  <a:effectLst/>
                </a:rPr>
              </a:br>
              <a:r>
                <a:rPr lang="tr-TR" sz="1400" dirty="0">
                  <a:effectLst/>
                </a:rPr>
                <a:t>Kaybetmez.</a:t>
              </a:r>
            </a:p>
          </p:txBody>
        </p:sp>
        <p:sp>
          <p:nvSpPr>
            <p:cNvPr id="17" name="Text Box 223"/>
            <p:cNvSpPr txBox="1">
              <a:spLocks noChangeArrowheads="1"/>
            </p:cNvSpPr>
            <p:nvPr/>
          </p:nvSpPr>
          <p:spPr bwMode="auto">
            <a:xfrm>
              <a:off x="6948" y="13455"/>
              <a:ext cx="12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91440" rIns="91440" bIns="91440" anchor="t" anchorCtr="0" upright="1">
              <a:noAutofit/>
            </a:bodyPr>
            <a:lstStyle/>
            <a:p>
              <a:r>
                <a:rPr lang="tr-TR" sz="1400" dirty="0">
                  <a:effectLst/>
                </a:rPr>
                <a:t>4. Yüksek Risk Alır.</a:t>
              </a:r>
            </a:p>
          </p:txBody>
        </p:sp>
        <p:sp>
          <p:nvSpPr>
            <p:cNvPr id="18" name="Text Box 225"/>
            <p:cNvSpPr txBox="1">
              <a:spLocks noChangeArrowheads="1"/>
            </p:cNvSpPr>
            <p:nvPr/>
          </p:nvSpPr>
          <p:spPr bwMode="auto">
            <a:xfrm>
              <a:off x="5193" y="14774"/>
              <a:ext cx="18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91440" rIns="91440" bIns="91440" anchor="t" anchorCtr="0" upright="1">
              <a:noAutofit/>
            </a:bodyPr>
            <a:lstStyle/>
            <a:p>
              <a:r>
                <a:rPr lang="tr-TR" sz="1400" dirty="0">
                  <a:effectLst/>
                </a:rPr>
                <a:t>5. Karizmatik ve Büyüleyicidir.</a:t>
              </a:r>
            </a:p>
          </p:txBody>
        </p:sp>
        <p:sp>
          <p:nvSpPr>
            <p:cNvPr id="19" name="Text Box 227"/>
            <p:cNvSpPr txBox="1">
              <a:spLocks noChangeArrowheads="1"/>
            </p:cNvSpPr>
            <p:nvPr/>
          </p:nvSpPr>
          <p:spPr bwMode="auto">
            <a:xfrm>
              <a:off x="6408" y="11835"/>
              <a:ext cx="12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91440" rIns="91440" bIns="91440" anchor="t" anchorCtr="0" upright="1">
              <a:noAutofit/>
            </a:bodyPr>
            <a:lstStyle/>
            <a:p>
              <a:r>
                <a:rPr lang="tr-TR" sz="1400" dirty="0">
                  <a:effectLst/>
                </a:rPr>
                <a:t>2. Vizyon Sahibidir.</a:t>
              </a:r>
            </a:p>
          </p:txBody>
        </p:sp>
        <p:sp>
          <p:nvSpPr>
            <p:cNvPr id="20" name="Text Box 228"/>
            <p:cNvSpPr txBox="1">
              <a:spLocks noChangeArrowheads="1"/>
            </p:cNvSpPr>
            <p:nvPr/>
          </p:nvSpPr>
          <p:spPr bwMode="auto">
            <a:xfrm>
              <a:off x="4428" y="11835"/>
              <a:ext cx="1440" cy="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91440" rIns="91440" bIns="91440" anchor="t" anchorCtr="0" upright="1">
              <a:noAutofit/>
            </a:bodyPr>
            <a:lstStyle/>
            <a:p>
              <a:r>
                <a:rPr lang="tr-TR" sz="1400" dirty="0">
                  <a:effectLst/>
                </a:rPr>
                <a:t>1.Hayalleri Vardır.</a:t>
              </a:r>
            </a:p>
          </p:txBody>
        </p:sp>
      </p:grpSp>
    </p:spTree>
    <p:extLst>
      <p:ext uri="{BB962C8B-B14F-4D97-AF65-F5344CB8AC3E}">
        <p14:creationId xmlns:p14="http://schemas.microsoft.com/office/powerpoint/2010/main" val="593373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Birinci</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özellik</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Liderlerin</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birçok</a:t>
            </a:r>
            <a:r>
              <a:rPr lang="en-US" sz="2700"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hayalleri</a:t>
            </a:r>
            <a:r>
              <a:rPr lang="en-US" sz="2700" b="1"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vardır</a:t>
            </a:r>
            <a:r>
              <a:rPr lang="en-US" sz="2700" dirty="0" smtClean="0">
                <a:solidFill>
                  <a:srgbClr val="002060"/>
                </a:solidFill>
                <a:latin typeface="Palatino Linotype"/>
                <a:cs typeface="Palatino Linotype"/>
              </a:rPr>
              <a:t>.</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4089399"/>
          </a:xfrm>
        </p:spPr>
        <p:txBody>
          <a:bodyPr>
            <a:normAutofit/>
          </a:bodyPr>
          <a:lstStyle/>
          <a:p>
            <a:pPr marL="0" indent="0" algn="just">
              <a:buNone/>
            </a:pPr>
            <a:r>
              <a:rPr lang="tr-TR" sz="1600" dirty="0">
                <a:latin typeface="Palatino Linotype"/>
                <a:cs typeface="Palatino Linotype"/>
              </a:rPr>
              <a:t>S</a:t>
            </a:r>
            <a:r>
              <a:rPr lang="tr-TR" sz="1600" dirty="0" smtClean="0">
                <a:latin typeface="Palatino Linotype"/>
                <a:cs typeface="Palatino Linotype"/>
              </a:rPr>
              <a:t>ıradan </a:t>
            </a:r>
            <a:r>
              <a:rPr lang="tr-TR" sz="1600" dirty="0">
                <a:latin typeface="Palatino Linotype"/>
                <a:cs typeface="Palatino Linotype"/>
              </a:rPr>
              <a:t>insanlarında hayalleri ve bu hayalleri gerçekleştirmek için çabaları vardır. Ancak, liderlerin sahip oldukları hayaller, bireysel ya da şahsi menfaatlerini sağlamaya yönelik değildir. Onların hayalleri makro anlamda, insanları ya da insanlığı etkileyecek, mikro anlamda ise, birey ve örgütün değişim ve dönüşümünü sağlayacak niteliktedir. </a:t>
            </a:r>
            <a:endParaRPr lang="tr-TR" sz="1600" dirty="0" smtClean="0">
              <a:latin typeface="Palatino Linotype"/>
              <a:cs typeface="Palatino Linotype"/>
            </a:endParaRPr>
          </a:p>
          <a:p>
            <a:pPr marL="0" indent="0" algn="just">
              <a:buNone/>
            </a:pPr>
            <a:endParaRPr lang="tr-TR" sz="1600" dirty="0" smtClean="0">
              <a:latin typeface="Palatino Linotype"/>
              <a:cs typeface="Palatino Linotype"/>
            </a:endParaRPr>
          </a:p>
          <a:p>
            <a:pPr marL="0" indent="0" algn="just">
              <a:buNone/>
            </a:pPr>
            <a:r>
              <a:rPr lang="tr-TR" sz="1600" dirty="0">
                <a:latin typeface="Palatino Linotype"/>
                <a:cs typeface="Palatino Linotype"/>
              </a:rPr>
              <a:t>Sıradan insanlar, kendisini, işini veya içinde bulunduğu küçük topluluğa ilişkin hayallere sahiptir. Liderler ise, yaşadığı toplumu ya da içinde bulunduğu örgütün değişimi ve dönüşümüne neden olacak hayallere sahiptir.</a:t>
            </a:r>
          </a:p>
          <a:p>
            <a:pPr marL="0" indent="0">
              <a:buNone/>
            </a:pPr>
            <a:endParaRPr lang="tr-TR" sz="16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4826000" y="1460500"/>
            <a:ext cx="3986530" cy="2717800"/>
          </a:xfrm>
          <a:prstGeom prst="rect">
            <a:avLst/>
          </a:prstGeom>
          <a:noFill/>
          <a:ln>
            <a:noFill/>
          </a:ln>
        </p:spPr>
      </p:pic>
      <p:sp>
        <p:nvSpPr>
          <p:cNvPr id="22" name="Content Placeholder 2"/>
          <p:cNvSpPr txBox="1">
            <a:spLocks/>
          </p:cNvSpPr>
          <p:nvPr/>
        </p:nvSpPr>
        <p:spPr>
          <a:xfrm>
            <a:off x="4826000" y="4292601"/>
            <a:ext cx="4025900"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r-TR" sz="1600" b="1" dirty="0">
                <a:latin typeface="Palatino Linotype"/>
                <a:cs typeface="Palatino Linotype"/>
              </a:rPr>
              <a:t>Martin Luther </a:t>
            </a:r>
            <a:r>
              <a:rPr lang="tr-TR" sz="1600" b="1" dirty="0" err="1">
                <a:latin typeface="Palatino Linotype"/>
                <a:cs typeface="Palatino Linotype"/>
              </a:rPr>
              <a:t>King</a:t>
            </a:r>
            <a:r>
              <a:rPr lang="tr-TR" sz="1600" b="1" dirty="0">
                <a:latin typeface="Palatino Linotype"/>
                <a:cs typeface="Palatino Linotype"/>
              </a:rPr>
              <a:t> </a:t>
            </a:r>
            <a:r>
              <a:rPr lang="tr-TR" sz="1600" dirty="0">
                <a:latin typeface="Palatino Linotype"/>
                <a:cs typeface="Palatino Linotype"/>
              </a:rPr>
              <a:t>“Bir hayalim var.” sözü ile Amerikan toplumunun düşünce yapısını ve ırkçılığa karşı fikirleri ile Amerikan yurttaş hakları hareketi lideri olmuştur. </a:t>
            </a:r>
          </a:p>
        </p:txBody>
      </p:sp>
    </p:spTree>
    <p:extLst>
      <p:ext uri="{BB962C8B-B14F-4D97-AF65-F5344CB8AC3E}">
        <p14:creationId xmlns:p14="http://schemas.microsoft.com/office/powerpoint/2010/main" val="2560520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İkinci</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özellik</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Lider</a:t>
            </a:r>
            <a:r>
              <a:rPr lang="en-US" sz="2700"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vizyon</a:t>
            </a:r>
            <a:r>
              <a:rPr lang="en-US" sz="2700" b="1"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sahibidir</a:t>
            </a:r>
            <a:r>
              <a:rPr lang="en-US" sz="2700" dirty="0" smtClean="0">
                <a:solidFill>
                  <a:srgbClr val="002060"/>
                </a:solidFill>
                <a:latin typeface="Palatino Linotype"/>
                <a:cs typeface="Palatino Linotype"/>
              </a:rPr>
              <a:t>.</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4089399"/>
          </a:xfrm>
        </p:spPr>
        <p:txBody>
          <a:bodyPr>
            <a:normAutofit/>
          </a:bodyPr>
          <a:lstStyle/>
          <a:p>
            <a:pPr marL="0" indent="0" algn="just">
              <a:buNone/>
            </a:pPr>
            <a:r>
              <a:rPr lang="tr-TR" sz="1600" dirty="0">
                <a:latin typeface="Palatino Linotype"/>
                <a:cs typeface="Palatino Linotype"/>
              </a:rPr>
              <a:t>Birçok kişiye göre vizyon geleceğin tahmin edilebilmesi ya da geleceğin görülebilmesi olarak ifade edilmektedir. Ancak sadece bu tanımlama vizyonun gerçek anlamını ifade etmekten yoksundur. Öyle olsaydı tüm kahinler ya da falcılar vizyon sahibi olarak görülebilirdi</a:t>
            </a:r>
            <a:r>
              <a:rPr lang="tr-TR" sz="1600" dirty="0" smtClean="0">
                <a:latin typeface="Palatino Linotype"/>
                <a:cs typeface="Palatino Linotype"/>
              </a:rPr>
              <a:t>.</a:t>
            </a:r>
          </a:p>
          <a:p>
            <a:pPr marL="0" indent="0" algn="just">
              <a:buNone/>
            </a:pPr>
            <a:endParaRPr lang="tr-TR" sz="1600" dirty="0">
              <a:latin typeface="Palatino Linotype"/>
              <a:cs typeface="Palatino Linotype"/>
            </a:endParaRPr>
          </a:p>
          <a:p>
            <a:pPr marL="0" indent="0" algn="just">
              <a:buNone/>
            </a:pPr>
            <a:r>
              <a:rPr lang="tr-TR" sz="1600" dirty="0">
                <a:latin typeface="Palatino Linotype"/>
                <a:cs typeface="Palatino Linotype"/>
              </a:rPr>
              <a:t>Vizyon, sadece geleceğin öngörülmesi ya da tahmin edilmesi değil, öngörülen geleceğe ilişkin bugünden harekete geçerek eylemler içerinde bulunmaktır. Dolayısıyla, liderin vizyonu öngördüğü geleceğe ilişkin bu günden bir hareket tarzı ve eylem planı oluşturmasıdır.</a:t>
            </a:r>
          </a:p>
          <a:p>
            <a:pPr marL="0" indent="0">
              <a:buNone/>
            </a:pPr>
            <a:endParaRPr lang="tr-TR" sz="16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4826000" y="4064000"/>
            <a:ext cx="4025900" cy="167640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r-TR" sz="1600" b="1" dirty="0">
                <a:latin typeface="Palatino Linotype"/>
                <a:cs typeface="Palatino Linotype"/>
              </a:rPr>
              <a:t>Steve </a:t>
            </a:r>
            <a:r>
              <a:rPr lang="tr-TR" sz="1600" b="1" dirty="0" err="1">
                <a:latin typeface="Palatino Linotype"/>
                <a:cs typeface="Palatino Linotype"/>
              </a:rPr>
              <a:t>Jobs</a:t>
            </a:r>
            <a:r>
              <a:rPr lang="tr-TR" sz="1600" b="1" dirty="0">
                <a:latin typeface="Palatino Linotype"/>
                <a:cs typeface="Palatino Linotype"/>
              </a:rPr>
              <a:t> </a:t>
            </a:r>
            <a:r>
              <a:rPr lang="tr-TR" sz="1600" dirty="0">
                <a:latin typeface="Palatino Linotype"/>
                <a:cs typeface="Palatino Linotype"/>
              </a:rPr>
              <a:t>“Dünya’yı değiştirebileceğini düşünecek kadar çılgın fikirleri olan insanlar ancak Dünya’yı değiştirebilecek işler yapabilir.” sözü ile sahip olduğu vizyonu göstermektedir. Çünkü vizyon sahibi liderlerin sıradan insan için çılgın sayılacak fikirleri geleceğe ilişkin öngörülerinden kaynaklanmaktadır.</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826000" y="1460501"/>
            <a:ext cx="3860800" cy="2476500"/>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671708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200" dirty="0" err="1" smtClean="0">
                <a:solidFill>
                  <a:srgbClr val="002060"/>
                </a:solidFill>
                <a:latin typeface="Palatino Linotype"/>
                <a:cs typeface="Palatino Linotype"/>
              </a:rPr>
              <a:t>Üçüncü</a:t>
            </a:r>
            <a:r>
              <a:rPr lang="en-US" sz="2200" dirty="0" smtClean="0">
                <a:solidFill>
                  <a:srgbClr val="002060"/>
                </a:solidFill>
                <a:latin typeface="Palatino Linotype"/>
                <a:cs typeface="Palatino Linotype"/>
              </a:rPr>
              <a:t> </a:t>
            </a:r>
            <a:r>
              <a:rPr lang="en-US" sz="2200" dirty="0" err="1" smtClean="0">
                <a:solidFill>
                  <a:srgbClr val="002060"/>
                </a:solidFill>
                <a:latin typeface="Palatino Linotype"/>
                <a:cs typeface="Palatino Linotype"/>
              </a:rPr>
              <a:t>özellik</a:t>
            </a:r>
            <a:r>
              <a:rPr lang="en-US" sz="2200" dirty="0" smtClean="0">
                <a:solidFill>
                  <a:srgbClr val="002060"/>
                </a:solidFill>
                <a:latin typeface="Palatino Linotype"/>
                <a:cs typeface="Palatino Linotype"/>
              </a:rPr>
              <a:t>: </a:t>
            </a:r>
            <a:r>
              <a:rPr lang="en-US" sz="2200" dirty="0" err="1" smtClean="0">
                <a:solidFill>
                  <a:srgbClr val="002060"/>
                </a:solidFill>
                <a:latin typeface="Palatino Linotype"/>
                <a:cs typeface="Palatino Linotype"/>
              </a:rPr>
              <a:t>Lider</a:t>
            </a:r>
            <a:r>
              <a:rPr lang="en-US" sz="2200" dirty="0" smtClean="0">
                <a:solidFill>
                  <a:srgbClr val="002060"/>
                </a:solidFill>
                <a:latin typeface="Palatino Linotype"/>
                <a:cs typeface="Palatino Linotype"/>
              </a:rPr>
              <a:t> </a:t>
            </a:r>
            <a:r>
              <a:rPr lang="en-US" sz="2200" b="1" dirty="0" err="1" smtClean="0">
                <a:solidFill>
                  <a:srgbClr val="002060"/>
                </a:solidFill>
                <a:latin typeface="Palatino Linotype"/>
                <a:cs typeface="Palatino Linotype"/>
              </a:rPr>
              <a:t>asla</a:t>
            </a:r>
            <a:r>
              <a:rPr lang="en-US" sz="2200" b="1" dirty="0" smtClean="0">
                <a:solidFill>
                  <a:srgbClr val="002060"/>
                </a:solidFill>
                <a:latin typeface="Palatino Linotype"/>
                <a:cs typeface="Palatino Linotype"/>
              </a:rPr>
              <a:t> </a:t>
            </a:r>
            <a:r>
              <a:rPr lang="en-US" sz="2200" b="1" dirty="0" err="1" smtClean="0">
                <a:solidFill>
                  <a:srgbClr val="002060"/>
                </a:solidFill>
                <a:latin typeface="Palatino Linotype"/>
                <a:cs typeface="Palatino Linotype"/>
              </a:rPr>
              <a:t>vazgeçmez</a:t>
            </a:r>
            <a:r>
              <a:rPr lang="en-US" sz="2200" b="1" dirty="0" smtClean="0">
                <a:solidFill>
                  <a:srgbClr val="002060"/>
                </a:solidFill>
                <a:latin typeface="Palatino Linotype"/>
                <a:cs typeface="Palatino Linotype"/>
              </a:rPr>
              <a:t> </a:t>
            </a:r>
            <a:r>
              <a:rPr lang="en-US" sz="2200" b="1" dirty="0" err="1" smtClean="0">
                <a:solidFill>
                  <a:srgbClr val="002060"/>
                </a:solidFill>
                <a:latin typeface="Palatino Linotype"/>
                <a:cs typeface="Palatino Linotype"/>
              </a:rPr>
              <a:t>ve</a:t>
            </a:r>
            <a:r>
              <a:rPr lang="en-US" sz="2200" b="1" dirty="0" smtClean="0">
                <a:solidFill>
                  <a:srgbClr val="002060"/>
                </a:solidFill>
                <a:latin typeface="Palatino Linotype"/>
                <a:cs typeface="Palatino Linotype"/>
              </a:rPr>
              <a:t> </a:t>
            </a:r>
            <a:r>
              <a:rPr lang="en-US" sz="2200" b="1" dirty="0" err="1" smtClean="0">
                <a:solidFill>
                  <a:srgbClr val="002060"/>
                </a:solidFill>
                <a:latin typeface="Palatino Linotype"/>
                <a:cs typeface="Palatino Linotype"/>
              </a:rPr>
              <a:t>umudunu</a:t>
            </a:r>
            <a:r>
              <a:rPr lang="en-US" sz="2200" b="1" dirty="0" smtClean="0">
                <a:solidFill>
                  <a:srgbClr val="002060"/>
                </a:solidFill>
                <a:latin typeface="Palatino Linotype"/>
                <a:cs typeface="Palatino Linotype"/>
              </a:rPr>
              <a:t> </a:t>
            </a:r>
            <a:r>
              <a:rPr lang="en-US" sz="2200" b="1" dirty="0" err="1" smtClean="0">
                <a:solidFill>
                  <a:srgbClr val="002060"/>
                </a:solidFill>
                <a:latin typeface="Palatino Linotype"/>
                <a:cs typeface="Palatino Linotype"/>
              </a:rPr>
              <a:t>kaybetmez</a:t>
            </a:r>
            <a:r>
              <a:rPr lang="en-US" sz="2700" dirty="0" smtClean="0">
                <a:solidFill>
                  <a:srgbClr val="002060"/>
                </a:solidFill>
                <a:latin typeface="Palatino Linotype"/>
                <a:cs typeface="Palatino Linotype"/>
              </a:rPr>
              <a:t>.</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4089399"/>
          </a:xfrm>
        </p:spPr>
        <p:txBody>
          <a:bodyPr>
            <a:normAutofit/>
          </a:bodyPr>
          <a:lstStyle/>
          <a:p>
            <a:pPr marL="0" indent="0" algn="just">
              <a:buNone/>
            </a:pPr>
            <a:r>
              <a:rPr lang="tr-TR" sz="1600" dirty="0">
                <a:latin typeface="Palatino Linotype"/>
                <a:cs typeface="Palatino Linotype"/>
              </a:rPr>
              <a:t>Liderleri sıradan insanlardan ayıran özelliklerinden biriside, en kötü koşullar ve şartlar altında bile olsalar asla hedeflerinden vazgeçmemeleridir. Diğer yandan en olumsuz ve umutsuz hallerde bile liderler umutlarını yitirmeyen insanlardır. </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4826000" y="4064000"/>
            <a:ext cx="4025900" cy="167640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r-TR" sz="1600" dirty="0">
                <a:latin typeface="Palatino Linotype"/>
                <a:cs typeface="Palatino Linotype"/>
              </a:rPr>
              <a:t>Güney Afrika’nın efsane lideri </a:t>
            </a:r>
            <a:r>
              <a:rPr lang="tr-TR" sz="1600" b="1" dirty="0">
                <a:latin typeface="Palatino Linotype"/>
                <a:cs typeface="Palatino Linotype"/>
              </a:rPr>
              <a:t>Nelson Mandela </a:t>
            </a:r>
            <a:r>
              <a:rPr lang="tr-TR" sz="1600" dirty="0">
                <a:latin typeface="Palatino Linotype"/>
                <a:cs typeface="Palatino Linotype"/>
              </a:rPr>
              <a:t>1962 yılında ömür boyu hapse mahkum edildiğinden 27 yıl sonra 71 yaşındayken serbest bırakıldı. “Hayatımın sonuna kadar siyahların bağımsızlığı için mücadele edeceğim.” İfadesi onu halk arasında sembol hale getirdi. 1994 yılında Güney Afrika Cumhuriyetinin devlet başkanı seçildi.</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826000" y="1417638"/>
            <a:ext cx="3860800" cy="2544762"/>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4214236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İçindekiler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200" dirty="0" err="1" smtClean="0">
                <a:latin typeface="Palatino Linotype"/>
                <a:cs typeface="Palatino Linotype"/>
              </a:rPr>
              <a:t>Yönetim</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r>
              <a:rPr lang="en-US" sz="2200" dirty="0" err="1" smtClean="0">
                <a:latin typeface="Palatino Linotype"/>
                <a:cs typeface="Palatino Linotype"/>
              </a:rPr>
              <a:t>Yönetimin</a:t>
            </a:r>
            <a:r>
              <a:rPr lang="en-US" sz="2200" dirty="0" smtClean="0">
                <a:latin typeface="Palatino Linotype"/>
                <a:cs typeface="Palatino Linotype"/>
              </a:rPr>
              <a:t> </a:t>
            </a:r>
            <a:r>
              <a:rPr lang="en-US" sz="2200" dirty="0" err="1" smtClean="0">
                <a:latin typeface="Palatino Linotype"/>
                <a:cs typeface="Palatino Linotype"/>
              </a:rPr>
              <a:t>amacı</a:t>
            </a:r>
            <a:r>
              <a:rPr lang="en-US" sz="2200" dirty="0" smtClean="0">
                <a:latin typeface="Palatino Linotype"/>
                <a:cs typeface="Palatino Linotype"/>
              </a:rPr>
              <a:t> </a:t>
            </a:r>
            <a:r>
              <a:rPr lang="en-US" sz="2200" dirty="0" err="1" smtClean="0">
                <a:latin typeface="Palatino Linotype"/>
                <a:cs typeface="Palatino Linotype"/>
              </a:rPr>
              <a:t>nelerdir</a:t>
            </a:r>
            <a:r>
              <a:rPr lang="en-US" sz="2200" dirty="0" smtClean="0">
                <a:latin typeface="Palatino Linotype"/>
                <a:cs typeface="Palatino Linotype"/>
              </a:rPr>
              <a:t>?</a:t>
            </a:r>
          </a:p>
          <a:p>
            <a:r>
              <a:rPr lang="en-US" sz="2200" dirty="0" err="1" smtClean="0">
                <a:latin typeface="Palatino Linotype"/>
                <a:cs typeface="Palatino Linotype"/>
              </a:rPr>
              <a:t>Yönetimin</a:t>
            </a:r>
            <a:r>
              <a:rPr lang="en-US" sz="2200" dirty="0" smtClean="0">
                <a:latin typeface="Palatino Linotype"/>
                <a:cs typeface="Palatino Linotype"/>
              </a:rPr>
              <a:t> </a:t>
            </a:r>
            <a:r>
              <a:rPr lang="en-US" sz="2200" dirty="0" err="1" smtClean="0">
                <a:latin typeface="Palatino Linotype"/>
                <a:cs typeface="Palatino Linotype"/>
              </a:rPr>
              <a:t>kaynakları</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r>
              <a:rPr lang="en-US" sz="2200" dirty="0" err="1" smtClean="0">
                <a:latin typeface="Palatino Linotype"/>
                <a:cs typeface="Palatino Linotype"/>
              </a:rPr>
              <a:t>Yönetsel</a:t>
            </a:r>
            <a:r>
              <a:rPr lang="en-US" sz="2200" dirty="0" smtClean="0">
                <a:latin typeface="Palatino Linotype"/>
                <a:cs typeface="Palatino Linotype"/>
              </a:rPr>
              <a:t> </a:t>
            </a:r>
            <a:r>
              <a:rPr lang="en-US" sz="2200" dirty="0" err="1" smtClean="0">
                <a:latin typeface="Palatino Linotype"/>
                <a:cs typeface="Palatino Linotype"/>
              </a:rPr>
              <a:t>Düzeyler</a:t>
            </a:r>
            <a:r>
              <a:rPr lang="en-US" sz="2200" dirty="0" smtClean="0">
                <a:latin typeface="Palatino Linotype"/>
                <a:cs typeface="Palatino Linotype"/>
              </a:rPr>
              <a:t> </a:t>
            </a:r>
            <a:r>
              <a:rPr lang="en-US" sz="2200" dirty="0" err="1" smtClean="0">
                <a:latin typeface="Palatino Linotype"/>
                <a:cs typeface="Palatino Linotype"/>
              </a:rPr>
              <a:t>ve</a:t>
            </a:r>
            <a:r>
              <a:rPr lang="en-US" sz="2200" dirty="0" smtClean="0">
                <a:latin typeface="Palatino Linotype"/>
                <a:cs typeface="Palatino Linotype"/>
              </a:rPr>
              <a:t> </a:t>
            </a:r>
            <a:r>
              <a:rPr lang="en-US" sz="2200" dirty="0" err="1" smtClean="0">
                <a:latin typeface="Palatino Linotype"/>
                <a:cs typeface="Palatino Linotype"/>
              </a:rPr>
              <a:t>Beceriler</a:t>
            </a:r>
            <a:r>
              <a:rPr lang="en-US" sz="2200" dirty="0" smtClean="0">
                <a:latin typeface="Palatino Linotype"/>
                <a:cs typeface="Palatino Linotype"/>
              </a:rPr>
              <a:t> </a:t>
            </a:r>
            <a:r>
              <a:rPr lang="en-US" sz="2200" dirty="0" err="1" smtClean="0">
                <a:latin typeface="Palatino Linotype"/>
                <a:cs typeface="Palatino Linotype"/>
              </a:rPr>
              <a:t>nelerdir</a:t>
            </a:r>
            <a:r>
              <a:rPr lang="en-US" sz="2200" dirty="0" smtClean="0">
                <a:latin typeface="Palatino Linotype"/>
                <a:cs typeface="Palatino Linotype"/>
              </a:rPr>
              <a:t>?</a:t>
            </a: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57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err="1" smtClean="0">
                <a:solidFill>
                  <a:srgbClr val="002060"/>
                </a:solidFill>
                <a:latin typeface="Palatino Linotype"/>
                <a:cs typeface="Palatino Linotype"/>
              </a:rPr>
              <a:t>Dördüncü</a:t>
            </a:r>
            <a:r>
              <a:rPr lang="en-US" sz="2400" dirty="0" smtClean="0">
                <a:solidFill>
                  <a:srgbClr val="002060"/>
                </a:solidFill>
                <a:latin typeface="Palatino Linotype"/>
                <a:cs typeface="Palatino Linotype"/>
              </a:rPr>
              <a:t> </a:t>
            </a:r>
            <a:r>
              <a:rPr lang="en-US" sz="2400" dirty="0" err="1" smtClean="0">
                <a:solidFill>
                  <a:srgbClr val="002060"/>
                </a:solidFill>
                <a:latin typeface="Palatino Linotype"/>
                <a:cs typeface="Palatino Linotype"/>
              </a:rPr>
              <a:t>özellik</a:t>
            </a:r>
            <a:r>
              <a:rPr lang="en-US" sz="2400" dirty="0" smtClean="0">
                <a:solidFill>
                  <a:srgbClr val="002060"/>
                </a:solidFill>
                <a:latin typeface="Palatino Linotype"/>
                <a:cs typeface="Palatino Linotype"/>
              </a:rPr>
              <a:t>: </a:t>
            </a:r>
            <a:r>
              <a:rPr lang="en-US" sz="2400" dirty="0" err="1" smtClean="0">
                <a:solidFill>
                  <a:srgbClr val="002060"/>
                </a:solidFill>
                <a:latin typeface="Palatino Linotype"/>
                <a:cs typeface="Palatino Linotype"/>
              </a:rPr>
              <a:t>Liderler</a:t>
            </a:r>
            <a:r>
              <a:rPr lang="en-US" sz="2400" dirty="0" smtClean="0">
                <a:solidFill>
                  <a:srgbClr val="002060"/>
                </a:solidFill>
                <a:latin typeface="Palatino Linotype"/>
                <a:cs typeface="Palatino Linotype"/>
              </a:rPr>
              <a:t> </a:t>
            </a:r>
            <a:r>
              <a:rPr lang="en-US" sz="2400" b="1" dirty="0" err="1" smtClean="0">
                <a:solidFill>
                  <a:srgbClr val="002060"/>
                </a:solidFill>
                <a:latin typeface="Palatino Linotype"/>
                <a:cs typeface="Palatino Linotype"/>
              </a:rPr>
              <a:t>yüksek</a:t>
            </a:r>
            <a:r>
              <a:rPr lang="en-US" sz="2400" b="1" dirty="0" smtClean="0">
                <a:solidFill>
                  <a:srgbClr val="002060"/>
                </a:solidFill>
                <a:latin typeface="Palatino Linotype"/>
                <a:cs typeface="Palatino Linotype"/>
              </a:rPr>
              <a:t> risk </a:t>
            </a:r>
            <a:r>
              <a:rPr lang="en-US" sz="2400" dirty="0" err="1" smtClean="0">
                <a:solidFill>
                  <a:srgbClr val="002060"/>
                </a:solidFill>
                <a:latin typeface="Palatino Linotype"/>
                <a:cs typeface="Palatino Linotype"/>
              </a:rPr>
              <a:t>alabilen</a:t>
            </a:r>
            <a:r>
              <a:rPr lang="en-US" sz="2400" dirty="0" smtClean="0">
                <a:solidFill>
                  <a:srgbClr val="002060"/>
                </a:solidFill>
                <a:latin typeface="Palatino Linotype"/>
                <a:cs typeface="Palatino Linotype"/>
              </a:rPr>
              <a:t> </a:t>
            </a:r>
            <a:r>
              <a:rPr lang="en-US" sz="2400" dirty="0" err="1" smtClean="0">
                <a:solidFill>
                  <a:srgbClr val="002060"/>
                </a:solidFill>
                <a:latin typeface="Palatino Linotype"/>
                <a:cs typeface="Palatino Linotype"/>
              </a:rPr>
              <a:t>kişilerdir</a:t>
            </a:r>
            <a:r>
              <a:rPr lang="en-US" sz="2400" dirty="0" smtClean="0">
                <a:solidFill>
                  <a:srgbClr val="002060"/>
                </a:solidFill>
                <a:latin typeface="Palatino Linotype"/>
                <a:cs typeface="Palatino Linotype"/>
              </a:rPr>
              <a:t>.</a:t>
            </a:r>
            <a:endParaRPr lang="en-US" sz="28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4089399"/>
          </a:xfrm>
        </p:spPr>
        <p:txBody>
          <a:bodyPr>
            <a:normAutofit/>
          </a:bodyPr>
          <a:lstStyle/>
          <a:p>
            <a:pPr marL="0" indent="0" algn="just">
              <a:buNone/>
            </a:pPr>
            <a:r>
              <a:rPr lang="tr-TR" sz="1600" dirty="0">
                <a:latin typeface="Palatino Linotype"/>
                <a:cs typeface="Palatino Linotype"/>
              </a:rPr>
              <a:t>Risk kelimesi, alınan kararın sonucunun olumsuz olması durumunda ortaya çıkacak tehlikeli ve olumsuz durumu ifade eder. </a:t>
            </a:r>
            <a:endParaRPr lang="tr-TR" sz="1600" dirty="0" smtClean="0">
              <a:latin typeface="Palatino Linotype"/>
              <a:cs typeface="Palatino Linotype"/>
            </a:endParaRPr>
          </a:p>
          <a:p>
            <a:pPr marL="0" indent="0" algn="just">
              <a:buNone/>
            </a:pPr>
            <a:endParaRPr lang="tr-TR" sz="1600" dirty="0" smtClean="0">
              <a:latin typeface="Palatino Linotype"/>
              <a:cs typeface="Palatino Linotype"/>
            </a:endParaRPr>
          </a:p>
          <a:p>
            <a:pPr marL="0" indent="0" algn="just">
              <a:buNone/>
            </a:pPr>
            <a:r>
              <a:rPr lang="tr-TR" sz="1600" dirty="0" smtClean="0">
                <a:latin typeface="Palatino Linotype"/>
                <a:cs typeface="Palatino Linotype"/>
              </a:rPr>
              <a:t>Risk </a:t>
            </a:r>
            <a:r>
              <a:rPr lang="tr-TR" sz="1600" dirty="0">
                <a:latin typeface="Palatino Linotype"/>
                <a:cs typeface="Palatino Linotype"/>
              </a:rPr>
              <a:t>sıradan insanların kaçındıkları, yöneticilerin ise, kaçınmaya ya da yönetmeye çalıştığı bir durumdur. </a:t>
            </a:r>
            <a:endParaRPr lang="tr-TR" sz="1600" dirty="0" smtClean="0">
              <a:latin typeface="Palatino Linotype"/>
              <a:cs typeface="Palatino Linotype"/>
            </a:endParaRPr>
          </a:p>
          <a:p>
            <a:pPr marL="0" indent="0" algn="just">
              <a:buNone/>
            </a:pPr>
            <a:endParaRPr lang="tr-TR" sz="1600" dirty="0" smtClean="0">
              <a:latin typeface="Palatino Linotype"/>
              <a:cs typeface="Palatino Linotype"/>
            </a:endParaRPr>
          </a:p>
          <a:p>
            <a:pPr marL="0" indent="0" algn="just">
              <a:buNone/>
            </a:pPr>
            <a:r>
              <a:rPr lang="tr-TR" sz="1600" dirty="0" smtClean="0">
                <a:latin typeface="Palatino Linotype"/>
                <a:cs typeface="Palatino Linotype"/>
              </a:rPr>
              <a:t>Liderler </a:t>
            </a:r>
            <a:r>
              <a:rPr lang="tr-TR" sz="1600" dirty="0">
                <a:latin typeface="Palatino Linotype"/>
                <a:cs typeface="Palatino Linotype"/>
              </a:rPr>
              <a:t>ise, aldıkları kararlarda ya da yürüdükleri yolda oluşabilecek her türlü olumsuzluğu ve tehlikeyi göze alabilen ve bu riski avantaja çevirebilen kişilerdir. </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4826000" y="3581400"/>
            <a:ext cx="4025900" cy="24257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1400" dirty="0">
                <a:latin typeface="Palatino Linotype"/>
                <a:cs typeface="Palatino Linotype"/>
              </a:rPr>
              <a:t>1974 yılında dönemin başbakanı Bülent Ecevit Kıbrıs harekatı ile yüksek bir risk almıştır. Dönemin güçlü devletleri İngiltere ve Amerika’nın şiddetli karşı duruşu ve tehditkar açıklamalarına karşın, adada yaşayan Türklerin güvenliğini sağlamak amacıyla yapılan barış harekatı başarılı olmasaydı, muhtemelen Kıbrıs adasında hiçbir Türk nüfusu kalmayacaktı. Bu karar hem adada yaşayanlar için hem de kararı veren Bülent Ecevit için yüksek risk içeriyordu. Liderler aldıkları riskli kararlar ile hem bireysel gelecekleri hem de içinde bulundukları örgütün geleceğinde etkili olabilmektedirler </a:t>
            </a:r>
            <a:endParaRPr lang="tr-TR" sz="1600" dirty="0">
              <a:latin typeface="Palatino Linotype"/>
              <a:cs typeface="Palatino Linotype"/>
            </a:endParaRPr>
          </a:p>
        </p:txBody>
      </p:sp>
      <p:pic>
        <p:nvPicPr>
          <p:cNvPr id="9" name="Picture 8" descr="Macintosh HD:Users:hakankoc:Desktop:Ekran Resmi 2016-10-27 21.42.21.png"/>
          <p:cNvPicPr/>
          <p:nvPr/>
        </p:nvPicPr>
        <p:blipFill>
          <a:blip r:embed="rId3">
            <a:extLst>
              <a:ext uri="{28A0092B-C50C-407E-A947-70E740481C1C}">
                <a14:useLocalDpi xmlns:a14="http://schemas.microsoft.com/office/drawing/2010/main" val="0"/>
              </a:ext>
            </a:extLst>
          </a:blip>
          <a:srcRect/>
          <a:stretch>
            <a:fillRect/>
          </a:stretch>
        </p:blipFill>
        <p:spPr bwMode="auto">
          <a:xfrm>
            <a:off x="4914901" y="1460500"/>
            <a:ext cx="3887996" cy="2120900"/>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346466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300" dirty="0" err="1" smtClean="0">
                <a:solidFill>
                  <a:srgbClr val="002060"/>
                </a:solidFill>
                <a:latin typeface="Palatino Linotype"/>
                <a:cs typeface="Palatino Linotype"/>
              </a:rPr>
              <a:t>Beşinci</a:t>
            </a:r>
            <a:r>
              <a:rPr lang="en-US" sz="2300" dirty="0" smtClean="0">
                <a:solidFill>
                  <a:srgbClr val="002060"/>
                </a:solidFill>
                <a:latin typeface="Palatino Linotype"/>
                <a:cs typeface="Palatino Linotype"/>
              </a:rPr>
              <a:t> </a:t>
            </a:r>
            <a:r>
              <a:rPr lang="en-US" sz="2300" dirty="0" err="1" smtClean="0">
                <a:solidFill>
                  <a:srgbClr val="002060"/>
                </a:solidFill>
                <a:latin typeface="Palatino Linotype"/>
                <a:cs typeface="Palatino Linotype"/>
              </a:rPr>
              <a:t>özellik</a:t>
            </a:r>
            <a:r>
              <a:rPr lang="en-US" sz="2300" dirty="0" smtClean="0">
                <a:solidFill>
                  <a:srgbClr val="002060"/>
                </a:solidFill>
                <a:latin typeface="Palatino Linotype"/>
                <a:cs typeface="Palatino Linotype"/>
              </a:rPr>
              <a:t>: </a:t>
            </a:r>
            <a:r>
              <a:rPr lang="en-US" sz="2300" dirty="0" err="1" smtClean="0">
                <a:solidFill>
                  <a:srgbClr val="002060"/>
                </a:solidFill>
                <a:latin typeface="Palatino Linotype"/>
                <a:cs typeface="Palatino Linotype"/>
              </a:rPr>
              <a:t>Liderler</a:t>
            </a:r>
            <a:r>
              <a:rPr lang="en-US" sz="2300" dirty="0" smtClean="0">
                <a:solidFill>
                  <a:srgbClr val="002060"/>
                </a:solidFill>
                <a:latin typeface="Palatino Linotype"/>
                <a:cs typeface="Palatino Linotype"/>
              </a:rPr>
              <a:t> </a:t>
            </a:r>
            <a:r>
              <a:rPr lang="en-US" sz="2300" b="1" dirty="0" err="1" smtClean="0">
                <a:solidFill>
                  <a:srgbClr val="002060"/>
                </a:solidFill>
                <a:latin typeface="Palatino Linotype"/>
                <a:cs typeface="Palatino Linotype"/>
              </a:rPr>
              <a:t>karizmatik</a:t>
            </a:r>
            <a:r>
              <a:rPr lang="en-US" sz="2300" b="1" dirty="0" smtClean="0">
                <a:solidFill>
                  <a:srgbClr val="002060"/>
                </a:solidFill>
                <a:latin typeface="Palatino Linotype"/>
                <a:cs typeface="Palatino Linotype"/>
              </a:rPr>
              <a:t> </a:t>
            </a:r>
            <a:r>
              <a:rPr lang="en-US" sz="2300" b="1" dirty="0" err="1" smtClean="0">
                <a:solidFill>
                  <a:srgbClr val="002060"/>
                </a:solidFill>
                <a:latin typeface="Palatino Linotype"/>
                <a:cs typeface="Palatino Linotype"/>
              </a:rPr>
              <a:t>ve</a:t>
            </a:r>
            <a:r>
              <a:rPr lang="en-US" sz="2300" b="1" dirty="0" smtClean="0">
                <a:solidFill>
                  <a:srgbClr val="002060"/>
                </a:solidFill>
                <a:latin typeface="Palatino Linotype"/>
                <a:cs typeface="Palatino Linotype"/>
              </a:rPr>
              <a:t> </a:t>
            </a:r>
            <a:r>
              <a:rPr lang="en-US" sz="2300" b="1" dirty="0" err="1" smtClean="0">
                <a:solidFill>
                  <a:srgbClr val="002060"/>
                </a:solidFill>
                <a:latin typeface="Palatino Linotype"/>
                <a:cs typeface="Palatino Linotype"/>
              </a:rPr>
              <a:t>büyüleciyi</a:t>
            </a:r>
            <a:r>
              <a:rPr lang="en-US" sz="2300" b="1" dirty="0" smtClean="0">
                <a:solidFill>
                  <a:srgbClr val="002060"/>
                </a:solidFill>
                <a:latin typeface="Palatino Linotype"/>
                <a:cs typeface="Palatino Linotype"/>
              </a:rPr>
              <a:t> </a:t>
            </a:r>
            <a:r>
              <a:rPr lang="en-US" sz="2300" dirty="0" err="1" smtClean="0">
                <a:solidFill>
                  <a:srgbClr val="002060"/>
                </a:solidFill>
                <a:latin typeface="Palatino Linotype"/>
                <a:cs typeface="Palatino Linotype"/>
              </a:rPr>
              <a:t>kişilerdir</a:t>
            </a:r>
            <a:r>
              <a:rPr lang="en-US" sz="2300" dirty="0" smtClean="0">
                <a:solidFill>
                  <a:srgbClr val="002060"/>
                </a:solidFill>
                <a:latin typeface="Palatino Linotype"/>
                <a:cs typeface="Palatino Linotype"/>
              </a:rPr>
              <a:t>.</a:t>
            </a:r>
            <a:endParaRPr lang="en-US" sz="2300" dirty="0">
              <a:solidFill>
                <a:srgbClr val="002060"/>
              </a:solidFill>
              <a:latin typeface="Palatino Linotype"/>
              <a:cs typeface="Palatino Linotype"/>
            </a:endParaRPr>
          </a:p>
        </p:txBody>
      </p:sp>
      <p:sp>
        <p:nvSpPr>
          <p:cNvPr id="3" name="Content Placeholder 2"/>
          <p:cNvSpPr>
            <a:spLocks noGrp="1"/>
          </p:cNvSpPr>
          <p:nvPr>
            <p:ph idx="1"/>
          </p:nvPr>
        </p:nvSpPr>
        <p:spPr>
          <a:xfrm>
            <a:off x="2813050" y="1371601"/>
            <a:ext cx="6038850" cy="3208338"/>
          </a:xfrm>
        </p:spPr>
        <p:txBody>
          <a:bodyPr>
            <a:normAutofit/>
          </a:bodyPr>
          <a:lstStyle/>
          <a:p>
            <a:pPr marL="0" indent="0" algn="just">
              <a:buNone/>
            </a:pPr>
            <a:r>
              <a:rPr lang="tr-TR" sz="1600" dirty="0">
                <a:latin typeface="Palatino Linotype"/>
                <a:cs typeface="Palatino Linotype"/>
              </a:rPr>
              <a:t>Karizma Antik Yunancadan gelen bir kelime olarak “Tanrı Vergisi” anlamında kullanılan olağan üstü çekiciliği ifade eden büyüleyici güç ya da yetenek olarak ifade edilir. Modern dünyadaki karşılığı ise, bir kişinin kılık kıyafeti, görünüşü, konuşması, jest ve mimikleri ile başkalarını etkileyebilme yeteneğidir</a:t>
            </a:r>
            <a:r>
              <a:rPr lang="tr-TR" sz="1600" dirty="0" smtClean="0">
                <a:latin typeface="Palatino Linotype"/>
                <a:cs typeface="Palatino Linotype"/>
              </a:rPr>
              <a:t>.</a:t>
            </a:r>
          </a:p>
          <a:p>
            <a:pPr marL="0" indent="0" algn="just">
              <a:buNone/>
            </a:pPr>
            <a:endParaRPr lang="tr-TR" sz="1600" dirty="0">
              <a:latin typeface="Palatino Linotype"/>
              <a:cs typeface="Palatino Linotype"/>
            </a:endParaRPr>
          </a:p>
          <a:p>
            <a:pPr marL="0" indent="0" algn="just">
              <a:buNone/>
            </a:pPr>
            <a:r>
              <a:rPr lang="tr-TR" sz="1600" dirty="0">
                <a:latin typeface="Palatino Linotype"/>
                <a:cs typeface="Palatino Linotype"/>
              </a:rPr>
              <a:t>L</a:t>
            </a:r>
            <a:r>
              <a:rPr lang="tr-TR" sz="1600" dirty="0" smtClean="0">
                <a:latin typeface="Palatino Linotype"/>
                <a:cs typeface="Palatino Linotype"/>
              </a:rPr>
              <a:t>iderlerin </a:t>
            </a:r>
            <a:r>
              <a:rPr lang="tr-TR" sz="1600" dirty="0">
                <a:latin typeface="Palatino Linotype"/>
                <a:cs typeface="Palatino Linotype"/>
              </a:rPr>
              <a:t>karizmasını üç temel değişkene bağlamaktadır. Bunlar, yüksek bir özgüvene sahip olma, yüksek bir etkileme yeteneği ve kendi inançlarının ahlaki yönden doğru olduğuna güçlü bir şekilde ikna etme becerisidir</a:t>
            </a:r>
            <a:r>
              <a:rPr lang="tr-TR" sz="1600" dirty="0" smtClean="0">
                <a:latin typeface="Palatino Linotype"/>
                <a:cs typeface="Palatino Linotype"/>
              </a:rPr>
              <a:t>.</a:t>
            </a:r>
            <a:endParaRPr lang="tr-TR" sz="16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457201" y="4656138"/>
            <a:ext cx="8229600" cy="119856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1400" dirty="0" err="1" smtClean="0">
                <a:latin typeface="Palatino Linotype"/>
                <a:cs typeface="Palatino Linotype"/>
              </a:rPr>
              <a:t>Liderlirin</a:t>
            </a:r>
            <a:r>
              <a:rPr lang="tr-TR" sz="1400" dirty="0" smtClean="0">
                <a:latin typeface="Palatino Linotype"/>
                <a:cs typeface="Palatino Linotype"/>
              </a:rPr>
              <a:t> karizmatik özelliklerine en çarpıcı örnek kuşkusuz M. Kemal </a:t>
            </a:r>
            <a:r>
              <a:rPr lang="tr-TR" sz="1400" dirty="0" err="1" smtClean="0">
                <a:latin typeface="Palatino Linotype"/>
                <a:cs typeface="Palatino Linotype"/>
              </a:rPr>
              <a:t>ATATÜRK'tür</a:t>
            </a:r>
            <a:r>
              <a:rPr lang="tr-TR" sz="1400" dirty="0" smtClean="0">
                <a:latin typeface="Palatino Linotype"/>
                <a:cs typeface="Palatino Linotype"/>
              </a:rPr>
              <a:t>. Atatürk’ün </a:t>
            </a:r>
            <a:r>
              <a:rPr lang="tr-TR" sz="1400" dirty="0">
                <a:latin typeface="Palatino Linotype"/>
                <a:cs typeface="Palatino Linotype"/>
              </a:rPr>
              <a:t>karizmatik kişiliğine örneklerden birisi 19 </a:t>
            </a:r>
            <a:r>
              <a:rPr lang="tr-TR" sz="1400" dirty="0" err="1">
                <a:latin typeface="Palatino Linotype"/>
                <a:cs typeface="Palatino Linotype"/>
              </a:rPr>
              <a:t>Mayıs’da</a:t>
            </a:r>
            <a:r>
              <a:rPr lang="tr-TR" sz="1400" dirty="0">
                <a:latin typeface="Palatino Linotype"/>
                <a:cs typeface="Palatino Linotype"/>
              </a:rPr>
              <a:t> Anadolu’ya milli mücadele harekatını başlatmak için geçtiğinde, ordu müfettişliğinden istifa ettiği zaman yasal-rasyonel yetkisi artık bulunmuyordu. Buna karşın yerine atanan komutan emrine girmiş hatta tutuklamak için görevlendirilen vali görevinden istifa etmiştir. Bu olay Atatürk’ün gücünü yasal otoriteden değil karizmasından aldığının bir </a:t>
            </a:r>
            <a:r>
              <a:rPr lang="tr-TR" sz="1400" dirty="0" smtClean="0">
                <a:latin typeface="Palatino Linotype"/>
                <a:cs typeface="Palatino Linotype"/>
              </a:rPr>
              <a:t>göstergesidir.</a:t>
            </a:r>
            <a:endParaRPr lang="tr-TR" sz="1600" dirty="0">
              <a:latin typeface="Palatino Linotype"/>
              <a:cs typeface="Palatino Linotype"/>
            </a:endParaRPr>
          </a:p>
        </p:txBody>
      </p:sp>
      <p:pic>
        <p:nvPicPr>
          <p:cNvPr id="10" name="Picture 9" descr="Macintosh HD:Users:hakankoc:Desktop:atatürk.jpg"/>
          <p:cNvPicPr/>
          <p:nvPr/>
        </p:nvPicPr>
        <p:blipFill>
          <a:blip r:embed="rId3">
            <a:extLst>
              <a:ext uri="{28A0092B-C50C-407E-A947-70E740481C1C}">
                <a14:useLocalDpi xmlns:a14="http://schemas.microsoft.com/office/drawing/2010/main" val="0"/>
              </a:ext>
            </a:extLst>
          </a:blip>
          <a:srcRect/>
          <a:stretch>
            <a:fillRect/>
          </a:stretch>
        </p:blipFill>
        <p:spPr bwMode="auto">
          <a:xfrm>
            <a:off x="452491" y="1417638"/>
            <a:ext cx="2286000" cy="3238500"/>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999490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300" dirty="0" err="1" smtClean="0">
                <a:solidFill>
                  <a:srgbClr val="002060"/>
                </a:solidFill>
                <a:latin typeface="Palatino Linotype"/>
                <a:cs typeface="Palatino Linotype"/>
              </a:rPr>
              <a:t>Lider</a:t>
            </a:r>
            <a:r>
              <a:rPr lang="en-US" sz="2300" dirty="0" smtClean="0">
                <a:solidFill>
                  <a:srgbClr val="002060"/>
                </a:solidFill>
                <a:latin typeface="Palatino Linotype"/>
                <a:cs typeface="Palatino Linotype"/>
              </a:rPr>
              <a:t> </a:t>
            </a:r>
            <a:r>
              <a:rPr lang="en-US" sz="2300" dirty="0" err="1" smtClean="0">
                <a:solidFill>
                  <a:srgbClr val="002060"/>
                </a:solidFill>
                <a:latin typeface="Palatino Linotype"/>
                <a:cs typeface="Palatino Linotype"/>
              </a:rPr>
              <a:t>ile</a:t>
            </a:r>
            <a:r>
              <a:rPr lang="en-US" sz="2300" dirty="0" smtClean="0">
                <a:solidFill>
                  <a:srgbClr val="002060"/>
                </a:solidFill>
                <a:latin typeface="Palatino Linotype"/>
                <a:cs typeface="Palatino Linotype"/>
              </a:rPr>
              <a:t> </a:t>
            </a:r>
            <a:r>
              <a:rPr lang="en-US" sz="2300" dirty="0" err="1" smtClean="0">
                <a:solidFill>
                  <a:srgbClr val="002060"/>
                </a:solidFill>
                <a:latin typeface="Palatino Linotype"/>
                <a:cs typeface="Palatino Linotype"/>
              </a:rPr>
              <a:t>Yönetici</a:t>
            </a:r>
            <a:r>
              <a:rPr lang="en-US" sz="2300" dirty="0" smtClean="0">
                <a:solidFill>
                  <a:srgbClr val="002060"/>
                </a:solidFill>
                <a:latin typeface="Palatino Linotype"/>
                <a:cs typeface="Palatino Linotype"/>
              </a:rPr>
              <a:t> </a:t>
            </a:r>
            <a:r>
              <a:rPr lang="en-US" sz="2300" dirty="0" err="1" smtClean="0">
                <a:solidFill>
                  <a:srgbClr val="002060"/>
                </a:solidFill>
                <a:latin typeface="Palatino Linotype"/>
                <a:cs typeface="Palatino Linotype"/>
              </a:rPr>
              <a:t>arasındaki</a:t>
            </a:r>
            <a:r>
              <a:rPr lang="en-US" sz="2300" dirty="0" smtClean="0">
                <a:solidFill>
                  <a:srgbClr val="002060"/>
                </a:solidFill>
                <a:latin typeface="Palatino Linotype"/>
                <a:cs typeface="Palatino Linotype"/>
              </a:rPr>
              <a:t> </a:t>
            </a:r>
            <a:r>
              <a:rPr lang="en-US" sz="2300" dirty="0" err="1" smtClean="0">
                <a:solidFill>
                  <a:srgbClr val="002060"/>
                </a:solidFill>
                <a:latin typeface="Palatino Linotype"/>
                <a:cs typeface="Palatino Linotype"/>
              </a:rPr>
              <a:t>farklar</a:t>
            </a:r>
            <a:r>
              <a:rPr lang="en-US" sz="2300" dirty="0" smtClean="0">
                <a:solidFill>
                  <a:srgbClr val="002060"/>
                </a:solidFill>
                <a:latin typeface="Palatino Linotype"/>
                <a:cs typeface="Palatino Linotype"/>
              </a:rPr>
              <a:t>.</a:t>
            </a:r>
            <a:endParaRPr lang="en-US" sz="2300" dirty="0">
              <a:solidFill>
                <a:srgbClr val="002060"/>
              </a:solidFill>
              <a:latin typeface="Palatino Linotype"/>
              <a:cs typeface="Palatino Linotype"/>
            </a:endParaRPr>
          </a:p>
        </p:txBody>
      </p:sp>
      <p:sp>
        <p:nvSpPr>
          <p:cNvPr id="3" name="Content Placeholder 2"/>
          <p:cNvSpPr>
            <a:spLocks noGrp="1"/>
          </p:cNvSpPr>
          <p:nvPr>
            <p:ph idx="1"/>
          </p:nvPr>
        </p:nvSpPr>
        <p:spPr>
          <a:xfrm>
            <a:off x="457201" y="1371601"/>
            <a:ext cx="8394699" cy="3208338"/>
          </a:xfrm>
        </p:spPr>
        <p:txBody>
          <a:bodyPr>
            <a:normAutofit/>
          </a:bodyPr>
          <a:lstStyle/>
          <a:p>
            <a:pPr marL="0" indent="0" algn="just">
              <a:buNone/>
            </a:pPr>
            <a:r>
              <a:rPr lang="tr-TR" sz="1600" dirty="0">
                <a:latin typeface="Palatino Linotype"/>
                <a:cs typeface="Palatino Linotype"/>
              </a:rPr>
              <a:t>Liderlik yönetimin önemli araçlarındandır. Yöneticinin </a:t>
            </a:r>
            <a:r>
              <a:rPr lang="tr-TR" sz="1600" dirty="0" err="1">
                <a:latin typeface="Palatino Linotype"/>
                <a:cs typeface="Palatino Linotype"/>
              </a:rPr>
              <a:t>işgörenlerinin</a:t>
            </a:r>
            <a:r>
              <a:rPr lang="tr-TR" sz="1600" dirty="0">
                <a:latin typeface="Palatino Linotype"/>
                <a:cs typeface="Palatino Linotype"/>
              </a:rPr>
              <a:t> liderlik özelliklerini geliştirmek için gerçekleştirdiği çabalar, </a:t>
            </a:r>
            <a:r>
              <a:rPr lang="tr-TR" sz="1600" dirty="0" err="1">
                <a:latin typeface="Palatino Linotype"/>
                <a:cs typeface="Palatino Linotype"/>
              </a:rPr>
              <a:t>işgörenleri</a:t>
            </a:r>
            <a:r>
              <a:rPr lang="tr-TR" sz="1600" dirty="0">
                <a:latin typeface="Palatino Linotype"/>
                <a:cs typeface="Palatino Linotype"/>
              </a:rPr>
              <a:t> amaçlara yöneltmek için izlenecek önemli yollardan birisidir. Yönetim, yönetici, lider kavramları genel hatlarıyla birbirlerine yakın kavramlardır.</a:t>
            </a:r>
          </a:p>
          <a:p>
            <a:pPr marL="0" indent="0" algn="just">
              <a:buNone/>
            </a:pPr>
            <a:r>
              <a:rPr lang="tr-TR" sz="1600" dirty="0">
                <a:latin typeface="Palatino Linotype"/>
                <a:cs typeface="Palatino Linotype"/>
              </a:rPr>
              <a:t>Yöneticilik bir işletmedeki faaliyetleri amaçlar doğrultusunda planlama, örgütleme, yöneltme ve koordine çabalarıdır. Liderlik ise grup üyelerinin ortaklaşa kabul ettikleri amaçların gerçekleşmesi için birilerinin grup üyelerini etkilemesi </a:t>
            </a:r>
            <a:r>
              <a:rPr lang="tr-TR" sz="1600" dirty="0" smtClean="0">
                <a:latin typeface="Palatino Linotype"/>
                <a:cs typeface="Palatino Linotype"/>
              </a:rPr>
              <a:t>olayıdır. </a:t>
            </a:r>
            <a:endParaRPr lang="tr-TR" sz="16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897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300" dirty="0" err="1">
                <a:solidFill>
                  <a:srgbClr val="002060"/>
                </a:solidFill>
                <a:latin typeface="Palatino Linotype"/>
                <a:cs typeface="Palatino Linotype"/>
              </a:rPr>
              <a:t>Liderlik</a:t>
            </a:r>
            <a:r>
              <a:rPr lang="en-US" sz="2700" b="1" dirty="0" smtClean="0">
                <a:solidFill>
                  <a:schemeClr val="tx2">
                    <a:lumMod val="60000"/>
                    <a:lumOff val="40000"/>
                  </a:schemeClr>
                </a:solidFill>
                <a:latin typeface="Palatino Linotype"/>
                <a:cs typeface="Palatino Linotype"/>
              </a:rPr>
              <a:t> </a:t>
            </a:r>
            <a:r>
              <a:rPr lang="en-US" sz="2300" dirty="0" err="1">
                <a:solidFill>
                  <a:srgbClr val="002060"/>
                </a:solidFill>
                <a:latin typeface="Palatino Linotype"/>
                <a:cs typeface="Palatino Linotype"/>
              </a:rPr>
              <a:t>Davranışları</a:t>
            </a:r>
            <a:r>
              <a:rPr lang="en-US" sz="2700" b="1" dirty="0" smtClean="0">
                <a:solidFill>
                  <a:schemeClr val="tx2">
                    <a:lumMod val="60000"/>
                    <a:lumOff val="40000"/>
                  </a:schemeClr>
                </a:solidFill>
                <a:latin typeface="Palatino Linotype"/>
                <a:cs typeface="Palatino Linotype"/>
              </a:rPr>
              <a:t> </a:t>
            </a:r>
            <a:r>
              <a:rPr lang="en-US" sz="2300" dirty="0" err="1">
                <a:solidFill>
                  <a:srgbClr val="002060"/>
                </a:solidFill>
                <a:latin typeface="Palatino Linotype"/>
                <a:cs typeface="Palatino Linotype"/>
              </a:rPr>
              <a:t>ve</a:t>
            </a:r>
            <a:r>
              <a:rPr lang="en-US" sz="2300" dirty="0">
                <a:solidFill>
                  <a:srgbClr val="002060"/>
                </a:solidFill>
                <a:latin typeface="Palatino Linotype"/>
                <a:cs typeface="Palatino Linotype"/>
              </a:rPr>
              <a:t> </a:t>
            </a:r>
            <a:r>
              <a:rPr lang="en-US" sz="2300" dirty="0" err="1">
                <a:solidFill>
                  <a:srgbClr val="002060"/>
                </a:solidFill>
                <a:latin typeface="Palatino Linotype"/>
                <a:cs typeface="Palatino Linotype"/>
              </a:rPr>
              <a:t>Türleri</a:t>
            </a:r>
            <a:endParaRPr lang="en-US" sz="2300"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olded Corner 7"/>
          <p:cNvSpPr/>
          <p:nvPr/>
        </p:nvSpPr>
        <p:spPr>
          <a:xfrm>
            <a:off x="584198" y="2178050"/>
            <a:ext cx="2159996" cy="3949216"/>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smtClean="0">
              <a:latin typeface="Palatino Linotype"/>
              <a:cs typeface="Palatino Linotype"/>
            </a:endParaRPr>
          </a:p>
          <a:p>
            <a:pPr algn="ctr"/>
            <a:endParaRPr lang="en-US" sz="1200" b="1" dirty="0">
              <a:latin typeface="Palatino Linotype"/>
              <a:cs typeface="Palatino Linotype"/>
            </a:endParaRPr>
          </a:p>
          <a:p>
            <a:pPr algn="ctr"/>
            <a:endParaRPr lang="en-US" sz="1400" b="1" dirty="0" smtClean="0">
              <a:solidFill>
                <a:srgbClr val="000000"/>
              </a:solidFill>
              <a:latin typeface="Palatino Linotype"/>
              <a:cs typeface="Palatino Linotype"/>
            </a:endParaRPr>
          </a:p>
          <a:p>
            <a:pPr algn="ctr"/>
            <a:r>
              <a:rPr lang="tr-TR" sz="1400" dirty="0" err="1">
                <a:solidFill>
                  <a:srgbClr val="000000"/>
                </a:solidFill>
              </a:rPr>
              <a:t>Otokratik</a:t>
            </a:r>
            <a:r>
              <a:rPr lang="tr-TR" sz="1400" dirty="0">
                <a:solidFill>
                  <a:srgbClr val="000000"/>
                </a:solidFill>
              </a:rPr>
              <a:t> </a:t>
            </a:r>
            <a:r>
              <a:rPr lang="tr-TR" sz="1400" dirty="0" smtClean="0">
                <a:solidFill>
                  <a:srgbClr val="000000"/>
                </a:solidFill>
              </a:rPr>
              <a:t>liderler, </a:t>
            </a:r>
            <a:r>
              <a:rPr lang="tr-TR" sz="1400" dirty="0">
                <a:solidFill>
                  <a:srgbClr val="000000"/>
                </a:solidFill>
              </a:rPr>
              <a:t>baskılı ve saldırgan bir kişiliğe sahiptir. Kesin emri olmaksızın kimse bir şey yapamaz. Tek karar alıcıdır. Emirleri verir, diğer kişiler itaat eder. Korku, tehdit ve ceza sistemi vardır. Yukarıdan aşağıya doğru bilgi akışına güven duyar. Tersine kuşku ile karşılar. Sürekli işi başında olması gerekir</a:t>
            </a:r>
            <a:r>
              <a:rPr lang="tr-TR" sz="1400" dirty="0" smtClean="0">
                <a:solidFill>
                  <a:srgbClr val="000000"/>
                </a:solidFill>
              </a:rPr>
              <a:t>.</a:t>
            </a:r>
            <a:endParaRPr lang="en-US" sz="1400" b="1" dirty="0">
              <a:solidFill>
                <a:srgbClr val="000000"/>
              </a:solidFill>
              <a:latin typeface="Palatino Linotype"/>
              <a:cs typeface="Palatino Linotype"/>
            </a:endParaRPr>
          </a:p>
        </p:txBody>
      </p:sp>
      <p:sp>
        <p:nvSpPr>
          <p:cNvPr id="9" name="Folded Corner 8"/>
          <p:cNvSpPr/>
          <p:nvPr/>
        </p:nvSpPr>
        <p:spPr>
          <a:xfrm>
            <a:off x="3543300" y="2178050"/>
            <a:ext cx="2160000" cy="3949216"/>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r>
              <a:rPr lang="tr-TR" sz="1400" dirty="0">
                <a:solidFill>
                  <a:srgbClr val="000000"/>
                </a:solidFill>
              </a:rPr>
              <a:t>Demokratik liderlik ise, içinde bulunduğu örgütün üyelerini diğer bir ifade ile izleyicilerini dikkate alan, onların fikir ve önerilerini önemseyen, yönetsel süreçlerde tüm bireylerin katılımını sağlayan bir davranışı ifade eder</a:t>
            </a:r>
            <a:r>
              <a:rPr lang="tr-TR" sz="1400" dirty="0" smtClean="0">
                <a:solidFill>
                  <a:srgbClr val="000000"/>
                </a:solidFill>
              </a:rPr>
              <a:t>.</a:t>
            </a:r>
          </a:p>
          <a:p>
            <a:pPr algn="ctr"/>
            <a:endParaRPr lang="tr-TR" sz="1400" dirty="0">
              <a:solidFill>
                <a:srgbClr val="000000"/>
              </a:solidFill>
            </a:endParaRPr>
          </a:p>
          <a:p>
            <a:pPr algn="ctr"/>
            <a:endParaRPr lang="tr-TR" sz="1400" dirty="0" smtClean="0">
              <a:solidFill>
                <a:srgbClr val="000000"/>
              </a:solidFill>
            </a:endParaRPr>
          </a:p>
          <a:p>
            <a:pPr algn="ctr"/>
            <a:endParaRPr lang="tr-TR" sz="1400" dirty="0">
              <a:solidFill>
                <a:srgbClr val="000000"/>
              </a:solidFill>
            </a:endParaRPr>
          </a:p>
          <a:p>
            <a:pPr algn="ctr"/>
            <a:endParaRPr lang="tr-TR" sz="1400" dirty="0" smtClean="0">
              <a:solidFill>
                <a:srgbClr val="000000"/>
              </a:solidFill>
            </a:endParaRPr>
          </a:p>
          <a:p>
            <a:pPr algn="ctr"/>
            <a:endParaRPr lang="tr-TR" sz="1400" dirty="0">
              <a:solidFill>
                <a:srgbClr val="000000"/>
              </a:solidFill>
            </a:endParaRPr>
          </a:p>
          <a:p>
            <a:pPr algn="ctr"/>
            <a:endParaRPr lang="tr-TR" sz="1400" dirty="0">
              <a:solidFill>
                <a:srgbClr val="000000"/>
              </a:solidFill>
            </a:endParaRPr>
          </a:p>
          <a:p>
            <a:pPr algn="ctr"/>
            <a:endParaRPr lang="en-US" sz="1400" dirty="0" smtClean="0">
              <a:latin typeface="Palatino Linotype"/>
              <a:cs typeface="Palatino Linotype"/>
            </a:endParaRPr>
          </a:p>
          <a:p>
            <a:pPr algn="ctr"/>
            <a:endParaRPr lang="en-US" dirty="0">
              <a:latin typeface="Palatino Linotype"/>
              <a:cs typeface="Palatino Linotype"/>
            </a:endParaRPr>
          </a:p>
        </p:txBody>
      </p:sp>
      <p:sp>
        <p:nvSpPr>
          <p:cNvPr id="10" name="Folded Corner 9"/>
          <p:cNvSpPr/>
          <p:nvPr/>
        </p:nvSpPr>
        <p:spPr>
          <a:xfrm>
            <a:off x="6463800" y="2184400"/>
            <a:ext cx="2160000" cy="3942866"/>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r>
              <a:rPr lang="tr-TR" sz="1400" dirty="0">
                <a:solidFill>
                  <a:srgbClr val="000000"/>
                </a:solidFill>
              </a:rPr>
              <a:t>Liberal liderlik ise, grup üyelerini tamamen özgür bırakan bir liderlik modelidir. Bırakınız yapsınlar, bırakınız geçsinler (</a:t>
            </a:r>
            <a:r>
              <a:rPr lang="tr-TR" sz="1400" dirty="0" err="1">
                <a:solidFill>
                  <a:srgbClr val="000000"/>
                </a:solidFill>
              </a:rPr>
              <a:t>Laissez</a:t>
            </a:r>
            <a:r>
              <a:rPr lang="tr-TR" sz="1400" dirty="0">
                <a:solidFill>
                  <a:srgbClr val="000000"/>
                </a:solidFill>
              </a:rPr>
              <a:t> </a:t>
            </a:r>
            <a:r>
              <a:rPr lang="tr-TR" sz="1400" dirty="0" err="1">
                <a:solidFill>
                  <a:srgbClr val="000000"/>
                </a:solidFill>
              </a:rPr>
              <a:t>Faire</a:t>
            </a:r>
            <a:r>
              <a:rPr lang="tr-TR" sz="1400" dirty="0">
                <a:solidFill>
                  <a:srgbClr val="000000"/>
                </a:solidFill>
              </a:rPr>
              <a:t>, </a:t>
            </a:r>
            <a:r>
              <a:rPr lang="tr-TR" sz="1400" dirty="0" err="1">
                <a:solidFill>
                  <a:srgbClr val="000000"/>
                </a:solidFill>
              </a:rPr>
              <a:t>Laissez</a:t>
            </a:r>
            <a:r>
              <a:rPr lang="tr-TR" sz="1400" dirty="0">
                <a:solidFill>
                  <a:srgbClr val="000000"/>
                </a:solidFill>
              </a:rPr>
              <a:t> </a:t>
            </a:r>
            <a:r>
              <a:rPr lang="tr-TR" sz="1400" dirty="0" err="1">
                <a:solidFill>
                  <a:srgbClr val="000000"/>
                </a:solidFill>
              </a:rPr>
              <a:t>Passer</a:t>
            </a:r>
            <a:r>
              <a:rPr lang="tr-TR" sz="1400" dirty="0">
                <a:solidFill>
                  <a:srgbClr val="000000"/>
                </a:solidFill>
              </a:rPr>
              <a:t>) ilkesini benimser. Güçten kaçınır. Liderin rolü diğer grup üyeleri gibidir. Üyeler amaçları belirler ve kararları verir. </a:t>
            </a:r>
            <a:endParaRPr lang="tr-TR" sz="1400" dirty="0" smtClean="0">
              <a:solidFill>
                <a:srgbClr val="000000"/>
              </a:solidFill>
            </a:endParaRPr>
          </a:p>
          <a:p>
            <a:pPr algn="ctr"/>
            <a:endParaRPr lang="en-US" sz="1400" dirty="0" smtClean="0">
              <a:solidFill>
                <a:srgbClr val="000000"/>
              </a:solidFill>
              <a:latin typeface="Palatino Linotype"/>
              <a:cs typeface="Palatino Linotype"/>
            </a:endParaRPr>
          </a:p>
          <a:p>
            <a:pPr algn="ctr"/>
            <a:endParaRPr lang="en-US" sz="1400" dirty="0" smtClean="0">
              <a:latin typeface="Palatino Linotype"/>
              <a:cs typeface="Palatino Linotype"/>
            </a:endParaRPr>
          </a:p>
          <a:p>
            <a:pPr algn="ctr"/>
            <a:endParaRPr lang="en-US" dirty="0">
              <a:latin typeface="Palatino Linotype"/>
              <a:cs typeface="Palatino Linotype"/>
            </a:endParaRPr>
          </a:p>
        </p:txBody>
      </p:sp>
      <p:sp>
        <p:nvSpPr>
          <p:cNvPr id="11" name="Oval 10"/>
          <p:cNvSpPr>
            <a:spLocks/>
          </p:cNvSpPr>
          <p:nvPr/>
        </p:nvSpPr>
        <p:spPr>
          <a:xfrm>
            <a:off x="1041395" y="1587497"/>
            <a:ext cx="1331998" cy="1187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err="1" smtClean="0">
                <a:latin typeface="Palatino Linotype"/>
                <a:cs typeface="Palatino Linotype"/>
              </a:rPr>
              <a:t>Otokratik</a:t>
            </a:r>
            <a:r>
              <a:rPr lang="en-US" sz="1050" b="1" dirty="0" smtClean="0">
                <a:latin typeface="Palatino Linotype"/>
                <a:cs typeface="Palatino Linotype"/>
              </a:rPr>
              <a:t> </a:t>
            </a:r>
            <a:r>
              <a:rPr lang="en-US" sz="1050" b="1" dirty="0" err="1" smtClean="0">
                <a:latin typeface="Palatino Linotype"/>
                <a:cs typeface="Palatino Linotype"/>
              </a:rPr>
              <a:t>Liderlik</a:t>
            </a:r>
            <a:endParaRPr lang="en-US" sz="1050" b="1" dirty="0">
              <a:latin typeface="Palatino Linotype"/>
              <a:cs typeface="Palatino Linotype"/>
            </a:endParaRPr>
          </a:p>
        </p:txBody>
      </p:sp>
      <p:sp>
        <p:nvSpPr>
          <p:cNvPr id="12" name="Oval 11"/>
          <p:cNvSpPr/>
          <p:nvPr/>
        </p:nvSpPr>
        <p:spPr>
          <a:xfrm>
            <a:off x="4013200" y="1574800"/>
            <a:ext cx="1367999" cy="11880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Demokratik</a:t>
            </a:r>
            <a:r>
              <a:rPr lang="en-US" sz="1100" b="1" dirty="0" smtClean="0">
                <a:latin typeface="Palatino Linotype"/>
                <a:cs typeface="Palatino Linotype"/>
              </a:rPr>
              <a:t> </a:t>
            </a:r>
            <a:r>
              <a:rPr lang="en-US" sz="1100" b="1" dirty="0" err="1" smtClean="0">
                <a:latin typeface="Palatino Linotype"/>
                <a:cs typeface="Palatino Linotype"/>
              </a:rPr>
              <a:t>Liderlik</a:t>
            </a:r>
            <a:endParaRPr lang="en-US" sz="1100" b="1" dirty="0">
              <a:latin typeface="Palatino Linotype"/>
              <a:cs typeface="Palatino Linotype"/>
            </a:endParaRPr>
          </a:p>
        </p:txBody>
      </p:sp>
      <p:sp>
        <p:nvSpPr>
          <p:cNvPr id="13" name="Oval 12"/>
          <p:cNvSpPr/>
          <p:nvPr/>
        </p:nvSpPr>
        <p:spPr>
          <a:xfrm>
            <a:off x="6888400" y="1600200"/>
            <a:ext cx="1331999" cy="11880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Palatino Linotype"/>
                <a:cs typeface="Palatino Linotype"/>
              </a:rPr>
              <a:t>Liberal </a:t>
            </a:r>
            <a:r>
              <a:rPr lang="en-US" sz="1100" b="1" dirty="0" err="1" smtClean="0">
                <a:latin typeface="Palatino Linotype"/>
                <a:cs typeface="Palatino Linotype"/>
              </a:rPr>
              <a:t>Liderlik</a:t>
            </a:r>
            <a:endParaRPr lang="en-US" sz="1100" b="1" dirty="0">
              <a:latin typeface="Palatino Linotype"/>
              <a:cs typeface="Palatino Linotype"/>
            </a:endParaRPr>
          </a:p>
        </p:txBody>
      </p:sp>
    </p:spTree>
    <p:extLst>
      <p:ext uri="{BB962C8B-B14F-4D97-AF65-F5344CB8AC3E}">
        <p14:creationId xmlns:p14="http://schemas.microsoft.com/office/powerpoint/2010/main" val="987494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err="1">
                <a:solidFill>
                  <a:srgbClr val="002060"/>
                </a:solidFill>
                <a:latin typeface="Palatino Linotype"/>
                <a:cs typeface="Palatino Linotype"/>
              </a:rPr>
              <a:t>Lider</a:t>
            </a:r>
            <a:r>
              <a:rPr lang="en-US" sz="2100" dirty="0">
                <a:solidFill>
                  <a:srgbClr val="002060"/>
                </a:solidFill>
                <a:latin typeface="Palatino Linotype"/>
                <a:cs typeface="Palatino Linotype"/>
              </a:rPr>
              <a:t> </a:t>
            </a:r>
            <a:r>
              <a:rPr lang="en-US" sz="2100" dirty="0" err="1">
                <a:solidFill>
                  <a:srgbClr val="002060"/>
                </a:solidFill>
                <a:latin typeface="Palatino Linotype"/>
                <a:cs typeface="Palatino Linotype"/>
              </a:rPr>
              <a:t>Yöneticilik</a:t>
            </a:r>
            <a:r>
              <a:rPr lang="en-US" sz="2100" dirty="0">
                <a:solidFill>
                  <a:srgbClr val="002060"/>
                </a:solidFill>
                <a:latin typeface="Palatino Linotype"/>
                <a:cs typeface="Palatino Linotype"/>
              </a:rPr>
              <a:t> </a:t>
            </a:r>
            <a:r>
              <a:rPr lang="en-US" sz="2100" dirty="0" err="1">
                <a:solidFill>
                  <a:srgbClr val="002060"/>
                </a:solidFill>
                <a:latin typeface="Palatino Linotype"/>
                <a:cs typeface="Palatino Linotype"/>
              </a:rPr>
              <a:t>nedir</a:t>
            </a:r>
            <a:r>
              <a:rPr lang="en-US" sz="2100" dirty="0">
                <a:solidFill>
                  <a:srgbClr val="002060"/>
                </a:solidFill>
                <a:latin typeface="Palatino Linotype"/>
                <a:cs typeface="Palatino Linotype"/>
              </a:rPr>
              <a:t>?</a:t>
            </a:r>
          </a:p>
        </p:txBody>
      </p:sp>
      <p:sp>
        <p:nvSpPr>
          <p:cNvPr id="8" name="Content Placeholder 2"/>
          <p:cNvSpPr>
            <a:spLocks noGrp="1"/>
          </p:cNvSpPr>
          <p:nvPr>
            <p:ph idx="1"/>
          </p:nvPr>
        </p:nvSpPr>
        <p:spPr>
          <a:xfrm>
            <a:off x="457201" y="1371601"/>
            <a:ext cx="8394699" cy="2334877"/>
          </a:xfrm>
        </p:spPr>
        <p:txBody>
          <a:bodyPr>
            <a:normAutofit lnSpcReduction="10000"/>
          </a:bodyPr>
          <a:lstStyle/>
          <a:p>
            <a:pPr marL="0" indent="0" algn="just">
              <a:buNone/>
            </a:pPr>
            <a:r>
              <a:rPr lang="tr-TR" sz="1600" dirty="0" smtClean="0"/>
              <a:t>Modern </a:t>
            </a:r>
            <a:r>
              <a:rPr lang="tr-TR" sz="1600" dirty="0"/>
              <a:t>örgütler değişen çevre koşulları, artan rekabet şartları ve örgütsel yapılarındaki gelişmelerden dolayı, yöneticilerinden liderlik özellikleri taşımaları beklemektedirler. Lider yöneticiler, liderlerin taşıdıkları genel özelliklerden birini ya da bir kaçını taşıyan kişiler olarak görülmektedir. Liderlerin özellikleri başlığında sayılan bu özellikler, “</a:t>
            </a:r>
            <a:r>
              <a:rPr lang="tr-TR" sz="1600" b="1" dirty="0"/>
              <a:t>hayalleri olmak, vizyon sahibi olmak, umudunu kaybetmemek ve asla vazgeçmemek, yüksek risk </a:t>
            </a:r>
            <a:r>
              <a:rPr lang="tr-TR" sz="1600" b="1" dirty="0" smtClean="0"/>
              <a:t>alabilmek, </a:t>
            </a:r>
            <a:r>
              <a:rPr lang="tr-TR" sz="1600" b="1" dirty="0"/>
              <a:t>karizmatik ve büyüleyici olmak</a:t>
            </a:r>
            <a:r>
              <a:rPr lang="tr-TR" sz="1600" dirty="0"/>
              <a:t>” şeklinde sıralanmıştır</a:t>
            </a:r>
            <a:r>
              <a:rPr lang="tr-TR" sz="1600" dirty="0" smtClean="0"/>
              <a:t>.</a:t>
            </a:r>
          </a:p>
          <a:p>
            <a:pPr marL="0" indent="0" algn="just">
              <a:buNone/>
            </a:pPr>
            <a:endParaRPr lang="tr-TR" sz="200" dirty="0"/>
          </a:p>
          <a:p>
            <a:pPr marL="0" indent="0" algn="just">
              <a:buNone/>
            </a:pPr>
            <a:r>
              <a:rPr lang="tr-TR" sz="1600" dirty="0"/>
              <a:t>Lider yöneticilere örnek, “Sakıp Sabancı, Rahmi Koç ve Fatih Terim” gösterilebilir. Bu kişiler </a:t>
            </a:r>
            <a:r>
              <a:rPr lang="tr-TR" sz="1600" dirty="0" err="1"/>
              <a:t>formal</a:t>
            </a:r>
            <a:r>
              <a:rPr lang="tr-TR" sz="1600" dirty="0"/>
              <a:t> bir organizasyonun yöneticisi olmakla birlikte liderlerde bulunması gereken özelliklerden bir ya da bir kaçına da sahiptirler</a:t>
            </a:r>
            <a:r>
              <a:rPr lang="tr-TR" sz="1600" dirty="0" smtClean="0"/>
              <a:t>.</a:t>
            </a:r>
            <a:endParaRPr lang="tr-TR" sz="1600"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3177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5502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7-08-12 14.2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 y="3706478"/>
            <a:ext cx="2578100" cy="2630822"/>
          </a:xfrm>
          <a:prstGeom prst="rect">
            <a:avLst/>
          </a:prstGeom>
        </p:spPr>
      </p:pic>
      <p:pic>
        <p:nvPicPr>
          <p:cNvPr id="10" name="Picture 9" descr="Ekran Resmi 2017-08-12 14.21.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900" y="3706360"/>
            <a:ext cx="2463800" cy="2643640"/>
          </a:xfrm>
          <a:prstGeom prst="rect">
            <a:avLst/>
          </a:prstGeom>
        </p:spPr>
      </p:pic>
      <p:pic>
        <p:nvPicPr>
          <p:cNvPr id="11" name="Picture 10" descr="Ekran Resmi 2017-08-12 14.22.2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700" y="3706361"/>
            <a:ext cx="2895416" cy="2643640"/>
          </a:xfrm>
          <a:prstGeom prst="rect">
            <a:avLst/>
          </a:prstGeom>
        </p:spPr>
      </p:pic>
    </p:spTree>
    <p:extLst>
      <p:ext uri="{BB962C8B-B14F-4D97-AF65-F5344CB8AC3E}">
        <p14:creationId xmlns:p14="http://schemas.microsoft.com/office/powerpoint/2010/main" val="3819204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err="1">
                <a:solidFill>
                  <a:srgbClr val="002060"/>
                </a:solidFill>
                <a:latin typeface="Palatino Linotype"/>
                <a:cs typeface="Palatino Linotype"/>
              </a:rPr>
              <a:t>Lider</a:t>
            </a:r>
            <a:r>
              <a:rPr lang="en-US" sz="2100" dirty="0">
                <a:solidFill>
                  <a:srgbClr val="002060"/>
                </a:solidFill>
                <a:latin typeface="Palatino Linotype"/>
                <a:cs typeface="Palatino Linotype"/>
              </a:rPr>
              <a:t> </a:t>
            </a:r>
            <a:r>
              <a:rPr lang="en-US" sz="2100" dirty="0" err="1">
                <a:solidFill>
                  <a:srgbClr val="002060"/>
                </a:solidFill>
                <a:latin typeface="Palatino Linotype"/>
                <a:cs typeface="Palatino Linotype"/>
              </a:rPr>
              <a:t>Yöneticilerin</a:t>
            </a:r>
            <a:r>
              <a:rPr lang="en-US" sz="2100" dirty="0">
                <a:solidFill>
                  <a:srgbClr val="002060"/>
                </a:solidFill>
                <a:latin typeface="Palatino Linotype"/>
                <a:cs typeface="Palatino Linotype"/>
              </a:rPr>
              <a:t> </a:t>
            </a:r>
            <a:r>
              <a:rPr lang="en-US" sz="2100" dirty="0" err="1">
                <a:solidFill>
                  <a:srgbClr val="002060"/>
                </a:solidFill>
                <a:latin typeface="Palatino Linotype"/>
                <a:cs typeface="Palatino Linotype"/>
              </a:rPr>
              <a:t>Artı</a:t>
            </a:r>
            <a:r>
              <a:rPr lang="en-US" sz="2100" dirty="0">
                <a:solidFill>
                  <a:srgbClr val="002060"/>
                </a:solidFill>
                <a:latin typeface="Palatino Linotype"/>
                <a:cs typeface="Palatino Linotype"/>
              </a:rPr>
              <a:t> </a:t>
            </a:r>
            <a:r>
              <a:rPr lang="en-US" sz="2100" dirty="0" err="1">
                <a:solidFill>
                  <a:srgbClr val="002060"/>
                </a:solidFill>
                <a:latin typeface="Palatino Linotype"/>
                <a:cs typeface="Palatino Linotype"/>
              </a:rPr>
              <a:t>Nitelikleri</a:t>
            </a:r>
            <a:endParaRPr lang="en-US" sz="2100" dirty="0">
              <a:solidFill>
                <a:srgbClr val="002060"/>
              </a:solidFill>
              <a:latin typeface="Palatino Linotype"/>
              <a:cs typeface="Palatino Linotype"/>
            </a:endParaRPr>
          </a:p>
        </p:txBody>
      </p:sp>
      <p:sp>
        <p:nvSpPr>
          <p:cNvPr id="8" name="Content Placeholder 2"/>
          <p:cNvSpPr>
            <a:spLocks noGrp="1"/>
          </p:cNvSpPr>
          <p:nvPr>
            <p:ph idx="1"/>
          </p:nvPr>
        </p:nvSpPr>
        <p:spPr>
          <a:xfrm>
            <a:off x="457201" y="1371601"/>
            <a:ext cx="8394699" cy="4838699"/>
          </a:xfrm>
        </p:spPr>
        <p:txBody>
          <a:bodyPr>
            <a:normAutofit lnSpcReduction="10000"/>
          </a:bodyPr>
          <a:lstStyle/>
          <a:p>
            <a:pPr marL="0" indent="0" algn="just">
              <a:buNone/>
            </a:pPr>
            <a:r>
              <a:rPr lang="tr-TR" sz="1600" dirty="0"/>
              <a:t>Lider yöneticilikte, bireysel akıl yerine ortak akıl; birey yerine ekip; emir yerine </a:t>
            </a:r>
            <a:r>
              <a:rPr lang="tr-TR" sz="1600" dirty="0" err="1"/>
              <a:t>koç’luk</a:t>
            </a:r>
            <a:r>
              <a:rPr lang="tr-TR" sz="1600" dirty="0"/>
              <a:t>; yöneticilik yerine liderlik; sonuç odaklılık yerine süreç odaklılık; çok çalışmak yerine akıllı çalışmak esastır. Lider yönetici, vizyon oluşturabilen ve yaşatabilen; arzulanan gerçeğin ve hedefin fotoğrafını çekebilen; bu hedef ve amaç tablosunun görünürlüğünü sağlayabilen; söz konusu görüntüyü erişilir ve uygulanabilir kılan kişidir</a:t>
            </a:r>
            <a:r>
              <a:rPr lang="tr-TR" sz="1600" dirty="0" smtClean="0"/>
              <a:t>.</a:t>
            </a:r>
          </a:p>
          <a:p>
            <a:pPr marL="0" indent="0" algn="just">
              <a:buNone/>
            </a:pPr>
            <a:endParaRPr lang="tr-TR" sz="1600" dirty="0"/>
          </a:p>
          <a:p>
            <a:pPr marL="0" indent="0" algn="just">
              <a:buNone/>
            </a:pPr>
            <a:r>
              <a:rPr lang="tr-TR" sz="1600" dirty="0"/>
              <a:t>Daha önceki bölümde, genel olarak liderlerin sahip olduğu beş temel özellik (hayaller, vizyon, risk alabilme, asla vazgeçmeme ve karizmatik olma) sıralanmıştı. Ancak Lider Yöneticilerin (</a:t>
            </a:r>
            <a:r>
              <a:rPr lang="tr-TR" sz="1600" b="1" dirty="0" err="1">
                <a:solidFill>
                  <a:srgbClr val="558ED5"/>
                </a:solidFill>
              </a:rPr>
              <a:t>Coach</a:t>
            </a:r>
            <a:r>
              <a:rPr lang="tr-TR" sz="1600" dirty="0"/>
              <a:t>) bu temel kriterlere ilave </a:t>
            </a:r>
            <a:r>
              <a:rPr lang="tr-TR" sz="1600" b="1" dirty="0">
                <a:solidFill>
                  <a:srgbClr val="558ED5"/>
                </a:solidFill>
              </a:rPr>
              <a:t>yöneticilik misyonundan </a:t>
            </a:r>
            <a:r>
              <a:rPr lang="tr-TR" sz="1600" dirty="0"/>
              <a:t>gelen ilave beş niteliğe bulunmaktadır.</a:t>
            </a:r>
          </a:p>
          <a:p>
            <a:pPr marL="0" indent="0">
              <a:buNone/>
            </a:pPr>
            <a:endParaRPr lang="tr-TR" sz="1600" b="1" dirty="0" smtClean="0"/>
          </a:p>
          <a:p>
            <a:pPr marL="0" indent="0">
              <a:buNone/>
            </a:pPr>
            <a:r>
              <a:rPr lang="tr-TR" sz="2000" b="1" dirty="0" smtClean="0">
                <a:solidFill>
                  <a:schemeClr val="tx2">
                    <a:lumMod val="60000"/>
                    <a:lumOff val="40000"/>
                  </a:schemeClr>
                </a:solidFill>
              </a:rPr>
              <a:t>	</a:t>
            </a:r>
            <a:r>
              <a:rPr lang="tr-TR" sz="2000" b="1" dirty="0" err="1" smtClean="0">
                <a:solidFill>
                  <a:schemeClr val="tx2">
                    <a:lumMod val="60000"/>
                    <a:lumOff val="40000"/>
                  </a:schemeClr>
                </a:solidFill>
              </a:rPr>
              <a:t>C</a:t>
            </a:r>
            <a:r>
              <a:rPr lang="tr-TR" sz="2000" dirty="0" err="1" smtClean="0">
                <a:solidFill>
                  <a:srgbClr val="77933C"/>
                </a:solidFill>
              </a:rPr>
              <a:t>ollaborate</a:t>
            </a:r>
            <a:r>
              <a:rPr lang="tr-TR" sz="2000" dirty="0"/>
              <a:t>	</a:t>
            </a:r>
            <a:r>
              <a:rPr lang="tr-TR" sz="2000" dirty="0" smtClean="0"/>
              <a:t>	= </a:t>
            </a:r>
            <a:r>
              <a:rPr lang="tr-TR" sz="2000" dirty="0"/>
              <a:t>	Birliktelik, bütünleştirme</a:t>
            </a:r>
          </a:p>
          <a:p>
            <a:pPr marL="0" indent="0">
              <a:buNone/>
            </a:pPr>
            <a:r>
              <a:rPr lang="tr-TR" sz="2000" b="1" dirty="0" smtClean="0">
                <a:solidFill>
                  <a:srgbClr val="558ED5"/>
                </a:solidFill>
              </a:rPr>
              <a:t>	</a:t>
            </a:r>
            <a:r>
              <a:rPr lang="tr-TR" sz="2000" b="1" dirty="0" err="1" smtClean="0">
                <a:solidFill>
                  <a:srgbClr val="558ED5"/>
                </a:solidFill>
              </a:rPr>
              <a:t>O</a:t>
            </a:r>
            <a:r>
              <a:rPr lang="tr-TR" sz="2000" dirty="0" err="1" smtClean="0">
                <a:solidFill>
                  <a:srgbClr val="77933C"/>
                </a:solidFill>
              </a:rPr>
              <a:t>bserve</a:t>
            </a:r>
            <a:r>
              <a:rPr lang="tr-TR" sz="2000" dirty="0"/>
              <a:t>	</a:t>
            </a:r>
            <a:r>
              <a:rPr lang="tr-TR" sz="2000" dirty="0" smtClean="0"/>
              <a:t>		= </a:t>
            </a:r>
            <a:r>
              <a:rPr lang="tr-TR" sz="2000" dirty="0"/>
              <a:t>	Gözlemleme</a:t>
            </a:r>
          </a:p>
          <a:p>
            <a:pPr marL="0" indent="0">
              <a:buNone/>
            </a:pPr>
            <a:r>
              <a:rPr lang="tr-TR" sz="2000" b="1" dirty="0" smtClean="0">
                <a:solidFill>
                  <a:srgbClr val="558ED5"/>
                </a:solidFill>
              </a:rPr>
              <a:t>	A</a:t>
            </a:r>
            <a:r>
              <a:rPr lang="tr-TR" sz="2000" dirty="0" smtClean="0">
                <a:solidFill>
                  <a:srgbClr val="77933C"/>
                </a:solidFill>
              </a:rPr>
              <a:t>sk</a:t>
            </a:r>
            <a:r>
              <a:rPr lang="tr-TR" sz="2000" dirty="0"/>
              <a:t>	</a:t>
            </a:r>
            <a:r>
              <a:rPr lang="tr-TR" sz="2000" dirty="0" smtClean="0"/>
              <a:t>			=</a:t>
            </a:r>
            <a:r>
              <a:rPr lang="tr-TR" sz="2000" dirty="0"/>
              <a:t>	Sorgulama</a:t>
            </a:r>
          </a:p>
          <a:p>
            <a:pPr marL="0" indent="0">
              <a:buNone/>
            </a:pPr>
            <a:r>
              <a:rPr lang="tr-TR" sz="2000" b="1" dirty="0" smtClean="0">
                <a:solidFill>
                  <a:srgbClr val="558ED5"/>
                </a:solidFill>
              </a:rPr>
              <a:t>	C</a:t>
            </a:r>
            <a:r>
              <a:rPr lang="tr-TR" sz="2000" dirty="0" smtClean="0">
                <a:solidFill>
                  <a:srgbClr val="77933C"/>
                </a:solidFill>
              </a:rPr>
              <a:t>hallenge</a:t>
            </a:r>
            <a:r>
              <a:rPr lang="tr-TR" sz="2000" dirty="0"/>
              <a:t>	</a:t>
            </a:r>
            <a:r>
              <a:rPr lang="tr-TR" sz="2000" dirty="0" smtClean="0"/>
              <a:t>	= </a:t>
            </a:r>
            <a:r>
              <a:rPr lang="tr-TR" sz="2000" dirty="0"/>
              <a:t>	Meydan okuma, tavır koyma</a:t>
            </a:r>
          </a:p>
          <a:p>
            <a:pPr marL="0" indent="0">
              <a:buNone/>
            </a:pPr>
            <a:r>
              <a:rPr lang="tr-TR" sz="2000" b="1" dirty="0" smtClean="0">
                <a:solidFill>
                  <a:srgbClr val="558ED5"/>
                </a:solidFill>
              </a:rPr>
              <a:t>	</a:t>
            </a:r>
            <a:r>
              <a:rPr lang="tr-TR" sz="2000" b="1" dirty="0" err="1" smtClean="0">
                <a:solidFill>
                  <a:srgbClr val="558ED5"/>
                </a:solidFill>
              </a:rPr>
              <a:t>H</a:t>
            </a:r>
            <a:r>
              <a:rPr lang="tr-TR" sz="2000" dirty="0" err="1" smtClean="0">
                <a:solidFill>
                  <a:schemeClr val="accent3">
                    <a:lumMod val="75000"/>
                  </a:schemeClr>
                </a:solidFill>
              </a:rPr>
              <a:t>ypothesis</a:t>
            </a:r>
            <a:r>
              <a:rPr lang="tr-TR" sz="2000" dirty="0"/>
              <a:t>	</a:t>
            </a:r>
            <a:r>
              <a:rPr lang="tr-TR" sz="2000" dirty="0" smtClean="0"/>
              <a:t>	= </a:t>
            </a:r>
            <a:r>
              <a:rPr lang="tr-TR" sz="2000" dirty="0"/>
              <a:t>	Analitik </a:t>
            </a:r>
            <a:r>
              <a:rPr lang="tr-TR" sz="2000" dirty="0" smtClean="0"/>
              <a:t>olma</a:t>
            </a:r>
            <a:r>
              <a:rPr lang="tr-TR" sz="2000" baseline="30000" dirty="0"/>
              <a:t>	</a:t>
            </a:r>
            <a:endParaRPr lang="tr-TR" sz="2000"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3177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5502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868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3422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Yönetim</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600201"/>
            <a:ext cx="8229600" cy="1701800"/>
          </a:xfrm>
        </p:spPr>
        <p:txBody>
          <a:bodyPr>
            <a:normAutofit/>
          </a:bodyPr>
          <a:lstStyle/>
          <a:p>
            <a:pPr marL="0" indent="0" algn="just">
              <a:buNone/>
            </a:pPr>
            <a:r>
              <a:rPr lang="tr-TR" sz="2200" dirty="0">
                <a:latin typeface="Palatino Linotype"/>
                <a:cs typeface="Palatino Linotype"/>
              </a:rPr>
              <a:t>Önceden belirlenmiş amaç ve hedeflere ulaşabilmek için elde bulunan kaynakları (İnsan, Bilgi, Tabiat, Sermaye) anlamlı bir şekilde bir araya getiren planlayan, örgütleyen koordine eden, yönelten ve denetleyen sürece yönetim denir </a:t>
            </a:r>
            <a:r>
              <a:rPr lang="tr-TR" sz="2200" dirty="0" smtClean="0">
                <a:latin typeface="Palatino Linotype"/>
                <a:cs typeface="Palatino Linotype"/>
              </a:rPr>
              <a:t>.</a:t>
            </a:r>
            <a:endParaRPr lang="en-US" sz="2200" dirty="0" smtClean="0">
              <a:latin typeface="Palatino Linotype"/>
              <a:cs typeface="Palatino Linotype"/>
            </a:endParaRPr>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584200" y="3289300"/>
            <a:ext cx="8102600" cy="2349500"/>
            <a:chOff x="584200" y="3302000"/>
            <a:chExt cx="8102600" cy="2349500"/>
          </a:xfrm>
        </p:grpSpPr>
        <p:sp>
          <p:nvSpPr>
            <p:cNvPr id="5" name="Folded Corner 4"/>
            <p:cNvSpPr/>
            <p:nvPr/>
          </p:nvSpPr>
          <p:spPr>
            <a:xfrm>
              <a:off x="584200" y="3575050"/>
              <a:ext cx="1498600" cy="10795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latin typeface="Palatino Linotype"/>
                  <a:cs typeface="Palatino Linotype"/>
                </a:rPr>
                <a:t>Planlama</a:t>
              </a:r>
              <a:endParaRPr lang="en-US" b="1" dirty="0">
                <a:latin typeface="Palatino Linotype"/>
                <a:cs typeface="Palatino Linotype"/>
              </a:endParaRPr>
            </a:p>
          </p:txBody>
        </p:sp>
        <p:sp>
          <p:nvSpPr>
            <p:cNvPr id="8" name="Folded Corner 7"/>
            <p:cNvSpPr/>
            <p:nvPr/>
          </p:nvSpPr>
          <p:spPr>
            <a:xfrm>
              <a:off x="2247900" y="3575050"/>
              <a:ext cx="1498600" cy="10795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latin typeface="Palatino Linotype"/>
                  <a:cs typeface="Palatino Linotype"/>
                </a:rPr>
                <a:t>Örgütleme</a:t>
              </a:r>
              <a:endParaRPr lang="en-US" b="1" dirty="0">
                <a:latin typeface="Palatino Linotype"/>
                <a:cs typeface="Palatino Linotype"/>
              </a:endParaRPr>
            </a:p>
          </p:txBody>
        </p:sp>
        <p:sp>
          <p:nvSpPr>
            <p:cNvPr id="9" name="Folded Corner 8"/>
            <p:cNvSpPr/>
            <p:nvPr/>
          </p:nvSpPr>
          <p:spPr>
            <a:xfrm>
              <a:off x="3886200" y="3575050"/>
              <a:ext cx="1498600" cy="10795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latin typeface="Palatino Linotype"/>
                  <a:cs typeface="Palatino Linotype"/>
                </a:rPr>
                <a:t>Yöneltme</a:t>
              </a:r>
              <a:endParaRPr lang="en-US" b="1" dirty="0">
                <a:latin typeface="Palatino Linotype"/>
                <a:cs typeface="Palatino Linotype"/>
              </a:endParaRPr>
            </a:p>
          </p:txBody>
        </p:sp>
        <p:sp>
          <p:nvSpPr>
            <p:cNvPr id="10" name="Folded Corner 9"/>
            <p:cNvSpPr/>
            <p:nvPr/>
          </p:nvSpPr>
          <p:spPr>
            <a:xfrm>
              <a:off x="5537200" y="3575050"/>
              <a:ext cx="1498600" cy="10795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latin typeface="Palatino Linotype"/>
                  <a:cs typeface="Palatino Linotype"/>
                </a:rPr>
                <a:t>Koordinasyon</a:t>
              </a:r>
              <a:endParaRPr lang="en-US" sz="1600" b="1" dirty="0">
                <a:latin typeface="Palatino Linotype"/>
                <a:cs typeface="Palatino Linotype"/>
              </a:endParaRPr>
            </a:p>
          </p:txBody>
        </p:sp>
        <p:sp>
          <p:nvSpPr>
            <p:cNvPr id="11" name="Folded Corner 10"/>
            <p:cNvSpPr/>
            <p:nvPr/>
          </p:nvSpPr>
          <p:spPr>
            <a:xfrm>
              <a:off x="7188200" y="3575050"/>
              <a:ext cx="1498600" cy="10795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latin typeface="Palatino Linotype"/>
                  <a:cs typeface="Palatino Linotype"/>
                </a:rPr>
                <a:t>Denetleme</a:t>
              </a:r>
              <a:endParaRPr lang="en-US" b="1" dirty="0">
                <a:latin typeface="Palatino Linotype"/>
                <a:cs typeface="Palatino Linotype"/>
              </a:endParaRPr>
            </a:p>
          </p:txBody>
        </p:sp>
        <p:sp>
          <p:nvSpPr>
            <p:cNvPr id="12" name="Oval 11"/>
            <p:cNvSpPr/>
            <p:nvPr/>
          </p:nvSpPr>
          <p:spPr>
            <a:xfrm>
              <a:off x="1092200" y="3302000"/>
              <a:ext cx="520700" cy="5461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Palatino Linotype"/>
                  <a:cs typeface="Palatino Linotype"/>
                </a:rPr>
                <a:t>1</a:t>
              </a:r>
              <a:r>
                <a:rPr lang="en-US" sz="1200" b="1" dirty="0" smtClean="0">
                  <a:latin typeface="Palatino Linotype"/>
                  <a:cs typeface="Palatino Linotype"/>
                </a:rPr>
                <a:t>+</a:t>
              </a:r>
              <a:endParaRPr lang="en-US" b="1" dirty="0">
                <a:latin typeface="Palatino Linotype"/>
                <a:cs typeface="Palatino Linotype"/>
              </a:endParaRPr>
            </a:p>
          </p:txBody>
        </p:sp>
        <p:sp>
          <p:nvSpPr>
            <p:cNvPr id="13" name="Oval 12"/>
            <p:cNvSpPr/>
            <p:nvPr/>
          </p:nvSpPr>
          <p:spPr>
            <a:xfrm>
              <a:off x="2743200" y="3302000"/>
              <a:ext cx="520700" cy="5461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Palatino Linotype"/>
                  <a:cs typeface="Palatino Linotype"/>
                </a:rPr>
                <a:t>2</a:t>
              </a:r>
              <a:r>
                <a:rPr lang="en-US" sz="1200" b="1" dirty="0" smtClean="0">
                  <a:latin typeface="Palatino Linotype"/>
                  <a:cs typeface="Palatino Linotype"/>
                </a:rPr>
                <a:t>+</a:t>
              </a:r>
              <a:endParaRPr lang="en-US" b="1" dirty="0">
                <a:latin typeface="Palatino Linotype"/>
                <a:cs typeface="Palatino Linotype"/>
              </a:endParaRPr>
            </a:p>
          </p:txBody>
        </p:sp>
        <p:sp>
          <p:nvSpPr>
            <p:cNvPr id="14" name="Oval 13"/>
            <p:cNvSpPr/>
            <p:nvPr/>
          </p:nvSpPr>
          <p:spPr>
            <a:xfrm>
              <a:off x="4406900" y="3302000"/>
              <a:ext cx="520700" cy="5461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Palatino Linotype"/>
                  <a:cs typeface="Palatino Linotype"/>
                </a:rPr>
                <a:t>3</a:t>
              </a:r>
              <a:r>
                <a:rPr lang="en-US" sz="1200" b="1" dirty="0" smtClean="0">
                  <a:latin typeface="Palatino Linotype"/>
                  <a:cs typeface="Palatino Linotype"/>
                </a:rPr>
                <a:t>+</a:t>
              </a:r>
              <a:endParaRPr lang="en-US" b="1" dirty="0">
                <a:latin typeface="Palatino Linotype"/>
                <a:cs typeface="Palatino Linotype"/>
              </a:endParaRPr>
            </a:p>
          </p:txBody>
        </p:sp>
        <p:sp>
          <p:nvSpPr>
            <p:cNvPr id="15" name="Oval 14"/>
            <p:cNvSpPr/>
            <p:nvPr/>
          </p:nvSpPr>
          <p:spPr>
            <a:xfrm>
              <a:off x="5969000" y="3302000"/>
              <a:ext cx="520700" cy="5461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Palatino Linotype"/>
                  <a:cs typeface="Palatino Linotype"/>
                </a:rPr>
                <a:t>4</a:t>
              </a:r>
              <a:r>
                <a:rPr lang="en-US" sz="1200" b="1" dirty="0" smtClean="0">
                  <a:latin typeface="Palatino Linotype"/>
                  <a:cs typeface="Palatino Linotype"/>
                </a:rPr>
                <a:t>+</a:t>
              </a:r>
              <a:endParaRPr lang="en-US" b="1" dirty="0">
                <a:latin typeface="Palatino Linotype"/>
                <a:cs typeface="Palatino Linotype"/>
              </a:endParaRPr>
            </a:p>
          </p:txBody>
        </p:sp>
        <p:sp>
          <p:nvSpPr>
            <p:cNvPr id="16" name="Oval 15"/>
            <p:cNvSpPr/>
            <p:nvPr/>
          </p:nvSpPr>
          <p:spPr>
            <a:xfrm>
              <a:off x="7707578" y="3302000"/>
              <a:ext cx="520700" cy="5461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Palatino Linotype"/>
                  <a:cs typeface="Palatino Linotype"/>
                </a:rPr>
                <a:t>5</a:t>
              </a:r>
              <a:r>
                <a:rPr lang="en-US" sz="1200" b="1" dirty="0" smtClean="0">
                  <a:latin typeface="Palatino Linotype"/>
                  <a:cs typeface="Palatino Linotype"/>
                </a:rPr>
                <a:t>+</a:t>
              </a:r>
              <a:endParaRPr lang="en-US" b="1" dirty="0">
                <a:latin typeface="Palatino Linotype"/>
                <a:cs typeface="Palatino Linotype"/>
              </a:endParaRPr>
            </a:p>
          </p:txBody>
        </p:sp>
        <p:cxnSp>
          <p:nvCxnSpPr>
            <p:cNvPr id="18" name="Straight Arrow Connector 17"/>
            <p:cNvCxnSpPr/>
            <p:nvPr/>
          </p:nvCxnSpPr>
          <p:spPr>
            <a:xfrm>
              <a:off x="1333500" y="4616450"/>
              <a:ext cx="0" cy="654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984500" y="4616450"/>
              <a:ext cx="0" cy="654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610100" y="4616450"/>
              <a:ext cx="0" cy="654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210300" y="4610100"/>
              <a:ext cx="0" cy="654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950200" y="4610100"/>
              <a:ext cx="0" cy="654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84200" y="5264150"/>
              <a:ext cx="8102600" cy="387350"/>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Palatino Linotype"/>
                  <a:cs typeface="Palatino Linotype"/>
                </a:rPr>
                <a:t>= </a:t>
              </a:r>
              <a:r>
                <a:rPr lang="en-US" b="1" dirty="0" err="1" smtClean="0">
                  <a:latin typeface="Palatino Linotype"/>
                  <a:cs typeface="Palatino Linotype"/>
                </a:rPr>
                <a:t>Sevk</a:t>
              </a:r>
              <a:r>
                <a:rPr lang="en-US" b="1" dirty="0" smtClean="0">
                  <a:latin typeface="Palatino Linotype"/>
                  <a:cs typeface="Palatino Linotype"/>
                </a:rPr>
                <a:t> </a:t>
              </a:r>
              <a:r>
                <a:rPr lang="en-US" b="1" dirty="0" err="1" smtClean="0">
                  <a:latin typeface="Palatino Linotype"/>
                  <a:cs typeface="Palatino Linotype"/>
                </a:rPr>
                <a:t>ve</a:t>
              </a:r>
              <a:r>
                <a:rPr lang="en-US" b="1" dirty="0" smtClean="0">
                  <a:latin typeface="Palatino Linotype"/>
                  <a:cs typeface="Palatino Linotype"/>
                </a:rPr>
                <a:t> </a:t>
              </a:r>
              <a:r>
                <a:rPr lang="en-US" b="1" dirty="0" err="1" smtClean="0">
                  <a:latin typeface="Palatino Linotype"/>
                  <a:cs typeface="Palatino Linotype"/>
                </a:rPr>
                <a:t>İdare</a:t>
              </a:r>
              <a:endParaRPr lang="en-US" b="1" dirty="0">
                <a:latin typeface="Palatino Linotype"/>
                <a:cs typeface="Palatino Linotype"/>
              </a:endParaRPr>
            </a:p>
          </p:txBody>
        </p:sp>
      </p:grpSp>
    </p:spTree>
    <p:extLst>
      <p:ext uri="{BB962C8B-B14F-4D97-AF65-F5344CB8AC3E}">
        <p14:creationId xmlns:p14="http://schemas.microsoft.com/office/powerpoint/2010/main" val="3193305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Yönetimin</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amacı</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p:txBody>
          <a:bodyPr>
            <a:normAutofit fontScale="85000" lnSpcReduction="20000"/>
          </a:bodyPr>
          <a:lstStyle/>
          <a:p>
            <a:pPr marL="0" indent="0">
              <a:buNone/>
            </a:pPr>
            <a:r>
              <a:rPr lang="tr-TR" sz="2200" dirty="0">
                <a:latin typeface="Palatino Linotype"/>
                <a:cs typeface="Palatino Linotype"/>
              </a:rPr>
              <a:t>İşletme yönetiminin örgütsel faaliyetleri gerçekleştirme ana amacına ilave beş temel alt amacı bulunmaktadır. Bunlar</a:t>
            </a:r>
            <a:r>
              <a:rPr lang="tr-TR" sz="2200" dirty="0" smtClean="0">
                <a:latin typeface="Palatino Linotype"/>
                <a:cs typeface="Palatino Linotype"/>
              </a:rPr>
              <a:t>,</a:t>
            </a:r>
          </a:p>
          <a:p>
            <a:pPr marL="0" indent="0">
              <a:buNone/>
            </a:pPr>
            <a:endParaRPr lang="tr-TR" sz="2200" dirty="0">
              <a:latin typeface="Palatino Linotype"/>
              <a:cs typeface="Palatino Linotype"/>
            </a:endParaRPr>
          </a:p>
          <a:p>
            <a:pPr marL="0" indent="0">
              <a:buNone/>
            </a:pPr>
            <a:r>
              <a:rPr lang="tr-TR" sz="2200" dirty="0">
                <a:latin typeface="Palatino Linotype"/>
                <a:cs typeface="Palatino Linotype"/>
                <a:sym typeface="Wingdings"/>
              </a:rPr>
              <a:t></a:t>
            </a:r>
            <a:r>
              <a:rPr lang="tr-TR" sz="2200" dirty="0">
                <a:latin typeface="Palatino Linotype"/>
                <a:cs typeface="Palatino Linotype"/>
              </a:rPr>
              <a:t>	Örgüt içi ve dışındaki bireylerle birlikte çalışabilme,</a:t>
            </a:r>
          </a:p>
          <a:p>
            <a:pPr marL="0" indent="0">
              <a:buNone/>
            </a:pPr>
            <a:r>
              <a:rPr lang="tr-TR" sz="2200" dirty="0">
                <a:latin typeface="Palatino Linotype"/>
                <a:cs typeface="Palatino Linotype"/>
                <a:sym typeface="Wingdings"/>
              </a:rPr>
              <a:t></a:t>
            </a:r>
            <a:r>
              <a:rPr lang="tr-TR" sz="2200" dirty="0">
                <a:latin typeface="Palatino Linotype"/>
                <a:cs typeface="Palatino Linotype"/>
              </a:rPr>
              <a:t>	Örgütsel etkinlik ve verimlilik arasındaki dengeyi kurabilme,</a:t>
            </a:r>
          </a:p>
          <a:p>
            <a:pPr marL="0" indent="0">
              <a:buNone/>
            </a:pPr>
            <a:r>
              <a:rPr lang="tr-TR" sz="2200" dirty="0">
                <a:latin typeface="Palatino Linotype"/>
                <a:cs typeface="Palatino Linotype"/>
                <a:sym typeface="Wingdings"/>
              </a:rPr>
              <a:t></a:t>
            </a:r>
            <a:r>
              <a:rPr lang="tr-TR" sz="2200" dirty="0">
                <a:latin typeface="Palatino Linotype"/>
                <a:cs typeface="Palatino Linotype"/>
              </a:rPr>
              <a:t>	Örgütsel amaçlara ulaşabilme,</a:t>
            </a:r>
          </a:p>
          <a:p>
            <a:pPr marL="0" indent="0">
              <a:buNone/>
            </a:pPr>
            <a:r>
              <a:rPr lang="tr-TR" sz="2200" dirty="0">
                <a:latin typeface="Palatino Linotype"/>
                <a:cs typeface="Palatino Linotype"/>
                <a:sym typeface="Wingdings"/>
              </a:rPr>
              <a:t></a:t>
            </a:r>
            <a:r>
              <a:rPr lang="tr-TR" sz="2200" dirty="0">
                <a:latin typeface="Palatino Linotype"/>
                <a:cs typeface="Palatino Linotype"/>
              </a:rPr>
              <a:t>	Sınırlı kaynaklardan maksimum faydalanabilme,</a:t>
            </a:r>
          </a:p>
          <a:p>
            <a:pPr marL="0" indent="0">
              <a:buNone/>
            </a:pPr>
            <a:r>
              <a:rPr lang="tr-TR" sz="2200" dirty="0">
                <a:latin typeface="Palatino Linotype"/>
                <a:cs typeface="Palatino Linotype"/>
                <a:sym typeface="Wingdings"/>
              </a:rPr>
              <a:t></a:t>
            </a:r>
            <a:r>
              <a:rPr lang="tr-TR" sz="2200" dirty="0">
                <a:latin typeface="Palatino Linotype"/>
                <a:cs typeface="Palatino Linotype"/>
              </a:rPr>
              <a:t>	Değişen çevreye ve rekabet koşullarına uyum sağlayabilmedir.</a:t>
            </a:r>
          </a:p>
          <a:p>
            <a:pPr marL="0" indent="0">
              <a:buNone/>
            </a:pPr>
            <a:endParaRPr lang="tr-TR" sz="2200" dirty="0" smtClean="0">
              <a:latin typeface="Palatino Linotype"/>
              <a:cs typeface="Palatino Linotype"/>
            </a:endParaRPr>
          </a:p>
          <a:p>
            <a:pPr marL="0" indent="0">
              <a:buNone/>
            </a:pPr>
            <a:r>
              <a:rPr lang="tr-TR" sz="2200" dirty="0" smtClean="0">
                <a:latin typeface="Palatino Linotype"/>
                <a:cs typeface="Palatino Linotype"/>
              </a:rPr>
              <a:t>Diğer </a:t>
            </a:r>
            <a:r>
              <a:rPr lang="tr-TR" sz="2200" dirty="0">
                <a:latin typeface="Palatino Linotype"/>
                <a:cs typeface="Palatino Linotype"/>
              </a:rPr>
              <a:t>yandan yönetimin amacını gerçekleştirebilmesi organizasyonun içinde bulunan insanların belirlenen ortak amacı kabullenmesi ve benimsemesi ile sağlanabilir</a:t>
            </a:r>
            <a:r>
              <a:rPr lang="tr-TR" sz="2200" dirty="0" smtClean="0">
                <a:latin typeface="Palatino Linotype"/>
                <a:cs typeface="Palatino Linotype"/>
              </a:rPr>
              <a:t>.</a:t>
            </a:r>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162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Yönetimin</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kaynakları</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352778" y="1868309"/>
            <a:ext cx="2285991" cy="3493911"/>
          </a:xfrm>
        </p:spPr>
        <p:txBody>
          <a:bodyPr>
            <a:normAutofit lnSpcReduction="10000"/>
          </a:bodyPr>
          <a:lstStyle/>
          <a:p>
            <a:pPr marL="0" indent="0">
              <a:buNone/>
            </a:pPr>
            <a:r>
              <a:rPr lang="tr-TR" dirty="0">
                <a:latin typeface="Palatino Linotype"/>
                <a:cs typeface="Palatino Linotype"/>
              </a:rPr>
              <a:t>Yönetim süreci gerçekleştirilirken çeşitli kaynaklar kullanılmaktadır. Bu kaynakları; bilgi kaynağı, insan kaynağı, maddi kaynaklar, hukuki kaynaklar ve zaman kaynağı olarak gruplandırmak </a:t>
            </a:r>
            <a:r>
              <a:rPr lang="tr-TR" dirty="0" smtClean="0">
                <a:latin typeface="Palatino Linotype"/>
                <a:cs typeface="Palatino Linotype"/>
              </a:rPr>
              <a:t>mümkündür.</a:t>
            </a:r>
            <a:endParaRPr lang="en-US" dirty="0" smtClean="0">
              <a:latin typeface="Palatino Linotype"/>
              <a:cs typeface="Palatino Linotype"/>
            </a:endParaRP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2638769" y="1603026"/>
            <a:ext cx="6158088" cy="3857978"/>
            <a:chOff x="1145822" y="2153355"/>
            <a:chExt cx="6451599" cy="4106334"/>
          </a:xfrm>
        </p:grpSpPr>
        <p:sp>
          <p:nvSpPr>
            <p:cNvPr id="8" name="Oval 7"/>
            <p:cNvSpPr/>
            <p:nvPr/>
          </p:nvSpPr>
          <p:spPr>
            <a:xfrm>
              <a:off x="3567289" y="3901722"/>
              <a:ext cx="1382889" cy="1368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Yönetimin</a:t>
              </a:r>
              <a:r>
                <a:rPr lang="en-US" sz="1400" dirty="0" smtClean="0"/>
                <a:t> </a:t>
              </a:r>
              <a:r>
                <a:rPr lang="en-US" sz="1400" dirty="0" err="1" smtClean="0"/>
                <a:t>Kaynakları</a:t>
              </a:r>
              <a:endParaRPr lang="en-US" sz="1400" dirty="0"/>
            </a:p>
          </p:txBody>
        </p:sp>
        <p:sp>
          <p:nvSpPr>
            <p:cNvPr id="9" name="Oval 8"/>
            <p:cNvSpPr/>
            <p:nvPr/>
          </p:nvSpPr>
          <p:spPr>
            <a:xfrm>
              <a:off x="6214532" y="2964744"/>
              <a:ext cx="1382889" cy="1368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Maddi</a:t>
              </a:r>
              <a:r>
                <a:rPr lang="en-US" sz="1400" dirty="0" smtClean="0"/>
                <a:t> </a:t>
              </a:r>
              <a:r>
                <a:rPr lang="en-US" sz="1400" dirty="0" err="1" smtClean="0"/>
                <a:t>Kaynaklar</a:t>
              </a:r>
              <a:endParaRPr lang="en-US" sz="1400" dirty="0"/>
            </a:p>
          </p:txBody>
        </p:sp>
        <p:sp>
          <p:nvSpPr>
            <p:cNvPr id="10" name="Oval 9"/>
            <p:cNvSpPr/>
            <p:nvPr/>
          </p:nvSpPr>
          <p:spPr>
            <a:xfrm>
              <a:off x="1145822" y="2964744"/>
              <a:ext cx="1382889" cy="1368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t>Bilgi</a:t>
              </a:r>
              <a:r>
                <a:rPr lang="en-US" sz="1600" dirty="0" smtClean="0"/>
                <a:t> </a:t>
              </a:r>
              <a:r>
                <a:rPr lang="en-US" sz="1600" dirty="0" err="1" smtClean="0"/>
                <a:t>Kaynağı</a:t>
              </a:r>
              <a:endParaRPr lang="en-US" sz="1600" dirty="0"/>
            </a:p>
          </p:txBody>
        </p:sp>
        <p:sp>
          <p:nvSpPr>
            <p:cNvPr id="11" name="Oval 10"/>
            <p:cNvSpPr/>
            <p:nvPr/>
          </p:nvSpPr>
          <p:spPr>
            <a:xfrm>
              <a:off x="5861755" y="4890911"/>
              <a:ext cx="1382889" cy="1368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Zaman</a:t>
              </a:r>
              <a:r>
                <a:rPr lang="en-US" sz="1400" dirty="0" smtClean="0"/>
                <a:t> </a:t>
              </a:r>
              <a:r>
                <a:rPr lang="en-US" sz="1400" dirty="0" err="1" smtClean="0"/>
                <a:t>Kaynağı</a:t>
              </a:r>
              <a:endParaRPr lang="en-US" sz="1400" dirty="0"/>
            </a:p>
          </p:txBody>
        </p:sp>
        <p:sp>
          <p:nvSpPr>
            <p:cNvPr id="12" name="Oval 11"/>
            <p:cNvSpPr/>
            <p:nvPr/>
          </p:nvSpPr>
          <p:spPr>
            <a:xfrm>
              <a:off x="1569155" y="4890911"/>
              <a:ext cx="1382889" cy="1368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Hukuki</a:t>
              </a:r>
              <a:r>
                <a:rPr lang="en-US" sz="1400" dirty="0" smtClean="0"/>
                <a:t> </a:t>
              </a:r>
              <a:r>
                <a:rPr lang="en-US" sz="1400" dirty="0" err="1" smtClean="0"/>
                <a:t>Kaynaklar</a:t>
              </a:r>
              <a:endParaRPr lang="en-US" sz="1400" dirty="0"/>
            </a:p>
          </p:txBody>
        </p:sp>
        <p:sp>
          <p:nvSpPr>
            <p:cNvPr id="13" name="Oval 12"/>
            <p:cNvSpPr/>
            <p:nvPr/>
          </p:nvSpPr>
          <p:spPr>
            <a:xfrm>
              <a:off x="3567289" y="2153355"/>
              <a:ext cx="1382889" cy="1368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İnsan</a:t>
              </a:r>
              <a:r>
                <a:rPr lang="en-US" sz="1400" dirty="0" smtClean="0"/>
                <a:t> </a:t>
              </a:r>
              <a:r>
                <a:rPr lang="en-US" sz="1400" dirty="0" err="1" smtClean="0"/>
                <a:t>Kaynağı</a:t>
              </a:r>
              <a:endParaRPr lang="en-US" sz="1400" dirty="0"/>
            </a:p>
          </p:txBody>
        </p:sp>
        <p:cxnSp>
          <p:nvCxnSpPr>
            <p:cNvPr id="15" name="Straight Arrow Connector 14"/>
            <p:cNvCxnSpPr>
              <a:stCxn id="8" idx="0"/>
              <a:endCxn id="13" idx="4"/>
            </p:cNvCxnSpPr>
            <p:nvPr/>
          </p:nvCxnSpPr>
          <p:spPr>
            <a:xfrm flipV="1">
              <a:off x="4258734" y="3522133"/>
              <a:ext cx="0" cy="379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1"/>
              <a:endCxn id="10" idx="6"/>
            </p:cNvCxnSpPr>
            <p:nvPr/>
          </p:nvCxnSpPr>
          <p:spPr>
            <a:xfrm flipH="1" flipV="1">
              <a:off x="2528711" y="3649133"/>
              <a:ext cx="1241097" cy="453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7"/>
              <a:endCxn id="9" idx="2"/>
            </p:cNvCxnSpPr>
            <p:nvPr/>
          </p:nvCxnSpPr>
          <p:spPr>
            <a:xfrm flipV="1">
              <a:off x="4747659" y="3649133"/>
              <a:ext cx="1466873" cy="453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3"/>
              <a:endCxn id="12" idx="6"/>
            </p:cNvCxnSpPr>
            <p:nvPr/>
          </p:nvCxnSpPr>
          <p:spPr>
            <a:xfrm flipH="1">
              <a:off x="2952044" y="5070047"/>
              <a:ext cx="817764" cy="505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5"/>
              <a:endCxn id="11" idx="2"/>
            </p:cNvCxnSpPr>
            <p:nvPr/>
          </p:nvCxnSpPr>
          <p:spPr>
            <a:xfrm>
              <a:off x="4747659" y="5070047"/>
              <a:ext cx="1114096" cy="505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97792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Örgütsel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Kademeler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284130" y="1417639"/>
            <a:ext cx="4196639" cy="1465262"/>
          </a:xfrm>
        </p:spPr>
        <p:txBody>
          <a:bodyPr>
            <a:normAutofit/>
          </a:bodyPr>
          <a:lstStyle/>
          <a:p>
            <a:pPr marL="0" indent="0" algn="just">
              <a:buNone/>
            </a:pPr>
            <a:r>
              <a:rPr lang="tr-TR" sz="1400" dirty="0">
                <a:latin typeface="Palatino Linotype"/>
                <a:cs typeface="Palatino Linotype"/>
              </a:rPr>
              <a:t>Tepe </a:t>
            </a:r>
            <a:r>
              <a:rPr lang="tr-TR" sz="1400" dirty="0" smtClean="0">
                <a:latin typeface="Palatino Linotype"/>
                <a:cs typeface="Palatino Linotype"/>
              </a:rPr>
              <a:t>yöneticiler diğer adıyla üst kademe yöneticiler, kurum ve kuruluşlarda, Bakan</a:t>
            </a:r>
            <a:r>
              <a:rPr lang="tr-TR" sz="1400" dirty="0">
                <a:latin typeface="Palatino Linotype"/>
                <a:cs typeface="Palatino Linotype"/>
              </a:rPr>
              <a:t>, Müsteşar, Genel Müdür, Genel Müdür Yardımcısı, Yönetim Kurulu Üyeleri vb. </a:t>
            </a:r>
            <a:r>
              <a:rPr lang="tr-TR" sz="1400" dirty="0" smtClean="0">
                <a:latin typeface="Palatino Linotype"/>
                <a:cs typeface="Palatino Linotype"/>
              </a:rPr>
              <a:t>görev unvanları ile adlandırılırlar.</a:t>
            </a:r>
            <a:endParaRPr lang="tr-TR" sz="1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435807" y="1147461"/>
            <a:ext cx="4890910" cy="4961897"/>
            <a:chOff x="410410" y="1028923"/>
            <a:chExt cx="4890910" cy="4961897"/>
          </a:xfrm>
        </p:grpSpPr>
        <p:sp>
          <p:nvSpPr>
            <p:cNvPr id="14" name="Isosceles Triangle 13"/>
            <p:cNvSpPr/>
            <p:nvPr/>
          </p:nvSpPr>
          <p:spPr>
            <a:xfrm>
              <a:off x="410410" y="1028923"/>
              <a:ext cx="4890910" cy="4961897"/>
            </a:xfrm>
            <a:prstGeom prs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r>
                <a:rPr lang="en-US" sz="1600" dirty="0" err="1" smtClean="0">
                  <a:solidFill>
                    <a:schemeClr val="tx1"/>
                  </a:solidFill>
                  <a:latin typeface="Palatino Linotype"/>
                  <a:cs typeface="Palatino Linotype"/>
                </a:rPr>
                <a:t>Tepe</a:t>
              </a:r>
              <a:r>
                <a:rPr lang="en-US" sz="1600" dirty="0" smtClean="0">
                  <a:solidFill>
                    <a:schemeClr val="tx1"/>
                  </a:solidFill>
                  <a:latin typeface="Palatino Linotype"/>
                  <a:cs typeface="Palatino Linotype"/>
                </a:rPr>
                <a:t> </a:t>
              </a:r>
            </a:p>
            <a:p>
              <a:pPr algn="ctr"/>
              <a:r>
                <a:rPr lang="en-US" sz="1600" dirty="0" err="1" smtClean="0">
                  <a:solidFill>
                    <a:schemeClr val="tx1"/>
                  </a:solidFill>
                  <a:latin typeface="Palatino Linotype"/>
                  <a:cs typeface="Palatino Linotype"/>
                </a:rPr>
                <a:t>Yöneticiler</a:t>
              </a:r>
              <a:endParaRPr lang="en-US" sz="1600" dirty="0" smtClean="0">
                <a:solidFill>
                  <a:schemeClr val="tx1"/>
                </a:solidFill>
                <a:latin typeface="Palatino Linotype"/>
                <a:cs typeface="Palatino Linotype"/>
              </a:endParaRPr>
            </a:p>
            <a:p>
              <a:pPr algn="ctr"/>
              <a:endParaRPr lang="en-US" dirty="0" smtClean="0">
                <a:solidFill>
                  <a:schemeClr val="tx1"/>
                </a:solidFill>
              </a:endParaRPr>
            </a:p>
            <a:p>
              <a:pPr algn="ctr"/>
              <a:endParaRPr lang="en-US" dirty="0">
                <a:solidFill>
                  <a:schemeClr val="tx1"/>
                </a:solidFill>
              </a:endParaRPr>
            </a:p>
            <a:p>
              <a:pPr algn="ctr"/>
              <a:r>
                <a:rPr lang="en-US" sz="1600" dirty="0" err="1" smtClean="0">
                  <a:solidFill>
                    <a:schemeClr val="tx1"/>
                  </a:solidFill>
                  <a:latin typeface="Palatino Linotype"/>
                  <a:cs typeface="Palatino Linotype"/>
                </a:rPr>
                <a:t>Orta</a:t>
              </a:r>
              <a:r>
                <a:rPr lang="en-US" sz="1600" dirty="0" smtClean="0">
                  <a:solidFill>
                    <a:schemeClr val="tx1"/>
                  </a:solidFill>
                  <a:latin typeface="Palatino Linotype"/>
                  <a:cs typeface="Palatino Linotype"/>
                </a:rPr>
                <a:t> </a:t>
              </a:r>
              <a:r>
                <a:rPr lang="en-US" sz="1600" dirty="0" err="1" smtClean="0">
                  <a:solidFill>
                    <a:schemeClr val="tx1"/>
                  </a:solidFill>
                  <a:latin typeface="Palatino Linotype"/>
                  <a:cs typeface="Palatino Linotype"/>
                </a:rPr>
                <a:t>Kademe</a:t>
              </a:r>
              <a:r>
                <a:rPr lang="en-US" sz="1600" dirty="0" smtClean="0">
                  <a:solidFill>
                    <a:schemeClr val="tx1"/>
                  </a:solidFill>
                  <a:latin typeface="Palatino Linotype"/>
                  <a:cs typeface="Palatino Linotype"/>
                </a:rPr>
                <a:t> </a:t>
              </a:r>
            </a:p>
            <a:p>
              <a:pPr algn="ctr"/>
              <a:r>
                <a:rPr lang="en-US" sz="1600" dirty="0" err="1" smtClean="0">
                  <a:solidFill>
                    <a:schemeClr val="tx1"/>
                  </a:solidFill>
                  <a:latin typeface="Palatino Linotype"/>
                  <a:cs typeface="Palatino Linotype"/>
                </a:rPr>
                <a:t>Yöneticiler</a:t>
              </a:r>
              <a:endParaRPr lang="en-US" sz="1600" dirty="0" smtClean="0">
                <a:solidFill>
                  <a:schemeClr val="tx1"/>
                </a:solidFill>
                <a:latin typeface="Palatino Linotype"/>
                <a:cs typeface="Palatino Linotype"/>
              </a:endParaRPr>
            </a:p>
            <a:p>
              <a:pPr algn="ctr"/>
              <a:endParaRPr lang="en-US" dirty="0" smtClean="0">
                <a:solidFill>
                  <a:schemeClr val="tx1"/>
                </a:solidFill>
              </a:endParaRPr>
            </a:p>
            <a:p>
              <a:pPr algn="ctr"/>
              <a:endParaRPr lang="en-US" dirty="0">
                <a:solidFill>
                  <a:schemeClr val="tx1"/>
                </a:solidFill>
              </a:endParaRPr>
            </a:p>
            <a:p>
              <a:pPr algn="ctr"/>
              <a:endParaRPr lang="en-US" sz="1600" dirty="0" smtClean="0">
                <a:solidFill>
                  <a:schemeClr val="tx1"/>
                </a:solidFill>
                <a:latin typeface="Palatino Linotype"/>
                <a:cs typeface="Palatino Linotype"/>
              </a:endParaRPr>
            </a:p>
            <a:p>
              <a:pPr algn="ctr"/>
              <a:r>
                <a:rPr lang="en-US" sz="1600" dirty="0" smtClean="0">
                  <a:solidFill>
                    <a:schemeClr val="tx1"/>
                  </a:solidFill>
                  <a:latin typeface="Palatino Linotype"/>
                  <a:cs typeface="Palatino Linotype"/>
                </a:rPr>
                <a:t>Alt </a:t>
              </a:r>
              <a:r>
                <a:rPr lang="en-US" sz="1600" dirty="0" err="1" smtClean="0">
                  <a:solidFill>
                    <a:schemeClr val="tx1"/>
                  </a:solidFill>
                  <a:latin typeface="Palatino Linotype"/>
                  <a:cs typeface="Palatino Linotype"/>
                </a:rPr>
                <a:t>Kademe</a:t>
              </a:r>
              <a:r>
                <a:rPr lang="en-US" sz="1600" dirty="0" smtClean="0">
                  <a:solidFill>
                    <a:schemeClr val="tx1"/>
                  </a:solidFill>
                  <a:latin typeface="Palatino Linotype"/>
                  <a:cs typeface="Palatino Linotype"/>
                </a:rPr>
                <a:t> </a:t>
              </a:r>
              <a:r>
                <a:rPr lang="en-US" sz="1600" dirty="0" err="1" smtClean="0">
                  <a:solidFill>
                    <a:schemeClr val="tx1"/>
                  </a:solidFill>
                  <a:latin typeface="Palatino Linotype"/>
                  <a:cs typeface="Palatino Linotype"/>
                </a:rPr>
                <a:t>Yöneticiler</a:t>
              </a:r>
              <a:endParaRPr lang="en-US" sz="1600" dirty="0" smtClean="0">
                <a:solidFill>
                  <a:schemeClr val="tx1"/>
                </a:solidFill>
                <a:latin typeface="Palatino Linotype"/>
                <a:cs typeface="Palatino Linotype"/>
              </a:endParaRPr>
            </a:p>
            <a:p>
              <a:pPr algn="ctr"/>
              <a:endParaRPr lang="en-US" dirty="0" smtClean="0">
                <a:solidFill>
                  <a:schemeClr val="tx1"/>
                </a:solidFill>
              </a:endParaRPr>
            </a:p>
            <a:p>
              <a:pPr algn="ctr"/>
              <a:endParaRPr lang="en-US" dirty="0">
                <a:solidFill>
                  <a:schemeClr val="tx1"/>
                </a:solidFill>
              </a:endParaRPr>
            </a:p>
            <a:p>
              <a:pPr algn="ctr">
                <a:spcBef>
                  <a:spcPts val="300"/>
                </a:spcBef>
              </a:pPr>
              <a:endParaRPr lang="en-US" sz="1600" dirty="0" smtClean="0">
                <a:solidFill>
                  <a:schemeClr val="tx1"/>
                </a:solidFill>
                <a:latin typeface="Palatino Linotype"/>
                <a:cs typeface="Palatino Linotype"/>
              </a:endParaRPr>
            </a:p>
            <a:p>
              <a:pPr algn="ctr">
                <a:spcBef>
                  <a:spcPts val="300"/>
                </a:spcBef>
              </a:pPr>
              <a:r>
                <a:rPr lang="en-US" sz="1600" dirty="0" err="1" smtClean="0">
                  <a:solidFill>
                    <a:schemeClr val="tx1"/>
                  </a:solidFill>
                  <a:latin typeface="Palatino Linotype"/>
                  <a:cs typeface="Palatino Linotype"/>
                </a:rPr>
                <a:t>Operasyonel</a:t>
              </a:r>
              <a:r>
                <a:rPr lang="en-US" sz="1600" dirty="0" smtClean="0">
                  <a:solidFill>
                    <a:schemeClr val="tx1"/>
                  </a:solidFill>
                  <a:latin typeface="Palatino Linotype"/>
                  <a:cs typeface="Palatino Linotype"/>
                </a:rPr>
                <a:t> </a:t>
              </a:r>
              <a:r>
                <a:rPr lang="en-US" sz="1600" dirty="0" err="1" smtClean="0">
                  <a:solidFill>
                    <a:schemeClr val="tx1"/>
                  </a:solidFill>
                  <a:latin typeface="Palatino Linotype"/>
                  <a:cs typeface="Palatino Linotype"/>
                </a:rPr>
                <a:t>İşgörenler</a:t>
              </a:r>
              <a:endParaRPr lang="en-US" sz="1600" dirty="0" smtClean="0">
                <a:solidFill>
                  <a:schemeClr val="tx1"/>
                </a:solidFill>
                <a:latin typeface="Palatino Linotype"/>
                <a:cs typeface="Palatino Linotype"/>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cxnSp>
          <p:nvCxnSpPr>
            <p:cNvPr id="21" name="Straight Connector 20"/>
            <p:cNvCxnSpPr/>
            <p:nvPr/>
          </p:nvCxnSpPr>
          <p:spPr>
            <a:xfrm>
              <a:off x="2046111" y="2878667"/>
              <a:ext cx="1693333"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39333" y="4120444"/>
              <a:ext cx="2921000" cy="14112"/>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27099" y="5164667"/>
              <a:ext cx="3960000" cy="14111"/>
            </a:xfrm>
            <a:prstGeom prst="line">
              <a:avLst/>
            </a:prstGeom>
            <a:ln w="12700"/>
          </p:spPr>
          <p:style>
            <a:lnRef idx="2">
              <a:schemeClr val="accent1"/>
            </a:lnRef>
            <a:fillRef idx="0">
              <a:schemeClr val="accent1"/>
            </a:fillRef>
            <a:effectRef idx="1">
              <a:schemeClr val="accent1"/>
            </a:effectRef>
            <a:fontRef idx="minor">
              <a:schemeClr val="tx1"/>
            </a:fontRef>
          </p:style>
        </p:cxnSp>
      </p:grpSp>
      <p:sp>
        <p:nvSpPr>
          <p:cNvPr id="30" name="Content Placeholder 2"/>
          <p:cNvSpPr txBox="1">
            <a:spLocks/>
          </p:cNvSpPr>
          <p:nvPr/>
        </p:nvSpPr>
        <p:spPr>
          <a:xfrm>
            <a:off x="4627030" y="3017839"/>
            <a:ext cx="3958171" cy="12211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1400" dirty="0">
                <a:latin typeface="Palatino Linotype"/>
                <a:cs typeface="Palatino Linotype"/>
              </a:rPr>
              <a:t>Orta kademe </a:t>
            </a:r>
            <a:r>
              <a:rPr lang="tr-TR" sz="1400" dirty="0" smtClean="0">
                <a:latin typeface="Palatino Linotype"/>
                <a:cs typeface="Palatino Linotype"/>
              </a:rPr>
              <a:t>yöneticiler, </a:t>
            </a:r>
            <a:r>
              <a:rPr lang="tr-TR" sz="1400" dirty="0">
                <a:latin typeface="Palatino Linotype"/>
                <a:cs typeface="Palatino Linotype"/>
              </a:rPr>
              <a:t>ö</a:t>
            </a:r>
            <a:r>
              <a:rPr lang="tr-TR" sz="1400" dirty="0" smtClean="0">
                <a:latin typeface="Palatino Linotype"/>
                <a:cs typeface="Palatino Linotype"/>
              </a:rPr>
              <a:t>rgüt </a:t>
            </a:r>
            <a:r>
              <a:rPr lang="tr-TR" sz="1400" dirty="0">
                <a:latin typeface="Palatino Linotype"/>
                <a:cs typeface="Palatino Linotype"/>
              </a:rPr>
              <a:t>içerisinde bulunan bölüm veya departman şefleri ve kamu kurum ve kuruluşlarındaki daire müdürleri orta düzey </a:t>
            </a:r>
            <a:r>
              <a:rPr lang="tr-TR" sz="1400" dirty="0" smtClean="0">
                <a:latin typeface="Palatino Linotype"/>
                <a:cs typeface="Palatino Linotype"/>
              </a:rPr>
              <a:t>yöneticilerdir.</a:t>
            </a:r>
            <a:endParaRPr lang="tr-TR" sz="1400" dirty="0">
              <a:latin typeface="Palatino Linotype"/>
              <a:cs typeface="Palatino Linotype"/>
            </a:endParaRPr>
          </a:p>
        </p:txBody>
      </p:sp>
      <p:sp>
        <p:nvSpPr>
          <p:cNvPr id="31" name="Rectangle 30"/>
          <p:cNvSpPr/>
          <p:nvPr/>
        </p:nvSpPr>
        <p:spPr>
          <a:xfrm>
            <a:off x="5092701" y="4276936"/>
            <a:ext cx="3492500" cy="954107"/>
          </a:xfrm>
          <a:prstGeom prst="rect">
            <a:avLst/>
          </a:prstGeom>
        </p:spPr>
        <p:txBody>
          <a:bodyPr wrap="square">
            <a:spAutoFit/>
          </a:bodyPr>
          <a:lstStyle/>
          <a:p>
            <a:pPr algn="just"/>
            <a:r>
              <a:rPr lang="tr-TR" sz="1400" dirty="0" smtClean="0">
                <a:latin typeface="Palatino Linotype"/>
                <a:cs typeface="Palatino Linotype"/>
              </a:rPr>
              <a:t>Alt </a:t>
            </a:r>
            <a:r>
              <a:rPr lang="tr-TR" sz="1400" dirty="0">
                <a:latin typeface="Palatino Linotype"/>
                <a:cs typeface="Palatino Linotype"/>
              </a:rPr>
              <a:t>kademe yöneticilere kurum ve kuruluşlarda verilen görev unvanları ise; Amir, Şef, Ustabaşı ve Usta vb. adlarla adlandırılır.</a:t>
            </a:r>
          </a:p>
        </p:txBody>
      </p:sp>
      <p:sp>
        <p:nvSpPr>
          <p:cNvPr id="32" name="Rectangle 31"/>
          <p:cNvSpPr/>
          <p:nvPr/>
        </p:nvSpPr>
        <p:spPr>
          <a:xfrm>
            <a:off x="5372100" y="5343736"/>
            <a:ext cx="3505200" cy="954107"/>
          </a:xfrm>
          <a:prstGeom prst="rect">
            <a:avLst/>
          </a:prstGeom>
        </p:spPr>
        <p:txBody>
          <a:bodyPr wrap="square">
            <a:spAutoFit/>
          </a:bodyPr>
          <a:lstStyle/>
          <a:p>
            <a:pPr algn="just"/>
            <a:r>
              <a:rPr lang="tr-TR" sz="1400" dirty="0" err="1" smtClean="0">
                <a:latin typeface="Palatino Linotype"/>
                <a:cs typeface="Palatino Linotype"/>
              </a:rPr>
              <a:t>Operasyonel</a:t>
            </a:r>
            <a:r>
              <a:rPr lang="tr-TR" sz="1400" dirty="0" smtClean="0">
                <a:latin typeface="Palatino Linotype"/>
                <a:cs typeface="Palatino Linotype"/>
              </a:rPr>
              <a:t> </a:t>
            </a:r>
            <a:r>
              <a:rPr lang="tr-TR" sz="1400" dirty="0" err="1" smtClean="0">
                <a:latin typeface="Palatino Linotype"/>
                <a:cs typeface="Palatino Linotype"/>
              </a:rPr>
              <a:t>işgörenler</a:t>
            </a:r>
            <a:r>
              <a:rPr lang="tr-TR" sz="1400" dirty="0" smtClean="0">
                <a:latin typeface="Palatino Linotype"/>
                <a:cs typeface="Palatino Linotype"/>
              </a:rPr>
              <a:t>, kurum ve kuruluşlarda herhangi bir yönetsel sorumluluğu bulunmayan çalışanlar olarak adlandırılırlar.</a:t>
            </a:r>
            <a:endParaRPr lang="tr-TR" sz="1400" dirty="0">
              <a:latin typeface="Palatino Linotype"/>
              <a:cs typeface="Palatino Linotype"/>
            </a:endParaRPr>
          </a:p>
        </p:txBody>
      </p:sp>
    </p:spTree>
    <p:extLst>
      <p:ext uri="{BB962C8B-B14F-4D97-AF65-F5344CB8AC3E}">
        <p14:creationId xmlns:p14="http://schemas.microsoft.com/office/powerpoint/2010/main" val="1002680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Yönetsel</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Beceriler</a:t>
            </a:r>
            <a:endParaRPr lang="en-US" sz="2700" b="1"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452491" y="1748366"/>
            <a:ext cx="8500709" cy="3826934"/>
            <a:chOff x="452491" y="2040466"/>
            <a:chExt cx="8500709" cy="3826934"/>
          </a:xfrm>
        </p:grpSpPr>
        <p:sp>
          <p:nvSpPr>
            <p:cNvPr id="8" name="Rectangle 7"/>
            <p:cNvSpPr/>
            <p:nvPr/>
          </p:nvSpPr>
          <p:spPr>
            <a:xfrm>
              <a:off x="457201" y="2044700"/>
              <a:ext cx="8495999" cy="3822700"/>
            </a:xfrm>
            <a:prstGeom prst="rect">
              <a:avLst/>
            </a:prstGeom>
            <a:solidFill>
              <a:schemeClr val="bg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err="1" smtClean="0">
                  <a:solidFill>
                    <a:srgbClr val="000000"/>
                  </a:solidFill>
                  <a:latin typeface="Palatino Linotype"/>
                  <a:cs typeface="Palatino Linotype"/>
                </a:rPr>
                <a:t>Üst</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Kademe</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Kavramsal</a:t>
              </a:r>
              <a:endParaRPr lang="en-US" sz="1400" dirty="0" smtClean="0">
                <a:solidFill>
                  <a:srgbClr val="000000"/>
                </a:solidFill>
                <a:latin typeface="Palatino Linotype"/>
                <a:cs typeface="Palatino Linotype"/>
              </a:endParaRPr>
            </a:p>
            <a:p>
              <a:r>
                <a:rPr lang="en-US" sz="1400" dirty="0" err="1" smtClean="0">
                  <a:solidFill>
                    <a:srgbClr val="000000"/>
                  </a:solidFill>
                  <a:latin typeface="Palatino Linotype"/>
                  <a:cs typeface="Palatino Linotype"/>
                </a:rPr>
                <a:t>Yönetim</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Beceri</a:t>
              </a:r>
              <a:endParaRPr lang="en-US" sz="1400" dirty="0" smtClean="0">
                <a:solidFill>
                  <a:srgbClr val="000000"/>
                </a:solidFill>
                <a:latin typeface="Palatino Linotype"/>
                <a:cs typeface="Palatino Linotype"/>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r>
                <a:rPr lang="en-US" sz="1400" dirty="0" err="1" smtClean="0">
                  <a:solidFill>
                    <a:srgbClr val="000000"/>
                  </a:solidFill>
                  <a:latin typeface="Palatino Linotype"/>
                  <a:cs typeface="Palatino Linotype"/>
                </a:rPr>
                <a:t>Orta</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Kademe</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İnsan</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İlişkileri</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Analitik</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Karar</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Verme</a:t>
              </a:r>
              <a:r>
                <a:rPr lang="en-US" sz="1400" dirty="0" smtClean="0">
                  <a:solidFill>
                    <a:srgbClr val="000000"/>
                  </a:solidFill>
                  <a:latin typeface="Palatino Linotype"/>
                  <a:cs typeface="Palatino Linotype"/>
                </a:rPr>
                <a:t>                                      </a:t>
              </a:r>
            </a:p>
            <a:p>
              <a:r>
                <a:rPr lang="en-US" sz="1400" dirty="0" err="1" smtClean="0">
                  <a:solidFill>
                    <a:srgbClr val="000000"/>
                  </a:solidFill>
                  <a:latin typeface="Palatino Linotype"/>
                  <a:cs typeface="Palatino Linotype"/>
                </a:rPr>
                <a:t>Yönetim</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Becerisi</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Beceri</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Becerisi</a:t>
              </a:r>
              <a:endParaRPr lang="en-US" sz="1400" dirty="0" smtClean="0">
                <a:solidFill>
                  <a:srgbClr val="000000"/>
                </a:solidFill>
                <a:latin typeface="Palatino Linotype"/>
                <a:cs typeface="Palatino Linotype"/>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r>
                <a:rPr lang="en-US" sz="1400" dirty="0" smtClean="0">
                  <a:solidFill>
                    <a:srgbClr val="000000"/>
                  </a:solidFill>
                  <a:latin typeface="Palatino Linotype"/>
                  <a:cs typeface="Palatino Linotype"/>
                </a:rPr>
                <a:t>Alt </a:t>
              </a:r>
              <a:r>
                <a:rPr lang="en-US" sz="1400" dirty="0" err="1" smtClean="0">
                  <a:solidFill>
                    <a:srgbClr val="000000"/>
                  </a:solidFill>
                  <a:latin typeface="Palatino Linotype"/>
                  <a:cs typeface="Palatino Linotype"/>
                </a:rPr>
                <a:t>Kademe</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Teknik</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İletişim</a:t>
              </a:r>
              <a:endParaRPr lang="en-US" sz="1400" dirty="0" smtClean="0">
                <a:solidFill>
                  <a:srgbClr val="000000"/>
                </a:solidFill>
                <a:latin typeface="Palatino Linotype"/>
                <a:cs typeface="Palatino Linotype"/>
              </a:endParaRPr>
            </a:p>
            <a:p>
              <a:r>
                <a:rPr lang="en-US" sz="1400" dirty="0" err="1" smtClean="0">
                  <a:solidFill>
                    <a:srgbClr val="000000"/>
                  </a:solidFill>
                  <a:latin typeface="Palatino Linotype"/>
                  <a:cs typeface="Palatino Linotype"/>
                </a:rPr>
                <a:t>Yönetim</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Beceri</a:t>
              </a:r>
              <a:r>
                <a:rPr lang="en-US" sz="1400" dirty="0" smtClean="0">
                  <a:solidFill>
                    <a:srgbClr val="000000"/>
                  </a:solidFill>
                  <a:latin typeface="Palatino Linotype"/>
                  <a:cs typeface="Palatino Linotype"/>
                </a:rPr>
                <a:t>                         </a:t>
              </a:r>
              <a:r>
                <a:rPr lang="en-US" sz="1400" dirty="0" err="1" smtClean="0">
                  <a:solidFill>
                    <a:srgbClr val="000000"/>
                  </a:solidFill>
                  <a:latin typeface="Palatino Linotype"/>
                  <a:cs typeface="Palatino Linotype"/>
                </a:rPr>
                <a:t>Becerisi</a:t>
              </a:r>
              <a:endParaRPr lang="en-US" sz="1400" dirty="0">
                <a:solidFill>
                  <a:srgbClr val="000000"/>
                </a:solidFill>
                <a:latin typeface="Palatino Linotype"/>
                <a:cs typeface="Palatino Linotype"/>
              </a:endParaRPr>
            </a:p>
          </p:txBody>
        </p:sp>
        <p:cxnSp>
          <p:nvCxnSpPr>
            <p:cNvPr id="10" name="Straight Connector 9"/>
            <p:cNvCxnSpPr/>
            <p:nvPr/>
          </p:nvCxnSpPr>
          <p:spPr>
            <a:xfrm>
              <a:off x="452491" y="3187700"/>
              <a:ext cx="8500709"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2491" y="4635500"/>
              <a:ext cx="8500709"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828800" y="2044700"/>
              <a:ext cx="36000" cy="382270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64800" y="2044700"/>
              <a:ext cx="1526100" cy="382270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27100" y="2044699"/>
              <a:ext cx="1526100" cy="382270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253343" y="2044700"/>
              <a:ext cx="1526100" cy="382270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652484" y="2044700"/>
              <a:ext cx="1526100" cy="382270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09244" y="2040466"/>
              <a:ext cx="1526100" cy="3822700"/>
            </a:xfrm>
            <a:prstGeom prst="line">
              <a:avLst/>
            </a:prstGeom>
            <a:ln w="127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6330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1: </a:t>
            </a:r>
            <a:r>
              <a:rPr lang="en-US" dirty="0" err="1" smtClean="0">
                <a:solidFill>
                  <a:srgbClr val="000000"/>
                </a:solidFill>
                <a:latin typeface="Palatino Linotype"/>
                <a:cs typeface="Palatino Linotype"/>
              </a:rPr>
              <a:t>Temel</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Kavramlar</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C</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Yönetici</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Kavramı</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870595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İçindekiler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200" dirty="0" err="1" smtClean="0">
                <a:latin typeface="Palatino Linotype"/>
                <a:cs typeface="Palatino Linotype"/>
              </a:rPr>
              <a:t>Yönetici</a:t>
            </a:r>
            <a:r>
              <a:rPr lang="en-US" sz="2200" dirty="0" smtClean="0">
                <a:latin typeface="Palatino Linotype"/>
                <a:cs typeface="Palatino Linotype"/>
              </a:rPr>
              <a:t> </a:t>
            </a:r>
            <a:r>
              <a:rPr lang="en-US" sz="2200" dirty="0" err="1">
                <a:latin typeface="Palatino Linotype"/>
                <a:cs typeface="Palatino Linotype"/>
              </a:rPr>
              <a:t>k</a:t>
            </a:r>
            <a:r>
              <a:rPr lang="en-US" sz="2200" dirty="0" err="1" smtClean="0">
                <a:latin typeface="Palatino Linotype"/>
                <a:cs typeface="Palatino Linotype"/>
              </a:rPr>
              <a:t>imdir</a:t>
            </a:r>
            <a:r>
              <a:rPr lang="en-US" sz="2200" dirty="0" smtClean="0">
                <a:latin typeface="Palatino Linotype"/>
                <a:cs typeface="Palatino Linotype"/>
              </a:rPr>
              <a:t>?</a:t>
            </a:r>
          </a:p>
          <a:p>
            <a:r>
              <a:rPr lang="en-US" sz="2200" dirty="0" err="1" smtClean="0">
                <a:latin typeface="Palatino Linotype"/>
                <a:cs typeface="Palatino Linotype"/>
              </a:rPr>
              <a:t>Yöneticinin</a:t>
            </a:r>
            <a:r>
              <a:rPr lang="en-US" sz="2200" dirty="0" smtClean="0">
                <a:latin typeface="Palatino Linotype"/>
                <a:cs typeface="Palatino Linotype"/>
              </a:rPr>
              <a:t> </a:t>
            </a:r>
            <a:r>
              <a:rPr lang="en-US" sz="2200" dirty="0" err="1">
                <a:latin typeface="Palatino Linotype"/>
                <a:cs typeface="Palatino Linotype"/>
              </a:rPr>
              <a:t>ö</a:t>
            </a:r>
            <a:r>
              <a:rPr lang="en-US" sz="2200" dirty="0" err="1" smtClean="0">
                <a:latin typeface="Palatino Linotype"/>
                <a:cs typeface="Palatino Linotype"/>
              </a:rPr>
              <a:t>zellikleri</a:t>
            </a:r>
            <a:r>
              <a:rPr lang="en-US" sz="2200" dirty="0" smtClean="0">
                <a:latin typeface="Palatino Linotype"/>
                <a:cs typeface="Palatino Linotype"/>
              </a:rPr>
              <a:t> </a:t>
            </a:r>
            <a:r>
              <a:rPr lang="en-US" sz="2200" dirty="0" err="1" smtClean="0">
                <a:latin typeface="Palatino Linotype"/>
                <a:cs typeface="Palatino Linotype"/>
              </a:rPr>
              <a:t>nelerdir</a:t>
            </a:r>
            <a:r>
              <a:rPr lang="en-US" sz="2200" dirty="0" smtClean="0">
                <a:latin typeface="Palatino Linotype"/>
                <a:cs typeface="Palatino Linotype"/>
              </a:rPr>
              <a:t>?</a:t>
            </a:r>
          </a:p>
          <a:p>
            <a:r>
              <a:rPr lang="en-US" sz="2200" dirty="0" err="1" smtClean="0">
                <a:latin typeface="Palatino Linotype"/>
                <a:cs typeface="Palatino Linotype"/>
              </a:rPr>
              <a:t>Yöneticinin</a:t>
            </a:r>
            <a:r>
              <a:rPr lang="en-US" sz="2200" dirty="0" smtClean="0">
                <a:latin typeface="Palatino Linotype"/>
                <a:cs typeface="Palatino Linotype"/>
              </a:rPr>
              <a:t> </a:t>
            </a:r>
            <a:r>
              <a:rPr lang="en-US" sz="2200" dirty="0" err="1" smtClean="0">
                <a:latin typeface="Palatino Linotype"/>
                <a:cs typeface="Palatino Linotype"/>
              </a:rPr>
              <a:t>rolleri</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553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8CDFBA52-8924-4875-8F77-018A2332A8CD}" vid="{1D4D84F9-0274-47EC-81E0-496600AC042B}"/>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4246</TotalTime>
  <Words>1893</Words>
  <Application>Microsoft Office PowerPoint</Application>
  <PresentationFormat>Ekran Gösterisi (4:3)</PresentationFormat>
  <Paragraphs>252</Paragraphs>
  <Slides>26</Slides>
  <Notes>0</Notes>
  <HiddenSlides>0</HiddenSlides>
  <MMClips>0</MMClips>
  <ScaleCrop>false</ScaleCrop>
  <HeadingPairs>
    <vt:vector size="8" baseType="variant">
      <vt:variant>
        <vt:lpstr>Kullanılan Yazı Tipleri</vt:lpstr>
      </vt:variant>
      <vt:variant>
        <vt:i4>7</vt:i4>
      </vt:variant>
      <vt:variant>
        <vt:lpstr>Tema</vt:lpstr>
      </vt:variant>
      <vt:variant>
        <vt:i4>3</vt:i4>
      </vt:variant>
      <vt:variant>
        <vt:lpstr>Eklenmiş OLE Hizmet Programları</vt:lpstr>
      </vt:variant>
      <vt:variant>
        <vt:i4>1</vt:i4>
      </vt:variant>
      <vt:variant>
        <vt:lpstr>Slayt Başlıkları</vt:lpstr>
      </vt:variant>
      <vt:variant>
        <vt:i4>26</vt:i4>
      </vt:variant>
    </vt:vector>
  </HeadingPairs>
  <TitlesOfParts>
    <vt:vector size="37" baseType="lpstr">
      <vt:lpstr>ＭＳ Ｐゴシック</vt:lpstr>
      <vt:lpstr>Arial</vt:lpstr>
      <vt:lpstr>Calibri</vt:lpstr>
      <vt:lpstr>Palatino Linotype</vt:lpstr>
      <vt:lpstr>Times New Roman</vt:lpstr>
      <vt:lpstr>Trebuchet MS</vt:lpstr>
      <vt:lpstr>Wingdings</vt:lpstr>
      <vt:lpstr>Tema2</vt:lpstr>
      <vt:lpstr>1_Rics</vt:lpstr>
      <vt:lpstr>h.t.</vt:lpstr>
      <vt:lpstr>Document</vt:lpstr>
      <vt:lpstr>Yönetim ve Organizasyon</vt:lpstr>
      <vt:lpstr>İçindekiler</vt:lpstr>
      <vt:lpstr>Yönetim nedir?</vt:lpstr>
      <vt:lpstr>Yönetimin amacı nedir?</vt:lpstr>
      <vt:lpstr>Yönetimin kaynakları nedir?</vt:lpstr>
      <vt:lpstr>Örgütsel Kademeler</vt:lpstr>
      <vt:lpstr>Yönetsel Beceriler</vt:lpstr>
      <vt:lpstr>Yönetim ve Organizasyon</vt:lpstr>
      <vt:lpstr>İçindekiler</vt:lpstr>
      <vt:lpstr>Yönetici kimdir?</vt:lpstr>
      <vt:lpstr>Yöneticinin özellikleri nelerdir?</vt:lpstr>
      <vt:lpstr>Yöneticinin rolleri nelerdir?</vt:lpstr>
      <vt:lpstr>Yönetim ve Organizasyon</vt:lpstr>
      <vt:lpstr>İçindekiler</vt:lpstr>
      <vt:lpstr>Lider kimdir?</vt:lpstr>
      <vt:lpstr>Liderlik özellikleri nelerdir?</vt:lpstr>
      <vt:lpstr>Birinci özellik: Liderlerin birçok hayalleri vardır.</vt:lpstr>
      <vt:lpstr>İkinci özellik: Lider vizyon sahibidir.</vt:lpstr>
      <vt:lpstr>Üçüncü özellik: Lider asla vazgeçmez ve umudunu kaybetmez.</vt:lpstr>
      <vt:lpstr>Dördüncü özellik: Liderler yüksek risk alabilen kişilerdir.</vt:lpstr>
      <vt:lpstr>Beşinci özellik: Liderler karizmatik ve büyüleciyi kişilerdir.</vt:lpstr>
      <vt:lpstr>Lider ile Yönetici arasındaki farklar.</vt:lpstr>
      <vt:lpstr>Liderlik Davranışları ve Türleri</vt:lpstr>
      <vt:lpstr>Lider Yöneticilik nedir?</vt:lpstr>
      <vt:lpstr>Lider Yöneticilerin Artı Nitelikleri</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33</cp:revision>
  <dcterms:created xsi:type="dcterms:W3CDTF">2017-07-29T12:11:26Z</dcterms:created>
  <dcterms:modified xsi:type="dcterms:W3CDTF">2020-03-04T14:14:12Z</dcterms:modified>
</cp:coreProperties>
</file>