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8" r:id="rId3"/>
    <p:sldId id="269" r:id="rId4"/>
    <p:sldId id="272" r:id="rId5"/>
    <p:sldId id="267" r:id="rId6"/>
    <p:sldId id="258" r:id="rId7"/>
    <p:sldId id="261" r:id="rId8"/>
    <p:sldId id="262" r:id="rId9"/>
    <p:sldId id="263" r:id="rId10"/>
    <p:sldId id="264" r:id="rId11"/>
    <p:sldId id="265"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5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8DDAF46-E82B-475A-BA23-E4DCE4EE67B6}"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E9DBCE-A6C2-4B5E-9D66-E7F8C907EA64}" type="slidenum">
              <a:rPr lang="tr-TR" smtClean="0"/>
              <a:t>‹#›</a:t>
            </a:fld>
            <a:endParaRPr lang="tr-TR"/>
          </a:p>
        </p:txBody>
      </p:sp>
    </p:spTree>
    <p:extLst>
      <p:ext uri="{BB962C8B-B14F-4D97-AF65-F5344CB8AC3E}">
        <p14:creationId xmlns:p14="http://schemas.microsoft.com/office/powerpoint/2010/main" val="4167664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DDAF46-E82B-475A-BA23-E4DCE4EE67B6}"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E9DBCE-A6C2-4B5E-9D66-E7F8C907EA64}" type="slidenum">
              <a:rPr lang="tr-TR" smtClean="0"/>
              <a:t>‹#›</a:t>
            </a:fld>
            <a:endParaRPr lang="tr-TR"/>
          </a:p>
        </p:txBody>
      </p:sp>
    </p:spTree>
    <p:extLst>
      <p:ext uri="{BB962C8B-B14F-4D97-AF65-F5344CB8AC3E}">
        <p14:creationId xmlns:p14="http://schemas.microsoft.com/office/powerpoint/2010/main" val="3443715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DDAF46-E82B-475A-BA23-E4DCE4EE67B6}"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E9DBCE-A6C2-4B5E-9D66-E7F8C907EA64}" type="slidenum">
              <a:rPr lang="tr-TR" smtClean="0"/>
              <a:t>‹#›</a:t>
            </a:fld>
            <a:endParaRPr lang="tr-TR"/>
          </a:p>
        </p:txBody>
      </p:sp>
    </p:spTree>
    <p:extLst>
      <p:ext uri="{BB962C8B-B14F-4D97-AF65-F5344CB8AC3E}">
        <p14:creationId xmlns:p14="http://schemas.microsoft.com/office/powerpoint/2010/main" val="1980851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DDAF46-E82B-475A-BA23-E4DCE4EE67B6}"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E9DBCE-A6C2-4B5E-9D66-E7F8C907EA64}" type="slidenum">
              <a:rPr lang="tr-TR" smtClean="0"/>
              <a:t>‹#›</a:t>
            </a:fld>
            <a:endParaRPr lang="tr-TR"/>
          </a:p>
        </p:txBody>
      </p:sp>
    </p:spTree>
    <p:extLst>
      <p:ext uri="{BB962C8B-B14F-4D97-AF65-F5344CB8AC3E}">
        <p14:creationId xmlns:p14="http://schemas.microsoft.com/office/powerpoint/2010/main" val="2668343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8DDAF46-E82B-475A-BA23-E4DCE4EE67B6}"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E9DBCE-A6C2-4B5E-9D66-E7F8C907EA64}" type="slidenum">
              <a:rPr lang="tr-TR" smtClean="0"/>
              <a:t>‹#›</a:t>
            </a:fld>
            <a:endParaRPr lang="tr-TR"/>
          </a:p>
        </p:txBody>
      </p:sp>
    </p:spTree>
    <p:extLst>
      <p:ext uri="{BB962C8B-B14F-4D97-AF65-F5344CB8AC3E}">
        <p14:creationId xmlns:p14="http://schemas.microsoft.com/office/powerpoint/2010/main" val="1896822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8DDAF46-E82B-475A-BA23-E4DCE4EE67B6}"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E9DBCE-A6C2-4B5E-9D66-E7F8C907EA64}" type="slidenum">
              <a:rPr lang="tr-TR" smtClean="0"/>
              <a:t>‹#›</a:t>
            </a:fld>
            <a:endParaRPr lang="tr-TR"/>
          </a:p>
        </p:txBody>
      </p:sp>
    </p:spTree>
    <p:extLst>
      <p:ext uri="{BB962C8B-B14F-4D97-AF65-F5344CB8AC3E}">
        <p14:creationId xmlns:p14="http://schemas.microsoft.com/office/powerpoint/2010/main" val="2111605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8DDAF46-E82B-475A-BA23-E4DCE4EE67B6}" type="datetimeFigureOut">
              <a:rPr lang="tr-TR" smtClean="0"/>
              <a:t>8.3.2018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AE9DBCE-A6C2-4B5E-9D66-E7F8C907EA64}" type="slidenum">
              <a:rPr lang="tr-TR" smtClean="0"/>
              <a:t>‹#›</a:t>
            </a:fld>
            <a:endParaRPr lang="tr-TR"/>
          </a:p>
        </p:txBody>
      </p:sp>
    </p:spTree>
    <p:extLst>
      <p:ext uri="{BB962C8B-B14F-4D97-AF65-F5344CB8AC3E}">
        <p14:creationId xmlns:p14="http://schemas.microsoft.com/office/powerpoint/2010/main" val="2005222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8DDAF46-E82B-475A-BA23-E4DCE4EE67B6}" type="datetimeFigureOut">
              <a:rPr lang="tr-TR" smtClean="0"/>
              <a:t>8.3.2018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AE9DBCE-A6C2-4B5E-9D66-E7F8C907EA64}" type="slidenum">
              <a:rPr lang="tr-TR" smtClean="0"/>
              <a:t>‹#›</a:t>
            </a:fld>
            <a:endParaRPr lang="tr-TR"/>
          </a:p>
        </p:txBody>
      </p:sp>
    </p:spTree>
    <p:extLst>
      <p:ext uri="{BB962C8B-B14F-4D97-AF65-F5344CB8AC3E}">
        <p14:creationId xmlns:p14="http://schemas.microsoft.com/office/powerpoint/2010/main" val="505423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8DDAF46-E82B-475A-BA23-E4DCE4EE67B6}" type="datetimeFigureOut">
              <a:rPr lang="tr-TR" smtClean="0"/>
              <a:t>8.3.2018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AE9DBCE-A6C2-4B5E-9D66-E7F8C907EA64}" type="slidenum">
              <a:rPr lang="tr-TR" smtClean="0"/>
              <a:t>‹#›</a:t>
            </a:fld>
            <a:endParaRPr lang="tr-TR"/>
          </a:p>
        </p:txBody>
      </p:sp>
    </p:spTree>
    <p:extLst>
      <p:ext uri="{BB962C8B-B14F-4D97-AF65-F5344CB8AC3E}">
        <p14:creationId xmlns:p14="http://schemas.microsoft.com/office/powerpoint/2010/main" val="112078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DDAF46-E82B-475A-BA23-E4DCE4EE67B6}"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E9DBCE-A6C2-4B5E-9D66-E7F8C907EA64}" type="slidenum">
              <a:rPr lang="tr-TR" smtClean="0"/>
              <a:t>‹#›</a:t>
            </a:fld>
            <a:endParaRPr lang="tr-TR"/>
          </a:p>
        </p:txBody>
      </p:sp>
    </p:spTree>
    <p:extLst>
      <p:ext uri="{BB962C8B-B14F-4D97-AF65-F5344CB8AC3E}">
        <p14:creationId xmlns:p14="http://schemas.microsoft.com/office/powerpoint/2010/main" val="1635427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DDAF46-E82B-475A-BA23-E4DCE4EE67B6}"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E9DBCE-A6C2-4B5E-9D66-E7F8C907EA64}" type="slidenum">
              <a:rPr lang="tr-TR" smtClean="0"/>
              <a:t>‹#›</a:t>
            </a:fld>
            <a:endParaRPr lang="tr-TR"/>
          </a:p>
        </p:txBody>
      </p:sp>
    </p:spTree>
    <p:extLst>
      <p:ext uri="{BB962C8B-B14F-4D97-AF65-F5344CB8AC3E}">
        <p14:creationId xmlns:p14="http://schemas.microsoft.com/office/powerpoint/2010/main" val="911240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DDAF46-E82B-475A-BA23-E4DCE4EE67B6}" type="datetimeFigureOut">
              <a:rPr lang="tr-TR" smtClean="0"/>
              <a:t>8.3.2018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E9DBCE-A6C2-4B5E-9D66-E7F8C907EA64}" type="slidenum">
              <a:rPr lang="tr-TR" smtClean="0"/>
              <a:t>‹#›</a:t>
            </a:fld>
            <a:endParaRPr lang="tr-TR"/>
          </a:p>
        </p:txBody>
      </p:sp>
    </p:spTree>
    <p:extLst>
      <p:ext uri="{BB962C8B-B14F-4D97-AF65-F5344CB8AC3E}">
        <p14:creationId xmlns:p14="http://schemas.microsoft.com/office/powerpoint/2010/main" val="3128559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DİLBİLİM</a:t>
            </a:r>
            <a:endParaRPr lang="tr-TR" b="1" dirty="0"/>
          </a:p>
        </p:txBody>
      </p:sp>
      <p:sp>
        <p:nvSpPr>
          <p:cNvPr id="3" name="İçerik Yer Tutucusu 2"/>
          <p:cNvSpPr>
            <a:spLocks noGrp="1"/>
          </p:cNvSpPr>
          <p:nvPr>
            <p:ph idx="1"/>
          </p:nvPr>
        </p:nvSpPr>
        <p:spPr/>
        <p:txBody>
          <a:bodyPr>
            <a:normAutofit fontScale="85000" lnSpcReduction="20000"/>
          </a:bodyPr>
          <a:lstStyle/>
          <a:p>
            <a:r>
              <a:rPr lang="tr-TR" dirty="0"/>
              <a:t>Dil bilimi (</a:t>
            </a:r>
            <a:r>
              <a:rPr lang="tr-TR" i="1" dirty="0" err="1"/>
              <a:t>linguistic</a:t>
            </a:r>
            <a:r>
              <a:rPr lang="tr-TR" dirty="0"/>
              <a:t>) dille ilgilenir. Dil, insanların fikir alış verişinde bulunma, birbirleriyle iletişim kurma aracıdır. Her dilin kendine özgü ses dizgesi, söz varlığı ve dil bilgisi kuralları vardır. Dilin bu yönleri, dil biliminin ilgili dallarında </a:t>
            </a:r>
            <a:r>
              <a:rPr lang="tr-TR" dirty="0" smtClean="0"/>
              <a:t>incelenir</a:t>
            </a:r>
            <a:r>
              <a:rPr lang="tr-TR" dirty="0"/>
              <a:t>. </a:t>
            </a:r>
            <a:endParaRPr lang="tr-TR" dirty="0" smtClean="0"/>
          </a:p>
          <a:p>
            <a:r>
              <a:rPr lang="tr-TR" dirty="0"/>
              <a:t>Bütünüyle dil ve dilin çeşitli yönleri, gelişme ve ilerleme halindedir. Dilin çeşitli yönlerinin gelişme şekli ve hızı farklı olabilir. Dil ve çeşitli yönleri, dilin iç gelişme esaslarına göre kalkınır. Dil bilimi dilin çeşitli yönlerini, bu yönlerin gelişmesini, kendi aralarındaki ilişkisini ve dil gelişmesinin iç esaslarını araştırır. Dilin çeşitli yönlerinin birbiriyle ilgili olması, bu yönleri araştıran dil bilimi dallarını da birbirleriyle ilgili hale getirir.</a:t>
            </a:r>
          </a:p>
        </p:txBody>
      </p:sp>
    </p:spTree>
    <p:extLst>
      <p:ext uri="{BB962C8B-B14F-4D97-AF65-F5344CB8AC3E}">
        <p14:creationId xmlns:p14="http://schemas.microsoft.com/office/powerpoint/2010/main" val="3391687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Başlık 2"/>
          <p:cNvSpPr>
            <a:spLocks noGrp="1"/>
          </p:cNvSpPr>
          <p:nvPr>
            <p:ph type="title"/>
          </p:nvPr>
        </p:nvSpPr>
        <p:spPr/>
        <p:txBody>
          <a:bodyPr/>
          <a:lstStyle/>
          <a:p>
            <a:endParaRPr lang="tr-TR" altLang="tr-TR" smtClean="0"/>
          </a:p>
        </p:txBody>
      </p:sp>
      <p:sp>
        <p:nvSpPr>
          <p:cNvPr id="5123" name="2 İçerik Yer Tutucusu"/>
          <p:cNvSpPr>
            <a:spLocks noGrp="1"/>
          </p:cNvSpPr>
          <p:nvPr>
            <p:ph idx="1"/>
          </p:nvPr>
        </p:nvSpPr>
        <p:spPr/>
        <p:txBody>
          <a:bodyPr>
            <a:normAutofit lnSpcReduction="10000"/>
          </a:bodyPr>
          <a:lstStyle/>
          <a:p>
            <a:pPr algn="just"/>
            <a:r>
              <a:rPr lang="tr-TR" altLang="tr-TR" sz="2800" smtClean="0"/>
              <a:t>Dil, toplumsal ve kültürel bir kurumdur; Toplumun bütün bireyleri düşüncelerini, duygularını dinleyenlere veya okuyanlara iletmek; dinleyen veya okuyan ise verilmek istenen mesajı almak amacındadır. Bu nedenle dil, toplumu oluşturan bireyler arasındaki en önemli iletişim aracıdır.</a:t>
            </a:r>
          </a:p>
          <a:p>
            <a:pPr algn="just"/>
            <a:r>
              <a:rPr lang="tr-TR" altLang="tr-TR" sz="2800" smtClean="0"/>
              <a:t>Bir milleti tam olarak anlayabilmek için onun dilini de bilmek gerekir.</a:t>
            </a:r>
          </a:p>
          <a:p>
            <a:pPr algn="just"/>
            <a:r>
              <a:rPr lang="tr-TR" altLang="tr-TR" sz="2800" smtClean="0"/>
              <a:t>Dil birliği her zaman etnik birliğin; etnik birlik dil birliğinin ön koşulu ya da sonucu değildir.</a:t>
            </a:r>
          </a:p>
        </p:txBody>
      </p:sp>
    </p:spTree>
    <p:extLst>
      <p:ext uri="{BB962C8B-B14F-4D97-AF65-F5344CB8AC3E}">
        <p14:creationId xmlns:p14="http://schemas.microsoft.com/office/powerpoint/2010/main" val="276188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Başlık 2"/>
          <p:cNvSpPr>
            <a:spLocks noGrp="1"/>
          </p:cNvSpPr>
          <p:nvPr>
            <p:ph type="title"/>
          </p:nvPr>
        </p:nvSpPr>
        <p:spPr/>
        <p:txBody>
          <a:bodyPr/>
          <a:lstStyle/>
          <a:p>
            <a:endParaRPr lang="tr-TR" altLang="tr-TR" smtClean="0"/>
          </a:p>
        </p:txBody>
      </p:sp>
      <p:sp>
        <p:nvSpPr>
          <p:cNvPr id="6147" name="2 İçerik Yer Tutucusu"/>
          <p:cNvSpPr>
            <a:spLocks noGrp="1"/>
          </p:cNvSpPr>
          <p:nvPr>
            <p:ph idx="1"/>
          </p:nvPr>
        </p:nvSpPr>
        <p:spPr>
          <a:xfrm>
            <a:off x="468313" y="1557338"/>
            <a:ext cx="8229600" cy="4525962"/>
          </a:xfrm>
        </p:spPr>
        <p:txBody>
          <a:bodyPr/>
          <a:lstStyle/>
          <a:p>
            <a:pPr algn="just"/>
            <a:r>
              <a:rPr lang="tr-TR" altLang="tr-TR" sz="2800" smtClean="0"/>
              <a:t>Dil, bireyi toplumsallaştırır, toplumu milletleştirir.</a:t>
            </a:r>
          </a:p>
          <a:p>
            <a:pPr algn="just"/>
            <a:r>
              <a:rPr lang="tr-TR" altLang="tr-TR" sz="2800" smtClean="0"/>
              <a:t>Diller için “güzel”, “zengin”, «güçlü», «kolay»  veya “çirkin”, “fakir”, «zayıf», «zor» değerlendirmesi bilimsellikten uzak, göreceli ve özneldir.</a:t>
            </a:r>
          </a:p>
          <a:p>
            <a:r>
              <a:rPr lang="tr-TR" altLang="tr-TR" sz="2800" smtClean="0"/>
              <a:t>Dil, bir göstergeler dizgesidir.</a:t>
            </a:r>
          </a:p>
          <a:p>
            <a:r>
              <a:rPr lang="tr-TR" altLang="tr-TR" sz="2800" smtClean="0"/>
              <a:t>Dil, milli kültürün aynasıdır.</a:t>
            </a:r>
          </a:p>
          <a:p>
            <a:endParaRPr lang="tr-TR" altLang="tr-TR" sz="2800" smtClean="0"/>
          </a:p>
          <a:p>
            <a:pPr algn="just"/>
            <a:endParaRPr lang="tr-TR" altLang="tr-TR" sz="2800" smtClean="0"/>
          </a:p>
        </p:txBody>
      </p:sp>
    </p:spTree>
    <p:extLst>
      <p:ext uri="{BB962C8B-B14F-4D97-AF65-F5344CB8AC3E}">
        <p14:creationId xmlns:p14="http://schemas.microsoft.com/office/powerpoint/2010/main" val="39960454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Unvan 1"/>
          <p:cNvSpPr>
            <a:spLocks noGrp="1"/>
          </p:cNvSpPr>
          <p:nvPr>
            <p:ph type="title"/>
          </p:nvPr>
        </p:nvSpPr>
        <p:spPr/>
        <p:txBody>
          <a:bodyPr/>
          <a:lstStyle/>
          <a:p>
            <a:r>
              <a:rPr lang="tr-TR" altLang="tr-TR" b="1" smtClean="0"/>
              <a:t>YAZI</a:t>
            </a:r>
          </a:p>
        </p:txBody>
      </p:sp>
      <p:sp>
        <p:nvSpPr>
          <p:cNvPr id="3" name="İçerik Yer Tutucusu 2"/>
          <p:cNvSpPr>
            <a:spLocks noGrp="1"/>
          </p:cNvSpPr>
          <p:nvPr>
            <p:ph idx="1"/>
          </p:nvPr>
        </p:nvSpPr>
        <p:spPr>
          <a:xfrm>
            <a:off x="522288" y="2125663"/>
            <a:ext cx="7253287" cy="3108325"/>
          </a:xfrm>
        </p:spPr>
        <p:txBody>
          <a:bodyPr>
            <a:normAutofit fontScale="70000" lnSpcReduction="20000"/>
          </a:bodyPr>
          <a:lstStyle/>
          <a:p>
            <a:pPr>
              <a:defRPr/>
            </a:pPr>
            <a:r>
              <a:rPr lang="tr-TR" b="1" i="1" dirty="0" smtClean="0"/>
              <a:t>Ses, harf, alfabe kavramları</a:t>
            </a:r>
          </a:p>
          <a:p>
            <a:pPr>
              <a:defRPr/>
            </a:pPr>
            <a:r>
              <a:rPr lang="tr-TR" dirty="0" smtClean="0"/>
              <a:t>Ses birimler, ses aygıtı tarafından oluşturulan titreşimler, duyma organları tarafından algılanan fiziksel niceliklerdir.</a:t>
            </a:r>
          </a:p>
          <a:p>
            <a:pPr>
              <a:defRPr/>
            </a:pPr>
            <a:r>
              <a:rPr lang="tr-TR" dirty="0" smtClean="0"/>
              <a:t>Harfler ise seslerin yazıdaki sembolleridir. Ses birim ile harf arasındaki ilişki saymaca ilişkisidir. Nedenli bir ilişki değildir.</a:t>
            </a:r>
          </a:p>
          <a:p>
            <a:pPr>
              <a:defRPr/>
            </a:pPr>
            <a:r>
              <a:rPr lang="tr-TR" dirty="0" smtClean="0"/>
              <a:t>Alfabe, harflerin belli sıraya konmuş ölçünlü biçimleridir.</a:t>
            </a:r>
          </a:p>
          <a:p>
            <a:pPr>
              <a:defRPr/>
            </a:pPr>
            <a:r>
              <a:rPr lang="tr-TR" dirty="0"/>
              <a:t>Yazı, dil birimlerinin harfler aracılığıyla kaydedilmesidir. Ses ile harf arasındaki ilişki saymaca olduğu için herhangi bir dili, ses değerlerini büyük ölçüde yansıtan tüm alfabelerle / yazılarla yazmak mümkündür.</a:t>
            </a:r>
          </a:p>
          <a:p>
            <a:pPr>
              <a:defRPr/>
            </a:pPr>
            <a:endParaRPr lang="tr-TR" dirty="0"/>
          </a:p>
        </p:txBody>
      </p:sp>
    </p:spTree>
    <p:extLst>
      <p:ext uri="{BB962C8B-B14F-4D97-AF65-F5344CB8AC3E}">
        <p14:creationId xmlns:p14="http://schemas.microsoft.com/office/powerpoint/2010/main" val="3824528416"/>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Unvan 1"/>
          <p:cNvSpPr>
            <a:spLocks noGrp="1"/>
          </p:cNvSpPr>
          <p:nvPr>
            <p:ph type="title"/>
          </p:nvPr>
        </p:nvSpPr>
        <p:spPr/>
        <p:txBody>
          <a:bodyPr/>
          <a:lstStyle/>
          <a:p>
            <a:endParaRPr lang="tr-TR" altLang="tr-TR" smtClean="0"/>
          </a:p>
        </p:txBody>
      </p:sp>
      <p:sp>
        <p:nvSpPr>
          <p:cNvPr id="3075" name="İçerik Yer Tutucusu 2"/>
          <p:cNvSpPr>
            <a:spLocks noGrp="1"/>
          </p:cNvSpPr>
          <p:nvPr>
            <p:ph idx="1"/>
          </p:nvPr>
        </p:nvSpPr>
        <p:spPr/>
        <p:txBody>
          <a:bodyPr>
            <a:normAutofit fontScale="85000" lnSpcReduction="20000"/>
          </a:bodyPr>
          <a:lstStyle/>
          <a:p>
            <a:r>
              <a:rPr lang="tr-TR" altLang="tr-TR" smtClean="0"/>
              <a:t>Belli başlı yazı sistemleri şöyle gösterilebilir:</a:t>
            </a:r>
          </a:p>
          <a:p>
            <a:r>
              <a:rPr lang="tr-TR" altLang="tr-TR" b="1" i="1" smtClean="0"/>
              <a:t>Logografik yazı</a:t>
            </a:r>
            <a:r>
              <a:rPr lang="tr-TR" altLang="tr-TR" smtClean="0"/>
              <a:t>: simgeler biçim birimleri veya sözleri gösterir. Mısır hiyeroglifleri, trafik işaretleri, vitrinlerdeki, kapılardaki resimler</a:t>
            </a:r>
          </a:p>
          <a:p>
            <a:r>
              <a:rPr lang="tr-TR" altLang="tr-TR" b="1" smtClean="0"/>
              <a:t>Kavramsal yazı:</a:t>
            </a:r>
            <a:r>
              <a:rPr lang="tr-TR" altLang="tr-TR" smtClean="0"/>
              <a:t> simgelerin kavramları gösterdiği yazıdır. Çin yasızı, matematikle ilgili çeşitli simgeler (+, -, )</a:t>
            </a:r>
          </a:p>
          <a:p>
            <a:r>
              <a:rPr lang="tr-TR" altLang="tr-TR" b="1" i="1" smtClean="0"/>
              <a:t>Hece yazısı</a:t>
            </a:r>
            <a:r>
              <a:rPr lang="tr-TR" altLang="tr-TR" smtClean="0"/>
              <a:t>: Simgeler heceleri gösterir. Hece yazısının logografik yazıdan türediği düşünülmektedir: Japon kana yazısı, Hint davanagari yazısı, kısmen Göktürk yazısı.</a:t>
            </a:r>
          </a:p>
          <a:p>
            <a:r>
              <a:rPr lang="tr-TR" altLang="tr-TR" b="1" smtClean="0"/>
              <a:t>Sesçil yazı:</a:t>
            </a:r>
            <a:r>
              <a:rPr lang="tr-TR" altLang="tr-TR" smtClean="0"/>
              <a:t> simgelerin sesleri gösterdiği yazıdır.</a:t>
            </a:r>
          </a:p>
          <a:p>
            <a:endParaRPr lang="tr-TR" altLang="tr-TR" smtClean="0"/>
          </a:p>
          <a:p>
            <a:endParaRPr lang="tr-TR" altLang="tr-TR" smtClean="0"/>
          </a:p>
        </p:txBody>
      </p:sp>
    </p:spTree>
    <p:extLst>
      <p:ext uri="{BB962C8B-B14F-4D97-AF65-F5344CB8AC3E}">
        <p14:creationId xmlns:p14="http://schemas.microsoft.com/office/powerpoint/2010/main" val="848520412"/>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Unvan 1"/>
          <p:cNvSpPr>
            <a:spLocks noGrp="1"/>
          </p:cNvSpPr>
          <p:nvPr>
            <p:ph type="title"/>
          </p:nvPr>
        </p:nvSpPr>
        <p:spPr/>
        <p:txBody>
          <a:bodyPr/>
          <a:lstStyle/>
          <a:p>
            <a:r>
              <a:rPr lang="tr-TR" altLang="tr-TR" b="1" smtClean="0"/>
              <a:t>Ulusal alfabe (Ölçünlü alfabe)</a:t>
            </a:r>
          </a:p>
        </p:txBody>
      </p:sp>
      <p:sp>
        <p:nvSpPr>
          <p:cNvPr id="4099" name="İçerik Yer Tutucusu 2"/>
          <p:cNvSpPr>
            <a:spLocks noGrp="1"/>
          </p:cNvSpPr>
          <p:nvPr>
            <p:ph idx="1"/>
          </p:nvPr>
        </p:nvSpPr>
        <p:spPr/>
        <p:txBody>
          <a:bodyPr>
            <a:normAutofit lnSpcReduction="10000"/>
          </a:bodyPr>
          <a:lstStyle/>
          <a:p>
            <a:r>
              <a:rPr lang="tr-TR" altLang="tr-TR" smtClean="0"/>
              <a:t>Ulusal alfabe (Ölçünlü alfabe), ses değerlerinin yazımı ölçüne bağlanmış alfabedir. Ölçünlü alfabede, sahip olunan özellik bakımından benzer sesler ortak harfle gösterilebildiği için dildeki her ses için ayrı harf kullanılmayabilir.</a:t>
            </a:r>
          </a:p>
          <a:p>
            <a:r>
              <a:rPr lang="tr-TR" altLang="tr-TR" smtClean="0"/>
              <a:t>Ulusal (Ölçünlü) alfabelerde aranan özellik her ses için ayrı bir harfin kullanılması değil öğretimi ve kullanımı bakımından pratik olmasıdır.</a:t>
            </a:r>
          </a:p>
          <a:p>
            <a:endParaRPr lang="tr-TR" altLang="tr-TR" smtClean="0"/>
          </a:p>
        </p:txBody>
      </p:sp>
    </p:spTree>
    <p:extLst>
      <p:ext uri="{BB962C8B-B14F-4D97-AF65-F5344CB8AC3E}">
        <p14:creationId xmlns:p14="http://schemas.microsoft.com/office/powerpoint/2010/main" val="4056475827"/>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Unvan 1"/>
          <p:cNvSpPr>
            <a:spLocks noGrp="1"/>
          </p:cNvSpPr>
          <p:nvPr>
            <p:ph type="title"/>
          </p:nvPr>
        </p:nvSpPr>
        <p:spPr/>
        <p:txBody>
          <a:bodyPr/>
          <a:lstStyle/>
          <a:p>
            <a:r>
              <a:rPr lang="tr-TR" altLang="tr-TR" b="1" smtClean="0"/>
              <a:t>Transkripsiyon alfabesi</a:t>
            </a:r>
          </a:p>
        </p:txBody>
      </p:sp>
      <p:sp>
        <p:nvSpPr>
          <p:cNvPr id="5123" name="İçerik Yer Tutucusu 2"/>
          <p:cNvSpPr>
            <a:spLocks noGrp="1"/>
          </p:cNvSpPr>
          <p:nvPr>
            <p:ph idx="1"/>
          </p:nvPr>
        </p:nvSpPr>
        <p:spPr/>
        <p:txBody>
          <a:bodyPr/>
          <a:lstStyle/>
          <a:p>
            <a:r>
              <a:rPr lang="tr-TR" altLang="tr-TR" smtClean="0"/>
              <a:t>Dildeki her ses birimin ayrı harflerle işaretlendiği alfabedir. Dildeki bütün ses birimlerin yazıda gösterilmesi gerektiği durumlarda transkripsiyon (çeviriyazı) alfabesinden yararlanılır. </a:t>
            </a:r>
          </a:p>
        </p:txBody>
      </p:sp>
    </p:spTree>
    <p:extLst>
      <p:ext uri="{BB962C8B-B14F-4D97-AF65-F5344CB8AC3E}">
        <p14:creationId xmlns:p14="http://schemas.microsoft.com/office/powerpoint/2010/main" val="4142725618"/>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Unvan 1"/>
          <p:cNvSpPr>
            <a:spLocks noGrp="1"/>
          </p:cNvSpPr>
          <p:nvPr>
            <p:ph type="title"/>
          </p:nvPr>
        </p:nvSpPr>
        <p:spPr/>
        <p:txBody>
          <a:bodyPr/>
          <a:lstStyle/>
          <a:p>
            <a:r>
              <a:rPr lang="tr-TR" altLang="tr-TR" b="1" smtClean="0"/>
              <a:t>Transliterasyon alfabesi</a:t>
            </a:r>
          </a:p>
        </p:txBody>
      </p:sp>
      <p:sp>
        <p:nvSpPr>
          <p:cNvPr id="6147" name="İçerik Yer Tutucusu 2"/>
          <p:cNvSpPr>
            <a:spLocks noGrp="1"/>
          </p:cNvSpPr>
          <p:nvPr>
            <p:ph idx="1"/>
          </p:nvPr>
        </p:nvSpPr>
        <p:spPr/>
        <p:txBody>
          <a:bodyPr/>
          <a:lstStyle/>
          <a:p>
            <a:r>
              <a:rPr lang="tr-TR" altLang="tr-TR" smtClean="0"/>
              <a:t>Bir yazı dizgesinin, bir başka yazı dizgesine çevrilirken kullanılan alfabeye transliterasyon (yazaççeviri) alfabesi denir.</a:t>
            </a:r>
          </a:p>
        </p:txBody>
      </p:sp>
    </p:spTree>
    <p:extLst>
      <p:ext uri="{BB962C8B-B14F-4D97-AF65-F5344CB8AC3E}">
        <p14:creationId xmlns:p14="http://schemas.microsoft.com/office/powerpoint/2010/main" val="4051626188"/>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p:cNvSpPr>
          <p:nvPr>
            <p:ph type="title"/>
          </p:nvPr>
        </p:nvSpPr>
        <p:spPr/>
        <p:txBody>
          <a:bodyPr/>
          <a:lstStyle/>
          <a:p>
            <a:r>
              <a:rPr lang="tr-TR" altLang="tr-TR" sz="3200" b="1" smtClean="0"/>
              <a:t>Konuşma Dili ve Ölçünlü (Yazı) Dili</a:t>
            </a:r>
            <a:br>
              <a:rPr lang="tr-TR" altLang="tr-TR" sz="3200" b="1" smtClean="0"/>
            </a:br>
            <a:r>
              <a:rPr lang="tr-TR" altLang="tr-TR" sz="3200" b="1" smtClean="0"/>
              <a:t>(ölçünlü dil, standart dil, resmi dil, edebi dil)</a:t>
            </a:r>
          </a:p>
        </p:txBody>
      </p:sp>
      <p:sp>
        <p:nvSpPr>
          <p:cNvPr id="7171" name="2 İçerik Yer Tutucusu"/>
          <p:cNvSpPr>
            <a:spLocks noGrp="1"/>
          </p:cNvSpPr>
          <p:nvPr>
            <p:ph idx="1"/>
          </p:nvPr>
        </p:nvSpPr>
        <p:spPr/>
        <p:txBody>
          <a:bodyPr/>
          <a:lstStyle/>
          <a:p>
            <a:r>
              <a:rPr lang="tr-TR" altLang="tr-TR" sz="2800" smtClean="0"/>
              <a:t>Bölgeler arası farklılıklar gösterebilen ve sese dayalı günlük iletişim diline konuşma dili denir.</a:t>
            </a:r>
          </a:p>
          <a:p>
            <a:r>
              <a:rPr lang="tr-TR" altLang="tr-TR" sz="2800" smtClean="0"/>
              <a:t>Ölçünlü (Yazı) dili ise bir ağız üzerine kurulan ortak iletişim dilinin yazıda veya konuşmada kullanılması sonucu ortaya çıkar.</a:t>
            </a:r>
          </a:p>
        </p:txBody>
      </p:sp>
    </p:spTree>
    <p:extLst>
      <p:ext uri="{BB962C8B-B14F-4D97-AF65-F5344CB8AC3E}">
        <p14:creationId xmlns:p14="http://schemas.microsoft.com/office/powerpoint/2010/main" val="10893815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Başlık 1"/>
          <p:cNvSpPr>
            <a:spLocks noGrp="1"/>
          </p:cNvSpPr>
          <p:nvPr>
            <p:ph type="title"/>
          </p:nvPr>
        </p:nvSpPr>
        <p:spPr/>
        <p:txBody>
          <a:bodyPr/>
          <a:lstStyle/>
          <a:p>
            <a:endParaRPr lang="tr-TR" altLang="tr-TR" smtClean="0"/>
          </a:p>
        </p:txBody>
      </p:sp>
      <p:sp>
        <p:nvSpPr>
          <p:cNvPr id="8195" name="İçerik Yer Tutucusu 2"/>
          <p:cNvSpPr>
            <a:spLocks noGrp="1"/>
          </p:cNvSpPr>
          <p:nvPr>
            <p:ph idx="1"/>
          </p:nvPr>
        </p:nvSpPr>
        <p:spPr/>
        <p:txBody>
          <a:bodyPr/>
          <a:lstStyle/>
          <a:p>
            <a:r>
              <a:rPr lang="tr-TR" altLang="tr-TR" smtClean="0"/>
              <a:t>Yazı dili (ölçünlü dil) genel olarak eğitimli dil konuşurları tarafından kullanılır. </a:t>
            </a:r>
          </a:p>
          <a:p>
            <a:r>
              <a:rPr lang="tr-TR" altLang="tr-TR" smtClean="0"/>
              <a:t>Yazı dili (ölçünlü dil) farklı ağız konuşurları için adeta yardımcı ve ortak dil özelliği taşır.</a:t>
            </a:r>
          </a:p>
          <a:p>
            <a:endParaRPr lang="tr-TR" altLang="tr-TR" smtClean="0"/>
          </a:p>
        </p:txBody>
      </p:sp>
    </p:spTree>
    <p:extLst>
      <p:ext uri="{BB962C8B-B14F-4D97-AF65-F5344CB8AC3E}">
        <p14:creationId xmlns:p14="http://schemas.microsoft.com/office/powerpoint/2010/main" val="26102283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Başlık 2"/>
          <p:cNvSpPr>
            <a:spLocks noGrp="1"/>
          </p:cNvSpPr>
          <p:nvPr>
            <p:ph type="title"/>
          </p:nvPr>
        </p:nvSpPr>
        <p:spPr/>
        <p:txBody>
          <a:bodyPr/>
          <a:lstStyle/>
          <a:p>
            <a:endParaRPr lang="tr-TR" altLang="tr-TR" smtClean="0"/>
          </a:p>
        </p:txBody>
      </p:sp>
      <p:sp>
        <p:nvSpPr>
          <p:cNvPr id="9219" name="2 İçerik Yer Tutucusu"/>
          <p:cNvSpPr>
            <a:spLocks noGrp="1"/>
          </p:cNvSpPr>
          <p:nvPr>
            <p:ph idx="1"/>
          </p:nvPr>
        </p:nvSpPr>
        <p:spPr/>
        <p:txBody>
          <a:bodyPr/>
          <a:lstStyle/>
          <a:p>
            <a:r>
              <a:rPr lang="tr-TR" altLang="tr-TR" sz="2800" smtClean="0"/>
              <a:t>Ölçünlü dil terimi hem yazı hem de konuşma dilini kapsar. Resmi tartışmalar, demeçler bu dille yapılır. Radyo, televizyon ve basın organlarının dili ölçünlü dildir. Kısaca bütün devlet kuruluşları, kurumlar ve toplu iletişim araçları hem yazılan hem de konuşulan biçimleriyle ölçünlü dilin en sık kullanıldığı alanlardır.  </a:t>
            </a:r>
          </a:p>
          <a:p>
            <a:r>
              <a:rPr lang="tr-TR" altLang="tr-TR" sz="2800" smtClean="0"/>
              <a:t>Ölçünlü dil sözü, yalnız edebiyat dilini değil, daha genel anlamda resmi olsun olmasın bütün toplumun kullanımına açık olan kültür dilini ifade eder. </a:t>
            </a:r>
          </a:p>
        </p:txBody>
      </p:sp>
    </p:spTree>
    <p:extLst>
      <p:ext uri="{BB962C8B-B14F-4D97-AF65-F5344CB8AC3E}">
        <p14:creationId xmlns:p14="http://schemas.microsoft.com/office/powerpoint/2010/main" val="37260825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Dili, belli bir devirdeki durumuna göre inceleyerek özelliklerini ortaya koyan dil bilimi dalı olduğu gibi, onu doğuşu ve gelişmesi bakımından araştıran dil bilimi dalı da vardır. Birincisi betimlemeli dil bilimi</a:t>
            </a:r>
            <a:r>
              <a:rPr lang="tr-TR" i="1" dirty="0"/>
              <a:t> </a:t>
            </a:r>
            <a:r>
              <a:rPr lang="tr-TR" dirty="0"/>
              <a:t>(</a:t>
            </a:r>
            <a:r>
              <a:rPr lang="tr-TR" i="1" dirty="0" err="1"/>
              <a:t>descriptive</a:t>
            </a:r>
            <a:r>
              <a:rPr lang="tr-TR" i="1" dirty="0"/>
              <a:t> </a:t>
            </a:r>
            <a:r>
              <a:rPr lang="tr-TR" i="1" dirty="0" err="1"/>
              <a:t>linguistics</a:t>
            </a:r>
            <a:r>
              <a:rPr lang="tr-TR" dirty="0"/>
              <a:t>) veya eş zamanlı dil bilimi (</a:t>
            </a:r>
            <a:r>
              <a:rPr lang="tr-TR" i="1" dirty="0" err="1"/>
              <a:t>synchronic</a:t>
            </a:r>
            <a:r>
              <a:rPr lang="tr-TR" i="1" dirty="0"/>
              <a:t> </a:t>
            </a:r>
            <a:r>
              <a:rPr lang="tr-TR" i="1" dirty="0" err="1"/>
              <a:t>linguistics</a:t>
            </a:r>
            <a:r>
              <a:rPr lang="tr-TR" dirty="0"/>
              <a:t>), ikincisi tarihî dil bilimi veya art zamanlı dil bilimi (</a:t>
            </a:r>
            <a:r>
              <a:rPr lang="tr-TR" i="1" dirty="0" err="1"/>
              <a:t>diachronic</a:t>
            </a:r>
            <a:r>
              <a:rPr lang="tr-TR" i="1" dirty="0"/>
              <a:t> </a:t>
            </a:r>
            <a:r>
              <a:rPr lang="tr-TR" i="1" dirty="0" err="1"/>
              <a:t>linguistics</a:t>
            </a:r>
            <a:r>
              <a:rPr lang="tr-TR" dirty="0"/>
              <a:t>) diye adlandırılır.</a:t>
            </a:r>
          </a:p>
          <a:p>
            <a:endParaRPr lang="tr-TR" dirty="0"/>
          </a:p>
        </p:txBody>
      </p:sp>
    </p:spTree>
    <p:extLst>
      <p:ext uri="{BB962C8B-B14F-4D97-AF65-F5344CB8AC3E}">
        <p14:creationId xmlns:p14="http://schemas.microsoft.com/office/powerpoint/2010/main" val="2364186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p:txBody>
          <a:bodyPr/>
          <a:lstStyle/>
          <a:p>
            <a:r>
              <a:rPr lang="tr-TR" altLang="tr-TR" smtClean="0"/>
              <a:t>Ölçünlü (Yazı) Dilinin Özellikleri</a:t>
            </a:r>
          </a:p>
        </p:txBody>
      </p:sp>
      <p:sp>
        <p:nvSpPr>
          <p:cNvPr id="10243" name="2 İçerik Yer Tutucusu"/>
          <p:cNvSpPr>
            <a:spLocks noGrp="1"/>
          </p:cNvSpPr>
          <p:nvPr>
            <p:ph idx="1"/>
          </p:nvPr>
        </p:nvSpPr>
        <p:spPr>
          <a:xfrm>
            <a:off x="457200" y="1484313"/>
            <a:ext cx="8229600" cy="4641850"/>
          </a:xfrm>
        </p:spPr>
        <p:txBody>
          <a:bodyPr/>
          <a:lstStyle/>
          <a:p>
            <a:r>
              <a:rPr lang="tr-TR" altLang="tr-TR" sz="2800" smtClean="0"/>
              <a:t>Genellikle hiçbir bölgede konuşulduğu gibi yazılmaz yazıldığı gibi konuşulmaz. Bundan dolayı yazı dili sunidir. </a:t>
            </a:r>
          </a:p>
          <a:p>
            <a:r>
              <a:rPr lang="tr-TR" altLang="tr-TR" sz="2800" smtClean="0"/>
              <a:t>Zonguldak’a, geliyorum, bi bakar mısın</a:t>
            </a:r>
          </a:p>
          <a:p>
            <a:r>
              <a:rPr lang="tr-TR" altLang="tr-TR" sz="2800" smtClean="0"/>
              <a:t>Bu sunilik onun tabii konuşma dilinden ayrı olmasındandır. Yoksa yazı dili uydurma bir dil değildir.</a:t>
            </a:r>
          </a:p>
          <a:p>
            <a:r>
              <a:rPr lang="tr-TR" altLang="tr-TR" sz="2800" smtClean="0"/>
              <a:t>Aslında yazı dili, yine bir konuşma diline dayanır.</a:t>
            </a:r>
          </a:p>
        </p:txBody>
      </p:sp>
    </p:spTree>
    <p:extLst>
      <p:ext uri="{BB962C8B-B14F-4D97-AF65-F5344CB8AC3E}">
        <p14:creationId xmlns:p14="http://schemas.microsoft.com/office/powerpoint/2010/main" val="9278857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Başlık 1"/>
          <p:cNvSpPr>
            <a:spLocks noGrp="1"/>
          </p:cNvSpPr>
          <p:nvPr>
            <p:ph type="title"/>
          </p:nvPr>
        </p:nvSpPr>
        <p:spPr/>
        <p:txBody>
          <a:bodyPr/>
          <a:lstStyle/>
          <a:p>
            <a:endParaRPr lang="tr-TR" altLang="tr-TR" smtClean="0"/>
          </a:p>
        </p:txBody>
      </p:sp>
      <p:sp>
        <p:nvSpPr>
          <p:cNvPr id="11267" name="İçerik Yer Tutucusu 2"/>
          <p:cNvSpPr>
            <a:spLocks noGrp="1"/>
          </p:cNvSpPr>
          <p:nvPr>
            <p:ph idx="1"/>
          </p:nvPr>
        </p:nvSpPr>
        <p:spPr/>
        <p:txBody>
          <a:bodyPr/>
          <a:lstStyle/>
          <a:p>
            <a:r>
              <a:rPr lang="tr-TR" altLang="tr-TR" smtClean="0"/>
              <a:t>Bu bakımdan yazı dili bir memleketin diğer bütün konuşma bölgeleri için suni olduğu halde bir konuşma bölgesi için bir dereceye kadar doğaldır.</a:t>
            </a:r>
          </a:p>
          <a:p>
            <a:r>
              <a:rPr lang="tr-TR" altLang="tr-TR" smtClean="0"/>
              <a:t>Yazı dili konuşma diline göre daha tutucudur. Bağlı olduğu konuşma dilindeki değişme gelişmeler hemen yazıya diline aksetmez.</a:t>
            </a:r>
          </a:p>
        </p:txBody>
      </p:sp>
    </p:spTree>
    <p:extLst>
      <p:ext uri="{BB962C8B-B14F-4D97-AF65-F5344CB8AC3E}">
        <p14:creationId xmlns:p14="http://schemas.microsoft.com/office/powerpoint/2010/main" val="2616178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Başlık 2"/>
          <p:cNvSpPr>
            <a:spLocks noGrp="1"/>
          </p:cNvSpPr>
          <p:nvPr>
            <p:ph type="title"/>
          </p:nvPr>
        </p:nvSpPr>
        <p:spPr/>
        <p:txBody>
          <a:bodyPr/>
          <a:lstStyle/>
          <a:p>
            <a:endParaRPr lang="tr-TR" altLang="tr-TR" smtClean="0"/>
          </a:p>
        </p:txBody>
      </p:sp>
      <p:sp>
        <p:nvSpPr>
          <p:cNvPr id="12291" name="2 İçerik Yer Tutucusu"/>
          <p:cNvSpPr>
            <a:spLocks noGrp="1"/>
          </p:cNvSpPr>
          <p:nvPr>
            <p:ph idx="1"/>
          </p:nvPr>
        </p:nvSpPr>
        <p:spPr>
          <a:xfrm>
            <a:off x="457200" y="1412875"/>
            <a:ext cx="8229600" cy="4713288"/>
          </a:xfrm>
        </p:spPr>
        <p:txBody>
          <a:bodyPr/>
          <a:lstStyle/>
          <a:p>
            <a:r>
              <a:rPr lang="tr-TR" altLang="tr-TR" sz="2700" dirty="0" smtClean="0"/>
              <a:t>Konuşma dili söyleniş halinde vazife görür ve sese dayalıdır. Yazı dilinin ifade aracı ise sadece yazıdır.</a:t>
            </a:r>
          </a:p>
          <a:p>
            <a:r>
              <a:rPr lang="tr-TR" altLang="tr-TR" sz="2700" dirty="0" smtClean="0"/>
              <a:t>Yazı dilinin sınırları konuşma diline göre daha geniştir.</a:t>
            </a:r>
          </a:p>
          <a:p>
            <a:r>
              <a:rPr lang="tr-TR" altLang="tr-TR" sz="2700" dirty="0" smtClean="0"/>
              <a:t>Konuşma dili nesillere, fertlere bağlıdır. </a:t>
            </a:r>
            <a:r>
              <a:rPr lang="tr-TR" altLang="tr-TR" sz="2700" smtClean="0"/>
              <a:t>Gelişme seyri içinde çeşitli safhaları nesillerle birlikte beraber ortadan kalkar. </a:t>
            </a:r>
            <a:r>
              <a:rPr lang="tr-TR" altLang="tr-TR" sz="2700" dirty="0" smtClean="0"/>
              <a:t>Buna karşılık yazı dili, yazılı olduğu için dillerin tarihi gelişmesi yazı dilinden takip edilir. </a:t>
            </a:r>
          </a:p>
          <a:p>
            <a:endParaRPr lang="tr-TR" altLang="tr-TR" sz="2700" dirty="0" smtClean="0"/>
          </a:p>
        </p:txBody>
      </p:sp>
    </p:spTree>
    <p:extLst>
      <p:ext uri="{BB962C8B-B14F-4D97-AF65-F5344CB8AC3E}">
        <p14:creationId xmlns:p14="http://schemas.microsoft.com/office/powerpoint/2010/main" val="40379779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Kaynaklar</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endParaRPr lang="tr-TR" dirty="0"/>
          </a:p>
          <a:p>
            <a:r>
              <a:rPr lang="tr-TR" dirty="0"/>
              <a:t>Ergin M. (1982) Türk Dil Bilgisi, İstanbul: Bayrak.</a:t>
            </a:r>
          </a:p>
          <a:p>
            <a:r>
              <a:rPr lang="tr-TR" dirty="0" err="1"/>
              <a:t>Ahanov</a:t>
            </a:r>
            <a:r>
              <a:rPr lang="tr-TR" dirty="0"/>
              <a:t> K. (2008) Dil </a:t>
            </a:r>
            <a:r>
              <a:rPr lang="tr-TR" dirty="0" err="1"/>
              <a:t>Bilminin</a:t>
            </a:r>
            <a:r>
              <a:rPr lang="tr-TR" dirty="0"/>
              <a:t> Esasları, çev. Murat </a:t>
            </a:r>
            <a:r>
              <a:rPr lang="tr-TR" dirty="0" err="1"/>
              <a:t>Ceritoglu</a:t>
            </a:r>
            <a:r>
              <a:rPr lang="tr-TR" dirty="0"/>
              <a:t>, Ankara: TDK.</a:t>
            </a:r>
          </a:p>
          <a:p>
            <a:r>
              <a:rPr lang="tr-TR" dirty="0"/>
              <a:t>Karaağaç G. (2012) Türkçenin Dil Bilgisi, İstanbul: </a:t>
            </a:r>
            <a:r>
              <a:rPr lang="tr-TR" dirty="0" err="1"/>
              <a:t>Akçağ</a:t>
            </a:r>
            <a:r>
              <a:rPr lang="tr-TR" dirty="0"/>
              <a:t>.</a:t>
            </a:r>
          </a:p>
          <a:p>
            <a:r>
              <a:rPr lang="tr-TR" dirty="0"/>
              <a:t>Vardar B. vd. (1998) Açıklamalı Dilbilim </a:t>
            </a:r>
            <a:r>
              <a:rPr lang="tr-TR" dirty="0" err="1"/>
              <a:t>Yerimleri</a:t>
            </a:r>
            <a:r>
              <a:rPr lang="tr-TR" dirty="0"/>
              <a:t> Sözlüğü, İstanbul: </a:t>
            </a:r>
            <a:r>
              <a:rPr lang="tr-TR" dirty="0" err="1"/>
              <a:t>abc</a:t>
            </a:r>
            <a:r>
              <a:rPr lang="tr-TR" dirty="0"/>
              <a:t>.</a:t>
            </a:r>
          </a:p>
          <a:p>
            <a:r>
              <a:rPr lang="tr-TR" dirty="0"/>
              <a:t>Karaağaç G. (2013) Dil Bilimi Terimleri Sözlüğü, Ankara: TDK.</a:t>
            </a:r>
          </a:p>
          <a:p>
            <a:r>
              <a:rPr lang="tr-TR" dirty="0"/>
              <a:t>Aksan D. (2015) Her Yönüyle Dil (Ana Çizgileriyle Dilbilim), Ankara: TDK.</a:t>
            </a:r>
          </a:p>
          <a:p>
            <a:r>
              <a:rPr lang="tr-TR" dirty="0"/>
              <a:t>Eker S. (2010) Çağdaş Türk Dili, Ankara: Grafiker.</a:t>
            </a:r>
          </a:p>
          <a:p>
            <a:r>
              <a:rPr lang="tr-TR" dirty="0" err="1"/>
              <a:t>Hasenov</a:t>
            </a:r>
            <a:r>
              <a:rPr lang="tr-TR" dirty="0"/>
              <a:t> É. (2003) </a:t>
            </a:r>
            <a:r>
              <a:rPr lang="tr-TR" dirty="0" err="1"/>
              <a:t>Til</a:t>
            </a:r>
            <a:r>
              <a:rPr lang="tr-TR" dirty="0"/>
              <a:t> Bilimi, Almatı: Sanat.</a:t>
            </a:r>
          </a:p>
          <a:p>
            <a:r>
              <a:rPr lang="tr-TR" dirty="0" err="1"/>
              <a:t>Safiyullina</a:t>
            </a:r>
            <a:r>
              <a:rPr lang="tr-TR" dirty="0"/>
              <a:t> F:S. (2001)</a:t>
            </a:r>
            <a:r>
              <a:rPr lang="tr-TR" dirty="0" err="1"/>
              <a:t>Til</a:t>
            </a:r>
            <a:r>
              <a:rPr lang="tr-TR" dirty="0"/>
              <a:t> </a:t>
            </a:r>
            <a:r>
              <a:rPr lang="tr-TR" dirty="0" err="1"/>
              <a:t>Gıylimine</a:t>
            </a:r>
            <a:r>
              <a:rPr lang="tr-TR" dirty="0"/>
              <a:t> Kiriş, Kazan: </a:t>
            </a:r>
            <a:r>
              <a:rPr lang="tr-TR" dirty="0" err="1"/>
              <a:t>TaRİH</a:t>
            </a:r>
            <a:r>
              <a:rPr lang="tr-TR" dirty="0"/>
              <a:t>.</a:t>
            </a:r>
          </a:p>
          <a:p>
            <a:pPr marL="0" indent="0">
              <a:buNone/>
            </a:pPr>
            <a:endParaRPr lang="tr-TR" dirty="0"/>
          </a:p>
        </p:txBody>
      </p:sp>
    </p:spTree>
    <p:extLst>
      <p:ext uri="{BB962C8B-B14F-4D97-AF65-F5344CB8AC3E}">
        <p14:creationId xmlns:p14="http://schemas.microsoft.com/office/powerpoint/2010/main" val="870234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Genel Dilbilimi ve Özel Dilbilimi</a:t>
            </a:r>
            <a:endParaRPr lang="tr-TR" dirty="0"/>
          </a:p>
        </p:txBody>
      </p:sp>
      <p:sp>
        <p:nvSpPr>
          <p:cNvPr id="3" name="İçerik Yer Tutucusu 2"/>
          <p:cNvSpPr>
            <a:spLocks noGrp="1"/>
          </p:cNvSpPr>
          <p:nvPr>
            <p:ph idx="1"/>
          </p:nvPr>
        </p:nvSpPr>
        <p:spPr/>
        <p:txBody>
          <a:bodyPr>
            <a:normAutofit fontScale="70000" lnSpcReduction="20000"/>
          </a:bodyPr>
          <a:lstStyle/>
          <a:p>
            <a:r>
              <a:rPr lang="tr-TR" dirty="0"/>
              <a:t>Bir dilin dizgesini, yapısını ve gelişme esaslarını aydınlatan özel dil bilimi olduğu gibi (mesela, İngiliz dil bilimi, </a:t>
            </a:r>
            <a:r>
              <a:rPr lang="tr-TR" dirty="0" err="1"/>
              <a:t>Ukrayn</a:t>
            </a:r>
            <a:r>
              <a:rPr lang="tr-TR" dirty="0"/>
              <a:t> dil bilimi, Rus dil bilimi, Fransız dil bilimi, Azerbaycan dil bilimi, Kazak dil bilimi vb.), dil biliminin kuramlarını ortaya koyan genel dil bilimi (</a:t>
            </a:r>
            <a:r>
              <a:rPr lang="tr-TR" i="1" dirty="0"/>
              <a:t>general </a:t>
            </a:r>
            <a:r>
              <a:rPr lang="tr-TR" i="1" dirty="0" err="1"/>
              <a:t>linguistics</a:t>
            </a:r>
            <a:r>
              <a:rPr lang="tr-TR" dirty="0"/>
              <a:t>) de vardır. Genel dil bilimi, bir dilin gelişmesinin özel esaslarıyla değil, genel iletişim aracı olan dilin gelişmesinin genel esasları üzerinde durur. Bu durumda, genel dil bilimi ile özel dil biliminin ayrıldığı görülür. Ancak, ikisi arasındaki bağ her zaman korunur. Dil biliminin genel </a:t>
            </a:r>
            <a:r>
              <a:rPr lang="tr-TR" dirty="0" err="1"/>
              <a:t>kuramlık</a:t>
            </a:r>
            <a:r>
              <a:rPr lang="tr-TR" dirty="0"/>
              <a:t> dalı sayılan genel dil bilimi</a:t>
            </a:r>
            <a:r>
              <a:rPr lang="tr-TR" b="1" i="1" dirty="0"/>
              <a:t> </a:t>
            </a:r>
            <a:r>
              <a:rPr lang="tr-TR" dirty="0"/>
              <a:t>yalnız bir dilin değil, birçok dilin verilerini dikkate alır. Bu diller üzerine yapılan araştırmaların sonuçlarına bakar ve hepsini bir arada değerlendirerek genel kuramlar ortaya koyar. İncelenen diller ve bu dillerle ilgili veriler ne kadar çok olursa, genel dil biliminin </a:t>
            </a:r>
            <a:r>
              <a:rPr lang="tr-TR" dirty="0" err="1"/>
              <a:t>kuramlık</a:t>
            </a:r>
            <a:r>
              <a:rPr lang="tr-TR" dirty="0"/>
              <a:t> tez ve sonuçlar çıkarma imkanları o kadar çok olur. </a:t>
            </a:r>
          </a:p>
        </p:txBody>
      </p:sp>
    </p:spTree>
    <p:extLst>
      <p:ext uri="{BB962C8B-B14F-4D97-AF65-F5344CB8AC3E}">
        <p14:creationId xmlns:p14="http://schemas.microsoft.com/office/powerpoint/2010/main" val="633615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rrowheads="1"/>
          </p:cNvSpPr>
          <p:nvPr>
            <p:ph type="title"/>
          </p:nvPr>
        </p:nvSpPr>
        <p:spPr/>
        <p:txBody>
          <a:bodyPr/>
          <a:lstStyle/>
          <a:p>
            <a:pPr eaLnBrk="1" hangingPunct="1">
              <a:defRPr/>
            </a:pPr>
            <a:r>
              <a:rPr lang="tr-TR" b="1" smtClean="0">
                <a:solidFill>
                  <a:schemeClr val="tx1"/>
                </a:solidFill>
              </a:rPr>
              <a:t>DİL BİLİMİNİN DALLARI</a:t>
            </a:r>
          </a:p>
        </p:txBody>
      </p:sp>
      <p:sp>
        <p:nvSpPr>
          <p:cNvPr id="185347" name="Rectangle 3"/>
          <p:cNvSpPr>
            <a:spLocks noGrp="1" noRot="1" noChangeArrowheads="1"/>
          </p:cNvSpPr>
          <p:nvPr>
            <p:ph type="body" idx="1"/>
          </p:nvPr>
        </p:nvSpPr>
        <p:spPr>
          <a:xfrm>
            <a:off x="1385887" y="1916908"/>
            <a:ext cx="6405563" cy="3317081"/>
          </a:xfrm>
        </p:spPr>
        <p:txBody>
          <a:bodyPr>
            <a:normAutofit fontScale="77500" lnSpcReduction="20000"/>
          </a:bodyPr>
          <a:lstStyle/>
          <a:p>
            <a:pPr algn="ctr" eaLnBrk="1" hangingPunct="1">
              <a:lnSpc>
                <a:spcPct val="90000"/>
              </a:lnSpc>
              <a:defRPr/>
            </a:pPr>
            <a:r>
              <a:rPr lang="tr-TR" dirty="0" smtClean="0"/>
              <a:t>I. Ses Bilimi</a:t>
            </a:r>
          </a:p>
          <a:p>
            <a:pPr algn="ctr" eaLnBrk="1" hangingPunct="1">
              <a:lnSpc>
                <a:spcPct val="90000"/>
              </a:lnSpc>
              <a:defRPr/>
            </a:pPr>
            <a:r>
              <a:rPr lang="tr-TR" dirty="0" smtClean="0"/>
              <a:t>II. Biçim Bilimi</a:t>
            </a:r>
          </a:p>
          <a:p>
            <a:pPr algn="ctr" eaLnBrk="1" hangingPunct="1">
              <a:lnSpc>
                <a:spcPct val="90000"/>
              </a:lnSpc>
              <a:defRPr/>
            </a:pPr>
            <a:r>
              <a:rPr lang="tr-TR" dirty="0" smtClean="0"/>
              <a:t>III. Söz Dizimi</a:t>
            </a:r>
          </a:p>
          <a:p>
            <a:pPr algn="ctr" eaLnBrk="1" hangingPunct="1">
              <a:lnSpc>
                <a:spcPct val="90000"/>
              </a:lnSpc>
              <a:defRPr/>
            </a:pPr>
            <a:r>
              <a:rPr lang="tr-TR" dirty="0" smtClean="0"/>
              <a:t>IV. Söz Bilimi</a:t>
            </a:r>
          </a:p>
          <a:p>
            <a:pPr algn="ctr" eaLnBrk="1" hangingPunct="1">
              <a:lnSpc>
                <a:spcPct val="90000"/>
              </a:lnSpc>
              <a:defRPr/>
            </a:pPr>
            <a:r>
              <a:rPr lang="tr-TR" dirty="0" smtClean="0"/>
              <a:t>V. Anlam Bilimi</a:t>
            </a:r>
          </a:p>
          <a:p>
            <a:pPr algn="ctr" eaLnBrk="1" hangingPunct="1">
              <a:lnSpc>
                <a:spcPct val="90000"/>
              </a:lnSpc>
              <a:defRPr/>
            </a:pPr>
            <a:r>
              <a:rPr lang="tr-TR" dirty="0" smtClean="0"/>
              <a:t>VI. Sözlük Bilimi</a:t>
            </a:r>
          </a:p>
          <a:p>
            <a:pPr algn="ctr" eaLnBrk="1" hangingPunct="1">
              <a:lnSpc>
                <a:spcPct val="90000"/>
              </a:lnSpc>
              <a:defRPr/>
            </a:pPr>
            <a:r>
              <a:rPr lang="tr-TR" dirty="0" smtClean="0"/>
              <a:t>VII. Ad Bilimi </a:t>
            </a:r>
          </a:p>
          <a:p>
            <a:pPr algn="ctr" eaLnBrk="1" hangingPunct="1">
              <a:lnSpc>
                <a:spcPct val="90000"/>
              </a:lnSpc>
              <a:defRPr/>
            </a:pPr>
            <a:r>
              <a:rPr lang="tr-TR" dirty="0" smtClean="0"/>
              <a:t>VIII. Lehçe Bilimi</a:t>
            </a:r>
          </a:p>
          <a:p>
            <a:pPr algn="ctr" eaLnBrk="1" hangingPunct="1">
              <a:lnSpc>
                <a:spcPct val="90000"/>
              </a:lnSpc>
              <a:defRPr/>
            </a:pPr>
            <a:r>
              <a:rPr lang="tr-TR" dirty="0" smtClean="0"/>
              <a:t>IX. Köken Bilimi</a:t>
            </a:r>
          </a:p>
        </p:txBody>
      </p:sp>
    </p:spTree>
    <p:extLst>
      <p:ext uri="{BB962C8B-B14F-4D97-AF65-F5344CB8AC3E}">
        <p14:creationId xmlns:p14="http://schemas.microsoft.com/office/powerpoint/2010/main" val="3838482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Başlık 1"/>
          <p:cNvSpPr>
            <a:spLocks noGrp="1"/>
          </p:cNvSpPr>
          <p:nvPr>
            <p:ph type="title"/>
          </p:nvPr>
        </p:nvSpPr>
        <p:spPr/>
        <p:txBody>
          <a:bodyPr/>
          <a:lstStyle/>
          <a:p>
            <a:r>
              <a:rPr lang="tr-TR" altLang="tr-TR" smtClean="0"/>
              <a:t>Dil Bilimi ve Dil Bilgisi</a:t>
            </a:r>
          </a:p>
        </p:txBody>
      </p:sp>
      <p:sp>
        <p:nvSpPr>
          <p:cNvPr id="13315" name="İçerik Yer Tutucusu 2"/>
          <p:cNvSpPr>
            <a:spLocks noGrp="1"/>
          </p:cNvSpPr>
          <p:nvPr>
            <p:ph idx="1"/>
          </p:nvPr>
        </p:nvSpPr>
        <p:spPr>
          <a:xfrm>
            <a:off x="457200" y="1412875"/>
            <a:ext cx="8229600" cy="4713288"/>
          </a:xfrm>
        </p:spPr>
        <p:txBody>
          <a:bodyPr/>
          <a:lstStyle/>
          <a:p>
            <a:r>
              <a:rPr lang="tr-TR" altLang="tr-TR" sz="2600" dirty="0" smtClean="0"/>
              <a:t>Dil bilimi dili; ses, biçim, söz varlığı, söz dizimi, dil ilişkileri vb. bakımlardan bilimsel olarak inceleyen bilim dalıdır.  Dil bilimi doğası gereği kuralcı değildir. Betimleyicidir.</a:t>
            </a:r>
          </a:p>
          <a:p>
            <a:r>
              <a:rPr lang="tr-TR" altLang="tr-TR" sz="2600" dirty="0" smtClean="0"/>
              <a:t>Dil bilgisi, genel anlamıyla öğrenim kurumlarının çeşitli aşamalarında dilin seslerini, söz yapılarını, söz anlamlarını söz dizimi kuruluşlarını ve bütün bunlarla ilgili kuralları inceleyen bilim dalıdır. Dil bilgisi kuralcıdır. Esasta dilin yazı dili yönüyle ilgilidir.</a:t>
            </a:r>
          </a:p>
        </p:txBody>
      </p:sp>
    </p:spTree>
    <p:extLst>
      <p:ext uri="{BB962C8B-B14F-4D97-AF65-F5344CB8AC3E}">
        <p14:creationId xmlns:p14="http://schemas.microsoft.com/office/powerpoint/2010/main" val="808250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Başlık 1"/>
          <p:cNvSpPr>
            <a:spLocks noGrp="1"/>
          </p:cNvSpPr>
          <p:nvPr>
            <p:ph type="title"/>
          </p:nvPr>
        </p:nvSpPr>
        <p:spPr/>
        <p:txBody>
          <a:bodyPr/>
          <a:lstStyle/>
          <a:p>
            <a:endParaRPr lang="tr-TR" smtClean="0"/>
          </a:p>
        </p:txBody>
      </p:sp>
      <p:sp>
        <p:nvSpPr>
          <p:cNvPr id="14339" name="İçerik Yer Tutucusu 2"/>
          <p:cNvSpPr>
            <a:spLocks noGrp="1"/>
          </p:cNvSpPr>
          <p:nvPr>
            <p:ph idx="1"/>
          </p:nvPr>
        </p:nvSpPr>
        <p:spPr/>
        <p:txBody>
          <a:bodyPr>
            <a:normAutofit fontScale="92500" lnSpcReduction="20000"/>
          </a:bodyPr>
          <a:lstStyle/>
          <a:p>
            <a:r>
              <a:rPr lang="tr-TR" altLang="tr-TR" sz="2800" dirty="0" smtClean="0"/>
              <a:t>Tarihsel gelişime ağırlık veren araştırma yöntemi için art zamanlı; dil dizgesini süreden bağımsız olarak incelemeye önem veren araştırma yöntemi için de eş zamanlı terimleri kullanılır. </a:t>
            </a:r>
          </a:p>
          <a:p>
            <a:r>
              <a:rPr lang="tr-TR" altLang="tr-TR" sz="2800" dirty="0" smtClean="0"/>
              <a:t>Eş zamanlı dil bilim, dilin durumunun bilimsel incelemesidir. Dilin belirli bir dönemde hangi ögelerden oluştuğunu ve hangi kuralla göre işlediğini araştırır. Örnek: gök-ü &gt; göğü; -k-&gt;-ğ-</a:t>
            </a:r>
          </a:p>
          <a:p>
            <a:r>
              <a:rPr lang="tr-TR" altLang="tr-TR" sz="2800" dirty="0"/>
              <a:t>Art zamanlı dil bilimi, dilin gelişiminin bilimsel incelemesidir. Dilin bahsedilen dönemdeki durumuna nasıl ve hangi kurallara göre geldiğini araştırır. Dildeki değişiklikleri ve bu değişikliklerin sebeplerini belirler.</a:t>
            </a:r>
          </a:p>
          <a:p>
            <a:r>
              <a:rPr lang="tr-TR" altLang="tr-TR" sz="2800" dirty="0"/>
              <a:t>Örnek: </a:t>
            </a:r>
            <a:r>
              <a:rPr lang="tr-TR" altLang="tr-TR" sz="2800" dirty="0" err="1"/>
              <a:t>kapıg</a:t>
            </a:r>
            <a:r>
              <a:rPr lang="tr-TR" altLang="tr-TR" sz="2800" dirty="0"/>
              <a:t> (ET)&gt;kapı (TT); -g&gt;ø</a:t>
            </a:r>
          </a:p>
          <a:p>
            <a:endParaRPr lang="tr-TR" altLang="tr-TR" sz="2800" dirty="0"/>
          </a:p>
          <a:p>
            <a:endParaRPr lang="tr-TR" sz="2800" dirty="0" smtClean="0"/>
          </a:p>
        </p:txBody>
      </p:sp>
    </p:spTree>
    <p:extLst>
      <p:ext uri="{BB962C8B-B14F-4D97-AF65-F5344CB8AC3E}">
        <p14:creationId xmlns:p14="http://schemas.microsoft.com/office/powerpoint/2010/main" val="35264687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5 Başlık"/>
          <p:cNvSpPr>
            <a:spLocks noGrp="1"/>
          </p:cNvSpPr>
          <p:nvPr>
            <p:ph type="title"/>
          </p:nvPr>
        </p:nvSpPr>
        <p:spPr/>
        <p:txBody>
          <a:bodyPr/>
          <a:lstStyle/>
          <a:p>
            <a:r>
              <a:rPr lang="tr-TR" altLang="tr-TR" b="1" smtClean="0"/>
              <a:t>Dil</a:t>
            </a:r>
          </a:p>
        </p:txBody>
      </p:sp>
      <p:sp>
        <p:nvSpPr>
          <p:cNvPr id="2051" name="6 İçerik Yer Tutucusu"/>
          <p:cNvSpPr>
            <a:spLocks noGrp="1"/>
          </p:cNvSpPr>
          <p:nvPr>
            <p:ph idx="1"/>
          </p:nvPr>
        </p:nvSpPr>
        <p:spPr/>
        <p:txBody>
          <a:bodyPr>
            <a:normAutofit lnSpcReduction="10000"/>
          </a:bodyPr>
          <a:lstStyle/>
          <a:p>
            <a:pPr algn="just"/>
            <a:r>
              <a:rPr lang="tr-TR" altLang="tr-TR" sz="2800" smtClean="0"/>
              <a:t>Dil, insanlar arasında anlaşmayı sağlayan sese dayalı doğal bir vasıta, kendisine mahsus kanunları olan ve ancak bu kanunlar çerçevesinde gelişen canlı bir varlık, temeli bilinmeyen zamanlarda atılmış bir gizli anlaşmalar sistemi, dil konuşurlarının doğal üyesi olduğu sosyal bir kurumdur. </a:t>
            </a:r>
          </a:p>
          <a:p>
            <a:pPr algn="just"/>
            <a:r>
              <a:rPr lang="tr-TR" altLang="tr-TR" sz="2800" smtClean="0"/>
              <a:t>Dil insanı insan yapan değerlerin en başta gelenlerindendir.</a:t>
            </a:r>
          </a:p>
          <a:p>
            <a:pPr algn="just"/>
            <a:r>
              <a:rPr lang="tr-TR" altLang="tr-TR" sz="2800" smtClean="0"/>
              <a:t>İnsan bilgi biriktirme ve nakletme işini temelde dil aracılığıyla yapar.</a:t>
            </a:r>
          </a:p>
        </p:txBody>
      </p:sp>
    </p:spTree>
    <p:extLst>
      <p:ext uri="{BB962C8B-B14F-4D97-AF65-F5344CB8AC3E}">
        <p14:creationId xmlns:p14="http://schemas.microsoft.com/office/powerpoint/2010/main" val="11173775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Başlık 2"/>
          <p:cNvSpPr>
            <a:spLocks noGrp="1"/>
          </p:cNvSpPr>
          <p:nvPr>
            <p:ph type="title"/>
          </p:nvPr>
        </p:nvSpPr>
        <p:spPr/>
        <p:txBody>
          <a:bodyPr/>
          <a:lstStyle/>
          <a:p>
            <a:endParaRPr lang="tr-TR" altLang="tr-TR" smtClean="0"/>
          </a:p>
        </p:txBody>
      </p:sp>
      <p:sp>
        <p:nvSpPr>
          <p:cNvPr id="4099" name="İçerik Yer Tutucusu 2"/>
          <p:cNvSpPr>
            <a:spLocks noGrp="1"/>
          </p:cNvSpPr>
          <p:nvPr>
            <p:ph idx="1"/>
          </p:nvPr>
        </p:nvSpPr>
        <p:spPr/>
        <p:txBody>
          <a:bodyPr/>
          <a:lstStyle/>
          <a:p>
            <a:pPr algn="just">
              <a:buFont typeface="Arial" charset="0"/>
              <a:buChar char="•"/>
              <a:defRPr/>
            </a:pPr>
            <a:r>
              <a:rPr lang="tr-TR" altLang="tr-TR" sz="2600" dirty="0" smtClean="0"/>
              <a:t>Dil, sistemli (dizgeli) bir iletişim aracıdır. Dil, içinde birbiriyle ilişkili sesçil, </a:t>
            </a:r>
            <a:r>
              <a:rPr lang="tr-TR" altLang="tr-TR" sz="2600" dirty="0" err="1" smtClean="0"/>
              <a:t>biçimlik</a:t>
            </a:r>
            <a:r>
              <a:rPr lang="tr-TR" altLang="tr-TR" sz="2600" dirty="0" smtClean="0"/>
              <a:t>, söz </a:t>
            </a:r>
            <a:r>
              <a:rPr lang="tr-TR" altLang="tr-TR" sz="2600" dirty="0" err="1" smtClean="0"/>
              <a:t>dizimlik</a:t>
            </a:r>
            <a:r>
              <a:rPr lang="tr-TR" altLang="tr-TR" sz="2600" dirty="0" smtClean="0"/>
              <a:t> vb. düzeyleri bulunan bir dizgedir.</a:t>
            </a:r>
          </a:p>
          <a:p>
            <a:pPr algn="just">
              <a:buFont typeface="Arial" charset="0"/>
              <a:buChar char="•"/>
              <a:defRPr/>
            </a:pPr>
            <a:r>
              <a:rPr lang="tr-TR" altLang="tr-TR" sz="2600" dirty="0" smtClean="0"/>
              <a:t>Dil, esas olarak sözlü iletişim aracıdır. Sözlü dilin ortaya çıkışından binlerce yıl sonra dil yazıya geçirilmiştir. </a:t>
            </a:r>
          </a:p>
          <a:p>
            <a:pPr algn="just">
              <a:buFont typeface="Arial" charset="0"/>
              <a:buChar char="•"/>
              <a:defRPr/>
            </a:pPr>
            <a:r>
              <a:rPr lang="tr-TR" altLang="tr-TR" sz="2600" dirty="0" smtClean="0"/>
              <a:t>Dilin nasıl ortaya çıktığı konusunda ispat edilememiş değişik görüşler vardır.</a:t>
            </a:r>
          </a:p>
          <a:p>
            <a:pPr marL="0" indent="0" algn="just">
              <a:buFont typeface="Arial" charset="0"/>
              <a:buNone/>
              <a:defRPr/>
            </a:pPr>
            <a:endParaRPr lang="tr-TR" altLang="tr-TR" sz="2600" dirty="0" smtClean="0"/>
          </a:p>
        </p:txBody>
      </p:sp>
    </p:spTree>
    <p:extLst>
      <p:ext uri="{BB962C8B-B14F-4D97-AF65-F5344CB8AC3E}">
        <p14:creationId xmlns:p14="http://schemas.microsoft.com/office/powerpoint/2010/main" val="1952801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Başlık 1"/>
          <p:cNvSpPr>
            <a:spLocks noGrp="1"/>
          </p:cNvSpPr>
          <p:nvPr>
            <p:ph type="title"/>
          </p:nvPr>
        </p:nvSpPr>
        <p:spPr/>
        <p:txBody>
          <a:bodyPr/>
          <a:lstStyle/>
          <a:p>
            <a:endParaRPr lang="tr-TR" altLang="tr-TR" smtClean="0"/>
          </a:p>
        </p:txBody>
      </p:sp>
      <p:sp>
        <p:nvSpPr>
          <p:cNvPr id="4099" name="İçerik Yer Tutucusu 2"/>
          <p:cNvSpPr>
            <a:spLocks noGrp="1"/>
          </p:cNvSpPr>
          <p:nvPr>
            <p:ph idx="1"/>
          </p:nvPr>
        </p:nvSpPr>
        <p:spPr/>
        <p:txBody>
          <a:bodyPr/>
          <a:lstStyle/>
          <a:p>
            <a:r>
              <a:rPr lang="tr-TR" altLang="tr-TR" sz="2600" smtClean="0"/>
              <a:t>Her dil, ait olduğu toplumun gereksinimlerine cevap verebilecek yeterliliktedir. Dil kişiden kişiye, yöreden yöreye, zamandan zamana değişir. Toplumu oluşturan sosyal grupların dillerinde farklılıklar görülür.</a:t>
            </a:r>
          </a:p>
          <a:p>
            <a:r>
              <a:rPr lang="tr-TR" altLang="tr-TR" sz="2600" smtClean="0"/>
              <a:t>Bu değişmeler neticesinde dillerin lehçeleri, şiveleri ve ağızları oluşur.</a:t>
            </a:r>
          </a:p>
          <a:p>
            <a:r>
              <a:rPr lang="tr-TR" altLang="tr-TR" sz="2600" smtClean="0"/>
              <a:t>Dilin farklı görünümleri doğru veya yanlış olarak değerlendirilemez. Dilin farklı görünümlerinden birini, mesela ağızlara özgü bir ögeyi kullanmak yanlış değil, yalnızca ölçünlü dilden farklı olmak anlamındadır.</a:t>
            </a:r>
          </a:p>
        </p:txBody>
      </p:sp>
    </p:spTree>
    <p:extLst>
      <p:ext uri="{BB962C8B-B14F-4D97-AF65-F5344CB8AC3E}">
        <p14:creationId xmlns:p14="http://schemas.microsoft.com/office/powerpoint/2010/main" val="11357199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1612</Words>
  <Application>Microsoft Office PowerPoint</Application>
  <PresentationFormat>Ekran Gösterisi (4:3)</PresentationFormat>
  <Paragraphs>86</Paragraphs>
  <Slides>23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23</vt:i4>
      </vt:variant>
    </vt:vector>
  </HeadingPairs>
  <TitlesOfParts>
    <vt:vector size="26" baseType="lpstr">
      <vt:lpstr>Arial</vt:lpstr>
      <vt:lpstr>Calibri</vt:lpstr>
      <vt:lpstr>Ofis Teması</vt:lpstr>
      <vt:lpstr>DİLBİLİM</vt:lpstr>
      <vt:lpstr>PowerPoint Sunusu</vt:lpstr>
      <vt:lpstr>Genel Dilbilimi ve Özel Dilbilimi</vt:lpstr>
      <vt:lpstr>DİL BİLİMİNİN DALLARI</vt:lpstr>
      <vt:lpstr>Dil Bilimi ve Dil Bilgisi</vt:lpstr>
      <vt:lpstr>PowerPoint Sunusu</vt:lpstr>
      <vt:lpstr>Dil</vt:lpstr>
      <vt:lpstr>PowerPoint Sunusu</vt:lpstr>
      <vt:lpstr>PowerPoint Sunusu</vt:lpstr>
      <vt:lpstr>PowerPoint Sunusu</vt:lpstr>
      <vt:lpstr>PowerPoint Sunusu</vt:lpstr>
      <vt:lpstr>YAZI</vt:lpstr>
      <vt:lpstr>PowerPoint Sunusu</vt:lpstr>
      <vt:lpstr>Ulusal alfabe (Ölçünlü alfabe)</vt:lpstr>
      <vt:lpstr>Transkripsiyon alfabesi</vt:lpstr>
      <vt:lpstr>Transliterasyon alfabesi</vt:lpstr>
      <vt:lpstr>Konuşma Dili ve Ölçünlü (Yazı) Dili (ölçünlü dil, standart dil, resmi dil, edebi dil)</vt:lpstr>
      <vt:lpstr>PowerPoint Sunusu</vt:lpstr>
      <vt:lpstr>PowerPoint Sunusu</vt:lpstr>
      <vt:lpstr>Ölçünlü (Yazı) Dilinin Özellikleri</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Bilimi ve Dil Bilgisi</dc:title>
  <dc:creator>ceritoglu</dc:creator>
  <cp:lastModifiedBy>kutbilge</cp:lastModifiedBy>
  <cp:revision>7</cp:revision>
  <dcterms:created xsi:type="dcterms:W3CDTF">2018-02-22T22:13:29Z</dcterms:created>
  <dcterms:modified xsi:type="dcterms:W3CDTF">2018-03-08T10:43:18Z</dcterms:modified>
</cp:coreProperties>
</file>