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Test Geliştirme Süreci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Ömer</a:t>
            </a:r>
            <a:r>
              <a:rPr lang="en-US" dirty="0" smtClean="0"/>
              <a:t> </a:t>
            </a:r>
            <a:r>
              <a:rPr lang="en-US" dirty="0" err="1" smtClean="0"/>
              <a:t>Kutlu</a:t>
            </a:r>
            <a:endParaRPr lang="tr-TR" dirty="0" smtClean="0"/>
          </a:p>
          <a:p>
            <a:r>
              <a:rPr lang="tr-TR" dirty="0" smtClean="0"/>
              <a:t>BAŞARI TESTLERİNİN GELİŞTİRİLMESİ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sz="2200" dirty="0" err="1" smtClean="0"/>
              <a:t>Baykul,Y</a:t>
            </a:r>
            <a:r>
              <a:rPr lang="tr-TR" sz="2200" dirty="0"/>
              <a:t>. (2000</a:t>
            </a:r>
            <a:r>
              <a:rPr lang="tr-TR" sz="2200" i="1" dirty="0"/>
              <a:t>). Eğitimde ve </a:t>
            </a:r>
            <a:r>
              <a:rPr lang="tr-TR" sz="2200" i="1" dirty="0" smtClean="0"/>
              <a:t>psikolojide ölçme</a:t>
            </a:r>
            <a:r>
              <a:rPr lang="tr-TR" sz="2200" i="1" dirty="0"/>
              <a:t>: Klasik </a:t>
            </a:r>
            <a:r>
              <a:rPr lang="tr-TR" sz="2200" i="1" dirty="0" smtClean="0"/>
              <a:t>test teorisi </a:t>
            </a:r>
            <a:r>
              <a:rPr lang="tr-TR" sz="2200" i="1" dirty="0"/>
              <a:t>ve </a:t>
            </a:r>
            <a:r>
              <a:rPr lang="tr-TR" sz="2200" i="1" dirty="0" smtClean="0"/>
              <a:t>uygulaması.			 </a:t>
            </a:r>
            <a:r>
              <a:rPr lang="tr-TR" sz="2200" i="1" dirty="0" smtClean="0"/>
              <a:t>	</a:t>
            </a:r>
            <a:r>
              <a:rPr lang="tr-TR" sz="2200" dirty="0" smtClean="0"/>
              <a:t>Ankara: ÖSYM </a:t>
            </a:r>
            <a:r>
              <a:rPr lang="tr-TR" sz="2200" dirty="0" smtClean="0"/>
              <a:t>Yayınları</a:t>
            </a:r>
            <a:r>
              <a:rPr lang="tr-TR" sz="2200" dirty="0" smtClean="0"/>
              <a:t>.</a:t>
            </a:r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en-US" sz="2200" dirty="0"/>
              <a:t>Crocker, L., &amp; </a:t>
            </a:r>
            <a:r>
              <a:rPr lang="en-US" sz="2200" dirty="0" err="1"/>
              <a:t>Algina</a:t>
            </a:r>
            <a:r>
              <a:rPr lang="en-US" sz="2200" dirty="0"/>
              <a:t>, J. (1986). </a:t>
            </a:r>
            <a:r>
              <a:rPr lang="en-US" sz="2200" i="1" dirty="0"/>
              <a:t>Introduction to classical and modern test theory. </a:t>
            </a:r>
            <a:r>
              <a:rPr lang="en-US" sz="2200" dirty="0"/>
              <a:t>Orlando</a:t>
            </a:r>
            <a:r>
              <a:rPr lang="en-US" sz="2200" dirty="0" smtClean="0"/>
              <a:t>,</a:t>
            </a:r>
            <a:r>
              <a:rPr lang="tr-TR" sz="2200" dirty="0" smtClean="0"/>
              <a:t>		</a:t>
            </a:r>
            <a:r>
              <a:rPr lang="en-US" sz="2200" dirty="0" smtClean="0"/>
              <a:t> </a:t>
            </a:r>
            <a:r>
              <a:rPr lang="tr-TR" sz="2200" dirty="0" smtClean="0"/>
              <a:t>	</a:t>
            </a:r>
            <a:r>
              <a:rPr lang="en-US" sz="2200" dirty="0" smtClean="0"/>
              <a:t>FL</a:t>
            </a:r>
            <a:r>
              <a:rPr lang="en-US" sz="2200" dirty="0"/>
              <a:t>: Harcourt Brace Jovanovich College Publishers</a:t>
            </a:r>
            <a:r>
              <a:rPr lang="en-US" sz="2200" dirty="0" smtClean="0"/>
              <a:t>.</a:t>
            </a:r>
            <a:endParaRPr lang="tr-TR" sz="2200" dirty="0" smtClean="0"/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/>
              <a:t>Erkuş, A. (2012). </a:t>
            </a:r>
            <a:r>
              <a:rPr lang="tr-TR" sz="2200" i="1" dirty="0"/>
              <a:t>Psikolojide ölçme ve ölçek geliştirme-I: Temel kavramlar ve işlemler</a:t>
            </a:r>
            <a:r>
              <a:rPr lang="tr-TR" sz="2200" i="1" dirty="0" smtClean="0"/>
              <a:t>.		 </a:t>
            </a:r>
            <a:r>
              <a:rPr lang="tr-TR" sz="2200" i="1" dirty="0" smtClean="0"/>
              <a:t>	</a:t>
            </a:r>
            <a:r>
              <a:rPr lang="tr-TR" sz="2200" dirty="0" smtClean="0"/>
              <a:t>Ankara</a:t>
            </a:r>
            <a:r>
              <a:rPr lang="tr-TR" sz="2200" dirty="0"/>
              <a:t>: </a:t>
            </a:r>
            <a:r>
              <a:rPr lang="tr-TR" sz="2200" dirty="0" err="1"/>
              <a:t>Pegem</a:t>
            </a:r>
            <a:r>
              <a:rPr lang="tr-TR" sz="2200" dirty="0"/>
              <a:t> Akademi. </a:t>
            </a:r>
            <a:endParaRPr lang="tr-TR" sz="2200" dirty="0" smtClean="0"/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/>
              <a:t>Özçelik, D. A. (1992). </a:t>
            </a:r>
            <a:r>
              <a:rPr lang="tr-TR" sz="2200" i="1" dirty="0"/>
              <a:t>Ölçme ve Değerlendirme. </a:t>
            </a:r>
            <a:r>
              <a:rPr lang="tr-TR" sz="2200" dirty="0"/>
              <a:t>Ankara</a:t>
            </a:r>
            <a:r>
              <a:rPr lang="tr-TR" sz="2200" i="1" dirty="0"/>
              <a:t>: </a:t>
            </a:r>
            <a:r>
              <a:rPr lang="tr-TR" sz="2200" dirty="0"/>
              <a:t>ÖSYM Yayınları</a:t>
            </a:r>
            <a:r>
              <a:rPr lang="tr-TR" sz="2200" dirty="0" smtClean="0"/>
              <a:t>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 smtClean="0"/>
              <a:t>Özgüven</a:t>
            </a:r>
            <a:r>
              <a:rPr lang="tr-TR" sz="2200" dirty="0"/>
              <a:t>, İ. E. (2007). </a:t>
            </a:r>
            <a:r>
              <a:rPr lang="tr-TR" sz="2200" i="1" dirty="0"/>
              <a:t>Psikolojik testler. </a:t>
            </a:r>
            <a:r>
              <a:rPr lang="tr-TR" sz="2200" dirty="0"/>
              <a:t>Ankara: </a:t>
            </a:r>
            <a:r>
              <a:rPr lang="tr-TR" sz="2200" dirty="0" err="1"/>
              <a:t>Pdrem</a:t>
            </a:r>
            <a:r>
              <a:rPr lang="tr-TR" sz="2200" dirty="0"/>
              <a:t> Yayınları. </a:t>
            </a:r>
            <a:endParaRPr lang="tr-TR" sz="2200" dirty="0" smtClean="0"/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 err="1" smtClean="0"/>
              <a:t>Thorndike</a:t>
            </a:r>
            <a:r>
              <a:rPr lang="tr-TR" sz="2200" dirty="0" smtClean="0"/>
              <a:t>, E. L. </a:t>
            </a:r>
            <a:r>
              <a:rPr lang="tr-TR" sz="2200" dirty="0"/>
              <a:t>(1971</a:t>
            </a:r>
            <a:r>
              <a:rPr lang="tr-TR" sz="2200" dirty="0" smtClean="0"/>
              <a:t>). </a:t>
            </a:r>
            <a:r>
              <a:rPr lang="tr-TR" sz="2200" i="1" dirty="0" err="1" smtClean="0"/>
              <a:t>The</a:t>
            </a:r>
            <a:r>
              <a:rPr lang="tr-TR" sz="2200" i="1" dirty="0" smtClean="0"/>
              <a:t> Fundamentals of </a:t>
            </a:r>
            <a:r>
              <a:rPr lang="tr-TR" sz="2200" i="1" dirty="0" err="1" smtClean="0"/>
              <a:t>learning</a:t>
            </a:r>
            <a:r>
              <a:rPr lang="tr-TR" sz="2200" dirty="0" smtClean="0"/>
              <a:t>. </a:t>
            </a:r>
            <a:r>
              <a:rPr lang="tr-TR" sz="2200" dirty="0" err="1" smtClean="0"/>
              <a:t>NewYork</a:t>
            </a:r>
            <a:r>
              <a:rPr lang="tr-TR" sz="2200" dirty="0" smtClean="0"/>
              <a:t>: AMS </a:t>
            </a:r>
            <a:r>
              <a:rPr lang="tr-TR" sz="2200" dirty="0" err="1" smtClean="0"/>
              <a:t>Press</a:t>
            </a:r>
            <a:r>
              <a:rPr lang="tr-TR" sz="2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9622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Test </a:t>
            </a:r>
            <a:r>
              <a:rPr lang="tr-TR" sz="4000" dirty="0" err="1" smtClean="0"/>
              <a:t>G</a:t>
            </a:r>
            <a:r>
              <a:rPr lang="en-US" sz="4000" dirty="0" err="1" smtClean="0"/>
              <a:t>eliştirme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Test geliştirme süreci bilim tarihi içinde oldukça kısa bir zaman dilimi içinde çeşitli gereksinimleri karşılamak amacıyla oluşmuştur (Özgüven, 2007). </a:t>
            </a:r>
            <a:r>
              <a:rPr lang="tr-TR" i="1" dirty="0"/>
              <a:t>Psikolojik testler</a:t>
            </a:r>
            <a:r>
              <a:rPr lang="tr-TR" dirty="0"/>
              <a:t>, bireyler arasındaki farklılıkları, aynı kişinin değişik zaman ve durumlardaki tepki farklarını ölçmeyi amaçlar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Baykul</a:t>
            </a:r>
            <a:r>
              <a:rPr lang="tr-TR" dirty="0" smtClean="0"/>
              <a:t> </a:t>
            </a:r>
            <a:r>
              <a:rPr lang="tr-TR" dirty="0"/>
              <a:t>(2000) </a:t>
            </a:r>
            <a:r>
              <a:rPr lang="tr-TR" i="1" dirty="0"/>
              <a:t>test geliştirmeyi</a:t>
            </a:r>
            <a:r>
              <a:rPr lang="tr-TR" dirty="0"/>
              <a:t>, özellikleri önceden belli bir </a:t>
            </a:r>
            <a:r>
              <a:rPr lang="tr-TR" dirty="0" err="1"/>
              <a:t>yaklaşıklıkla</a:t>
            </a:r>
            <a:r>
              <a:rPr lang="tr-TR" dirty="0"/>
              <a:t> kestirilebilen bir ölçme aracı hazırlama işi olarak tanımlamıştır. </a:t>
            </a:r>
          </a:p>
        </p:txBody>
      </p:sp>
    </p:spTree>
    <p:extLst>
      <p:ext uri="{BB962C8B-B14F-4D97-AF65-F5344CB8AC3E}">
        <p14:creationId xmlns:p14="http://schemas.microsoft.com/office/powerpoint/2010/main" val="2446510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Erkuş (2012) ise, </a:t>
            </a:r>
            <a:r>
              <a:rPr lang="tr-TR" i="1" dirty="0"/>
              <a:t>psikolojik ölçek geliştirmeyi</a:t>
            </a:r>
            <a:r>
              <a:rPr lang="tr-TR" dirty="0"/>
              <a:t> bireyin ölçülmesi amaçlanan sadece ilgili özelliğini uyaracak uyarıcılar takımını ve bu uyarıcılara uygun tepki kategorilerini oluşturma süreci ve işlemi olarak tanımlamıştır. Özçelik (1992b)’e göre </a:t>
            </a:r>
            <a:r>
              <a:rPr lang="tr-TR" i="1" dirty="0"/>
              <a:t>test geliştirme</a:t>
            </a:r>
            <a:r>
              <a:rPr lang="tr-TR" dirty="0"/>
              <a:t>, hazırlanan bir testi daha nitelikli bir ölçme aracı haline getirme sürecidir.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5428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33734" y="500062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i="1" dirty="0" err="1" smtClean="0"/>
              <a:t>Baykul</a:t>
            </a:r>
            <a:r>
              <a:rPr lang="tr-TR" i="1" dirty="0" smtClean="0"/>
              <a:t> </a:t>
            </a:r>
            <a:r>
              <a:rPr lang="tr-TR" i="1" dirty="0"/>
              <a:t>(2000), </a:t>
            </a:r>
            <a:r>
              <a:rPr lang="tr-TR" i="1" dirty="0" err="1" smtClean="0"/>
              <a:t>Thorndike</a:t>
            </a:r>
            <a:r>
              <a:rPr lang="tr-TR" i="1" dirty="0" smtClean="0"/>
              <a:t> </a:t>
            </a:r>
            <a:r>
              <a:rPr lang="tr-TR" i="1" dirty="0"/>
              <a:t>(1971) ile </a:t>
            </a:r>
            <a:r>
              <a:rPr lang="tr-TR" i="1" dirty="0" err="1"/>
              <a:t>Crocker</a:t>
            </a:r>
            <a:r>
              <a:rPr lang="tr-TR" i="1" dirty="0"/>
              <a:t> ve </a:t>
            </a:r>
            <a:r>
              <a:rPr lang="tr-TR" i="1" dirty="0" err="1"/>
              <a:t>Algin</a:t>
            </a:r>
            <a:r>
              <a:rPr lang="en-US" i="1" dirty="0"/>
              <a:t>a</a:t>
            </a:r>
            <a:r>
              <a:rPr lang="tr-TR" i="1" dirty="0"/>
              <a:t> (1986)</a:t>
            </a:r>
            <a:r>
              <a:rPr lang="tr-TR" i="1" dirty="0" smtClean="0"/>
              <a:t>’dan yararlanarak </a:t>
            </a:r>
            <a:r>
              <a:rPr lang="tr-TR" i="1" dirty="0"/>
              <a:t>test geliştirme adımlarını şöyle </a:t>
            </a:r>
            <a:r>
              <a:rPr lang="tr-TR" i="1" dirty="0" smtClean="0"/>
              <a:t>tanımlamıştır;</a:t>
            </a:r>
            <a:endParaRPr lang="tr-TR" i="1" dirty="0"/>
          </a:p>
          <a:p>
            <a:pPr marL="0" indent="0" algn="just">
              <a:buNone/>
            </a:pPr>
            <a:r>
              <a:rPr lang="tr-TR" dirty="0" smtClean="0"/>
              <a:t>1</a:t>
            </a:r>
            <a:r>
              <a:rPr lang="tr-TR" dirty="0"/>
              <a:t>. Testin (test puanlarının) hangi amaçla kullanılacağının belirlenmesi</a:t>
            </a:r>
          </a:p>
          <a:p>
            <a:pPr marL="0" indent="0" algn="just">
              <a:buNone/>
            </a:pPr>
            <a:r>
              <a:rPr lang="tr-TR" dirty="0"/>
              <a:t>2. Test ile ölçülecek niteliklerin saptanması </a:t>
            </a:r>
          </a:p>
          <a:p>
            <a:pPr marL="0" indent="0" algn="just">
              <a:buNone/>
            </a:pPr>
            <a:r>
              <a:rPr lang="tr-TR" dirty="0"/>
              <a:t>3. Maddelerin yazılması</a:t>
            </a:r>
          </a:p>
          <a:p>
            <a:pPr marL="0" indent="0" algn="just">
              <a:buNone/>
            </a:pPr>
            <a:r>
              <a:rPr lang="tr-TR" dirty="0"/>
              <a:t>4. Maddelerin gözden geçirilmesi (redaksiyon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1668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5. Deneme formunun hazırlanması </a:t>
            </a:r>
          </a:p>
          <a:p>
            <a:pPr marL="0" indent="0">
              <a:buNone/>
            </a:pPr>
            <a:r>
              <a:rPr lang="tr-TR" dirty="0"/>
              <a:t>6. Deneme uygulamasının yapılması</a:t>
            </a:r>
          </a:p>
          <a:p>
            <a:pPr marL="0" indent="0">
              <a:buNone/>
            </a:pPr>
            <a:r>
              <a:rPr lang="tr-TR" dirty="0"/>
              <a:t>7.</a:t>
            </a:r>
            <a:r>
              <a:rPr lang="en-US" dirty="0"/>
              <a:t> </a:t>
            </a:r>
            <a:r>
              <a:rPr lang="tr-TR" dirty="0"/>
              <a:t>Deneme uygulaması cevap kâğıtlarının puanlanması, madde analizi ve madde seçimi</a:t>
            </a:r>
          </a:p>
          <a:p>
            <a:pPr marL="0" indent="0">
              <a:buNone/>
            </a:pPr>
            <a:r>
              <a:rPr lang="tr-TR" dirty="0"/>
              <a:t>8. Nihai testin oluşturulması ve istatistiklerinin kestirilmesi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7769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Planı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Güvenilir ve geçerli bir test elde etmenin en önemli yolu, test geliştirme sürecini planlı bir biçimde yürütmektir. </a:t>
            </a:r>
            <a:r>
              <a:rPr lang="tr-TR" dirty="0" err="1"/>
              <a:t>Thorndike</a:t>
            </a:r>
            <a:r>
              <a:rPr lang="tr-TR" dirty="0"/>
              <a:t> (1982) iyi bir test planı için; testin amacının açıkça belirtilmesini, testte ölçülecek hedeflerin </a:t>
            </a:r>
            <a:r>
              <a:rPr lang="tr-TR" dirty="0" err="1"/>
              <a:t>işevuruk</a:t>
            </a:r>
            <a:r>
              <a:rPr lang="tr-TR" dirty="0"/>
              <a:t> tanımlarının yapılmasını, test kapsamına karar verilmesini ve testte yer alacak hedeflerle/kazanımlarla konu alanı arasındaki ilişkilerin belirlenmesini gerektiği üzerinde durur. </a:t>
            </a:r>
          </a:p>
        </p:txBody>
      </p:sp>
    </p:spTree>
    <p:extLst>
      <p:ext uri="{BB962C8B-B14F-4D97-AF65-F5344CB8AC3E}">
        <p14:creationId xmlns:p14="http://schemas.microsoft.com/office/powerpoint/2010/main" val="1272742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Bu anlamda planlama birbirine bağlı aşamaları içeren bir süreçtir. Test geliştirmenin başarısı öncelikle aşamalara ilişkin belirlemelerin doğru yapılmasına sonra da testin bu aşamalara uygun biçimde geliştirilmesine bağlıdır.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8467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Testin </a:t>
            </a:r>
            <a:r>
              <a:rPr lang="tr-TR" dirty="0"/>
              <a:t>Geliştirilme Amacının Belirlenmesi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Test </a:t>
            </a:r>
            <a:r>
              <a:rPr lang="tr-TR" dirty="0"/>
              <a:t>geliştirmenin ilk aşaması test puanlarının hangi amaçla kullanılacağına karar verilmesidir. Eğitsel başarı (erişi) testleri çoğunlukla öğrencilerin öğrenmelerini izlemek ve değerlendirmek için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3568418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Bunun yanında erişi testlerinden elde edilen sonuçlar öğretim süreçleri hakkında kararlar vermek için kullanılmaktadır. Örneğin öğrenci başarısını izlemek amacıyla önkoşul öğrenmeleri belirlemek; bireyin derse hazırlıklı gelip gelmediğini saptamak, öğrenme eksikliklerini ve güçlüklerini belirlemek amacıyla yapılan testler hazırlanmaktadır.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9555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391</Words>
  <Application>Microsoft Office PowerPoint</Application>
  <PresentationFormat>Geniş ekran</PresentationFormat>
  <Paragraphs>36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 Test Geliştirme Süreci</vt:lpstr>
      <vt:lpstr>Test Geliştirme</vt:lpstr>
      <vt:lpstr>PowerPoint Sunusu</vt:lpstr>
      <vt:lpstr> </vt:lpstr>
      <vt:lpstr>PowerPoint Sunusu</vt:lpstr>
      <vt:lpstr>Test Planı</vt:lpstr>
      <vt:lpstr>PowerPoint Sunusu</vt:lpstr>
      <vt:lpstr>Testin Geliştirilme Amacının Belirlenmesi 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N_TUGCE_SİMSEK</cp:lastModifiedBy>
  <cp:revision>11</cp:revision>
  <dcterms:created xsi:type="dcterms:W3CDTF">2017-05-16T13:19:38Z</dcterms:created>
  <dcterms:modified xsi:type="dcterms:W3CDTF">2018-01-30T14:53:26Z</dcterms:modified>
</cp:coreProperties>
</file>