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0E7BD65-4169-46B0-8A98-FE4FA84442F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1094234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0E7BD65-4169-46B0-8A98-FE4FA84442F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381944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0E7BD65-4169-46B0-8A98-FE4FA84442F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2950610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0E7BD65-4169-46B0-8A98-FE4FA84442F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3231268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0E7BD65-4169-46B0-8A98-FE4FA84442F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728781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0E7BD65-4169-46B0-8A98-FE4FA84442FB}"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1122915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0E7BD65-4169-46B0-8A98-FE4FA84442FB}" type="datetimeFigureOut">
              <a:rPr lang="tr-TR" smtClean="0"/>
              <a:t>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1694124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0E7BD65-4169-46B0-8A98-FE4FA84442FB}" type="datetimeFigureOut">
              <a:rPr lang="tr-TR" smtClean="0"/>
              <a:t>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2451421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0E7BD65-4169-46B0-8A98-FE4FA84442FB}" type="datetimeFigureOut">
              <a:rPr lang="tr-TR" smtClean="0"/>
              <a:t>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4120879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0E7BD65-4169-46B0-8A98-FE4FA84442FB}"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969142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0E7BD65-4169-46B0-8A98-FE4FA84442FB}"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C5FDD2-4765-43BF-A245-9DA9303BA0AB}" type="slidenum">
              <a:rPr lang="tr-TR" smtClean="0"/>
              <a:t>‹#›</a:t>
            </a:fld>
            <a:endParaRPr lang="tr-TR"/>
          </a:p>
        </p:txBody>
      </p:sp>
    </p:spTree>
    <p:extLst>
      <p:ext uri="{BB962C8B-B14F-4D97-AF65-F5344CB8AC3E}">
        <p14:creationId xmlns:p14="http://schemas.microsoft.com/office/powerpoint/2010/main" val="2308966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7BD65-4169-46B0-8A98-FE4FA84442FB}" type="datetimeFigureOut">
              <a:rPr lang="tr-TR" smtClean="0"/>
              <a:t>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C5FDD2-4765-43BF-A245-9DA9303BA0AB}" type="slidenum">
              <a:rPr lang="tr-TR" smtClean="0"/>
              <a:t>‹#›</a:t>
            </a:fld>
            <a:endParaRPr lang="tr-TR"/>
          </a:p>
        </p:txBody>
      </p:sp>
    </p:spTree>
    <p:extLst>
      <p:ext uri="{BB962C8B-B14F-4D97-AF65-F5344CB8AC3E}">
        <p14:creationId xmlns:p14="http://schemas.microsoft.com/office/powerpoint/2010/main" val="1558621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Tarihsel Eleştiriye Bakış</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45905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Tarihselci</a:t>
            </a:r>
            <a:r>
              <a:rPr lang="tr-TR" dirty="0" smtClean="0"/>
              <a:t> bakış; hangi alanda olursa olsun, bir olgu, olay, durum, kişi ya da esere bugünün değer yargıları üzerinden değil kendi dönemsel koşulları içinde yaklaşmayı ifade eder.</a:t>
            </a:r>
          </a:p>
          <a:p>
            <a:r>
              <a:rPr lang="tr-TR" dirty="0" smtClean="0"/>
              <a:t>Dolayısıyla </a:t>
            </a:r>
            <a:r>
              <a:rPr lang="tr-TR" dirty="0" err="1" smtClean="0"/>
              <a:t>tarihselci</a:t>
            </a:r>
            <a:r>
              <a:rPr lang="tr-TR" dirty="0" smtClean="0"/>
              <a:t> yaklaşım, eşzamanlı değil artzamanlıdır.</a:t>
            </a:r>
          </a:p>
          <a:p>
            <a:r>
              <a:rPr lang="tr-TR" dirty="0" err="1" smtClean="0"/>
              <a:t>Tarihselcilik</a:t>
            </a:r>
            <a:r>
              <a:rPr lang="tr-TR" dirty="0" smtClean="0"/>
              <a:t>, belirli bir nesnellik kaygısını da içinde barındırır. </a:t>
            </a:r>
            <a:r>
              <a:rPr lang="tr-TR" dirty="0" err="1" smtClean="0"/>
              <a:t>Tarihselciler</a:t>
            </a:r>
            <a:r>
              <a:rPr lang="tr-TR" dirty="0" smtClean="0"/>
              <a:t>, çıkarım ve değerlendirmelerde doğruya ulaşabilmek için gerekli olan nesnelliğin ancak </a:t>
            </a:r>
            <a:r>
              <a:rPr lang="tr-TR" dirty="0" err="1" smtClean="0"/>
              <a:t>tarihselci</a:t>
            </a:r>
            <a:r>
              <a:rPr lang="tr-TR" dirty="0" smtClean="0"/>
              <a:t> bir yönelimle sağlanabileceğini düşünürler.</a:t>
            </a:r>
          </a:p>
          <a:p>
            <a:r>
              <a:rPr lang="tr-TR" dirty="0" smtClean="0"/>
              <a:t>Edebî planda düşündüğümüzde, edebiyat tarihçiliği yönündeki çalışmaların da büyük oranda bu eleştiri biçimiyle buluştuğu görülür.</a:t>
            </a:r>
            <a:endParaRPr lang="tr-TR" dirty="0"/>
          </a:p>
        </p:txBody>
      </p:sp>
    </p:spTree>
    <p:extLst>
      <p:ext uri="{BB962C8B-B14F-4D97-AF65-F5344CB8AC3E}">
        <p14:creationId xmlns:p14="http://schemas.microsoft.com/office/powerpoint/2010/main" val="2479844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Tarihsel eleştiri; geçmişe ait bir edebî yapıtın/ metnin gerçekten anlaşılabilmesi ve ona ilişkin edebî yargıların geçerli olabilmesi için söz konusu dönem hakkında geniş bir bilgi birikimini gerekli görür.</a:t>
            </a:r>
          </a:p>
          <a:p>
            <a:r>
              <a:rPr lang="tr-TR" dirty="0" smtClean="0"/>
              <a:t>Bir yapıtı doğru anlayabilmek ve değerlendirebilmek için, yazıldığı dönemin </a:t>
            </a:r>
            <a:r>
              <a:rPr lang="tr-TR" dirty="0" err="1" smtClean="0"/>
              <a:t>sosyo</a:t>
            </a:r>
            <a:r>
              <a:rPr lang="tr-TR" dirty="0" smtClean="0"/>
              <a:t>-ekonomik, kültürel, tarihsel vb. koşullarını da iyi bilmek gerektiğini öne sürer. Yazar/ şair, içinde yaşadığı dönemin koşulları içinde varlık bulmuş olduğuna göre onunla ilgili bir değerlendirmede bu varlık zemininin bütün bileşenlerini göz önünde bulundurmak gerektiğini savunur. Dönemin inanç, gelenek ve görenekler, sanat anlayışı, dünya görüşü gibi bakımlardan tam ve yetkin anlaşılmaması, yapılacak bir eleştiri ya da değerlendirmede de eksikliklere yol açacaktır.</a:t>
            </a:r>
            <a:endParaRPr lang="tr-TR" dirty="0"/>
          </a:p>
        </p:txBody>
      </p:sp>
    </p:spTree>
    <p:extLst>
      <p:ext uri="{BB962C8B-B14F-4D97-AF65-F5344CB8AC3E}">
        <p14:creationId xmlns:p14="http://schemas.microsoft.com/office/powerpoint/2010/main" val="3717415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Edebiyat okuru yalnızca içinde yaşadığı çağın verimleriyle yetinmek zorunda olmadığına, geçmiş çağlardaki yapıtları da okuyup anlamak ya da onlardan estetik bir tat almak isteyebileceğine göre ona bunu sağlamak araştırmacıların, edebiyat tarihçilerinin görevidir. Edebiyat tarihçisi, yapıtın kaleme alındığı döneme ilişkin sahip olması gereken bilgisel donanımla o eserlerin günümüzde de okunup anlaşılmasını sağlayabilir. Böylece edebî bakımdan süregelen bir çizginin/ edebî plandaki tarihsel sürekliliğin de belirginleşmesine katkıda bulunurlar.</a:t>
            </a:r>
            <a:endParaRPr lang="tr-TR" dirty="0"/>
          </a:p>
        </p:txBody>
      </p:sp>
    </p:spTree>
    <p:extLst>
      <p:ext uri="{BB962C8B-B14F-4D97-AF65-F5344CB8AC3E}">
        <p14:creationId xmlns:p14="http://schemas.microsoft.com/office/powerpoint/2010/main" val="4038043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Tarihsel eleştiri için izlenmesi gereken birtakım yollar vardır.</a:t>
            </a:r>
          </a:p>
          <a:p>
            <a:r>
              <a:rPr lang="tr-TR" dirty="0" smtClean="0"/>
              <a:t>Geçmiş dönemlere ilişkin yapıtların öncelikle doğru ve eksiksiz nüshasına erişmek gerekir. Birden fazla nüshası bulunan yapıtların bütün nüshaları elde edilip karşılaştırmalı olarak okunmalıdır. Nüshalar arasındaki farklılıklar saptanmalı ve değerlendirilmelidir.  Bu şekilde en doğru malzemeyi oluşturmak mümkün olabilir. </a:t>
            </a:r>
          </a:p>
          <a:p>
            <a:r>
              <a:rPr lang="tr-TR" dirty="0" smtClean="0"/>
              <a:t>Yapıtın farklı nüshalarının bulunup bulunmadığını elbette tarihsel bilgi veren kaynaklardan araştırması gerektiği gibi kütüphane kataloglarını ya da o tür yapıtlara erişebileceği başka alanları da tarayarak sonuca bağlamalıdır. Bu noktada ihmalkâr davranmamalıdır.</a:t>
            </a:r>
            <a:endParaRPr lang="tr-TR" dirty="0"/>
          </a:p>
        </p:txBody>
      </p:sp>
    </p:spTree>
    <p:extLst>
      <p:ext uri="{BB962C8B-B14F-4D97-AF65-F5344CB8AC3E}">
        <p14:creationId xmlns:p14="http://schemas.microsoft.com/office/powerpoint/2010/main" val="194590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Araştırmacı/ eleştirmen, aynı zaman yetkin bir «dil» bilgisine de sahip olmalıdır. Yapıtın kaleme alındığı dilin tarihsel gelişimini iyi bilmeli, o dilde zaman içinde ortaya çıkan değişim ve gelişimler konusunda yetkin olmalıdır. Yapıtın dili, yazıldığı dönemin dili olduğuna göre bu zorunluluktur. Dil, canlı bir varlıktır ve zaman içinde pek çok değişimlere uğrar. Kimi yeni sözcükleri bünyesine kattığı gibi kimi sözcükleri de bünyesinden atar; kimi sözcükler anlam daralmasına kimi sözcükler anlam genişlemesine uğrar; kimi sözcükler anlam iyileşmesi ve anlam kötüleşmesi de söz konusudur. Örneğin «yavuz» sözcüğünü sadece bugünkü anlamıyla bilen bir eleştirmen/araştırmacı, metni anlamlandırmada büyük bir yanılgıya düşer.</a:t>
            </a:r>
            <a:endParaRPr lang="tr-TR" dirty="0"/>
          </a:p>
        </p:txBody>
      </p:sp>
    </p:spTree>
    <p:extLst>
      <p:ext uri="{BB962C8B-B14F-4D97-AF65-F5344CB8AC3E}">
        <p14:creationId xmlns:p14="http://schemas.microsoft.com/office/powerpoint/2010/main" val="1489160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Tarihsel eleştiride, tarihsel bir aktör olan yazarın/ şairin yaşamöyküsüne de önem verilir. Edebiyat tarihi yazmak demek, yalnızca eserlerin tarihini değil onu oluşturanların da tarihini (yani yaşamöykülerini) yazmak demektir. Dolayısıyla yazar/şairlerin yaşamöyküleri bilinmeden ve onlara yer verilmeden eksiksiz bir </a:t>
            </a:r>
            <a:r>
              <a:rPr lang="tr-TR" dirty="0" err="1" smtClean="0"/>
              <a:t>tarihselcilik</a:t>
            </a:r>
            <a:r>
              <a:rPr lang="tr-TR" dirty="0" smtClean="0"/>
              <a:t> mümkün olamaz.</a:t>
            </a:r>
          </a:p>
          <a:p>
            <a:r>
              <a:rPr lang="tr-TR" dirty="0" smtClean="0"/>
              <a:t>Burada işaret ettiğimiz yazar/şairlerin yaşamöykülerine yönelim, biyografik eleştirinin bu eleştiri yöntemi içinde bir bölüm olduğu anlamına gelmez. Aralarında amaç, kapsam ve nitelik bakımından çeşitli farklılıklar mevcuttur.  </a:t>
            </a:r>
            <a:endParaRPr lang="tr-TR" dirty="0"/>
          </a:p>
        </p:txBody>
      </p:sp>
    </p:spTree>
    <p:extLst>
      <p:ext uri="{BB962C8B-B14F-4D97-AF65-F5344CB8AC3E}">
        <p14:creationId xmlns:p14="http://schemas.microsoft.com/office/powerpoint/2010/main" val="351978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Tarihselci</a:t>
            </a:r>
            <a:r>
              <a:rPr lang="tr-TR" dirty="0" smtClean="0"/>
              <a:t> eleştiri, bir sanat yapıtını belirli bir geleneğin içinde görür ve onu ait olduğu bu geleneğin içinde konumlandırarak değerlendirmek ister. Okurun da böyle bir perspektiften bakabilmesine olanak sağlamayı amaçlar.</a:t>
            </a:r>
          </a:p>
          <a:p>
            <a:r>
              <a:rPr lang="tr-TR" dirty="0" err="1" smtClean="0"/>
              <a:t>Tarihselcilere</a:t>
            </a:r>
            <a:r>
              <a:rPr lang="tr-TR" dirty="0" smtClean="0"/>
              <a:t> göre bir yapıt, yazıldığı dönemdeki ölçütlere göre başarıya ulaşabilmişse, o dönemin beklentilerini karşılayabilmişse başarılıdır. Bu da ancak günümüzün beğeni düzeyi ve ölçütleriyle değil, o dönemin parametreleriyle bakıldığında anlaşılabilecek bir durumdur.  </a:t>
            </a:r>
          </a:p>
          <a:p>
            <a:endParaRPr lang="tr-TR" dirty="0"/>
          </a:p>
        </p:txBody>
      </p:sp>
    </p:spTree>
    <p:extLst>
      <p:ext uri="{BB962C8B-B14F-4D97-AF65-F5344CB8AC3E}">
        <p14:creationId xmlns:p14="http://schemas.microsoft.com/office/powerpoint/2010/main" val="561344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Tarihsel eleştiriye yöneltilen en önemli eleştirilerin başında, bir yapıtın özüne yoğunlaşmak yerine onu çevreleyen ayrıntılara yönelmesidir. Böylece, aslında edebiyata özgü ya da ait olan göz ardı edilmiş olmaktadır. Buna göre, bir metni/ yapıtı okuyup değerlendirebilmek için bunca metin dışı ögeyi araya koymanın işlevsiz ve yararsız olduğu düşünülür. Ayrıca böyle bir yaklaşımın, edebiyata yönelik doğru bakış ve perspektifin oluşmasına da engel olacağı varsayılır.</a:t>
            </a:r>
          </a:p>
          <a:p>
            <a:r>
              <a:rPr lang="tr-TR" dirty="0" smtClean="0"/>
              <a:t>Bununla bağlantılı olarak yöneltilen bir eleştiri de  </a:t>
            </a:r>
            <a:r>
              <a:rPr lang="tr-TR" dirty="0" err="1" smtClean="0"/>
              <a:t>tarihselci</a:t>
            </a:r>
            <a:r>
              <a:rPr lang="tr-TR" dirty="0" smtClean="0"/>
              <a:t> yöntemle yapılan çalışmaların çok sayıda ayrıntılı bilgi ile dolu olmasına karşın yapıtın sanat yönü ya da sanatsal değeri konusunda zayıf ve çok yetersiz kalmasıdır. Başka bir deyişle, tarihsel eleştiride, bir edebiyat yapıtını değerlendirirken birincil ve ikincil konumda olması gereken unsurlar yer değiştirmiş gibidir. </a:t>
            </a:r>
            <a:endParaRPr lang="tr-TR" dirty="0" smtClean="0"/>
          </a:p>
          <a:p>
            <a:r>
              <a:rPr lang="tr-TR" dirty="0"/>
              <a:t>(Kaynak: Berna </a:t>
            </a:r>
            <a:r>
              <a:rPr lang="tr-TR" dirty="0" err="1"/>
              <a:t>Moran</a:t>
            </a:r>
            <a:r>
              <a:rPr lang="tr-TR"/>
              <a:t>, Edebiyat Kuramları ve Eleştiri, İletişim Yayınları, İstanbul, 1994.)</a:t>
            </a:r>
          </a:p>
          <a:p>
            <a:endParaRPr lang="tr-TR" dirty="0"/>
          </a:p>
        </p:txBody>
      </p:sp>
    </p:spTree>
    <p:extLst>
      <p:ext uri="{BB962C8B-B14F-4D97-AF65-F5344CB8AC3E}">
        <p14:creationId xmlns:p14="http://schemas.microsoft.com/office/powerpoint/2010/main" val="6522688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762</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Tarihsel Eleştiriye Bakış</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Tarihsel Eleştiriye Bakış</dc:title>
  <dc:creator>pc</dc:creator>
  <cp:lastModifiedBy>pc</cp:lastModifiedBy>
  <cp:revision>7</cp:revision>
  <dcterms:created xsi:type="dcterms:W3CDTF">2020-05-02T03:45:36Z</dcterms:created>
  <dcterms:modified xsi:type="dcterms:W3CDTF">2020-05-02T05:22:11Z</dcterms:modified>
</cp:coreProperties>
</file>