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KİMYASAL BAĞLAR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2745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>
                <a:cs typeface="Times New Roman" panose="02020603050405020304" pitchFamily="18" charset="0"/>
              </a:rPr>
              <a:t>İki atom yan yana geldiklerinde elektronlar her iki atomun çekirdek ve elektronlarının etkisi altına girerler. Bu karşılıklı etkileşimler sonunda </a:t>
            </a:r>
            <a:r>
              <a:rPr lang="tr-TR" altLang="tr-TR" dirty="0" err="1"/>
              <a:t>Oktet</a:t>
            </a:r>
            <a:r>
              <a:rPr lang="tr-TR" altLang="tr-TR" dirty="0"/>
              <a:t> kuralına uygun olarak elektronlar yeniden </a:t>
            </a:r>
            <a:r>
              <a:rPr lang="tr-TR" altLang="tr-TR" dirty="0" smtClean="0"/>
              <a:t>düzenlenir.</a:t>
            </a:r>
          </a:p>
          <a:p>
            <a:r>
              <a:rPr lang="tr-TR" altLang="tr-TR" dirty="0">
                <a:cs typeface="Times New Roman" panose="02020603050405020304" pitchFamily="18" charset="0"/>
              </a:rPr>
              <a:t>Elektronların yeniden düzenlenmesi sırasında </a:t>
            </a:r>
            <a:r>
              <a:rPr lang="tr-TR" altLang="tr-TR" b="1" dirty="0">
                <a:cs typeface="Times New Roman" panose="02020603050405020304" pitchFamily="18" charset="0"/>
              </a:rPr>
              <a:t>kimyasal bağlar</a:t>
            </a:r>
            <a:r>
              <a:rPr lang="tr-TR" altLang="tr-TR" dirty="0">
                <a:cs typeface="Times New Roman" panose="02020603050405020304" pitchFamily="18" charset="0"/>
              </a:rPr>
              <a:t> meydana gelir.</a:t>
            </a:r>
            <a:endParaRPr lang="tr-TR" alt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99290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Kimyasal Bağlar;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tr-TR" altLang="tr-TR" dirty="0"/>
              <a:t>İyonik (</a:t>
            </a:r>
            <a:r>
              <a:rPr lang="tr-TR" altLang="tr-TR" dirty="0" err="1"/>
              <a:t>elektrovalent</a:t>
            </a:r>
            <a:r>
              <a:rPr lang="tr-TR" altLang="tr-TR" dirty="0"/>
              <a:t>) bağlar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tr-TR" altLang="tr-TR" dirty="0" err="1"/>
              <a:t>Kovalent</a:t>
            </a:r>
            <a:r>
              <a:rPr lang="tr-TR" altLang="tr-TR" dirty="0"/>
              <a:t> bağlar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tr-TR" altLang="tr-TR" dirty="0" err="1"/>
              <a:t>Ko</a:t>
            </a:r>
            <a:r>
              <a:rPr lang="tr-TR" altLang="tr-TR" dirty="0"/>
              <a:t>-ordinat (</a:t>
            </a:r>
            <a:r>
              <a:rPr lang="tr-TR" altLang="tr-TR" dirty="0" err="1"/>
              <a:t>dative</a:t>
            </a:r>
            <a:r>
              <a:rPr lang="tr-TR" altLang="tr-TR" dirty="0"/>
              <a:t> </a:t>
            </a:r>
            <a:r>
              <a:rPr lang="tr-TR" altLang="tr-TR" dirty="0" err="1"/>
              <a:t>kovalent</a:t>
            </a:r>
            <a:r>
              <a:rPr lang="tr-TR" altLang="tr-TR" dirty="0"/>
              <a:t>) bağlar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tr-TR" altLang="tr-TR" dirty="0"/>
              <a:t>Hidrojen bağları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tr-TR" altLang="tr-TR" dirty="0"/>
              <a:t>Metalik bağlar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tr-TR" altLang="tr-TR" dirty="0"/>
              <a:t>Van der </a:t>
            </a:r>
            <a:r>
              <a:rPr lang="tr-TR" altLang="tr-TR" dirty="0" err="1"/>
              <a:t>Waals</a:t>
            </a:r>
            <a:r>
              <a:rPr lang="tr-TR" altLang="tr-TR" dirty="0"/>
              <a:t> kuvvetleri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84755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İyonik Bağlar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576552"/>
            <a:ext cx="8915400" cy="4334670"/>
          </a:xfrm>
        </p:spPr>
        <p:txBody>
          <a:bodyPr/>
          <a:lstStyle/>
          <a:p>
            <a:r>
              <a:rPr lang="tr-TR" altLang="tr-TR" dirty="0">
                <a:latin typeface="Times New Roman" panose="02020603050405020304" pitchFamily="18" charset="0"/>
              </a:rPr>
              <a:t>Atomlar, elektron kazanarak ya da kaybederek </a:t>
            </a:r>
            <a:r>
              <a:rPr lang="tr-TR" altLang="tr-TR" b="1" i="1" dirty="0">
                <a:latin typeface="Times New Roman" panose="02020603050405020304" pitchFamily="18" charset="0"/>
              </a:rPr>
              <a:t>iyon</a:t>
            </a:r>
            <a:r>
              <a:rPr lang="tr-TR" altLang="tr-TR" dirty="0">
                <a:latin typeface="Times New Roman" panose="02020603050405020304" pitchFamily="18" charset="0"/>
              </a:rPr>
              <a:t> adı verilen yüklü parçacıkları oluştururlar. Zıt yüklü iyonlar arasındaki çekim kuvveti sonucu olarak da </a:t>
            </a:r>
            <a:r>
              <a:rPr lang="tr-TR" altLang="tr-TR" b="1" dirty="0">
                <a:latin typeface="Times New Roman" panose="02020603050405020304" pitchFamily="18" charset="0"/>
              </a:rPr>
              <a:t>iyonik bağlar</a:t>
            </a:r>
            <a:r>
              <a:rPr lang="tr-TR" altLang="tr-TR" dirty="0">
                <a:latin typeface="Times New Roman" panose="02020603050405020304" pitchFamily="18" charset="0"/>
              </a:rPr>
              <a:t> </a:t>
            </a:r>
            <a:r>
              <a:rPr lang="tr-TR" altLang="tr-TR" dirty="0" smtClean="0">
                <a:latin typeface="Times New Roman" panose="02020603050405020304" pitchFamily="18" charset="0"/>
              </a:rPr>
              <a:t>oluşur.</a:t>
            </a:r>
          </a:p>
          <a:p>
            <a:endParaRPr lang="tr-TR" dirty="0"/>
          </a:p>
        </p:txBody>
      </p: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4305300" y="3762375"/>
            <a:ext cx="4912271" cy="2047875"/>
            <a:chOff x="1200" y="2033"/>
            <a:chExt cx="3168" cy="2032"/>
          </a:xfrm>
        </p:grpSpPr>
        <p:pic>
          <p:nvPicPr>
            <p:cNvPr id="5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64" y="3537"/>
              <a:ext cx="1248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1200" y="3686"/>
              <a:ext cx="7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tr-TR" altLang="tr-TR" sz="2400">
                  <a:latin typeface="Times New Roman" panose="02020603050405020304" pitchFamily="18" charset="0"/>
                </a:rPr>
                <a:t>katyon</a:t>
              </a:r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3648" y="3641"/>
              <a:ext cx="7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tr-TR" altLang="tr-TR" sz="2400">
                  <a:latin typeface="Times New Roman" panose="02020603050405020304" pitchFamily="18" charset="0"/>
                </a:rPr>
                <a:t>anyon</a:t>
              </a:r>
            </a:p>
          </p:txBody>
        </p:sp>
        <p:pic>
          <p:nvPicPr>
            <p:cNvPr id="8" name="Picture 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64" y="2033"/>
              <a:ext cx="1352" cy="1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101100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Kovalant</a:t>
            </a:r>
            <a:r>
              <a:rPr lang="tr-TR" dirty="0" smtClean="0"/>
              <a:t> Bağlar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87609" y="2081048"/>
            <a:ext cx="7400781" cy="3777622"/>
          </a:xfrm>
        </p:spPr>
        <p:txBody>
          <a:bodyPr/>
          <a:lstStyle/>
          <a:p>
            <a:r>
              <a:rPr lang="tr-TR" altLang="tr-TR" dirty="0">
                <a:latin typeface="Times New Roman" panose="02020603050405020304" pitchFamily="18" charset="0"/>
              </a:rPr>
              <a:t>Elektronegatiflikleri </a:t>
            </a:r>
            <a:r>
              <a:rPr lang="tr-TR" altLang="tr-TR" dirty="0" smtClean="0">
                <a:latin typeface="Times New Roman" panose="02020603050405020304" pitchFamily="18" charset="0"/>
              </a:rPr>
              <a:t>(e</a:t>
            </a:r>
            <a:r>
              <a:rPr lang="tr-TR" altLang="tr-TR" i="1" dirty="0" smtClean="0">
                <a:latin typeface="Times New Roman" panose="02020603050405020304" pitchFamily="18" charset="0"/>
              </a:rPr>
              <a:t>lektronegatiflik; </a:t>
            </a:r>
            <a:r>
              <a:rPr lang="tr-TR" altLang="tr-TR" i="1" dirty="0">
                <a:latin typeface="Times New Roman" panose="02020603050405020304" pitchFamily="18" charset="0"/>
              </a:rPr>
              <a:t>bir atomun elektronları çekebilme becerisinin </a:t>
            </a:r>
            <a:r>
              <a:rPr lang="tr-TR" altLang="tr-TR" i="1" dirty="0" smtClean="0">
                <a:latin typeface="Times New Roman" panose="02020603050405020304" pitchFamily="18" charset="0"/>
              </a:rPr>
              <a:t>ölçüsüdür) </a:t>
            </a:r>
            <a:r>
              <a:rPr lang="tr-TR" altLang="tr-TR" dirty="0" smtClean="0">
                <a:latin typeface="Times New Roman" panose="02020603050405020304" pitchFamily="18" charset="0"/>
              </a:rPr>
              <a:t>aynı </a:t>
            </a:r>
            <a:r>
              <a:rPr lang="tr-TR" altLang="tr-TR" dirty="0">
                <a:latin typeface="Times New Roman" panose="02020603050405020304" pitchFamily="18" charset="0"/>
              </a:rPr>
              <a:t>ya da yakın olan iki ya da daha fazla atom, tam bir elektron aktarımı olmaksızın elektronları paylaşarak </a:t>
            </a:r>
            <a:r>
              <a:rPr lang="tr-TR" altLang="tr-TR" dirty="0" err="1">
                <a:latin typeface="Times New Roman" panose="02020603050405020304" pitchFamily="18" charset="0"/>
              </a:rPr>
              <a:t>soygaz</a:t>
            </a:r>
            <a:r>
              <a:rPr lang="tr-TR" altLang="tr-TR" dirty="0">
                <a:latin typeface="Times New Roman" panose="02020603050405020304" pitchFamily="18" charset="0"/>
              </a:rPr>
              <a:t> yapısına ulaşırlar. Böylece atomlar arasında </a:t>
            </a:r>
            <a:r>
              <a:rPr lang="tr-TR" altLang="tr-TR" dirty="0" err="1">
                <a:latin typeface="Times New Roman" panose="02020603050405020304" pitchFamily="18" charset="0"/>
              </a:rPr>
              <a:t>kovalent</a:t>
            </a:r>
            <a:r>
              <a:rPr lang="tr-TR" altLang="tr-TR" dirty="0">
                <a:latin typeface="Times New Roman" panose="02020603050405020304" pitchFamily="18" charset="0"/>
              </a:rPr>
              <a:t> bağlar </a:t>
            </a:r>
            <a:r>
              <a:rPr lang="tr-TR" altLang="tr-TR" dirty="0" smtClean="0">
                <a:latin typeface="Times New Roman" panose="02020603050405020304" pitchFamily="18" charset="0"/>
              </a:rPr>
              <a:t>oluşur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91225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>
                <a:latin typeface="Times New Roman" panose="02020603050405020304" pitchFamily="18" charset="0"/>
              </a:rPr>
              <a:t>Bir organik molekül, moleküldeki </a:t>
            </a:r>
            <a:r>
              <a:rPr lang="tr-TR" altLang="tr-TR" dirty="0" err="1">
                <a:latin typeface="Times New Roman" panose="02020603050405020304" pitchFamily="18" charset="0"/>
              </a:rPr>
              <a:t>kovalent</a:t>
            </a:r>
            <a:r>
              <a:rPr lang="tr-TR" altLang="tr-TR" dirty="0">
                <a:latin typeface="Times New Roman" panose="02020603050405020304" pitchFamily="18" charset="0"/>
              </a:rPr>
              <a:t> bağlara katılan atomların elektronegatifliklerine göre polar veya </a:t>
            </a:r>
            <a:r>
              <a:rPr lang="tr-TR" altLang="tr-TR" dirty="0" err="1">
                <a:latin typeface="Times New Roman" panose="02020603050405020304" pitchFamily="18" charset="0"/>
              </a:rPr>
              <a:t>nonpolar</a:t>
            </a:r>
            <a:r>
              <a:rPr lang="tr-TR" altLang="tr-TR" dirty="0">
                <a:latin typeface="Times New Roman" panose="02020603050405020304" pitchFamily="18" charset="0"/>
              </a:rPr>
              <a:t> (</a:t>
            </a:r>
            <a:r>
              <a:rPr lang="tr-TR" altLang="tr-TR" dirty="0" err="1">
                <a:latin typeface="Times New Roman" panose="02020603050405020304" pitchFamily="18" charset="0"/>
              </a:rPr>
              <a:t>apolar</a:t>
            </a:r>
            <a:r>
              <a:rPr lang="tr-TR" altLang="tr-TR" dirty="0">
                <a:latin typeface="Times New Roman" panose="02020603050405020304" pitchFamily="18" charset="0"/>
              </a:rPr>
              <a:t>) olabilir.</a:t>
            </a:r>
            <a:br>
              <a:rPr lang="tr-TR" altLang="tr-TR" dirty="0">
                <a:latin typeface="Times New Roman" panose="02020603050405020304" pitchFamily="18" charset="0"/>
              </a:rPr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72123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Oktet</a:t>
            </a:r>
            <a:r>
              <a:rPr lang="tr-TR" dirty="0" smtClean="0"/>
              <a:t> kuralına göre, hidrojen tek, oksijen 2, Azot 3, karbon ise 4 </a:t>
            </a:r>
            <a:r>
              <a:rPr lang="tr-TR" dirty="0" err="1" smtClean="0"/>
              <a:t>kovalent</a:t>
            </a:r>
            <a:r>
              <a:rPr lang="tr-TR" dirty="0" smtClean="0"/>
              <a:t> </a:t>
            </a:r>
            <a:r>
              <a:rPr lang="tr-TR" smtClean="0"/>
              <a:t>bağ yapabilir.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5082332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9</TotalTime>
  <Words>175</Words>
  <Application>Microsoft Office PowerPoint</Application>
  <PresentationFormat>Geniş ekran</PresentationFormat>
  <Paragraphs>18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Calibri Light</vt:lpstr>
      <vt:lpstr>Rockwell</vt:lpstr>
      <vt:lpstr>Times New Roman</vt:lpstr>
      <vt:lpstr>Wingdings</vt:lpstr>
      <vt:lpstr>Atlas</vt:lpstr>
      <vt:lpstr>KİMYASAL BAĞLAR</vt:lpstr>
      <vt:lpstr>PowerPoint Sunusu</vt:lpstr>
      <vt:lpstr>PowerPoint Sunusu</vt:lpstr>
      <vt:lpstr>İyonik Bağlar</vt:lpstr>
      <vt:lpstr>Kovalant Bağlar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KİMYASAL BAĞLAR</dc:title>
  <dc:creator>Berrin Salmanoglu</dc:creator>
  <cp:lastModifiedBy>Berrin Salmanoglu</cp:lastModifiedBy>
  <cp:revision>2</cp:revision>
  <dcterms:created xsi:type="dcterms:W3CDTF">2019-12-02T11:09:29Z</dcterms:created>
  <dcterms:modified xsi:type="dcterms:W3CDTF">2019-12-03T08:06:46Z</dcterms:modified>
</cp:coreProperties>
</file>