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5" r:id="rId2"/>
    <p:sldId id="356" r:id="rId3"/>
    <p:sldId id="357" r:id="rId4"/>
    <p:sldId id="359" r:id="rId5"/>
    <p:sldId id="360" r:id="rId6"/>
    <p:sldId id="361" r:id="rId7"/>
    <p:sldId id="362" r:id="rId8"/>
    <p:sldId id="363" r:id="rId9"/>
    <p:sldId id="365" r:id="rId10"/>
    <p:sldId id="366" r:id="rId11"/>
    <p:sldId id="368" r:id="rId12"/>
    <p:sldId id="364" r:id="rId13"/>
    <p:sldId id="370" r:id="rId14"/>
    <p:sldId id="371" r:id="rId15"/>
    <p:sldId id="373" r:id="rId16"/>
    <p:sldId id="374" r:id="rId17"/>
    <p:sldId id="375" r:id="rId18"/>
    <p:sldId id="376" r:id="rId19"/>
    <p:sldId id="377" r:id="rId20"/>
    <p:sldId id="378" r:id="rId21"/>
    <p:sldId id="379" r:id="rId22"/>
    <p:sldId id="380" r:id="rId23"/>
    <p:sldId id="384" r:id="rId24"/>
    <p:sldId id="381" r:id="rId25"/>
    <p:sldId id="382" r:id="rId26"/>
    <p:sldId id="566" r:id="rId2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yşe Gül Şıvkın" initials="AGŞ" lastIdx="2" clrIdx="0">
    <p:extLst>
      <p:ext uri="{19B8F6BF-5375-455C-9EA6-DF929625EA0E}">
        <p15:presenceInfo xmlns:p15="http://schemas.microsoft.com/office/powerpoint/2012/main" xmlns="" userId="c0623d9b6733d1d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00FF"/>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74" d="100"/>
          <a:sy n="74" d="100"/>
        </p:scale>
        <p:origin x="-45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04CD8BA-DF2E-4D6E-8DD2-AFDFB38AD5DD}"/>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xmlns="" id="{9066CF70-6094-4BF0-8E58-BF55014942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xmlns="" id="{750CE9FE-5647-4934-B699-E83F5D8D203E}"/>
              </a:ext>
            </a:extLst>
          </p:cNvPr>
          <p:cNvSpPr>
            <a:spLocks noGrp="1"/>
          </p:cNvSpPr>
          <p:nvPr>
            <p:ph type="dt" sz="half" idx="10"/>
          </p:nvPr>
        </p:nvSpPr>
        <p:spPr/>
        <p:txBody>
          <a:bodyPr/>
          <a:lstStyle/>
          <a:p>
            <a:fld id="{6AC1D4B8-D719-48E6-953E-9E118A141FBF}" type="datetimeFigureOut">
              <a:rPr lang="tr-TR" smtClean="0"/>
              <a:t>20.11.2019</a:t>
            </a:fld>
            <a:endParaRPr lang="tr-TR"/>
          </a:p>
        </p:txBody>
      </p:sp>
      <p:sp>
        <p:nvSpPr>
          <p:cNvPr id="5" name="Alt Bilgi Yer Tutucusu 4">
            <a:extLst>
              <a:ext uri="{FF2B5EF4-FFF2-40B4-BE49-F238E27FC236}">
                <a16:creationId xmlns:a16="http://schemas.microsoft.com/office/drawing/2014/main" xmlns="" id="{E7972DBE-54F2-49AC-A7F1-2D3A46AF2CD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5E524D80-E0B8-493B-9755-525621BAD957}"/>
              </a:ext>
            </a:extLst>
          </p:cNvPr>
          <p:cNvSpPr>
            <a:spLocks noGrp="1"/>
          </p:cNvSpPr>
          <p:nvPr>
            <p:ph type="sldNum" sz="quarter" idx="12"/>
          </p:nvPr>
        </p:nvSpPr>
        <p:spPr/>
        <p:txBody>
          <a:bodyPr/>
          <a:lstStyle/>
          <a:p>
            <a:fld id="{4FED7EA7-5752-4C82-BE64-2169421CAF0A}" type="slidenum">
              <a:rPr lang="tr-TR" smtClean="0"/>
              <a:t>‹#›</a:t>
            </a:fld>
            <a:endParaRPr lang="tr-TR"/>
          </a:p>
        </p:txBody>
      </p:sp>
    </p:spTree>
    <p:extLst>
      <p:ext uri="{BB962C8B-B14F-4D97-AF65-F5344CB8AC3E}">
        <p14:creationId xmlns:p14="http://schemas.microsoft.com/office/powerpoint/2010/main" val="3459631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CC3215E-EFB2-4D74-B308-0442518552A1}"/>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9F6F517B-20F9-41BB-A75F-BD45451133B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63FD765A-FF8F-4ECA-B092-5265AE00022E}"/>
              </a:ext>
            </a:extLst>
          </p:cNvPr>
          <p:cNvSpPr>
            <a:spLocks noGrp="1"/>
          </p:cNvSpPr>
          <p:nvPr>
            <p:ph type="dt" sz="half" idx="10"/>
          </p:nvPr>
        </p:nvSpPr>
        <p:spPr/>
        <p:txBody>
          <a:bodyPr/>
          <a:lstStyle/>
          <a:p>
            <a:fld id="{6AC1D4B8-D719-48E6-953E-9E118A141FBF}" type="datetimeFigureOut">
              <a:rPr lang="tr-TR" smtClean="0"/>
              <a:t>20.11.2019</a:t>
            </a:fld>
            <a:endParaRPr lang="tr-TR"/>
          </a:p>
        </p:txBody>
      </p:sp>
      <p:sp>
        <p:nvSpPr>
          <p:cNvPr id="5" name="Alt Bilgi Yer Tutucusu 4">
            <a:extLst>
              <a:ext uri="{FF2B5EF4-FFF2-40B4-BE49-F238E27FC236}">
                <a16:creationId xmlns:a16="http://schemas.microsoft.com/office/drawing/2014/main" xmlns="" id="{E6804453-6BA2-48E5-974B-17553D1EDBB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055A2FDD-2483-4681-83F8-194FB142825E}"/>
              </a:ext>
            </a:extLst>
          </p:cNvPr>
          <p:cNvSpPr>
            <a:spLocks noGrp="1"/>
          </p:cNvSpPr>
          <p:nvPr>
            <p:ph type="sldNum" sz="quarter" idx="12"/>
          </p:nvPr>
        </p:nvSpPr>
        <p:spPr/>
        <p:txBody>
          <a:bodyPr/>
          <a:lstStyle/>
          <a:p>
            <a:fld id="{4FED7EA7-5752-4C82-BE64-2169421CAF0A}" type="slidenum">
              <a:rPr lang="tr-TR" smtClean="0"/>
              <a:t>‹#›</a:t>
            </a:fld>
            <a:endParaRPr lang="tr-TR"/>
          </a:p>
        </p:txBody>
      </p:sp>
    </p:spTree>
    <p:extLst>
      <p:ext uri="{BB962C8B-B14F-4D97-AF65-F5344CB8AC3E}">
        <p14:creationId xmlns:p14="http://schemas.microsoft.com/office/powerpoint/2010/main" val="2377821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xmlns="" id="{35164F42-5AD5-44E2-BAC5-0C5E85F0C0C3}"/>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4687FE34-15A7-4B6C-A2FB-C75BC09886C4}"/>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81F5E59C-5DE2-45D5-8D51-2E9721D98D23}"/>
              </a:ext>
            </a:extLst>
          </p:cNvPr>
          <p:cNvSpPr>
            <a:spLocks noGrp="1"/>
          </p:cNvSpPr>
          <p:nvPr>
            <p:ph type="dt" sz="half" idx="10"/>
          </p:nvPr>
        </p:nvSpPr>
        <p:spPr/>
        <p:txBody>
          <a:bodyPr/>
          <a:lstStyle/>
          <a:p>
            <a:fld id="{6AC1D4B8-D719-48E6-953E-9E118A141FBF}" type="datetimeFigureOut">
              <a:rPr lang="tr-TR" smtClean="0"/>
              <a:t>20.11.2019</a:t>
            </a:fld>
            <a:endParaRPr lang="tr-TR"/>
          </a:p>
        </p:txBody>
      </p:sp>
      <p:sp>
        <p:nvSpPr>
          <p:cNvPr id="5" name="Alt Bilgi Yer Tutucusu 4">
            <a:extLst>
              <a:ext uri="{FF2B5EF4-FFF2-40B4-BE49-F238E27FC236}">
                <a16:creationId xmlns:a16="http://schemas.microsoft.com/office/drawing/2014/main" xmlns="" id="{875A6333-25EE-4661-B47E-876F62B289B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333B3C6C-9E23-4BFE-9126-9479275ECCF5}"/>
              </a:ext>
            </a:extLst>
          </p:cNvPr>
          <p:cNvSpPr>
            <a:spLocks noGrp="1"/>
          </p:cNvSpPr>
          <p:nvPr>
            <p:ph type="sldNum" sz="quarter" idx="12"/>
          </p:nvPr>
        </p:nvSpPr>
        <p:spPr/>
        <p:txBody>
          <a:bodyPr/>
          <a:lstStyle/>
          <a:p>
            <a:fld id="{4FED7EA7-5752-4C82-BE64-2169421CAF0A}" type="slidenum">
              <a:rPr lang="tr-TR" smtClean="0"/>
              <a:t>‹#›</a:t>
            </a:fld>
            <a:endParaRPr lang="tr-TR"/>
          </a:p>
        </p:txBody>
      </p:sp>
    </p:spTree>
    <p:extLst>
      <p:ext uri="{BB962C8B-B14F-4D97-AF65-F5344CB8AC3E}">
        <p14:creationId xmlns:p14="http://schemas.microsoft.com/office/powerpoint/2010/main" val="2544248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782A328-07EB-4A25-BFC8-50220117102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7C86D123-CE1B-4168-A774-CE2E16DF1E05}"/>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80EB9975-53F7-4779-888F-36AD5861CF68}"/>
              </a:ext>
            </a:extLst>
          </p:cNvPr>
          <p:cNvSpPr>
            <a:spLocks noGrp="1"/>
          </p:cNvSpPr>
          <p:nvPr>
            <p:ph type="dt" sz="half" idx="10"/>
          </p:nvPr>
        </p:nvSpPr>
        <p:spPr/>
        <p:txBody>
          <a:bodyPr/>
          <a:lstStyle/>
          <a:p>
            <a:fld id="{6AC1D4B8-D719-48E6-953E-9E118A141FBF}" type="datetimeFigureOut">
              <a:rPr lang="tr-TR" smtClean="0"/>
              <a:t>20.11.2019</a:t>
            </a:fld>
            <a:endParaRPr lang="tr-TR"/>
          </a:p>
        </p:txBody>
      </p:sp>
      <p:sp>
        <p:nvSpPr>
          <p:cNvPr id="5" name="Alt Bilgi Yer Tutucusu 4">
            <a:extLst>
              <a:ext uri="{FF2B5EF4-FFF2-40B4-BE49-F238E27FC236}">
                <a16:creationId xmlns:a16="http://schemas.microsoft.com/office/drawing/2014/main" xmlns="" id="{D6B3BCCD-D418-4D39-BCCB-36873016359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015A1E1A-8259-43E3-9E9F-7E7C0839A1F2}"/>
              </a:ext>
            </a:extLst>
          </p:cNvPr>
          <p:cNvSpPr>
            <a:spLocks noGrp="1"/>
          </p:cNvSpPr>
          <p:nvPr>
            <p:ph type="sldNum" sz="quarter" idx="12"/>
          </p:nvPr>
        </p:nvSpPr>
        <p:spPr/>
        <p:txBody>
          <a:bodyPr/>
          <a:lstStyle/>
          <a:p>
            <a:fld id="{4FED7EA7-5752-4C82-BE64-2169421CAF0A}" type="slidenum">
              <a:rPr lang="tr-TR" smtClean="0"/>
              <a:t>‹#›</a:t>
            </a:fld>
            <a:endParaRPr lang="tr-TR"/>
          </a:p>
        </p:txBody>
      </p:sp>
    </p:spTree>
    <p:extLst>
      <p:ext uri="{BB962C8B-B14F-4D97-AF65-F5344CB8AC3E}">
        <p14:creationId xmlns:p14="http://schemas.microsoft.com/office/powerpoint/2010/main" val="224968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E842922-F36C-4CF2-8E11-55C319354674}"/>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xmlns="" id="{10F6BF8D-9CC7-4F6D-B534-CC3A10E77B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xmlns="" id="{D92A1DCC-42D5-42D0-9D9F-DC9A334A48E4}"/>
              </a:ext>
            </a:extLst>
          </p:cNvPr>
          <p:cNvSpPr>
            <a:spLocks noGrp="1"/>
          </p:cNvSpPr>
          <p:nvPr>
            <p:ph type="dt" sz="half" idx="10"/>
          </p:nvPr>
        </p:nvSpPr>
        <p:spPr/>
        <p:txBody>
          <a:bodyPr/>
          <a:lstStyle/>
          <a:p>
            <a:fld id="{6AC1D4B8-D719-48E6-953E-9E118A141FBF}" type="datetimeFigureOut">
              <a:rPr lang="tr-TR" smtClean="0"/>
              <a:t>20.11.2019</a:t>
            </a:fld>
            <a:endParaRPr lang="tr-TR"/>
          </a:p>
        </p:txBody>
      </p:sp>
      <p:sp>
        <p:nvSpPr>
          <p:cNvPr id="5" name="Alt Bilgi Yer Tutucusu 4">
            <a:extLst>
              <a:ext uri="{FF2B5EF4-FFF2-40B4-BE49-F238E27FC236}">
                <a16:creationId xmlns:a16="http://schemas.microsoft.com/office/drawing/2014/main" xmlns="" id="{218B8180-91C7-49EC-8775-DB0708D5023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ABC90449-2F22-4F7B-9F95-A6C3F6D88887}"/>
              </a:ext>
            </a:extLst>
          </p:cNvPr>
          <p:cNvSpPr>
            <a:spLocks noGrp="1"/>
          </p:cNvSpPr>
          <p:nvPr>
            <p:ph type="sldNum" sz="quarter" idx="12"/>
          </p:nvPr>
        </p:nvSpPr>
        <p:spPr/>
        <p:txBody>
          <a:bodyPr/>
          <a:lstStyle/>
          <a:p>
            <a:fld id="{4FED7EA7-5752-4C82-BE64-2169421CAF0A}" type="slidenum">
              <a:rPr lang="tr-TR" smtClean="0"/>
              <a:t>‹#›</a:t>
            </a:fld>
            <a:endParaRPr lang="tr-TR"/>
          </a:p>
        </p:txBody>
      </p:sp>
    </p:spTree>
    <p:extLst>
      <p:ext uri="{BB962C8B-B14F-4D97-AF65-F5344CB8AC3E}">
        <p14:creationId xmlns:p14="http://schemas.microsoft.com/office/powerpoint/2010/main" val="1734945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DAB2F51-8ED5-4C68-9126-6101FF6258B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2CC30723-EAF4-4914-ABEF-9DB5D1B70B5F}"/>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xmlns="" id="{DC89D7BD-307A-4E88-A458-A73265C73103}"/>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xmlns="" id="{0226E414-CDED-4E36-811C-4C70AC00FD20}"/>
              </a:ext>
            </a:extLst>
          </p:cNvPr>
          <p:cNvSpPr>
            <a:spLocks noGrp="1"/>
          </p:cNvSpPr>
          <p:nvPr>
            <p:ph type="dt" sz="half" idx="10"/>
          </p:nvPr>
        </p:nvSpPr>
        <p:spPr/>
        <p:txBody>
          <a:bodyPr/>
          <a:lstStyle/>
          <a:p>
            <a:fld id="{6AC1D4B8-D719-48E6-953E-9E118A141FBF}" type="datetimeFigureOut">
              <a:rPr lang="tr-TR" smtClean="0"/>
              <a:t>20.11.2019</a:t>
            </a:fld>
            <a:endParaRPr lang="tr-TR"/>
          </a:p>
        </p:txBody>
      </p:sp>
      <p:sp>
        <p:nvSpPr>
          <p:cNvPr id="6" name="Alt Bilgi Yer Tutucusu 5">
            <a:extLst>
              <a:ext uri="{FF2B5EF4-FFF2-40B4-BE49-F238E27FC236}">
                <a16:creationId xmlns:a16="http://schemas.microsoft.com/office/drawing/2014/main" xmlns="" id="{7B48E77B-4E6C-4A71-8E10-36655A66708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F2352C1E-D381-4B14-A44C-F4C6B8811C95}"/>
              </a:ext>
            </a:extLst>
          </p:cNvPr>
          <p:cNvSpPr>
            <a:spLocks noGrp="1"/>
          </p:cNvSpPr>
          <p:nvPr>
            <p:ph type="sldNum" sz="quarter" idx="12"/>
          </p:nvPr>
        </p:nvSpPr>
        <p:spPr/>
        <p:txBody>
          <a:bodyPr/>
          <a:lstStyle/>
          <a:p>
            <a:fld id="{4FED7EA7-5752-4C82-BE64-2169421CAF0A}" type="slidenum">
              <a:rPr lang="tr-TR" smtClean="0"/>
              <a:t>‹#›</a:t>
            </a:fld>
            <a:endParaRPr lang="tr-TR"/>
          </a:p>
        </p:txBody>
      </p:sp>
    </p:spTree>
    <p:extLst>
      <p:ext uri="{BB962C8B-B14F-4D97-AF65-F5344CB8AC3E}">
        <p14:creationId xmlns:p14="http://schemas.microsoft.com/office/powerpoint/2010/main" val="1832550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7A1F8BB-B35D-4544-A091-CDDA9BEC760C}"/>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6A84C740-B383-41F4-A1FF-A671471DE3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xmlns="" id="{B070C53C-9A5F-4534-9DCC-13F55B292984}"/>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xmlns="" id="{1C5A7375-3C29-4531-9151-E2AD11116D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xmlns="" id="{25A0110F-76C1-4586-90C4-EF78ABA78109}"/>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xmlns="" id="{912607CA-506F-403C-839E-B549FE707CC1}"/>
              </a:ext>
            </a:extLst>
          </p:cNvPr>
          <p:cNvSpPr>
            <a:spLocks noGrp="1"/>
          </p:cNvSpPr>
          <p:nvPr>
            <p:ph type="dt" sz="half" idx="10"/>
          </p:nvPr>
        </p:nvSpPr>
        <p:spPr/>
        <p:txBody>
          <a:bodyPr/>
          <a:lstStyle/>
          <a:p>
            <a:fld id="{6AC1D4B8-D719-48E6-953E-9E118A141FBF}" type="datetimeFigureOut">
              <a:rPr lang="tr-TR" smtClean="0"/>
              <a:t>20.11.2019</a:t>
            </a:fld>
            <a:endParaRPr lang="tr-TR"/>
          </a:p>
        </p:txBody>
      </p:sp>
      <p:sp>
        <p:nvSpPr>
          <p:cNvPr id="8" name="Alt Bilgi Yer Tutucusu 7">
            <a:extLst>
              <a:ext uri="{FF2B5EF4-FFF2-40B4-BE49-F238E27FC236}">
                <a16:creationId xmlns:a16="http://schemas.microsoft.com/office/drawing/2014/main" xmlns="" id="{98C59DA7-44A0-4868-9E00-D0DE53E578C6}"/>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xmlns="" id="{93F7497A-BFDC-4F33-BBA7-D2AB3796A20D}"/>
              </a:ext>
            </a:extLst>
          </p:cNvPr>
          <p:cNvSpPr>
            <a:spLocks noGrp="1"/>
          </p:cNvSpPr>
          <p:nvPr>
            <p:ph type="sldNum" sz="quarter" idx="12"/>
          </p:nvPr>
        </p:nvSpPr>
        <p:spPr/>
        <p:txBody>
          <a:bodyPr/>
          <a:lstStyle/>
          <a:p>
            <a:fld id="{4FED7EA7-5752-4C82-BE64-2169421CAF0A}" type="slidenum">
              <a:rPr lang="tr-TR" smtClean="0"/>
              <a:t>‹#›</a:t>
            </a:fld>
            <a:endParaRPr lang="tr-TR"/>
          </a:p>
        </p:txBody>
      </p:sp>
    </p:spTree>
    <p:extLst>
      <p:ext uri="{BB962C8B-B14F-4D97-AF65-F5344CB8AC3E}">
        <p14:creationId xmlns:p14="http://schemas.microsoft.com/office/powerpoint/2010/main" val="3047925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BC46480-0052-4F60-875E-DA6AB6C0D29A}"/>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xmlns="" id="{2014F9ED-3BC0-4C29-92FE-01B12FB9A9D9}"/>
              </a:ext>
            </a:extLst>
          </p:cNvPr>
          <p:cNvSpPr>
            <a:spLocks noGrp="1"/>
          </p:cNvSpPr>
          <p:nvPr>
            <p:ph type="dt" sz="half" idx="10"/>
          </p:nvPr>
        </p:nvSpPr>
        <p:spPr/>
        <p:txBody>
          <a:bodyPr/>
          <a:lstStyle/>
          <a:p>
            <a:fld id="{6AC1D4B8-D719-48E6-953E-9E118A141FBF}" type="datetimeFigureOut">
              <a:rPr lang="tr-TR" smtClean="0"/>
              <a:t>20.11.2019</a:t>
            </a:fld>
            <a:endParaRPr lang="tr-TR"/>
          </a:p>
        </p:txBody>
      </p:sp>
      <p:sp>
        <p:nvSpPr>
          <p:cNvPr id="4" name="Alt Bilgi Yer Tutucusu 3">
            <a:extLst>
              <a:ext uri="{FF2B5EF4-FFF2-40B4-BE49-F238E27FC236}">
                <a16:creationId xmlns:a16="http://schemas.microsoft.com/office/drawing/2014/main" xmlns="" id="{04419254-A3EC-4062-9D19-64A884ACB205}"/>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xmlns="" id="{64468B8C-452A-43FF-888F-22A13CFACD1E}"/>
              </a:ext>
            </a:extLst>
          </p:cNvPr>
          <p:cNvSpPr>
            <a:spLocks noGrp="1"/>
          </p:cNvSpPr>
          <p:nvPr>
            <p:ph type="sldNum" sz="quarter" idx="12"/>
          </p:nvPr>
        </p:nvSpPr>
        <p:spPr/>
        <p:txBody>
          <a:bodyPr/>
          <a:lstStyle/>
          <a:p>
            <a:fld id="{4FED7EA7-5752-4C82-BE64-2169421CAF0A}" type="slidenum">
              <a:rPr lang="tr-TR" smtClean="0"/>
              <a:t>‹#›</a:t>
            </a:fld>
            <a:endParaRPr lang="tr-TR"/>
          </a:p>
        </p:txBody>
      </p:sp>
    </p:spTree>
    <p:extLst>
      <p:ext uri="{BB962C8B-B14F-4D97-AF65-F5344CB8AC3E}">
        <p14:creationId xmlns:p14="http://schemas.microsoft.com/office/powerpoint/2010/main" val="3371691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xmlns="" id="{BAC0AEF9-0C33-43F1-87F9-B0ED87963418}"/>
              </a:ext>
            </a:extLst>
          </p:cNvPr>
          <p:cNvSpPr>
            <a:spLocks noGrp="1"/>
          </p:cNvSpPr>
          <p:nvPr>
            <p:ph type="dt" sz="half" idx="10"/>
          </p:nvPr>
        </p:nvSpPr>
        <p:spPr/>
        <p:txBody>
          <a:bodyPr/>
          <a:lstStyle/>
          <a:p>
            <a:fld id="{6AC1D4B8-D719-48E6-953E-9E118A141FBF}" type="datetimeFigureOut">
              <a:rPr lang="tr-TR" smtClean="0"/>
              <a:t>20.11.2019</a:t>
            </a:fld>
            <a:endParaRPr lang="tr-TR"/>
          </a:p>
        </p:txBody>
      </p:sp>
      <p:sp>
        <p:nvSpPr>
          <p:cNvPr id="3" name="Alt Bilgi Yer Tutucusu 2">
            <a:extLst>
              <a:ext uri="{FF2B5EF4-FFF2-40B4-BE49-F238E27FC236}">
                <a16:creationId xmlns:a16="http://schemas.microsoft.com/office/drawing/2014/main" xmlns="" id="{22DC81C6-B65B-4D7E-AEBF-73D4B735C8D7}"/>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xmlns="" id="{8D346CD6-C4EC-4EA7-8967-446F2D0113DC}"/>
              </a:ext>
            </a:extLst>
          </p:cNvPr>
          <p:cNvSpPr>
            <a:spLocks noGrp="1"/>
          </p:cNvSpPr>
          <p:nvPr>
            <p:ph type="sldNum" sz="quarter" idx="12"/>
          </p:nvPr>
        </p:nvSpPr>
        <p:spPr/>
        <p:txBody>
          <a:bodyPr/>
          <a:lstStyle/>
          <a:p>
            <a:fld id="{4FED7EA7-5752-4C82-BE64-2169421CAF0A}" type="slidenum">
              <a:rPr lang="tr-TR" smtClean="0"/>
              <a:t>‹#›</a:t>
            </a:fld>
            <a:endParaRPr lang="tr-TR"/>
          </a:p>
        </p:txBody>
      </p:sp>
    </p:spTree>
    <p:extLst>
      <p:ext uri="{BB962C8B-B14F-4D97-AF65-F5344CB8AC3E}">
        <p14:creationId xmlns:p14="http://schemas.microsoft.com/office/powerpoint/2010/main" val="2832007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6A875F0-9F96-4CAB-A31A-E8C54BCD56B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62C7C3CC-23AF-4358-BDEC-269209A0FB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xmlns="" id="{D4A3EC72-E224-4CE8-9288-B6EE046FA5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461B640A-F0CB-419E-B189-FDCB1DA3F46A}"/>
              </a:ext>
            </a:extLst>
          </p:cNvPr>
          <p:cNvSpPr>
            <a:spLocks noGrp="1"/>
          </p:cNvSpPr>
          <p:nvPr>
            <p:ph type="dt" sz="half" idx="10"/>
          </p:nvPr>
        </p:nvSpPr>
        <p:spPr/>
        <p:txBody>
          <a:bodyPr/>
          <a:lstStyle/>
          <a:p>
            <a:fld id="{6AC1D4B8-D719-48E6-953E-9E118A141FBF}" type="datetimeFigureOut">
              <a:rPr lang="tr-TR" smtClean="0"/>
              <a:t>20.11.2019</a:t>
            </a:fld>
            <a:endParaRPr lang="tr-TR"/>
          </a:p>
        </p:txBody>
      </p:sp>
      <p:sp>
        <p:nvSpPr>
          <p:cNvPr id="6" name="Alt Bilgi Yer Tutucusu 5">
            <a:extLst>
              <a:ext uri="{FF2B5EF4-FFF2-40B4-BE49-F238E27FC236}">
                <a16:creationId xmlns:a16="http://schemas.microsoft.com/office/drawing/2014/main" xmlns="" id="{15E46979-019A-4591-B2F5-14ACF76DCDB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F3504789-ED7B-4D0D-B546-EEFE80047EE5}"/>
              </a:ext>
            </a:extLst>
          </p:cNvPr>
          <p:cNvSpPr>
            <a:spLocks noGrp="1"/>
          </p:cNvSpPr>
          <p:nvPr>
            <p:ph type="sldNum" sz="quarter" idx="12"/>
          </p:nvPr>
        </p:nvSpPr>
        <p:spPr/>
        <p:txBody>
          <a:bodyPr/>
          <a:lstStyle/>
          <a:p>
            <a:fld id="{4FED7EA7-5752-4C82-BE64-2169421CAF0A}" type="slidenum">
              <a:rPr lang="tr-TR" smtClean="0"/>
              <a:t>‹#›</a:t>
            </a:fld>
            <a:endParaRPr lang="tr-TR"/>
          </a:p>
        </p:txBody>
      </p:sp>
    </p:spTree>
    <p:extLst>
      <p:ext uri="{BB962C8B-B14F-4D97-AF65-F5344CB8AC3E}">
        <p14:creationId xmlns:p14="http://schemas.microsoft.com/office/powerpoint/2010/main" val="12155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B458EB8-A1BC-496D-927D-3E13A8C13B9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xmlns="" id="{1564B022-2BCD-45BC-BB46-3D3DCEB177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xmlns="" id="{E40BA79D-C255-47EC-BDAE-16C043742A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22AE1638-DD59-48BB-9E3F-E5A557551DE6}"/>
              </a:ext>
            </a:extLst>
          </p:cNvPr>
          <p:cNvSpPr>
            <a:spLocks noGrp="1"/>
          </p:cNvSpPr>
          <p:nvPr>
            <p:ph type="dt" sz="half" idx="10"/>
          </p:nvPr>
        </p:nvSpPr>
        <p:spPr/>
        <p:txBody>
          <a:bodyPr/>
          <a:lstStyle/>
          <a:p>
            <a:fld id="{6AC1D4B8-D719-48E6-953E-9E118A141FBF}" type="datetimeFigureOut">
              <a:rPr lang="tr-TR" smtClean="0"/>
              <a:t>20.11.2019</a:t>
            </a:fld>
            <a:endParaRPr lang="tr-TR"/>
          </a:p>
        </p:txBody>
      </p:sp>
      <p:sp>
        <p:nvSpPr>
          <p:cNvPr id="6" name="Alt Bilgi Yer Tutucusu 5">
            <a:extLst>
              <a:ext uri="{FF2B5EF4-FFF2-40B4-BE49-F238E27FC236}">
                <a16:creationId xmlns:a16="http://schemas.microsoft.com/office/drawing/2014/main" xmlns="" id="{6B9F3B2D-B24F-405E-8A57-949EDDA4EEB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8DA81778-1DA5-47FD-8FAF-61E301F7D084}"/>
              </a:ext>
            </a:extLst>
          </p:cNvPr>
          <p:cNvSpPr>
            <a:spLocks noGrp="1"/>
          </p:cNvSpPr>
          <p:nvPr>
            <p:ph type="sldNum" sz="quarter" idx="12"/>
          </p:nvPr>
        </p:nvSpPr>
        <p:spPr/>
        <p:txBody>
          <a:bodyPr/>
          <a:lstStyle/>
          <a:p>
            <a:fld id="{4FED7EA7-5752-4C82-BE64-2169421CAF0A}" type="slidenum">
              <a:rPr lang="tr-TR" smtClean="0"/>
              <a:t>‹#›</a:t>
            </a:fld>
            <a:endParaRPr lang="tr-TR"/>
          </a:p>
        </p:txBody>
      </p:sp>
    </p:spTree>
    <p:extLst>
      <p:ext uri="{BB962C8B-B14F-4D97-AF65-F5344CB8AC3E}">
        <p14:creationId xmlns:p14="http://schemas.microsoft.com/office/powerpoint/2010/main" val="602090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1000"/>
            <a:lum/>
          </a:blip>
          <a:srcRect/>
          <a:tile tx="0" ty="0" sx="100000" sy="100000" flip="none" algn="tl"/>
        </a:blip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xmlns="" id="{FDF05C3A-79B1-48A6-B6C5-C0BB884193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DA0F3C56-DC9E-4975-8DB3-13C4601D3F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EA56DAAA-1452-4D3F-A672-43C64AFA33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C1D4B8-D719-48E6-953E-9E118A141FBF}" type="datetimeFigureOut">
              <a:rPr lang="tr-TR" smtClean="0"/>
              <a:t>20.11.2019</a:t>
            </a:fld>
            <a:endParaRPr lang="tr-TR"/>
          </a:p>
        </p:txBody>
      </p:sp>
      <p:sp>
        <p:nvSpPr>
          <p:cNvPr id="5" name="Alt Bilgi Yer Tutucusu 4">
            <a:extLst>
              <a:ext uri="{FF2B5EF4-FFF2-40B4-BE49-F238E27FC236}">
                <a16:creationId xmlns:a16="http://schemas.microsoft.com/office/drawing/2014/main" xmlns="" id="{96547C1E-8AA8-446D-B998-1ED22ABD36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xmlns="" id="{C2916524-F31E-44B9-93E9-B17F87255F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ED7EA7-5752-4C82-BE64-2169421CAF0A}" type="slidenum">
              <a:rPr lang="tr-TR" smtClean="0"/>
              <a:t>‹#›</a:t>
            </a:fld>
            <a:endParaRPr lang="tr-TR"/>
          </a:p>
        </p:txBody>
      </p:sp>
    </p:spTree>
    <p:extLst>
      <p:ext uri="{BB962C8B-B14F-4D97-AF65-F5344CB8AC3E}">
        <p14:creationId xmlns:p14="http://schemas.microsoft.com/office/powerpoint/2010/main" val="3335097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a:extLst>
              <a:ext uri="{FF2B5EF4-FFF2-40B4-BE49-F238E27FC236}">
                <a16:creationId xmlns:a16="http://schemas.microsoft.com/office/drawing/2014/main" xmlns="" id="{71E5014F-D9FC-4822-88FC-B81369837B95}"/>
              </a:ext>
            </a:extLst>
          </p:cNvPr>
          <p:cNvSpPr>
            <a:spLocks noGrp="1"/>
          </p:cNvSpPr>
          <p:nvPr>
            <p:ph type="ctrTitle"/>
          </p:nvPr>
        </p:nvSpPr>
        <p:spPr>
          <a:xfrm>
            <a:off x="1524000" y="794479"/>
            <a:ext cx="9144000" cy="1588957"/>
          </a:xfrm>
        </p:spPr>
        <p:txBody>
          <a:bodyPr/>
          <a:lstStyle/>
          <a:p>
            <a:r>
              <a:rPr lang="tr-TR" dirty="0">
                <a:solidFill>
                  <a:srgbClr val="FF0000"/>
                </a:solidFill>
                <a:latin typeface="Arial Black" panose="020B0A04020102020204" pitchFamily="34" charset="0"/>
              </a:rPr>
              <a:t>5. ÜNİTE </a:t>
            </a:r>
          </a:p>
        </p:txBody>
      </p:sp>
      <p:sp>
        <p:nvSpPr>
          <p:cNvPr id="4" name="Alt Başlık 3">
            <a:extLst>
              <a:ext uri="{FF2B5EF4-FFF2-40B4-BE49-F238E27FC236}">
                <a16:creationId xmlns:a16="http://schemas.microsoft.com/office/drawing/2014/main" xmlns="" id="{9A3435E1-515C-4892-8E9A-ED12FB90A3FE}"/>
              </a:ext>
            </a:extLst>
          </p:cNvPr>
          <p:cNvSpPr>
            <a:spLocks noGrp="1"/>
          </p:cNvSpPr>
          <p:nvPr>
            <p:ph type="subTitle" idx="1"/>
          </p:nvPr>
        </p:nvSpPr>
        <p:spPr>
          <a:xfrm>
            <a:off x="1524000" y="3429000"/>
            <a:ext cx="9144000" cy="1828800"/>
          </a:xfrm>
        </p:spPr>
        <p:txBody>
          <a:bodyPr>
            <a:normAutofit/>
          </a:bodyPr>
          <a:lstStyle/>
          <a:p>
            <a:r>
              <a:rPr lang="tr-TR" sz="3200" dirty="0">
                <a:solidFill>
                  <a:srgbClr val="FF0000"/>
                </a:solidFill>
                <a:latin typeface="Arial Black" panose="020B0A04020102020204" pitchFamily="34" charset="0"/>
              </a:rPr>
              <a:t>Rezervasyon Süreci </a:t>
            </a:r>
          </a:p>
        </p:txBody>
      </p:sp>
    </p:spTree>
    <p:extLst>
      <p:ext uri="{BB962C8B-B14F-4D97-AF65-F5344CB8AC3E}">
        <p14:creationId xmlns:p14="http://schemas.microsoft.com/office/powerpoint/2010/main" val="4239223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3EB8589-6F01-4633-9057-C086F646A054}"/>
              </a:ext>
            </a:extLst>
          </p:cNvPr>
          <p:cNvSpPr>
            <a:spLocks noGrp="1"/>
          </p:cNvSpPr>
          <p:nvPr>
            <p:ph type="title"/>
          </p:nvPr>
        </p:nvSpPr>
        <p:spPr>
          <a:xfrm>
            <a:off x="7854846" y="1828800"/>
            <a:ext cx="3693825" cy="2560118"/>
          </a:xfrm>
        </p:spPr>
        <p:txBody>
          <a:bodyPr>
            <a:noAutofit/>
          </a:bodyPr>
          <a:lstStyle/>
          <a:p>
            <a:r>
              <a:rPr lang="tr-TR" sz="2800" dirty="0">
                <a:latin typeface="+mn-lt"/>
              </a:rPr>
              <a:t>Kaynak: Metin DERELİ, Otel İşletmeciliğinde Ön Büro, Turban Turizm A.Ş., Eğitim Başkanlığı, Ankara-1989, s. 104.</a:t>
            </a:r>
          </a:p>
        </p:txBody>
      </p:sp>
      <p:pic>
        <p:nvPicPr>
          <p:cNvPr id="5" name="İçerik Yer Tutucusu 4">
            <a:extLst>
              <a:ext uri="{FF2B5EF4-FFF2-40B4-BE49-F238E27FC236}">
                <a16:creationId xmlns:a16="http://schemas.microsoft.com/office/drawing/2014/main" xmlns="" id="{9BF43ED8-5FF5-4EC5-BDA5-B6E0A68DE22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7727" t="32519" r="11596" b="28410"/>
          <a:stretch/>
        </p:blipFill>
        <p:spPr>
          <a:xfrm>
            <a:off x="130946" y="254833"/>
            <a:ext cx="7139284" cy="6355829"/>
          </a:xfrm>
        </p:spPr>
      </p:pic>
    </p:spTree>
    <p:extLst>
      <p:ext uri="{BB962C8B-B14F-4D97-AF65-F5344CB8AC3E}">
        <p14:creationId xmlns:p14="http://schemas.microsoft.com/office/powerpoint/2010/main" val="4110930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480C816-50E2-4627-AA2B-886DB65E12C4}"/>
              </a:ext>
            </a:extLst>
          </p:cNvPr>
          <p:cNvSpPr>
            <a:spLocks noGrp="1"/>
          </p:cNvSpPr>
          <p:nvPr>
            <p:ph type="title"/>
          </p:nvPr>
        </p:nvSpPr>
        <p:spPr>
          <a:xfrm>
            <a:off x="7420131" y="1978702"/>
            <a:ext cx="4317167" cy="2383437"/>
          </a:xfrm>
        </p:spPr>
        <p:txBody>
          <a:bodyPr>
            <a:noAutofit/>
          </a:bodyPr>
          <a:lstStyle/>
          <a:p>
            <a:r>
              <a:rPr lang="tr-TR" sz="2400" dirty="0">
                <a:latin typeface="Arial Black" panose="020B0A04020102020204" pitchFamily="34" charset="0"/>
              </a:rPr>
              <a:t>Kaynak: Metin DERELİ, Otel İşletmeciliğinde Ön Büro, Turban Turizm A.Ş., Eğitim Başkanlığı, Ankara-1989, s. 104.</a:t>
            </a:r>
          </a:p>
        </p:txBody>
      </p:sp>
      <p:pic>
        <p:nvPicPr>
          <p:cNvPr id="5" name="İçerik Yer Tutucusu 4">
            <a:extLst>
              <a:ext uri="{FF2B5EF4-FFF2-40B4-BE49-F238E27FC236}">
                <a16:creationId xmlns:a16="http://schemas.microsoft.com/office/drawing/2014/main" xmlns="" id="{DD67D977-E98C-4D24-BAAF-E584348309D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1008" t="27287" r="5088" b="29306"/>
          <a:stretch/>
        </p:blipFill>
        <p:spPr>
          <a:xfrm>
            <a:off x="254831" y="179882"/>
            <a:ext cx="6805535" cy="6322772"/>
          </a:xfrm>
        </p:spPr>
      </p:pic>
    </p:spTree>
    <p:extLst>
      <p:ext uri="{BB962C8B-B14F-4D97-AF65-F5344CB8AC3E}">
        <p14:creationId xmlns:p14="http://schemas.microsoft.com/office/powerpoint/2010/main" val="3984408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C6EE2FD-18D0-4D0F-AB88-5531595ED649}"/>
              </a:ext>
            </a:extLst>
          </p:cNvPr>
          <p:cNvSpPr>
            <a:spLocks noGrp="1"/>
          </p:cNvSpPr>
          <p:nvPr>
            <p:ph type="title"/>
          </p:nvPr>
        </p:nvSpPr>
        <p:spPr>
          <a:xfrm>
            <a:off x="0" y="0"/>
            <a:ext cx="10359452" cy="804108"/>
          </a:xfrm>
        </p:spPr>
        <p:txBody>
          <a:bodyPr>
            <a:normAutofit/>
          </a:bodyPr>
          <a:lstStyle/>
          <a:p>
            <a:r>
              <a:rPr lang="tr-TR" sz="3200" dirty="0">
                <a:solidFill>
                  <a:srgbClr val="FF0000"/>
                </a:solidFill>
                <a:latin typeface="Arial Black" panose="020B0A04020102020204" pitchFamily="34" charset="0"/>
              </a:rPr>
              <a:t>Rezervasyonun Teyit (Konfirme) Edilmesi :</a:t>
            </a:r>
          </a:p>
        </p:txBody>
      </p:sp>
      <p:sp>
        <p:nvSpPr>
          <p:cNvPr id="3" name="İçerik Yer Tutucusu 2">
            <a:extLst>
              <a:ext uri="{FF2B5EF4-FFF2-40B4-BE49-F238E27FC236}">
                <a16:creationId xmlns:a16="http://schemas.microsoft.com/office/drawing/2014/main" xmlns="" id="{44A07A37-F9A6-418A-8F6B-D95684EA18CE}"/>
              </a:ext>
            </a:extLst>
          </p:cNvPr>
          <p:cNvSpPr>
            <a:spLocks noGrp="1"/>
          </p:cNvSpPr>
          <p:nvPr>
            <p:ph idx="1"/>
          </p:nvPr>
        </p:nvSpPr>
        <p:spPr>
          <a:xfrm>
            <a:off x="534649" y="1645169"/>
            <a:ext cx="11122702" cy="4257207"/>
          </a:xfrm>
        </p:spPr>
        <p:txBody>
          <a:bodyPr/>
          <a:lstStyle/>
          <a:p>
            <a:r>
              <a:rPr lang="tr-TR" dirty="0">
                <a:solidFill>
                  <a:srgbClr val="00B050"/>
                </a:solidFill>
              </a:rPr>
              <a:t>Rezervasyonun konfirmasyonu, otellerin rezervasyonu kabul ettiklerini ve istenen hizmetleri sunmayı taahhüt ettiklerini belirten bir anlaşmadır.</a:t>
            </a:r>
          </a:p>
          <a:p>
            <a:r>
              <a:rPr lang="tr-TR" dirty="0">
                <a:solidFill>
                  <a:srgbClr val="00B050"/>
                </a:solidFill>
              </a:rPr>
              <a:t> Rezervasyonunu kesinleştiren kişi teyit (konfirmasyon) yazısı isteyebilir. Rezervasyon teyit formu iki nüsha halinde düzenlenir. Formun bir nüshası konuğa gönderilir diğeri ise ilgili rezervasyon formuna eklenerek dosyalanır. Konuk otele gelirken, her türlü yanlışlığı önlemek amacıyla rezervasyon teyit formunu yanında getirmelidir.</a:t>
            </a:r>
          </a:p>
        </p:txBody>
      </p:sp>
    </p:spTree>
    <p:extLst>
      <p:ext uri="{BB962C8B-B14F-4D97-AF65-F5344CB8AC3E}">
        <p14:creationId xmlns:p14="http://schemas.microsoft.com/office/powerpoint/2010/main" val="1277647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822C8E6-8EF6-459A-85D7-9B57EE105D1F}"/>
              </a:ext>
            </a:extLst>
          </p:cNvPr>
          <p:cNvSpPr>
            <a:spLocks noGrp="1"/>
          </p:cNvSpPr>
          <p:nvPr>
            <p:ph type="title"/>
          </p:nvPr>
        </p:nvSpPr>
        <p:spPr>
          <a:xfrm>
            <a:off x="7510072" y="1409075"/>
            <a:ext cx="4082322" cy="2863122"/>
          </a:xfrm>
        </p:spPr>
        <p:txBody>
          <a:bodyPr>
            <a:normAutofit/>
          </a:bodyPr>
          <a:lstStyle/>
          <a:p>
            <a:r>
              <a:rPr lang="tr-TR" sz="2800" dirty="0">
                <a:latin typeface="+mn-lt"/>
              </a:rPr>
              <a:t>Kaynak: Sabah Kozak, (1995); Otel İşletmelerinde Ön Büro Yönetimi, Anadolu Üniversitesi Yayını, Eskişehir, s. 70.</a:t>
            </a:r>
          </a:p>
        </p:txBody>
      </p:sp>
      <p:pic>
        <p:nvPicPr>
          <p:cNvPr id="5" name="İçerik Yer Tutucusu 4">
            <a:extLst>
              <a:ext uri="{FF2B5EF4-FFF2-40B4-BE49-F238E27FC236}">
                <a16:creationId xmlns:a16="http://schemas.microsoft.com/office/drawing/2014/main" xmlns="" id="{FE4F8302-4B84-4205-AEAD-8237BD471F2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4591" t="22899" r="10071" b="27106"/>
          <a:stretch/>
        </p:blipFill>
        <p:spPr>
          <a:xfrm>
            <a:off x="224852" y="209862"/>
            <a:ext cx="6801814" cy="6400799"/>
          </a:xfrm>
        </p:spPr>
      </p:pic>
    </p:spTree>
    <p:extLst>
      <p:ext uri="{BB962C8B-B14F-4D97-AF65-F5344CB8AC3E}">
        <p14:creationId xmlns:p14="http://schemas.microsoft.com/office/powerpoint/2010/main" val="2803523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6C91CAF-2450-426F-A447-DABAC3D62B20}"/>
              </a:ext>
            </a:extLst>
          </p:cNvPr>
          <p:cNvSpPr>
            <a:spLocks noGrp="1"/>
          </p:cNvSpPr>
          <p:nvPr>
            <p:ph type="title"/>
          </p:nvPr>
        </p:nvSpPr>
        <p:spPr>
          <a:xfrm>
            <a:off x="0" y="0"/>
            <a:ext cx="10515600" cy="1004341"/>
          </a:xfrm>
        </p:spPr>
        <p:txBody>
          <a:bodyPr>
            <a:normAutofit/>
          </a:bodyPr>
          <a:lstStyle/>
          <a:p>
            <a:r>
              <a:rPr lang="en-US" sz="3200" dirty="0" err="1">
                <a:solidFill>
                  <a:srgbClr val="FF0000"/>
                </a:solidFill>
                <a:latin typeface="Arial Black" panose="020B0A04020102020204" pitchFamily="34" charset="0"/>
              </a:rPr>
              <a:t>Fazla</a:t>
            </a:r>
            <a:r>
              <a:rPr lang="en-US" sz="3200" dirty="0">
                <a:solidFill>
                  <a:srgbClr val="FF0000"/>
                </a:solidFill>
                <a:latin typeface="Arial Black" panose="020B0A04020102020204" pitchFamily="34" charset="0"/>
              </a:rPr>
              <a:t> </a:t>
            </a:r>
            <a:r>
              <a:rPr lang="en-US" sz="3200" dirty="0" err="1">
                <a:solidFill>
                  <a:srgbClr val="FF0000"/>
                </a:solidFill>
                <a:latin typeface="Arial Black" panose="020B0A04020102020204" pitchFamily="34" charset="0"/>
              </a:rPr>
              <a:t>Rezervasyon</a:t>
            </a:r>
            <a:r>
              <a:rPr lang="en-US" sz="3200" dirty="0">
                <a:solidFill>
                  <a:srgbClr val="FF0000"/>
                </a:solidFill>
                <a:latin typeface="Arial Black" panose="020B0A04020102020204" pitchFamily="34" charset="0"/>
              </a:rPr>
              <a:t> (Over Booking) Durumu</a:t>
            </a:r>
            <a:r>
              <a:rPr lang="tr-TR" sz="3200" dirty="0">
                <a:solidFill>
                  <a:srgbClr val="FF0000"/>
                </a:solidFill>
                <a:latin typeface="Arial Black" panose="020B0A04020102020204" pitchFamily="34" charset="0"/>
              </a:rPr>
              <a:t> :</a:t>
            </a:r>
          </a:p>
        </p:txBody>
      </p:sp>
      <p:sp>
        <p:nvSpPr>
          <p:cNvPr id="3" name="İçerik Yer Tutucusu 2">
            <a:extLst>
              <a:ext uri="{FF2B5EF4-FFF2-40B4-BE49-F238E27FC236}">
                <a16:creationId xmlns:a16="http://schemas.microsoft.com/office/drawing/2014/main" xmlns="" id="{401C21CA-2B81-452D-B908-70CBE35AAA16}"/>
              </a:ext>
            </a:extLst>
          </p:cNvPr>
          <p:cNvSpPr>
            <a:spLocks noGrp="1"/>
          </p:cNvSpPr>
          <p:nvPr>
            <p:ph idx="1"/>
          </p:nvPr>
        </p:nvSpPr>
        <p:spPr>
          <a:xfrm>
            <a:off x="622092" y="1738858"/>
            <a:ext cx="10740452" cy="4003389"/>
          </a:xfrm>
        </p:spPr>
        <p:txBody>
          <a:bodyPr>
            <a:normAutofit/>
          </a:bodyPr>
          <a:lstStyle/>
          <a:p>
            <a:r>
              <a:rPr lang="tr-TR" sz="3200" dirty="0">
                <a:solidFill>
                  <a:schemeClr val="accent2">
                    <a:lumMod val="50000"/>
                  </a:schemeClr>
                </a:solidFill>
              </a:rPr>
              <a:t>Otel yönetimleri daha önceki yıllara ait tecrübelerini doluluk iptal ve gelmeme raporlarını dikkate alarak, fazla rezervasyon riskine girebilirler. Uluslar arası otel işletmeciliğinde fazla rezervasyon oranı %5 ile %13 arasında değişebilmektedir. </a:t>
            </a:r>
            <a:r>
              <a:rPr lang="tr-TR" sz="3200" dirty="0" err="1">
                <a:solidFill>
                  <a:schemeClr val="accent2">
                    <a:lumMod val="50000"/>
                  </a:schemeClr>
                </a:solidFill>
              </a:rPr>
              <a:t>Over</a:t>
            </a:r>
            <a:r>
              <a:rPr lang="tr-TR" sz="3200" dirty="0">
                <a:solidFill>
                  <a:schemeClr val="accent2">
                    <a:lumMod val="50000"/>
                  </a:schemeClr>
                </a:solidFill>
              </a:rPr>
              <a:t> </a:t>
            </a:r>
            <a:r>
              <a:rPr lang="tr-TR" sz="3200" dirty="0" err="1">
                <a:solidFill>
                  <a:schemeClr val="accent2">
                    <a:lumMod val="50000"/>
                  </a:schemeClr>
                </a:solidFill>
              </a:rPr>
              <a:t>booking</a:t>
            </a:r>
            <a:r>
              <a:rPr lang="tr-TR" sz="3200" dirty="0">
                <a:solidFill>
                  <a:schemeClr val="accent2">
                    <a:lumMod val="50000"/>
                  </a:schemeClr>
                </a:solidFill>
              </a:rPr>
              <a:t> otel yönetimi ve rezervasyon ofisince oldukça riskli bir konudur. Bu riskin boyutlarını bir örnekle açıklayalım.</a:t>
            </a:r>
          </a:p>
        </p:txBody>
      </p:sp>
    </p:spTree>
    <p:extLst>
      <p:ext uri="{BB962C8B-B14F-4D97-AF65-F5344CB8AC3E}">
        <p14:creationId xmlns:p14="http://schemas.microsoft.com/office/powerpoint/2010/main" val="1598895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F379833-C2F6-4E35-AF10-BC66D49DBD8B}"/>
              </a:ext>
            </a:extLst>
          </p:cNvPr>
          <p:cNvSpPr>
            <a:spLocks noGrp="1"/>
          </p:cNvSpPr>
          <p:nvPr>
            <p:ph type="title"/>
          </p:nvPr>
        </p:nvSpPr>
        <p:spPr>
          <a:xfrm>
            <a:off x="0" y="0"/>
            <a:ext cx="10515600" cy="1214203"/>
          </a:xfrm>
        </p:spPr>
        <p:txBody>
          <a:bodyPr>
            <a:normAutofit/>
          </a:bodyPr>
          <a:lstStyle/>
          <a:p>
            <a:r>
              <a:rPr lang="tr-TR" sz="2800" dirty="0">
                <a:solidFill>
                  <a:srgbClr val="FF0000"/>
                </a:solidFill>
                <a:latin typeface="Arial Black" panose="020B0A04020102020204" pitchFamily="34" charset="0"/>
              </a:rPr>
              <a:t>Otelin </a:t>
            </a:r>
            <a:r>
              <a:rPr lang="tr-TR" sz="2800" dirty="0" err="1">
                <a:solidFill>
                  <a:srgbClr val="FF0000"/>
                </a:solidFill>
                <a:latin typeface="Arial Black" panose="020B0A04020102020204" pitchFamily="34" charset="0"/>
              </a:rPr>
              <a:t>Short’a</a:t>
            </a:r>
            <a:r>
              <a:rPr lang="tr-TR" sz="2800" dirty="0">
                <a:solidFill>
                  <a:srgbClr val="FF0000"/>
                </a:solidFill>
                <a:latin typeface="Arial Black" panose="020B0A04020102020204" pitchFamily="34" charset="0"/>
              </a:rPr>
              <a:t> (Dara) Düşmesi :</a:t>
            </a:r>
          </a:p>
        </p:txBody>
      </p:sp>
      <p:sp>
        <p:nvSpPr>
          <p:cNvPr id="3" name="İçerik Yer Tutucusu 2">
            <a:extLst>
              <a:ext uri="{FF2B5EF4-FFF2-40B4-BE49-F238E27FC236}">
                <a16:creationId xmlns:a16="http://schemas.microsoft.com/office/drawing/2014/main" xmlns="" id="{092D39A9-F4D8-442B-82C6-68A840C5A61C}"/>
              </a:ext>
            </a:extLst>
          </p:cNvPr>
          <p:cNvSpPr>
            <a:spLocks noGrp="1"/>
          </p:cNvSpPr>
          <p:nvPr>
            <p:ph idx="1"/>
          </p:nvPr>
        </p:nvSpPr>
        <p:spPr>
          <a:xfrm>
            <a:off x="1199214" y="1693889"/>
            <a:ext cx="10043410" cy="3176262"/>
          </a:xfrm>
        </p:spPr>
        <p:txBody>
          <a:bodyPr/>
          <a:lstStyle/>
          <a:p>
            <a:r>
              <a:rPr lang="tr-TR" dirty="0">
                <a:solidFill>
                  <a:schemeClr val="accent2">
                    <a:lumMod val="50000"/>
                  </a:schemeClr>
                </a:solidFill>
              </a:rPr>
              <a:t>İşletmelerin herhangi bir tarih için rezervasyon iptalleri olur düşüncesiyle kapasitenin üzerinde fazla rezervasyon alması (</a:t>
            </a:r>
            <a:r>
              <a:rPr lang="tr-TR" dirty="0" err="1">
                <a:solidFill>
                  <a:schemeClr val="accent2">
                    <a:lumMod val="50000"/>
                  </a:schemeClr>
                </a:solidFill>
              </a:rPr>
              <a:t>Overbooking</a:t>
            </a:r>
            <a:r>
              <a:rPr lang="tr-TR" dirty="0">
                <a:solidFill>
                  <a:schemeClr val="accent2">
                    <a:lumMod val="50000"/>
                  </a:schemeClr>
                </a:solidFill>
              </a:rPr>
              <a:t>), fakat aynı tarihte herhangi bir rezervasyon iptali olmayarak işletmenin mevcut talebi karşılayamaz duruma düşmesine “konaklama işletmesinin </a:t>
            </a:r>
            <a:r>
              <a:rPr lang="tr-TR" dirty="0" err="1">
                <a:solidFill>
                  <a:schemeClr val="accent2">
                    <a:lumMod val="50000"/>
                  </a:schemeClr>
                </a:solidFill>
              </a:rPr>
              <a:t>Short’a</a:t>
            </a:r>
            <a:r>
              <a:rPr lang="tr-TR" dirty="0">
                <a:solidFill>
                  <a:schemeClr val="accent2">
                    <a:lumMod val="50000"/>
                  </a:schemeClr>
                </a:solidFill>
              </a:rPr>
              <a:t> düşmesi” adı verilir.</a:t>
            </a:r>
          </a:p>
        </p:txBody>
      </p:sp>
    </p:spTree>
    <p:extLst>
      <p:ext uri="{BB962C8B-B14F-4D97-AF65-F5344CB8AC3E}">
        <p14:creationId xmlns:p14="http://schemas.microsoft.com/office/powerpoint/2010/main" val="3076139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C557F8F-B782-43B1-B429-597D6558F947}"/>
              </a:ext>
            </a:extLst>
          </p:cNvPr>
          <p:cNvSpPr>
            <a:spLocks noGrp="1"/>
          </p:cNvSpPr>
          <p:nvPr>
            <p:ph type="title"/>
          </p:nvPr>
        </p:nvSpPr>
        <p:spPr>
          <a:xfrm>
            <a:off x="0" y="18255"/>
            <a:ext cx="9623685" cy="926125"/>
          </a:xfrm>
        </p:spPr>
        <p:txBody>
          <a:bodyPr>
            <a:normAutofit/>
          </a:bodyPr>
          <a:lstStyle/>
          <a:p>
            <a:r>
              <a:rPr lang="tr-TR" sz="2800" dirty="0">
                <a:solidFill>
                  <a:srgbClr val="FF0000"/>
                </a:solidFill>
                <a:latin typeface="Arial Black" panose="020B0A04020102020204" pitchFamily="34" charset="0"/>
              </a:rPr>
              <a:t>Rezervasyon Takip Şekilleri :</a:t>
            </a:r>
          </a:p>
        </p:txBody>
      </p:sp>
      <p:sp>
        <p:nvSpPr>
          <p:cNvPr id="3" name="İçerik Yer Tutucusu 2">
            <a:extLst>
              <a:ext uri="{FF2B5EF4-FFF2-40B4-BE49-F238E27FC236}">
                <a16:creationId xmlns:a16="http://schemas.microsoft.com/office/drawing/2014/main" xmlns="" id="{7C45FD06-6876-442D-8A86-F1975CF55012}"/>
              </a:ext>
            </a:extLst>
          </p:cNvPr>
          <p:cNvSpPr>
            <a:spLocks noGrp="1"/>
          </p:cNvSpPr>
          <p:nvPr>
            <p:ph idx="1"/>
          </p:nvPr>
        </p:nvSpPr>
        <p:spPr>
          <a:xfrm>
            <a:off x="489053" y="1784885"/>
            <a:ext cx="11213893" cy="3956348"/>
          </a:xfrm>
        </p:spPr>
        <p:txBody>
          <a:bodyPr/>
          <a:lstStyle/>
          <a:p>
            <a:pPr marL="0" indent="0">
              <a:buNone/>
            </a:pPr>
            <a:r>
              <a:rPr lang="tr-TR" dirty="0">
                <a:solidFill>
                  <a:schemeClr val="accent1">
                    <a:lumMod val="50000"/>
                  </a:schemeClr>
                </a:solidFill>
              </a:rPr>
              <a:t>   Rezervasyon, hizmeti alacak olan müşteri ile otelci arasında yapılan bir akittir. Ülkemiz kanunlarında işletmeci ile müşteri arasında ‘Serbest Akit İlkesi’ benimsenmiştir.</a:t>
            </a:r>
          </a:p>
          <a:p>
            <a:pPr marL="0" indent="0">
              <a:buNone/>
            </a:pPr>
            <a:r>
              <a:rPr lang="tr-TR" dirty="0">
                <a:solidFill>
                  <a:schemeClr val="accent1">
                    <a:lumMod val="50000"/>
                  </a:schemeClr>
                </a:solidFill>
              </a:rPr>
              <a:t>    Otel işletmesi ile müşteriler karşılıklı olarak serbestçe anlaşmaları konusunda serbest bırakılmışlardır. Turizm kavramının çok geniş bir uygulama alanına sahip olması nedeniyle sınırlanmamış aksine gelişmesi benimsenmiştir. Kanunlarla ise anlaşmazlık durumlarında sorunları çözmek amaçlanmıştır. </a:t>
            </a:r>
          </a:p>
        </p:txBody>
      </p:sp>
    </p:spTree>
    <p:extLst>
      <p:ext uri="{BB962C8B-B14F-4D97-AF65-F5344CB8AC3E}">
        <p14:creationId xmlns:p14="http://schemas.microsoft.com/office/powerpoint/2010/main" val="745805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6F9556D-8D3A-42AD-81DE-7FAA94C05197}"/>
              </a:ext>
            </a:extLst>
          </p:cNvPr>
          <p:cNvSpPr>
            <a:spLocks noGrp="1"/>
          </p:cNvSpPr>
          <p:nvPr>
            <p:ph type="title"/>
          </p:nvPr>
        </p:nvSpPr>
        <p:spPr>
          <a:xfrm>
            <a:off x="133662" y="0"/>
            <a:ext cx="9340121" cy="924029"/>
          </a:xfrm>
        </p:spPr>
        <p:txBody>
          <a:bodyPr>
            <a:normAutofit/>
          </a:bodyPr>
          <a:lstStyle/>
          <a:p>
            <a:r>
              <a:rPr lang="tr-TR" sz="3200" dirty="0">
                <a:solidFill>
                  <a:srgbClr val="FF0000"/>
                </a:solidFill>
                <a:latin typeface="Arial Black" panose="020B0A04020102020204" pitchFamily="34" charset="0"/>
              </a:rPr>
              <a:t>Garantisiz Rezervasyonlar :</a:t>
            </a:r>
          </a:p>
        </p:txBody>
      </p:sp>
      <p:sp>
        <p:nvSpPr>
          <p:cNvPr id="3" name="İçerik Yer Tutucusu 2">
            <a:extLst>
              <a:ext uri="{FF2B5EF4-FFF2-40B4-BE49-F238E27FC236}">
                <a16:creationId xmlns:a16="http://schemas.microsoft.com/office/drawing/2014/main" xmlns="" id="{CF71A7D7-60B5-4D47-BA80-3672FB69EC52}"/>
              </a:ext>
            </a:extLst>
          </p:cNvPr>
          <p:cNvSpPr>
            <a:spLocks noGrp="1"/>
          </p:cNvSpPr>
          <p:nvPr>
            <p:ph idx="1"/>
          </p:nvPr>
        </p:nvSpPr>
        <p:spPr>
          <a:xfrm>
            <a:off x="133661" y="1214203"/>
            <a:ext cx="11888449" cy="5501390"/>
          </a:xfrm>
        </p:spPr>
        <p:txBody>
          <a:bodyPr/>
          <a:lstStyle/>
          <a:p>
            <a:pPr marL="0" indent="0">
              <a:buNone/>
            </a:pPr>
            <a:r>
              <a:rPr lang="tr-TR" dirty="0"/>
              <a:t>        </a:t>
            </a:r>
            <a:r>
              <a:rPr lang="tr-TR" sz="2400" dirty="0">
                <a:latin typeface="Arial Black" panose="020B0A04020102020204" pitchFamily="34" charset="0"/>
              </a:rPr>
              <a:t>Garantisiz rezervasyonları iki grupta incelemek mümkündür.</a:t>
            </a:r>
          </a:p>
          <a:p>
            <a:pPr marL="0" indent="0">
              <a:buNone/>
            </a:pPr>
            <a:r>
              <a:rPr lang="tr-TR" dirty="0"/>
              <a:t>• Geliş saati belli olmayan ve herhangi bir ödeme garantisi bulunmayan rezervasyonlar</a:t>
            </a:r>
          </a:p>
          <a:p>
            <a:pPr marL="0" indent="0">
              <a:buNone/>
            </a:pPr>
            <a:r>
              <a:rPr lang="tr-TR" dirty="0"/>
              <a:t>• Geliş saati kesin olan rezervasyonlar</a:t>
            </a:r>
          </a:p>
          <a:p>
            <a:pPr marL="0" indent="0">
              <a:buNone/>
            </a:pPr>
            <a:r>
              <a:rPr lang="tr-TR" dirty="0"/>
              <a:t> </a:t>
            </a:r>
          </a:p>
          <a:p>
            <a:pPr marL="0" indent="0">
              <a:buNone/>
            </a:pPr>
            <a:r>
              <a:rPr lang="tr-TR" dirty="0"/>
              <a:t>   </a:t>
            </a:r>
            <a:endParaRPr lang="tr-TR" dirty="0">
              <a:solidFill>
                <a:srgbClr val="002060"/>
              </a:solidFill>
              <a:latin typeface="+mj-lt"/>
            </a:endParaRPr>
          </a:p>
        </p:txBody>
      </p:sp>
    </p:spTree>
    <p:extLst>
      <p:ext uri="{BB962C8B-B14F-4D97-AF65-F5344CB8AC3E}">
        <p14:creationId xmlns:p14="http://schemas.microsoft.com/office/powerpoint/2010/main" val="3907070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919EEE8-5EA8-4152-B64E-C3BE42690E63}"/>
              </a:ext>
            </a:extLst>
          </p:cNvPr>
          <p:cNvSpPr>
            <a:spLocks noGrp="1"/>
          </p:cNvSpPr>
          <p:nvPr>
            <p:ph type="title"/>
          </p:nvPr>
        </p:nvSpPr>
        <p:spPr>
          <a:xfrm>
            <a:off x="0" y="0"/>
            <a:ext cx="10515600" cy="989351"/>
          </a:xfrm>
        </p:spPr>
        <p:txBody>
          <a:bodyPr>
            <a:normAutofit/>
          </a:bodyPr>
          <a:lstStyle/>
          <a:p>
            <a:r>
              <a:rPr lang="tr-TR" sz="3200" dirty="0">
                <a:latin typeface="Arial Black" panose="020B0A04020102020204" pitchFamily="34" charset="0"/>
              </a:rPr>
              <a:t> </a:t>
            </a:r>
            <a:r>
              <a:rPr lang="tr-TR" sz="3200" dirty="0">
                <a:solidFill>
                  <a:srgbClr val="FF0000"/>
                </a:solidFill>
                <a:latin typeface="Arial Black" panose="020B0A04020102020204" pitchFamily="34" charset="0"/>
              </a:rPr>
              <a:t>Garantili Rezervasyonlar :</a:t>
            </a:r>
          </a:p>
        </p:txBody>
      </p:sp>
      <p:sp>
        <p:nvSpPr>
          <p:cNvPr id="3" name="İçerik Yer Tutucusu 2">
            <a:extLst>
              <a:ext uri="{FF2B5EF4-FFF2-40B4-BE49-F238E27FC236}">
                <a16:creationId xmlns:a16="http://schemas.microsoft.com/office/drawing/2014/main" xmlns="" id="{F879D17D-4383-4195-9731-A39CD4DA0692}"/>
              </a:ext>
            </a:extLst>
          </p:cNvPr>
          <p:cNvSpPr>
            <a:spLocks noGrp="1"/>
          </p:cNvSpPr>
          <p:nvPr>
            <p:ph idx="1"/>
          </p:nvPr>
        </p:nvSpPr>
        <p:spPr>
          <a:xfrm>
            <a:off x="212361" y="1618938"/>
            <a:ext cx="11767277" cy="3702571"/>
          </a:xfrm>
        </p:spPr>
        <p:txBody>
          <a:bodyPr/>
          <a:lstStyle/>
          <a:p>
            <a:pPr marL="0" indent="0" algn="just">
              <a:buNone/>
            </a:pPr>
            <a:r>
              <a:rPr lang="tr-TR" dirty="0"/>
              <a:t>      </a:t>
            </a:r>
            <a:r>
              <a:rPr lang="tr-TR" dirty="0">
                <a:solidFill>
                  <a:schemeClr val="accent6">
                    <a:lumMod val="50000"/>
                  </a:schemeClr>
                </a:solidFill>
              </a:rPr>
              <a:t>Otel işletmeleri karşılıklı anlaşma sonucu misafirlerine gelişlerinde ayrılışlarına kadar oda temin edeceklerini garanti etmeleridir. Garantili rezervasyonlarda konuklara odanın gelecekleri günden itibaren takip eden günün </a:t>
            </a:r>
            <a:r>
              <a:rPr lang="tr-TR" dirty="0" err="1">
                <a:solidFill>
                  <a:schemeClr val="accent6">
                    <a:lumMod val="50000"/>
                  </a:schemeClr>
                </a:solidFill>
              </a:rPr>
              <a:t>check-out</a:t>
            </a:r>
            <a:r>
              <a:rPr lang="tr-TR" dirty="0">
                <a:solidFill>
                  <a:schemeClr val="accent6">
                    <a:lumMod val="50000"/>
                  </a:schemeClr>
                </a:solidFill>
              </a:rPr>
              <a:t> saatine kadar tutulmak üzere garanti verilir. Bu çeşit rezervasyonda bununla birlikte konuğun gelmeme veya rezervasyonu yönetmeliklere uygun şekilde iptal etmeme durumunda otelin bir ücret alması garanti edilir. Bu durumu ifade etmek için konuğa “No-Show” faturası kesilir.</a:t>
            </a:r>
          </a:p>
        </p:txBody>
      </p:sp>
    </p:spTree>
    <p:extLst>
      <p:ext uri="{BB962C8B-B14F-4D97-AF65-F5344CB8AC3E}">
        <p14:creationId xmlns:p14="http://schemas.microsoft.com/office/powerpoint/2010/main" val="3642917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AC3E904-9BA7-4B1B-9D00-EEEAF723A5D5}"/>
              </a:ext>
            </a:extLst>
          </p:cNvPr>
          <p:cNvSpPr>
            <a:spLocks noGrp="1"/>
          </p:cNvSpPr>
          <p:nvPr>
            <p:ph type="title"/>
          </p:nvPr>
        </p:nvSpPr>
        <p:spPr>
          <a:xfrm>
            <a:off x="0" y="18255"/>
            <a:ext cx="10343213" cy="941115"/>
          </a:xfrm>
        </p:spPr>
        <p:txBody>
          <a:bodyPr>
            <a:normAutofit/>
          </a:bodyPr>
          <a:lstStyle/>
          <a:p>
            <a:r>
              <a:rPr lang="tr-TR" sz="3200" dirty="0">
                <a:solidFill>
                  <a:srgbClr val="FF0000"/>
                </a:solidFill>
                <a:latin typeface="Arial Black" panose="020B0A04020102020204" pitchFamily="34" charset="0"/>
              </a:rPr>
              <a:t>Önceden Ödeme Garantileri :</a:t>
            </a:r>
          </a:p>
        </p:txBody>
      </p:sp>
      <p:sp>
        <p:nvSpPr>
          <p:cNvPr id="3" name="İçerik Yer Tutucusu 2">
            <a:extLst>
              <a:ext uri="{FF2B5EF4-FFF2-40B4-BE49-F238E27FC236}">
                <a16:creationId xmlns:a16="http://schemas.microsoft.com/office/drawing/2014/main" xmlns="" id="{9A189D42-A55E-49C9-93F4-86E5E22AF1FD}"/>
              </a:ext>
            </a:extLst>
          </p:cNvPr>
          <p:cNvSpPr>
            <a:spLocks noGrp="1"/>
          </p:cNvSpPr>
          <p:nvPr>
            <p:ph idx="1"/>
          </p:nvPr>
        </p:nvSpPr>
        <p:spPr>
          <a:xfrm>
            <a:off x="665813" y="2128603"/>
            <a:ext cx="10515600" cy="2308486"/>
          </a:xfrm>
        </p:spPr>
        <p:txBody>
          <a:bodyPr/>
          <a:lstStyle/>
          <a:p>
            <a:r>
              <a:rPr lang="tr-TR" dirty="0">
                <a:solidFill>
                  <a:schemeClr val="tx2">
                    <a:lumMod val="50000"/>
                  </a:schemeClr>
                </a:solidFill>
              </a:rPr>
              <a:t>Otel müşterileri otele gelmeden önce konaklamalarının tamamını ödeyerek rezervasyonlarını garanti altına almalarıdır. Otel işletmeleri açısından en tercih edilen rezervasyon şeklidir.</a:t>
            </a:r>
          </a:p>
        </p:txBody>
      </p:sp>
    </p:spTree>
    <p:extLst>
      <p:ext uri="{BB962C8B-B14F-4D97-AF65-F5344CB8AC3E}">
        <p14:creationId xmlns:p14="http://schemas.microsoft.com/office/powerpoint/2010/main" val="3122812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CDF40C7-8B67-4C48-99DC-3D2B745DE461}"/>
              </a:ext>
            </a:extLst>
          </p:cNvPr>
          <p:cNvSpPr>
            <a:spLocks noGrp="1"/>
          </p:cNvSpPr>
          <p:nvPr>
            <p:ph type="title"/>
          </p:nvPr>
        </p:nvSpPr>
        <p:spPr>
          <a:xfrm>
            <a:off x="0" y="1"/>
            <a:ext cx="10515600" cy="899410"/>
          </a:xfrm>
        </p:spPr>
        <p:txBody>
          <a:bodyPr>
            <a:normAutofit/>
          </a:bodyPr>
          <a:lstStyle/>
          <a:p>
            <a:r>
              <a:rPr lang="tr-TR" sz="3200" dirty="0">
                <a:solidFill>
                  <a:srgbClr val="FF0000"/>
                </a:solidFill>
                <a:latin typeface="Arial Black" panose="020B0A04020102020204" pitchFamily="34" charset="0"/>
              </a:rPr>
              <a:t>Rezervasyon Süreci :</a:t>
            </a:r>
          </a:p>
        </p:txBody>
      </p:sp>
      <p:sp>
        <p:nvSpPr>
          <p:cNvPr id="3" name="İçerik Yer Tutucusu 2">
            <a:extLst>
              <a:ext uri="{FF2B5EF4-FFF2-40B4-BE49-F238E27FC236}">
                <a16:creationId xmlns:a16="http://schemas.microsoft.com/office/drawing/2014/main" xmlns="" id="{15A3F783-7867-4941-B7BA-4D1F311A2E7B}"/>
              </a:ext>
            </a:extLst>
          </p:cNvPr>
          <p:cNvSpPr>
            <a:spLocks noGrp="1"/>
          </p:cNvSpPr>
          <p:nvPr>
            <p:ph idx="1"/>
          </p:nvPr>
        </p:nvSpPr>
        <p:spPr/>
        <p:txBody>
          <a:bodyPr/>
          <a:lstStyle/>
          <a:p>
            <a:pPr marL="0" indent="0">
              <a:buNone/>
            </a:pPr>
            <a:r>
              <a:rPr lang="tr-TR" sz="3200" dirty="0">
                <a:solidFill>
                  <a:schemeClr val="accent2">
                    <a:lumMod val="75000"/>
                  </a:schemeClr>
                </a:solidFill>
              </a:rPr>
              <a:t>      Bir rezervasyon işlemi belirli çalışmaların kademe kademe yerine getirilmesiyle tamamlanır. Çalışmaları aşağıdaki şekilde tanımlamak mümkündür.</a:t>
            </a:r>
          </a:p>
          <a:p>
            <a:pPr marL="0" indent="0">
              <a:buNone/>
            </a:pPr>
            <a:endParaRPr lang="tr-TR" sz="3200" dirty="0">
              <a:solidFill>
                <a:schemeClr val="accent2">
                  <a:lumMod val="75000"/>
                </a:schemeClr>
              </a:solidFill>
            </a:endParaRPr>
          </a:p>
          <a:p>
            <a:pPr marL="0" indent="0">
              <a:buNone/>
            </a:pPr>
            <a:r>
              <a:rPr lang="tr-TR" dirty="0"/>
              <a:t>• Rezervasyonun soruşturulması</a:t>
            </a:r>
          </a:p>
          <a:p>
            <a:pPr marL="0" indent="0">
              <a:buNone/>
            </a:pPr>
            <a:r>
              <a:rPr lang="tr-TR" dirty="0"/>
              <a:t>• Rezervasyonun kabul edilebilirliğinin tespiti</a:t>
            </a:r>
          </a:p>
          <a:p>
            <a:pPr marL="0" indent="0">
              <a:buNone/>
            </a:pPr>
            <a:r>
              <a:rPr lang="tr-TR" dirty="0"/>
              <a:t>• Rezervasyon kaydının yapılması</a:t>
            </a:r>
          </a:p>
          <a:p>
            <a:pPr marL="0" indent="0">
              <a:buNone/>
            </a:pPr>
            <a:r>
              <a:rPr lang="tr-TR" dirty="0"/>
              <a:t>• Rezervasyonun teyit (konfirme) edilmesi</a:t>
            </a:r>
          </a:p>
        </p:txBody>
      </p:sp>
    </p:spTree>
    <p:extLst>
      <p:ext uri="{BB962C8B-B14F-4D97-AF65-F5344CB8AC3E}">
        <p14:creationId xmlns:p14="http://schemas.microsoft.com/office/powerpoint/2010/main" val="3978853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93FB923-588B-44BE-8A59-E134D86599B5}"/>
              </a:ext>
            </a:extLst>
          </p:cNvPr>
          <p:cNvSpPr>
            <a:spLocks noGrp="1"/>
          </p:cNvSpPr>
          <p:nvPr>
            <p:ph type="title"/>
          </p:nvPr>
        </p:nvSpPr>
        <p:spPr>
          <a:xfrm>
            <a:off x="0" y="18256"/>
            <a:ext cx="10515600" cy="1031056"/>
          </a:xfrm>
        </p:spPr>
        <p:txBody>
          <a:bodyPr>
            <a:normAutofit/>
          </a:bodyPr>
          <a:lstStyle/>
          <a:p>
            <a:r>
              <a:rPr lang="tr-TR" sz="3200" dirty="0">
                <a:solidFill>
                  <a:srgbClr val="FF0000"/>
                </a:solidFill>
                <a:latin typeface="Arial Black" panose="020B0A04020102020204" pitchFamily="34" charset="0"/>
              </a:rPr>
              <a:t>1. Kredi Kartı Garantisi:</a:t>
            </a:r>
          </a:p>
        </p:txBody>
      </p:sp>
      <p:sp>
        <p:nvSpPr>
          <p:cNvPr id="3" name="İçerik Yer Tutucusu 2">
            <a:extLst>
              <a:ext uri="{FF2B5EF4-FFF2-40B4-BE49-F238E27FC236}">
                <a16:creationId xmlns:a16="http://schemas.microsoft.com/office/drawing/2014/main" xmlns="" id="{4E390E7A-EB27-430C-88C2-FE5C2ECB5AC4}"/>
              </a:ext>
            </a:extLst>
          </p:cNvPr>
          <p:cNvSpPr>
            <a:spLocks noGrp="1"/>
          </p:cNvSpPr>
          <p:nvPr>
            <p:ph idx="1"/>
          </p:nvPr>
        </p:nvSpPr>
        <p:spPr>
          <a:xfrm>
            <a:off x="838200" y="1783830"/>
            <a:ext cx="10515600" cy="3087973"/>
          </a:xfrm>
        </p:spPr>
        <p:txBody>
          <a:bodyPr/>
          <a:lstStyle/>
          <a:p>
            <a:pPr marL="0" indent="0" algn="just">
              <a:buNone/>
            </a:pPr>
            <a:r>
              <a:rPr lang="tr-TR" dirty="0"/>
              <a:t>       Günümüzün gelişen bankacılık sistemleri sayesinde misafirler kredi kart numaralarını, kimlik bilgilerini ve ödeme talimatlarıyla birleştirerek otellerden yer ayırtabilmektedirler. Müşterilerin gelmemeleri durumunda işletme belirlenen miktarı müşterinin kredi kartı hesabından tahsil edebilmektedir.</a:t>
            </a:r>
          </a:p>
        </p:txBody>
      </p:sp>
    </p:spTree>
    <p:extLst>
      <p:ext uri="{BB962C8B-B14F-4D97-AF65-F5344CB8AC3E}">
        <p14:creationId xmlns:p14="http://schemas.microsoft.com/office/powerpoint/2010/main" val="1147530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xmlns="" id="{9B700319-DBF3-487E-8B42-BAD8EE6DAFE1}"/>
              </a:ext>
            </a:extLst>
          </p:cNvPr>
          <p:cNvSpPr>
            <a:spLocks noGrp="1"/>
          </p:cNvSpPr>
          <p:nvPr>
            <p:ph type="title"/>
          </p:nvPr>
        </p:nvSpPr>
        <p:spPr>
          <a:xfrm>
            <a:off x="209862" y="320154"/>
            <a:ext cx="11587397" cy="6140607"/>
          </a:xfrm>
        </p:spPr>
        <p:txBody>
          <a:bodyPr>
            <a:normAutofit/>
          </a:bodyPr>
          <a:lstStyle/>
          <a:p>
            <a:r>
              <a:rPr lang="tr-TR" sz="2400" dirty="0">
                <a:solidFill>
                  <a:srgbClr val="FF0000"/>
                </a:solidFill>
                <a:latin typeface="Arial Black" panose="020B0A04020102020204" pitchFamily="34" charset="0"/>
              </a:rPr>
              <a:t> Kredi kartı kullanılırken de bazı özel hususlara dikkat etmek gerekir. Dikkat edilmesi gereken hususları şu şekilde özetleyebiliriz;</a:t>
            </a:r>
            <a:r>
              <a:rPr lang="tr-TR" sz="2400" dirty="0">
                <a:latin typeface="Arial Black" panose="020B0A04020102020204" pitchFamily="34" charset="0"/>
              </a:rPr>
              <a:t/>
            </a:r>
            <a:br>
              <a:rPr lang="tr-TR" sz="2400" dirty="0">
                <a:latin typeface="Arial Black" panose="020B0A04020102020204" pitchFamily="34" charset="0"/>
              </a:rPr>
            </a:br>
            <a:r>
              <a:rPr lang="tr-TR" sz="2800" dirty="0"/>
              <a:t/>
            </a:r>
            <a:br>
              <a:rPr lang="tr-TR" sz="2800" dirty="0"/>
            </a:br>
            <a:r>
              <a:rPr lang="tr-TR" sz="2800" dirty="0"/>
              <a:t>• Kredi kartının geçerli bir kart olup olmadığı kontrol edilmeli,</a:t>
            </a:r>
            <a:br>
              <a:rPr lang="tr-TR" sz="2800" dirty="0"/>
            </a:br>
            <a:r>
              <a:rPr lang="tr-TR" sz="2800" dirty="0"/>
              <a:t/>
            </a:r>
            <a:br>
              <a:rPr lang="tr-TR" sz="2800" dirty="0"/>
            </a:br>
            <a:r>
              <a:rPr lang="tr-TR" sz="2800" dirty="0"/>
              <a:t>• Kredi kartındaki isim ve imza ile özel kimlik bilgileri karşılaştırılmalı,</a:t>
            </a:r>
            <a:br>
              <a:rPr lang="tr-TR" sz="2800" dirty="0"/>
            </a:br>
            <a:r>
              <a:rPr lang="tr-TR" sz="2800" dirty="0"/>
              <a:t/>
            </a:r>
            <a:br>
              <a:rPr lang="tr-TR" sz="2800" dirty="0"/>
            </a:br>
            <a:r>
              <a:rPr lang="tr-TR" sz="2800" dirty="0"/>
              <a:t>• Kredi kartının numarasının tam olarak alınmış olması,</a:t>
            </a:r>
            <a:br>
              <a:rPr lang="tr-TR" sz="2800" dirty="0"/>
            </a:br>
            <a:r>
              <a:rPr lang="tr-TR" sz="2800" dirty="0"/>
              <a:t/>
            </a:r>
            <a:br>
              <a:rPr lang="tr-TR" sz="2800" dirty="0"/>
            </a:br>
            <a:r>
              <a:rPr lang="tr-TR" sz="2800" dirty="0"/>
              <a:t>• Kredi kartının son kullanma tarihinin dolmamış olması gibi konular mutlaka kontrol edilerek bu bilgiler yazılı olarak alınmalıdır.</a:t>
            </a:r>
          </a:p>
        </p:txBody>
      </p:sp>
    </p:spTree>
    <p:extLst>
      <p:ext uri="{BB962C8B-B14F-4D97-AF65-F5344CB8AC3E}">
        <p14:creationId xmlns:p14="http://schemas.microsoft.com/office/powerpoint/2010/main" val="1947672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DB80818-A1B6-4C47-BE0F-C7E3AB64EF9B}"/>
              </a:ext>
            </a:extLst>
          </p:cNvPr>
          <p:cNvSpPr>
            <a:spLocks noGrp="1"/>
          </p:cNvSpPr>
          <p:nvPr>
            <p:ph type="title"/>
          </p:nvPr>
        </p:nvSpPr>
        <p:spPr>
          <a:xfrm>
            <a:off x="0" y="0"/>
            <a:ext cx="9505013" cy="1028960"/>
          </a:xfrm>
        </p:spPr>
        <p:txBody>
          <a:bodyPr>
            <a:normAutofit/>
          </a:bodyPr>
          <a:lstStyle/>
          <a:p>
            <a:r>
              <a:rPr lang="tr-TR" sz="3200" dirty="0">
                <a:solidFill>
                  <a:srgbClr val="FF0000"/>
                </a:solidFill>
                <a:latin typeface="Arial Black" panose="020B0A04020102020204" pitchFamily="34" charset="0"/>
              </a:rPr>
              <a:t>2. Depozito (Ön ödeme) Garantisi:</a:t>
            </a:r>
          </a:p>
        </p:txBody>
      </p:sp>
      <p:sp>
        <p:nvSpPr>
          <p:cNvPr id="3" name="İçerik Yer Tutucusu 2">
            <a:extLst>
              <a:ext uri="{FF2B5EF4-FFF2-40B4-BE49-F238E27FC236}">
                <a16:creationId xmlns:a16="http://schemas.microsoft.com/office/drawing/2014/main" xmlns="" id="{C5E76819-B343-4440-A42F-EF7F69B5783A}"/>
              </a:ext>
            </a:extLst>
          </p:cNvPr>
          <p:cNvSpPr>
            <a:spLocks noGrp="1"/>
          </p:cNvSpPr>
          <p:nvPr>
            <p:ph idx="1"/>
          </p:nvPr>
        </p:nvSpPr>
        <p:spPr/>
        <p:txBody>
          <a:bodyPr/>
          <a:lstStyle/>
          <a:p>
            <a:pPr marL="0" indent="0">
              <a:buNone/>
            </a:pPr>
            <a:r>
              <a:rPr lang="tr-TR" dirty="0"/>
              <a:t>    Bazı misafirler otele gelmeden önce konaklama harcamalarının belirli bir kısmını ön ödeme (</a:t>
            </a:r>
            <a:r>
              <a:rPr lang="tr-TR" dirty="0" err="1"/>
              <a:t>kapora</a:t>
            </a:r>
            <a:r>
              <a:rPr lang="tr-TR" dirty="0"/>
              <a:t>, depozit, avans) olarak otele havale ederler.</a:t>
            </a:r>
          </a:p>
          <a:p>
            <a:pPr marL="0" indent="0">
              <a:buNone/>
            </a:pPr>
            <a:r>
              <a:rPr lang="tr-TR" dirty="0"/>
              <a:t>    Misafirin gelmemesi durumunda otel işletmesi alman miktara el koyabilir. Bu çeşit rezervasyonlarda müşteri odası, otelin doluluk durumu ne olursa olsun başka bir müşteriye gecenin ilerleyen saatlerde “ilgili rezervasyon gelmedi” diye satılamaz.</a:t>
            </a:r>
          </a:p>
          <a:p>
            <a:pPr marL="0" indent="0">
              <a:buNone/>
            </a:pPr>
            <a:r>
              <a:rPr lang="tr-TR" dirty="0"/>
              <a:t>   Rezervasyonu yapılan oda veya odalar gelmediği taktirde; müşteri otele gelmiş gibi işlem yapılır, </a:t>
            </a:r>
            <a:r>
              <a:rPr lang="tr-TR" dirty="0" err="1"/>
              <a:t>folio</a:t>
            </a:r>
            <a:r>
              <a:rPr lang="tr-TR" dirty="0"/>
              <a:t> açılır ve </a:t>
            </a:r>
            <a:r>
              <a:rPr lang="tr-TR" dirty="0" err="1"/>
              <a:t>no-show</a:t>
            </a:r>
            <a:r>
              <a:rPr lang="tr-TR" dirty="0"/>
              <a:t> faturası kesilir.</a:t>
            </a:r>
          </a:p>
        </p:txBody>
      </p:sp>
    </p:spTree>
    <p:extLst>
      <p:ext uri="{BB962C8B-B14F-4D97-AF65-F5344CB8AC3E}">
        <p14:creationId xmlns:p14="http://schemas.microsoft.com/office/powerpoint/2010/main" val="1803074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E16C4EA-591D-4D75-ACFA-E99B49C7F010}"/>
              </a:ext>
            </a:extLst>
          </p:cNvPr>
          <p:cNvSpPr>
            <a:spLocks noGrp="1"/>
          </p:cNvSpPr>
          <p:nvPr>
            <p:ph type="title"/>
          </p:nvPr>
        </p:nvSpPr>
        <p:spPr>
          <a:xfrm>
            <a:off x="0" y="0"/>
            <a:ext cx="9878518" cy="989351"/>
          </a:xfrm>
        </p:spPr>
        <p:txBody>
          <a:bodyPr>
            <a:normAutofit/>
          </a:bodyPr>
          <a:lstStyle/>
          <a:p>
            <a:r>
              <a:rPr lang="tr-TR" sz="3200" dirty="0">
                <a:solidFill>
                  <a:srgbClr val="FF0000"/>
                </a:solidFill>
                <a:latin typeface="Arial Black" panose="020B0A04020102020204" pitchFamily="34" charset="0"/>
              </a:rPr>
              <a:t>3. Şirket Garantisi:</a:t>
            </a:r>
          </a:p>
        </p:txBody>
      </p:sp>
      <p:sp>
        <p:nvSpPr>
          <p:cNvPr id="3" name="İçerik Yer Tutucusu 2">
            <a:extLst>
              <a:ext uri="{FF2B5EF4-FFF2-40B4-BE49-F238E27FC236}">
                <a16:creationId xmlns:a16="http://schemas.microsoft.com/office/drawing/2014/main" xmlns="" id="{232C8930-0E9E-4BB3-8736-0DE843AC6FD9}"/>
              </a:ext>
            </a:extLst>
          </p:cNvPr>
          <p:cNvSpPr>
            <a:spLocks noGrp="1"/>
          </p:cNvSpPr>
          <p:nvPr>
            <p:ph idx="1"/>
          </p:nvPr>
        </p:nvSpPr>
        <p:spPr>
          <a:xfrm>
            <a:off x="149902" y="1094282"/>
            <a:ext cx="11902190" cy="5531370"/>
          </a:xfrm>
        </p:spPr>
        <p:txBody>
          <a:bodyPr/>
          <a:lstStyle/>
          <a:p>
            <a:pPr algn="just"/>
            <a:r>
              <a:rPr lang="tr-TR" dirty="0"/>
              <a:t>Bir şirketle otel işletmesi arasında, iş seyahatleri nedeniyle çalışanlarının ya da misafirlerinin otel giderlerini ödemeyi kabul edeceğine </a:t>
            </a:r>
            <a:r>
              <a:rPr lang="tr-TR" dirty="0" smtClean="0"/>
              <a:t>dair </a:t>
            </a:r>
            <a:r>
              <a:rPr lang="tr-TR" dirty="0"/>
              <a:t>anlaşma yapabilirler. Anlaşması bulunan şirket, rezervasyonu yaptırmasına rağmen personelinin ya da misafirinin konaklama yapmaması durumunda konaklama giderlerini karşılayacağını belirtmiş olmasından dolayı, otel işletmesi söz konusu şirketten ilgili meblağı tahsil edebilir</a:t>
            </a:r>
            <a:r>
              <a:rPr lang="tr-TR" dirty="0" smtClean="0"/>
              <a:t>.</a:t>
            </a:r>
            <a:endParaRPr lang="tr-TR" dirty="0"/>
          </a:p>
        </p:txBody>
      </p:sp>
    </p:spTree>
    <p:extLst>
      <p:ext uri="{BB962C8B-B14F-4D97-AF65-F5344CB8AC3E}">
        <p14:creationId xmlns:p14="http://schemas.microsoft.com/office/powerpoint/2010/main" val="946653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A0ED3AE-2E62-4F3F-9B6D-D7BE224B6324}"/>
              </a:ext>
            </a:extLst>
          </p:cNvPr>
          <p:cNvSpPr>
            <a:spLocks noGrp="1"/>
          </p:cNvSpPr>
          <p:nvPr>
            <p:ph type="title"/>
          </p:nvPr>
        </p:nvSpPr>
        <p:spPr>
          <a:xfrm>
            <a:off x="268574" y="0"/>
            <a:ext cx="10515600" cy="924029"/>
          </a:xfrm>
        </p:spPr>
        <p:txBody>
          <a:bodyPr>
            <a:normAutofit/>
          </a:bodyPr>
          <a:lstStyle/>
          <a:p>
            <a:r>
              <a:rPr lang="tr-TR" sz="3200" dirty="0">
                <a:solidFill>
                  <a:srgbClr val="FF0000"/>
                </a:solidFill>
                <a:latin typeface="Arial Black" panose="020B0A04020102020204" pitchFamily="34" charset="0"/>
              </a:rPr>
              <a:t>4. Seyahat Acentesi Garantisi:</a:t>
            </a:r>
          </a:p>
        </p:txBody>
      </p:sp>
      <p:sp>
        <p:nvSpPr>
          <p:cNvPr id="3" name="İçerik Yer Tutucusu 2">
            <a:extLst>
              <a:ext uri="{FF2B5EF4-FFF2-40B4-BE49-F238E27FC236}">
                <a16:creationId xmlns:a16="http://schemas.microsoft.com/office/drawing/2014/main" xmlns="" id="{4D54C896-A787-4DCB-A332-32EE1690A622}"/>
              </a:ext>
            </a:extLst>
          </p:cNvPr>
          <p:cNvSpPr>
            <a:spLocks noGrp="1"/>
          </p:cNvSpPr>
          <p:nvPr>
            <p:ph idx="1"/>
          </p:nvPr>
        </p:nvSpPr>
        <p:spPr>
          <a:xfrm>
            <a:off x="838200" y="2233535"/>
            <a:ext cx="10515600" cy="2848131"/>
          </a:xfrm>
        </p:spPr>
        <p:txBody>
          <a:bodyPr/>
          <a:lstStyle/>
          <a:p>
            <a:r>
              <a:rPr lang="tr-TR" dirty="0"/>
              <a:t>   </a:t>
            </a:r>
            <a:r>
              <a:rPr lang="tr-TR" dirty="0">
                <a:solidFill>
                  <a:schemeClr val="accent2">
                    <a:lumMod val="50000"/>
                  </a:schemeClr>
                </a:solidFill>
              </a:rPr>
              <a:t>Bir seyahat </a:t>
            </a:r>
            <a:r>
              <a:rPr lang="tr-TR" dirty="0" err="1">
                <a:solidFill>
                  <a:schemeClr val="accent2">
                    <a:lumMod val="50000"/>
                  </a:schemeClr>
                </a:solidFill>
              </a:rPr>
              <a:t>acentasından</a:t>
            </a:r>
            <a:r>
              <a:rPr lang="tr-TR" dirty="0">
                <a:solidFill>
                  <a:schemeClr val="accent2">
                    <a:lumMod val="50000"/>
                  </a:schemeClr>
                </a:solidFill>
              </a:rPr>
              <a:t> gelen rezervasyon isteği, misafirlerin konaklama giderlerini karşılamayı garanti ediyorsa ve ilgili rezervasyon otel tarafından kabul edilmişse, rezervasyonlu misafirlerin gelmemesi durumunda otel masrafları (</a:t>
            </a:r>
            <a:r>
              <a:rPr lang="tr-TR" dirty="0" err="1">
                <a:solidFill>
                  <a:schemeClr val="accent2">
                    <a:lumMod val="50000"/>
                  </a:schemeClr>
                </a:solidFill>
              </a:rPr>
              <a:t>no-show</a:t>
            </a:r>
            <a:r>
              <a:rPr lang="tr-TR" dirty="0">
                <a:solidFill>
                  <a:schemeClr val="accent2">
                    <a:lumMod val="50000"/>
                  </a:schemeClr>
                </a:solidFill>
              </a:rPr>
              <a:t>) </a:t>
            </a:r>
            <a:r>
              <a:rPr lang="tr-TR" dirty="0" err="1">
                <a:solidFill>
                  <a:schemeClr val="accent2">
                    <a:lumMod val="50000"/>
                  </a:schemeClr>
                </a:solidFill>
              </a:rPr>
              <a:t>acentadan</a:t>
            </a:r>
            <a:r>
              <a:rPr lang="tr-TR" dirty="0">
                <a:solidFill>
                  <a:schemeClr val="accent2">
                    <a:lumMod val="50000"/>
                  </a:schemeClr>
                </a:solidFill>
              </a:rPr>
              <a:t> tahsil edebilir. </a:t>
            </a:r>
          </a:p>
        </p:txBody>
      </p:sp>
    </p:spTree>
    <p:extLst>
      <p:ext uri="{BB962C8B-B14F-4D97-AF65-F5344CB8AC3E}">
        <p14:creationId xmlns:p14="http://schemas.microsoft.com/office/powerpoint/2010/main" val="2673195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B5FCCEE-E102-4036-9014-2D5B7519586C}"/>
              </a:ext>
            </a:extLst>
          </p:cNvPr>
          <p:cNvSpPr>
            <a:spLocks noGrp="1"/>
          </p:cNvSpPr>
          <p:nvPr>
            <p:ph type="title"/>
          </p:nvPr>
        </p:nvSpPr>
        <p:spPr>
          <a:xfrm>
            <a:off x="1259172" y="5072037"/>
            <a:ext cx="9953471" cy="1325563"/>
          </a:xfrm>
        </p:spPr>
        <p:txBody>
          <a:bodyPr>
            <a:normAutofit/>
          </a:bodyPr>
          <a:lstStyle/>
          <a:p>
            <a:r>
              <a:rPr lang="en-US" sz="2400" dirty="0" err="1">
                <a:latin typeface="+mn-lt"/>
              </a:rPr>
              <a:t>Kaynak</a:t>
            </a:r>
            <a:r>
              <a:rPr lang="en-US" sz="2400" dirty="0">
                <a:latin typeface="+mn-lt"/>
              </a:rPr>
              <a:t>: Michael L. KASAVANA-Richard M. BROOKS, Managing Front Office Operations, 4th Edition, Educational Institute of the American Hotel &amp; Motel Association, Michigan-1995, ss. 115-120.</a:t>
            </a:r>
            <a:endParaRPr lang="tr-TR" sz="2400" dirty="0">
              <a:latin typeface="+mn-lt"/>
            </a:endParaRPr>
          </a:p>
        </p:txBody>
      </p:sp>
      <p:pic>
        <p:nvPicPr>
          <p:cNvPr id="5" name="İçerik Yer Tutucusu 4">
            <a:extLst>
              <a:ext uri="{FF2B5EF4-FFF2-40B4-BE49-F238E27FC236}">
                <a16:creationId xmlns:a16="http://schemas.microsoft.com/office/drawing/2014/main" xmlns="" id="{DEB48827-100E-4D37-BE10-59DFC3BCFA4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1007" t="41757" r="14348" b="40099"/>
          <a:stretch/>
        </p:blipFill>
        <p:spPr>
          <a:xfrm>
            <a:off x="1553980" y="835701"/>
            <a:ext cx="9084040" cy="3796259"/>
          </a:xfrm>
        </p:spPr>
      </p:pic>
    </p:spTree>
    <p:extLst>
      <p:ext uri="{BB962C8B-B14F-4D97-AF65-F5344CB8AC3E}">
        <p14:creationId xmlns:p14="http://schemas.microsoft.com/office/powerpoint/2010/main" val="618304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xmlns="" id="{FEE6A3AD-5BCE-4EC6-9F90-A771B515F8C0}"/>
              </a:ext>
            </a:extLst>
          </p:cNvPr>
          <p:cNvSpPr>
            <a:spLocks noGrp="1"/>
          </p:cNvSpPr>
          <p:nvPr>
            <p:ph type="title"/>
          </p:nvPr>
        </p:nvSpPr>
        <p:spPr>
          <a:xfrm>
            <a:off x="0" y="0"/>
            <a:ext cx="12192000" cy="6858000"/>
          </a:xfrm>
        </p:spPr>
        <p:txBody>
          <a:bodyPr>
            <a:normAutofit/>
          </a:bodyPr>
          <a:lstStyle/>
          <a:p>
            <a:r>
              <a:rPr lang="tr-TR" sz="2800" dirty="0">
                <a:solidFill>
                  <a:srgbClr val="FF0000"/>
                </a:solidFill>
                <a:latin typeface="Calibri"/>
              </a:rPr>
              <a:t>KAYNAKÇA: Demirtaş, N. (2010).</a:t>
            </a:r>
            <a:r>
              <a:rPr lang="tr-TR" sz="2800" dirty="0" err="1">
                <a:solidFill>
                  <a:srgbClr val="FF0000"/>
                </a:solidFill>
                <a:latin typeface="Calibri"/>
              </a:rPr>
              <a:t>Önbüro</a:t>
            </a:r>
            <a:r>
              <a:rPr lang="tr-TR" sz="2800" dirty="0">
                <a:solidFill>
                  <a:srgbClr val="FF0000"/>
                </a:solidFill>
                <a:latin typeface="Calibri"/>
              </a:rPr>
              <a:t> İşlemleri, Ankuzem,1. </a:t>
            </a:r>
            <a:r>
              <a:rPr lang="tr-TR" sz="2800">
                <a:solidFill>
                  <a:srgbClr val="FF0000"/>
                </a:solidFill>
                <a:latin typeface="Calibri"/>
              </a:rPr>
              <a:t>Baskı.</a:t>
            </a:r>
            <a:r>
              <a:rPr lang="tr-TR" dirty="0">
                <a:solidFill>
                  <a:srgbClr val="FF0000"/>
                </a:solidFill>
                <a:latin typeface="Arial Black" panose="020B0A04020102020204" pitchFamily="34" charset="0"/>
              </a:rPr>
              <a:t/>
            </a:r>
            <a:br>
              <a:rPr lang="tr-TR" dirty="0">
                <a:solidFill>
                  <a:srgbClr val="FF0000"/>
                </a:solidFill>
                <a:latin typeface="Arial Black" panose="020B0A04020102020204" pitchFamily="34" charset="0"/>
              </a:rPr>
            </a:br>
            <a:r>
              <a:rPr lang="tr-TR" dirty="0">
                <a:solidFill>
                  <a:srgbClr val="FF0000"/>
                </a:solidFill>
                <a:latin typeface="Arial Black" panose="020B0A04020102020204" pitchFamily="34" charset="0"/>
              </a:rPr>
              <a:t/>
            </a:r>
            <a:br>
              <a:rPr lang="tr-TR" dirty="0">
                <a:solidFill>
                  <a:srgbClr val="FF0000"/>
                </a:solidFill>
                <a:latin typeface="Arial Black" panose="020B0A04020102020204" pitchFamily="34" charset="0"/>
              </a:rPr>
            </a:br>
            <a:r>
              <a:rPr lang="tr-TR" dirty="0">
                <a:solidFill>
                  <a:srgbClr val="FF0000"/>
                </a:solidFill>
                <a:latin typeface="Arial Black" panose="020B0A04020102020204" pitchFamily="34" charset="0"/>
              </a:rPr>
              <a:t/>
            </a:r>
            <a:br>
              <a:rPr lang="tr-TR" dirty="0">
                <a:solidFill>
                  <a:srgbClr val="FF0000"/>
                </a:solidFill>
                <a:latin typeface="Arial Black" panose="020B0A04020102020204" pitchFamily="34" charset="0"/>
              </a:rPr>
            </a:br>
            <a:endParaRPr lang="tr-TR"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944954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4000207-6F58-4FBF-BBA9-B288F627FFFE}"/>
              </a:ext>
            </a:extLst>
          </p:cNvPr>
          <p:cNvSpPr>
            <a:spLocks noGrp="1"/>
          </p:cNvSpPr>
          <p:nvPr>
            <p:ph type="title"/>
          </p:nvPr>
        </p:nvSpPr>
        <p:spPr>
          <a:xfrm>
            <a:off x="0" y="1"/>
            <a:ext cx="10515600" cy="959370"/>
          </a:xfrm>
        </p:spPr>
        <p:txBody>
          <a:bodyPr>
            <a:normAutofit/>
          </a:bodyPr>
          <a:lstStyle/>
          <a:p>
            <a:r>
              <a:rPr lang="tr-TR" sz="3600" dirty="0">
                <a:solidFill>
                  <a:srgbClr val="FF0000"/>
                </a:solidFill>
                <a:latin typeface="Arial Black" panose="020B0A04020102020204" pitchFamily="34" charset="0"/>
              </a:rPr>
              <a:t>Rezervasyon Soruşturması :</a:t>
            </a:r>
          </a:p>
        </p:txBody>
      </p:sp>
      <p:sp>
        <p:nvSpPr>
          <p:cNvPr id="3" name="İçerik Yer Tutucusu 2">
            <a:extLst>
              <a:ext uri="{FF2B5EF4-FFF2-40B4-BE49-F238E27FC236}">
                <a16:creationId xmlns:a16="http://schemas.microsoft.com/office/drawing/2014/main" xmlns="" id="{C0A1D1DE-833F-4C69-80FF-13B1DA6C89FA}"/>
              </a:ext>
            </a:extLst>
          </p:cNvPr>
          <p:cNvSpPr>
            <a:spLocks noGrp="1"/>
          </p:cNvSpPr>
          <p:nvPr>
            <p:ph sz="half" idx="1"/>
          </p:nvPr>
        </p:nvSpPr>
        <p:spPr>
          <a:xfrm>
            <a:off x="209862" y="1304144"/>
            <a:ext cx="11512446" cy="3102964"/>
          </a:xfrm>
        </p:spPr>
        <p:txBody>
          <a:bodyPr>
            <a:normAutofit fontScale="92500" lnSpcReduction="20000"/>
          </a:bodyPr>
          <a:lstStyle/>
          <a:p>
            <a:r>
              <a:rPr lang="tr-TR" dirty="0">
                <a:solidFill>
                  <a:srgbClr val="002060"/>
                </a:solidFill>
              </a:rPr>
              <a:t>İşletmeler rezervasyon alımında belli ilke, koşul ve kurallara uyarlar. Rezervasyon alımında dikkat edilecek noktalar;</a:t>
            </a:r>
          </a:p>
          <a:p>
            <a:pPr marL="0" indent="0">
              <a:buNone/>
            </a:pPr>
            <a:r>
              <a:rPr lang="tr-TR" dirty="0">
                <a:solidFill>
                  <a:srgbClr val="002060"/>
                </a:solidFill>
              </a:rPr>
              <a:t>Bir yıllık takvime göre rezervasyon cetveli incelenerek o yılki bayramlar, toplantılar, fuarlar, festivaller incelenerek gruplara ve </a:t>
            </a:r>
            <a:r>
              <a:rPr lang="tr-TR" dirty="0" err="1">
                <a:solidFill>
                  <a:srgbClr val="002060"/>
                </a:solidFill>
              </a:rPr>
              <a:t>acentalara</a:t>
            </a:r>
            <a:r>
              <a:rPr lang="tr-TR" dirty="0">
                <a:solidFill>
                  <a:srgbClr val="002060"/>
                </a:solidFill>
              </a:rPr>
              <a:t> tanınan kontenjanlar işaretlenir.</a:t>
            </a:r>
          </a:p>
          <a:p>
            <a:pPr marL="0" indent="0">
              <a:buNone/>
            </a:pPr>
            <a:r>
              <a:rPr lang="tr-TR" dirty="0">
                <a:solidFill>
                  <a:srgbClr val="002060"/>
                </a:solidFill>
              </a:rPr>
              <a:t>Hangi günlerde rezervasyon kabul edilebileceği, hangi günlerde kabul edilmeyeceği rezervasyon memurlarına bildirilir.</a:t>
            </a:r>
          </a:p>
          <a:p>
            <a:pPr marL="0" indent="0">
              <a:buNone/>
            </a:pPr>
            <a:r>
              <a:rPr lang="tr-TR" dirty="0">
                <a:solidFill>
                  <a:srgbClr val="002060"/>
                </a:solidFill>
              </a:rPr>
              <a:t>Rezervasyon kabul edilmeyecek günler kapatılarak işaretlenir.</a:t>
            </a:r>
          </a:p>
          <a:p>
            <a:pPr marL="0" indent="0">
              <a:buNone/>
            </a:pPr>
            <a:r>
              <a:rPr lang="tr-TR" dirty="0">
                <a:solidFill>
                  <a:srgbClr val="002060"/>
                </a:solidFill>
              </a:rPr>
              <a:t>Bu günlerde rezervasyonu ön büro yetkilisi düzenler.</a:t>
            </a:r>
          </a:p>
        </p:txBody>
      </p:sp>
      <p:sp>
        <p:nvSpPr>
          <p:cNvPr id="4" name="İçerik Yer Tutucusu 3">
            <a:extLst>
              <a:ext uri="{FF2B5EF4-FFF2-40B4-BE49-F238E27FC236}">
                <a16:creationId xmlns:a16="http://schemas.microsoft.com/office/drawing/2014/main" xmlns="" id="{A80046C3-BBB8-4591-87AF-0DB0CE171BC3}"/>
              </a:ext>
            </a:extLst>
          </p:cNvPr>
          <p:cNvSpPr>
            <a:spLocks noGrp="1"/>
          </p:cNvSpPr>
          <p:nvPr>
            <p:ph sz="half" idx="2"/>
          </p:nvPr>
        </p:nvSpPr>
        <p:spPr>
          <a:xfrm>
            <a:off x="404734" y="4553835"/>
            <a:ext cx="11512446" cy="2101798"/>
          </a:xfrm>
        </p:spPr>
        <p:txBody>
          <a:bodyPr>
            <a:normAutofit fontScale="92500" lnSpcReduction="20000"/>
          </a:bodyPr>
          <a:lstStyle/>
          <a:p>
            <a:r>
              <a:rPr lang="tr-TR" dirty="0">
                <a:solidFill>
                  <a:schemeClr val="accent2">
                    <a:lumMod val="75000"/>
                  </a:schemeClr>
                </a:solidFill>
                <a:latin typeface="Arial Black" panose="020B0A04020102020204" pitchFamily="34" charset="0"/>
              </a:rPr>
              <a:t>Rezervasyon soruşturmasına ait süreç aşağıdaki gibidir:</a:t>
            </a:r>
          </a:p>
          <a:p>
            <a:endParaRPr lang="tr-TR" dirty="0"/>
          </a:p>
          <a:p>
            <a:pPr marL="0" indent="0">
              <a:buNone/>
            </a:pPr>
            <a:r>
              <a:rPr lang="tr-TR" dirty="0">
                <a:solidFill>
                  <a:srgbClr val="00B050"/>
                </a:solidFill>
              </a:rPr>
              <a:t>• Black </a:t>
            </a:r>
            <a:r>
              <a:rPr lang="tr-TR" dirty="0" err="1">
                <a:solidFill>
                  <a:srgbClr val="00B050"/>
                </a:solidFill>
              </a:rPr>
              <a:t>list</a:t>
            </a:r>
            <a:r>
              <a:rPr lang="tr-TR" dirty="0">
                <a:solidFill>
                  <a:srgbClr val="00B050"/>
                </a:solidFill>
              </a:rPr>
              <a:t>                                                • Oda ve kişi sayısı </a:t>
            </a:r>
          </a:p>
          <a:p>
            <a:pPr marL="0" indent="0">
              <a:buNone/>
            </a:pPr>
            <a:r>
              <a:rPr lang="tr-TR" dirty="0">
                <a:solidFill>
                  <a:srgbClr val="00B050"/>
                </a:solidFill>
              </a:rPr>
              <a:t>                         • Geliş ve ayrılış tarihi                                         • Oda fiyatı</a:t>
            </a:r>
          </a:p>
          <a:p>
            <a:pPr marL="0" indent="0">
              <a:buNone/>
            </a:pPr>
            <a:r>
              <a:rPr lang="tr-TR" dirty="0">
                <a:solidFill>
                  <a:srgbClr val="00B050"/>
                </a:solidFill>
              </a:rPr>
              <a:t>• Geliş saati                                             • İstenilen oda türü</a:t>
            </a:r>
          </a:p>
        </p:txBody>
      </p:sp>
    </p:spTree>
    <p:extLst>
      <p:ext uri="{BB962C8B-B14F-4D97-AF65-F5344CB8AC3E}">
        <p14:creationId xmlns:p14="http://schemas.microsoft.com/office/powerpoint/2010/main" val="1413403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ED13D1A-5CBB-457C-ADEA-9CE3534D64E1}"/>
              </a:ext>
            </a:extLst>
          </p:cNvPr>
          <p:cNvSpPr>
            <a:spLocks noGrp="1"/>
          </p:cNvSpPr>
          <p:nvPr>
            <p:ph type="title"/>
          </p:nvPr>
        </p:nvSpPr>
        <p:spPr>
          <a:xfrm>
            <a:off x="0" y="1"/>
            <a:ext cx="10515600" cy="929390"/>
          </a:xfrm>
        </p:spPr>
        <p:txBody>
          <a:bodyPr>
            <a:normAutofit/>
          </a:bodyPr>
          <a:lstStyle/>
          <a:p>
            <a:r>
              <a:rPr lang="tr-TR" sz="2800" dirty="0">
                <a:solidFill>
                  <a:srgbClr val="FF0000"/>
                </a:solidFill>
                <a:latin typeface="Arial Black" panose="020B0A04020102020204" pitchFamily="34" charset="0"/>
              </a:rPr>
              <a:t>Rezervasyonun Kabul Edilebilirliğinin Tespiti :</a:t>
            </a:r>
          </a:p>
        </p:txBody>
      </p:sp>
      <p:sp>
        <p:nvSpPr>
          <p:cNvPr id="3" name="İçerik Yer Tutucusu 2">
            <a:extLst>
              <a:ext uri="{FF2B5EF4-FFF2-40B4-BE49-F238E27FC236}">
                <a16:creationId xmlns:a16="http://schemas.microsoft.com/office/drawing/2014/main" xmlns="" id="{0BC76A8C-4E00-4AE4-AF59-ECD170D31218}"/>
              </a:ext>
            </a:extLst>
          </p:cNvPr>
          <p:cNvSpPr>
            <a:spLocks noGrp="1"/>
          </p:cNvSpPr>
          <p:nvPr>
            <p:ph idx="1"/>
          </p:nvPr>
        </p:nvSpPr>
        <p:spPr>
          <a:xfrm>
            <a:off x="629587" y="1633929"/>
            <a:ext cx="10702976" cy="4227226"/>
          </a:xfrm>
        </p:spPr>
        <p:txBody>
          <a:bodyPr/>
          <a:lstStyle/>
          <a:p>
            <a:pPr marL="0" indent="0">
              <a:buNone/>
            </a:pPr>
            <a:r>
              <a:rPr lang="tr-TR" dirty="0"/>
              <a:t>    </a:t>
            </a:r>
            <a:r>
              <a:rPr lang="tr-TR" sz="2000" dirty="0">
                <a:solidFill>
                  <a:schemeClr val="accent5">
                    <a:lumMod val="50000"/>
                  </a:schemeClr>
                </a:solidFill>
                <a:latin typeface="Arial Black" panose="020B0A04020102020204" pitchFamily="34" charset="0"/>
              </a:rPr>
              <a:t>Talep edilen rezervasyon ile otel koşullarının karşılaştırılması sonucu misafirin isteği aşağıdaki şekilde cevaplanır:</a:t>
            </a:r>
          </a:p>
          <a:p>
            <a:endParaRPr lang="tr-TR" dirty="0"/>
          </a:p>
          <a:p>
            <a:pPr marL="0" indent="0">
              <a:buNone/>
            </a:pPr>
            <a:r>
              <a:rPr lang="tr-TR" dirty="0">
                <a:solidFill>
                  <a:srgbClr val="00B050"/>
                </a:solidFill>
              </a:rPr>
              <a:t>• </a:t>
            </a:r>
            <a:r>
              <a:rPr lang="tr-TR" sz="2400" dirty="0">
                <a:solidFill>
                  <a:srgbClr val="00B050"/>
                </a:solidFill>
                <a:latin typeface="+mj-lt"/>
              </a:rPr>
              <a:t>Rezervasyon isteği kabul edilir veya mümkün olmadığı bildirilir.</a:t>
            </a:r>
          </a:p>
          <a:p>
            <a:pPr marL="0" indent="0">
              <a:buNone/>
            </a:pPr>
            <a:endParaRPr lang="tr-TR" sz="2400" dirty="0">
              <a:solidFill>
                <a:srgbClr val="00B050"/>
              </a:solidFill>
              <a:latin typeface="+mj-lt"/>
            </a:endParaRPr>
          </a:p>
          <a:p>
            <a:pPr marL="0" indent="0">
              <a:buNone/>
            </a:pPr>
            <a:r>
              <a:rPr lang="tr-TR" sz="2400" dirty="0">
                <a:solidFill>
                  <a:srgbClr val="00B050"/>
                </a:solidFill>
                <a:latin typeface="+mj-lt"/>
              </a:rPr>
              <a:t>• Eldeki durum taleplere uygun değilse alternatif oda türü, tarih ve fiyatlar teklif edilir.</a:t>
            </a:r>
          </a:p>
        </p:txBody>
      </p:sp>
    </p:spTree>
    <p:extLst>
      <p:ext uri="{BB962C8B-B14F-4D97-AF65-F5344CB8AC3E}">
        <p14:creationId xmlns:p14="http://schemas.microsoft.com/office/powerpoint/2010/main" val="901724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815B8A4-315A-4555-8A7C-FBAACC552994}"/>
              </a:ext>
            </a:extLst>
          </p:cNvPr>
          <p:cNvSpPr>
            <a:spLocks noGrp="1"/>
          </p:cNvSpPr>
          <p:nvPr>
            <p:ph type="title"/>
          </p:nvPr>
        </p:nvSpPr>
        <p:spPr>
          <a:xfrm>
            <a:off x="163643" y="0"/>
            <a:ext cx="10515600" cy="759137"/>
          </a:xfrm>
        </p:spPr>
        <p:txBody>
          <a:bodyPr>
            <a:normAutofit/>
          </a:bodyPr>
          <a:lstStyle/>
          <a:p>
            <a:r>
              <a:rPr lang="tr-TR" sz="3200" dirty="0">
                <a:solidFill>
                  <a:srgbClr val="FF0000"/>
                </a:solidFill>
                <a:latin typeface="Arial Black" panose="020B0A04020102020204" pitchFamily="34" charset="0"/>
              </a:rPr>
              <a:t>Rezervasyon Kaydının Yapılması :</a:t>
            </a:r>
          </a:p>
        </p:txBody>
      </p:sp>
      <p:sp>
        <p:nvSpPr>
          <p:cNvPr id="3" name="İçerik Yer Tutucusu 2">
            <a:extLst>
              <a:ext uri="{FF2B5EF4-FFF2-40B4-BE49-F238E27FC236}">
                <a16:creationId xmlns:a16="http://schemas.microsoft.com/office/drawing/2014/main" xmlns="" id="{77B1ACF0-FCB5-421E-B5CE-6B11C9F838F0}"/>
              </a:ext>
            </a:extLst>
          </p:cNvPr>
          <p:cNvSpPr>
            <a:spLocks noGrp="1"/>
          </p:cNvSpPr>
          <p:nvPr>
            <p:ph idx="1"/>
          </p:nvPr>
        </p:nvSpPr>
        <p:spPr>
          <a:xfrm>
            <a:off x="463445" y="1109272"/>
            <a:ext cx="11303834" cy="5141626"/>
          </a:xfrm>
        </p:spPr>
        <p:txBody>
          <a:bodyPr/>
          <a:lstStyle/>
          <a:p>
            <a:pPr marL="0" indent="0">
              <a:buNone/>
            </a:pPr>
            <a:r>
              <a:rPr lang="tr-TR" dirty="0"/>
              <a:t>     </a:t>
            </a:r>
            <a:r>
              <a:rPr lang="tr-TR" sz="3200" dirty="0">
                <a:solidFill>
                  <a:schemeClr val="accent1">
                    <a:lumMod val="50000"/>
                  </a:schemeClr>
                </a:solidFill>
              </a:rPr>
              <a:t>Rezervasyon kabulünde şu hususlara dikkat edilmelidir:</a:t>
            </a:r>
          </a:p>
          <a:p>
            <a:pPr marL="0" indent="0">
              <a:buNone/>
            </a:pPr>
            <a:r>
              <a:rPr lang="tr-TR" dirty="0"/>
              <a:t>1. Otel yönetimi kabulünü, rezervasyon istemine doğrudan doğruya atıfta bulunarak ve istenen hizmetlerin bedellerini de belirterek bir yazılı belge (mektup, teleks, faks metni) ile bildirmesi gerekir.</a:t>
            </a:r>
          </a:p>
          <a:p>
            <a:pPr marL="0" indent="0">
              <a:buNone/>
            </a:pPr>
            <a:r>
              <a:rPr lang="tr-TR" dirty="0"/>
              <a:t>2. Otelin rezervasyon ile ilgili teyidi (</a:t>
            </a:r>
            <a:r>
              <a:rPr lang="tr-TR" dirty="0" err="1"/>
              <a:t>konfırmesi</a:t>
            </a:r>
            <a:r>
              <a:rPr lang="tr-TR" dirty="0"/>
              <a:t>) rezervasyon isteği eline geçtiği gün veya en geç üç gün içinde otel tarafından karşı tarafa (seyahat </a:t>
            </a:r>
            <a:r>
              <a:rPr lang="tr-TR" dirty="0" err="1"/>
              <a:t>acentasına</a:t>
            </a:r>
            <a:r>
              <a:rPr lang="tr-TR" dirty="0"/>
              <a:t> veya müşteriye) bildirilmelidir.</a:t>
            </a:r>
          </a:p>
          <a:p>
            <a:pPr marL="0" indent="0">
              <a:buNone/>
            </a:pPr>
            <a:r>
              <a:rPr lang="tr-TR" dirty="0"/>
              <a:t>3. Rezervasyon teyidi karşılığında istenecek kaparo miktarı, düşük sezonda bir gecelik, yüksek sezonda 3 gecelik oda ve pansiyon fiyatını geçemez. Söz konusu olan miktarlar, ancak otelin eline geçtikten sonra rezervasyonlar teyit edilmiş olur.</a:t>
            </a:r>
          </a:p>
        </p:txBody>
      </p:sp>
    </p:spTree>
    <p:extLst>
      <p:ext uri="{BB962C8B-B14F-4D97-AF65-F5344CB8AC3E}">
        <p14:creationId xmlns:p14="http://schemas.microsoft.com/office/powerpoint/2010/main" val="504609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xmlns="" id="{2667C05E-E39D-4282-9C16-B41FCC28874F}"/>
              </a:ext>
            </a:extLst>
          </p:cNvPr>
          <p:cNvSpPr>
            <a:spLocks noGrp="1"/>
          </p:cNvSpPr>
          <p:nvPr>
            <p:ph type="title"/>
          </p:nvPr>
        </p:nvSpPr>
        <p:spPr>
          <a:xfrm>
            <a:off x="1063052" y="869430"/>
            <a:ext cx="10515600" cy="4527030"/>
          </a:xfrm>
        </p:spPr>
        <p:txBody>
          <a:bodyPr>
            <a:normAutofit/>
          </a:bodyPr>
          <a:lstStyle/>
          <a:p>
            <a:r>
              <a:rPr lang="tr-TR" sz="2800" dirty="0">
                <a:latin typeface="+mn-lt"/>
              </a:rPr>
              <a:t>4. Otel yönetimi rezervasyon kaparosu olarak eline geçen paralar karşılığında en geç 24 saat içinde ilgili rezervasyonun teyidini karşı tarafa geçmek zorundadır.</a:t>
            </a:r>
            <a:br>
              <a:rPr lang="tr-TR" sz="2800" dirty="0">
                <a:latin typeface="+mn-lt"/>
              </a:rPr>
            </a:br>
            <a:r>
              <a:rPr lang="tr-TR" sz="2800" dirty="0">
                <a:latin typeface="+mn-lt"/>
              </a:rPr>
              <a:t/>
            </a:r>
            <a:br>
              <a:rPr lang="tr-TR" sz="2800" dirty="0">
                <a:latin typeface="+mn-lt"/>
              </a:rPr>
            </a:br>
            <a:r>
              <a:rPr lang="tr-TR" sz="2800" dirty="0">
                <a:latin typeface="+mn-lt"/>
              </a:rPr>
              <a:t>5. Rezervasyon işlemleri karışıklığa meydan </a:t>
            </a:r>
            <a:r>
              <a:rPr lang="tr-TR" sz="2800" dirty="0" err="1">
                <a:latin typeface="+mn-lt"/>
              </a:rPr>
              <a:t>vennemek</a:t>
            </a:r>
            <a:r>
              <a:rPr lang="tr-TR" sz="2800" dirty="0">
                <a:latin typeface="+mn-lt"/>
              </a:rPr>
              <a:t> için mümkünse tek elden yürütülmelidir. Rezervasyon ofisinde çalışan personelin kendi arasında ve rezervasyon şefiyle haberleşmesi, koordinasyonu oldukça hassas bir konudur. Eğer etkili bir haberleşme ağı yoksa ve rezervasyonlar tek elden yürütülmüyorsa otel hiç istemediği bir anda boş kalabilir veya tam tersi duruma (</a:t>
            </a:r>
            <a:r>
              <a:rPr lang="tr-TR" sz="2800" dirty="0" err="1">
                <a:latin typeface="+mn-lt"/>
              </a:rPr>
              <a:t>short</a:t>
            </a:r>
            <a:r>
              <a:rPr lang="tr-TR" sz="2800" dirty="0">
                <a:latin typeface="+mn-lt"/>
              </a:rPr>
              <a:t>) düşebilir.</a:t>
            </a:r>
          </a:p>
        </p:txBody>
      </p:sp>
    </p:spTree>
    <p:extLst>
      <p:ext uri="{BB962C8B-B14F-4D97-AF65-F5344CB8AC3E}">
        <p14:creationId xmlns:p14="http://schemas.microsoft.com/office/powerpoint/2010/main" val="2264334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xmlns="" id="{1A904F3A-1C6F-4A51-938C-66798A022764}"/>
              </a:ext>
            </a:extLst>
          </p:cNvPr>
          <p:cNvSpPr>
            <a:spLocks noGrp="1"/>
          </p:cNvSpPr>
          <p:nvPr>
            <p:ph type="title"/>
          </p:nvPr>
        </p:nvSpPr>
        <p:spPr>
          <a:xfrm>
            <a:off x="0" y="794479"/>
            <a:ext cx="12041746" cy="5381469"/>
          </a:xfrm>
        </p:spPr>
        <p:txBody>
          <a:bodyPr>
            <a:normAutofit/>
          </a:bodyPr>
          <a:lstStyle/>
          <a:p>
            <a:pPr algn="just"/>
            <a:r>
              <a:rPr lang="tr-TR" sz="2800" dirty="0" err="1" smtClean="0">
                <a:solidFill>
                  <a:srgbClr val="FF0000"/>
                </a:solidFill>
                <a:latin typeface="Arial Black" panose="020B0A04020102020204" pitchFamily="34" charset="0"/>
              </a:rPr>
              <a:t>RezervasyonFormu</a:t>
            </a:r>
            <a:r>
              <a:rPr lang="tr-TR" sz="2800" dirty="0">
                <a:solidFill>
                  <a:srgbClr val="FF0000"/>
                </a:solidFill>
                <a:latin typeface="Arial Black" panose="020B0A04020102020204" pitchFamily="34" charset="0"/>
              </a:rPr>
              <a:t>; </a:t>
            </a:r>
            <a:br>
              <a:rPr lang="tr-TR" sz="2800" dirty="0">
                <a:solidFill>
                  <a:srgbClr val="FF0000"/>
                </a:solidFill>
                <a:latin typeface="Arial Black" panose="020B0A04020102020204" pitchFamily="34" charset="0"/>
              </a:rPr>
            </a:br>
            <a:r>
              <a:rPr lang="tr-TR" sz="2800" dirty="0">
                <a:solidFill>
                  <a:srgbClr val="FF0000"/>
                </a:solidFill>
                <a:latin typeface="+mn-lt"/>
              </a:rPr>
              <a:t/>
            </a:r>
            <a:br>
              <a:rPr lang="tr-TR" sz="2800" dirty="0">
                <a:solidFill>
                  <a:srgbClr val="FF0000"/>
                </a:solidFill>
                <a:latin typeface="+mn-lt"/>
              </a:rPr>
            </a:br>
            <a:r>
              <a:rPr lang="tr-TR" sz="2800" dirty="0">
                <a:solidFill>
                  <a:srgbClr val="FF0000"/>
                </a:solidFill>
                <a:latin typeface="+mn-lt"/>
              </a:rPr>
              <a:t>   </a:t>
            </a:r>
            <a:r>
              <a:rPr lang="tr-TR" sz="2800" dirty="0">
                <a:latin typeface="+mn-lt"/>
              </a:rPr>
              <a:t>Rezervasyon taleplerinin kayıt edildiği formdur. Formun şekli otelden otele değişiklik gösterir. Üzerindeki bilgiler ise hemen hemen aynıdır. Bazı formlar çok detaylı bazı formlar basittir. Her rezervasyon almışında rezervasyon formu kullanılmalıdır. Herhangi bir kâğıda alman rezervasyon unutulabilir, başka kağıtların arasına karışıp kaybolabilir. </a:t>
            </a:r>
          </a:p>
        </p:txBody>
      </p:sp>
    </p:spTree>
    <p:extLst>
      <p:ext uri="{BB962C8B-B14F-4D97-AF65-F5344CB8AC3E}">
        <p14:creationId xmlns:p14="http://schemas.microsoft.com/office/powerpoint/2010/main" val="4277879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xmlns="" id="{97AD1AB9-C112-4967-BFB4-1C9EFC738762}"/>
              </a:ext>
            </a:extLst>
          </p:cNvPr>
          <p:cNvSpPr>
            <a:spLocks noGrp="1"/>
          </p:cNvSpPr>
          <p:nvPr>
            <p:ph type="title"/>
          </p:nvPr>
        </p:nvSpPr>
        <p:spPr>
          <a:xfrm>
            <a:off x="599607" y="989350"/>
            <a:ext cx="10643015" cy="4646951"/>
          </a:xfrm>
        </p:spPr>
        <p:txBody>
          <a:bodyPr>
            <a:normAutofit/>
          </a:bodyPr>
          <a:lstStyle/>
          <a:p>
            <a:r>
              <a:rPr lang="tr-TR" sz="2800" dirty="0">
                <a:latin typeface="+mn-lt"/>
              </a:rPr>
              <a:t>   Otel işletmeleri almış </a:t>
            </a:r>
            <a:r>
              <a:rPr lang="tr-TR" sz="2800" dirty="0" err="1">
                <a:latin typeface="+mn-lt"/>
              </a:rPr>
              <a:t>olduklan</a:t>
            </a:r>
            <a:r>
              <a:rPr lang="tr-TR" sz="2800" dirty="0">
                <a:latin typeface="+mn-lt"/>
              </a:rPr>
              <a:t> rezervasyonlarda daha sonra meydana gelen değişiklikleri rezervasyon formunda belirtmeleri gerekir. Bu değişiklikte, </a:t>
            </a:r>
            <a:r>
              <a:rPr lang="tr-TR" sz="2800" dirty="0">
                <a:solidFill>
                  <a:srgbClr val="FF5050"/>
                </a:solidFill>
                <a:latin typeface="+mn-lt"/>
              </a:rPr>
              <a:t>“Rezervasyon Değişim Formu” </a:t>
            </a:r>
            <a:r>
              <a:rPr lang="tr-TR" sz="2800" dirty="0">
                <a:latin typeface="+mn-lt"/>
              </a:rPr>
              <a:t>kullanılarak yapılır. Şekil 19’da Rezervasyon Değişikliği ve iptali Formu görülmektedir. Rezervasyon değişiklikleri genel olarak giriş ve çıkış tarihleri, kişi ve oda sayısı, oda tipi, özel istekler ve pansiyon şekli ile ilgilidir. Otel işletmeleri müşterilerine rezervasyon </a:t>
            </a:r>
            <a:r>
              <a:rPr lang="tr-TR" sz="2800" dirty="0" err="1">
                <a:latin typeface="+mn-lt"/>
              </a:rPr>
              <a:t>değişikliliği</a:t>
            </a:r>
            <a:r>
              <a:rPr lang="tr-TR" sz="2800" dirty="0">
                <a:latin typeface="+mn-lt"/>
              </a:rPr>
              <a:t> ile ilgili olarak bir süre verirler. Bu süre </a:t>
            </a:r>
            <a:r>
              <a:rPr lang="tr-TR" sz="2800" dirty="0">
                <a:solidFill>
                  <a:schemeClr val="accent2">
                    <a:lumMod val="50000"/>
                  </a:schemeClr>
                </a:solidFill>
                <a:latin typeface="+mn-lt"/>
              </a:rPr>
              <a:t>“ </a:t>
            </a:r>
            <a:r>
              <a:rPr lang="tr-TR" sz="2800" dirty="0" err="1">
                <a:solidFill>
                  <a:schemeClr val="accent2">
                    <a:lumMod val="50000"/>
                  </a:schemeClr>
                </a:solidFill>
                <a:latin typeface="+mn-lt"/>
              </a:rPr>
              <a:t>Öpsiyon</a:t>
            </a:r>
            <a:r>
              <a:rPr lang="tr-TR" sz="2800" dirty="0">
                <a:solidFill>
                  <a:schemeClr val="accent2">
                    <a:lumMod val="50000"/>
                  </a:schemeClr>
                </a:solidFill>
                <a:latin typeface="+mn-lt"/>
              </a:rPr>
              <a:t> Tarihi “ </a:t>
            </a:r>
            <a:r>
              <a:rPr lang="tr-TR" sz="2800" dirty="0">
                <a:latin typeface="+mn-lt"/>
              </a:rPr>
              <a:t>olarak kabul edilir ve muhtemel değişiklikler bu tarihe kadar kabul edilir. Bu tarihten sonra gelecek değişiklikler ve iptal kabul edilmeyebilir.</a:t>
            </a:r>
          </a:p>
        </p:txBody>
      </p:sp>
    </p:spTree>
    <p:extLst>
      <p:ext uri="{BB962C8B-B14F-4D97-AF65-F5344CB8AC3E}">
        <p14:creationId xmlns:p14="http://schemas.microsoft.com/office/powerpoint/2010/main" val="589703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xmlns="" id="{AD210B71-2E11-4DE2-AB9B-3523A8CC6DBA}"/>
              </a:ext>
            </a:extLst>
          </p:cNvPr>
          <p:cNvSpPr>
            <a:spLocks noGrp="1"/>
          </p:cNvSpPr>
          <p:nvPr>
            <p:ph type="title"/>
          </p:nvPr>
        </p:nvSpPr>
        <p:spPr>
          <a:xfrm>
            <a:off x="388495" y="335144"/>
            <a:ext cx="11558666" cy="6215558"/>
          </a:xfrm>
        </p:spPr>
        <p:txBody>
          <a:bodyPr>
            <a:normAutofit/>
          </a:bodyPr>
          <a:lstStyle/>
          <a:p>
            <a:r>
              <a:rPr lang="tr-TR" sz="2800" dirty="0">
                <a:solidFill>
                  <a:srgbClr val="FF0000"/>
                </a:solidFill>
                <a:latin typeface="Arial Black" panose="020B0A04020102020204" pitchFamily="34" charset="0"/>
              </a:rPr>
              <a:t>Rezervasyon talebi hangi kanalla gelirse gelsin aşağıdaki bilgileri içermelidir: </a:t>
            </a:r>
            <a:br>
              <a:rPr lang="tr-TR" sz="2800" dirty="0">
                <a:solidFill>
                  <a:srgbClr val="FF0000"/>
                </a:solidFill>
                <a:latin typeface="Arial Black" panose="020B0A04020102020204" pitchFamily="34" charset="0"/>
              </a:rPr>
            </a:br>
            <a:r>
              <a:rPr lang="tr-TR" sz="2800" dirty="0">
                <a:solidFill>
                  <a:schemeClr val="accent2">
                    <a:lumMod val="75000"/>
                  </a:schemeClr>
                </a:solidFill>
                <a:latin typeface="+mn-lt"/>
              </a:rPr>
              <a:t/>
            </a:r>
            <a:br>
              <a:rPr lang="tr-TR" sz="2800" dirty="0">
                <a:solidFill>
                  <a:schemeClr val="accent2">
                    <a:lumMod val="75000"/>
                  </a:schemeClr>
                </a:solidFill>
                <a:latin typeface="+mn-lt"/>
              </a:rPr>
            </a:br>
            <a:r>
              <a:rPr lang="tr-TR" sz="2800" dirty="0">
                <a:solidFill>
                  <a:schemeClr val="accent2">
                    <a:lumMod val="75000"/>
                  </a:schemeClr>
                </a:solidFill>
                <a:latin typeface="+mn-lt"/>
              </a:rPr>
              <a:t>• Müşterinin soyadı-adı                                                       • Adresi</a:t>
            </a:r>
            <a:br>
              <a:rPr lang="tr-TR" sz="2800" dirty="0">
                <a:solidFill>
                  <a:schemeClr val="accent2">
                    <a:lumMod val="75000"/>
                  </a:schemeClr>
                </a:solidFill>
                <a:latin typeface="+mn-lt"/>
              </a:rPr>
            </a:br>
            <a:r>
              <a:rPr lang="tr-TR" sz="2800" dirty="0">
                <a:solidFill>
                  <a:schemeClr val="accent2">
                    <a:lumMod val="75000"/>
                  </a:schemeClr>
                </a:solidFill>
                <a:latin typeface="+mn-lt"/>
              </a:rPr>
              <a:t/>
            </a:r>
            <a:br>
              <a:rPr lang="tr-TR" sz="2800" dirty="0">
                <a:solidFill>
                  <a:schemeClr val="accent2">
                    <a:lumMod val="75000"/>
                  </a:schemeClr>
                </a:solidFill>
                <a:latin typeface="+mn-lt"/>
              </a:rPr>
            </a:br>
            <a:r>
              <a:rPr lang="tr-TR" sz="2800" dirty="0">
                <a:solidFill>
                  <a:schemeClr val="accent2">
                    <a:lumMod val="75000"/>
                  </a:schemeClr>
                </a:solidFill>
                <a:latin typeface="+mn-lt"/>
              </a:rPr>
              <a:t>• Telefon </a:t>
            </a:r>
            <a:r>
              <a:rPr lang="tr-TR" sz="2800" dirty="0" err="1">
                <a:solidFill>
                  <a:schemeClr val="accent2">
                    <a:lumMod val="75000"/>
                  </a:schemeClr>
                </a:solidFill>
                <a:latin typeface="+mn-lt"/>
              </a:rPr>
              <a:t>numaralarları</a:t>
            </a:r>
            <a:r>
              <a:rPr lang="tr-TR" sz="2800" dirty="0">
                <a:solidFill>
                  <a:schemeClr val="accent2">
                    <a:lumMod val="75000"/>
                  </a:schemeClr>
                </a:solidFill>
                <a:latin typeface="+mn-lt"/>
              </a:rPr>
              <a:t>                                                 • Giriş-çıkış tarihleri</a:t>
            </a:r>
            <a:br>
              <a:rPr lang="tr-TR" sz="2800" dirty="0">
                <a:solidFill>
                  <a:schemeClr val="accent2">
                    <a:lumMod val="75000"/>
                  </a:schemeClr>
                </a:solidFill>
                <a:latin typeface="+mn-lt"/>
              </a:rPr>
            </a:br>
            <a:r>
              <a:rPr lang="tr-TR" sz="2800" dirty="0">
                <a:solidFill>
                  <a:schemeClr val="accent2">
                    <a:lumMod val="75000"/>
                  </a:schemeClr>
                </a:solidFill>
                <a:latin typeface="+mn-lt"/>
              </a:rPr>
              <a:t/>
            </a:r>
            <a:br>
              <a:rPr lang="tr-TR" sz="2800" dirty="0">
                <a:solidFill>
                  <a:schemeClr val="accent2">
                    <a:lumMod val="75000"/>
                  </a:schemeClr>
                </a:solidFill>
                <a:latin typeface="+mn-lt"/>
              </a:rPr>
            </a:br>
            <a:r>
              <a:rPr lang="tr-TR" sz="2800" dirty="0">
                <a:solidFill>
                  <a:schemeClr val="accent2">
                    <a:lumMod val="75000"/>
                  </a:schemeClr>
                </a:solidFill>
                <a:latin typeface="+mn-lt"/>
              </a:rPr>
              <a:t>• Kesin giriş saati (mümkünse)                         • İstenilen oda tipi ve fiyatı</a:t>
            </a:r>
            <a:br>
              <a:rPr lang="tr-TR" sz="2800" dirty="0">
                <a:solidFill>
                  <a:schemeClr val="accent2">
                    <a:lumMod val="75000"/>
                  </a:schemeClr>
                </a:solidFill>
                <a:latin typeface="+mn-lt"/>
              </a:rPr>
            </a:br>
            <a:r>
              <a:rPr lang="tr-TR" sz="2800" dirty="0">
                <a:solidFill>
                  <a:schemeClr val="accent2">
                    <a:lumMod val="75000"/>
                  </a:schemeClr>
                </a:solidFill>
                <a:latin typeface="+mn-lt"/>
              </a:rPr>
              <a:t/>
            </a:r>
            <a:br>
              <a:rPr lang="tr-TR" sz="2800" dirty="0">
                <a:solidFill>
                  <a:schemeClr val="accent2">
                    <a:lumMod val="75000"/>
                  </a:schemeClr>
                </a:solidFill>
                <a:latin typeface="+mn-lt"/>
              </a:rPr>
            </a:br>
            <a:r>
              <a:rPr lang="tr-TR" sz="2800" dirty="0">
                <a:solidFill>
                  <a:schemeClr val="accent2">
                    <a:lumMod val="75000"/>
                  </a:schemeClr>
                </a:solidFill>
                <a:latin typeface="+mn-lt"/>
              </a:rPr>
              <a:t>• Varsa özel istekler                                 • Başkası ayırıyorsa odayı ayıranın adı</a:t>
            </a:r>
            <a:br>
              <a:rPr lang="tr-TR" sz="2800" dirty="0">
                <a:solidFill>
                  <a:schemeClr val="accent2">
                    <a:lumMod val="75000"/>
                  </a:schemeClr>
                </a:solidFill>
                <a:latin typeface="+mn-lt"/>
              </a:rPr>
            </a:br>
            <a:r>
              <a:rPr lang="tr-TR" sz="2800" dirty="0">
                <a:solidFill>
                  <a:schemeClr val="accent2">
                    <a:lumMod val="75000"/>
                  </a:schemeClr>
                </a:solidFill>
                <a:latin typeface="+mn-lt"/>
              </a:rPr>
              <a:t/>
            </a:r>
            <a:br>
              <a:rPr lang="tr-TR" sz="2800" dirty="0">
                <a:solidFill>
                  <a:schemeClr val="accent2">
                    <a:lumMod val="75000"/>
                  </a:schemeClr>
                </a:solidFill>
                <a:latin typeface="+mn-lt"/>
              </a:rPr>
            </a:br>
            <a:r>
              <a:rPr lang="tr-TR" sz="2800" dirty="0">
                <a:solidFill>
                  <a:schemeClr val="accent2">
                    <a:lumMod val="75000"/>
                  </a:schemeClr>
                </a:solidFill>
                <a:latin typeface="+mn-lt"/>
              </a:rPr>
              <a:t>• Kayıt tarihi                                                                 • Kabul tarihi</a:t>
            </a:r>
            <a:br>
              <a:rPr lang="tr-TR" sz="2800" dirty="0">
                <a:solidFill>
                  <a:schemeClr val="accent2">
                    <a:lumMod val="75000"/>
                  </a:schemeClr>
                </a:solidFill>
                <a:latin typeface="+mn-lt"/>
              </a:rPr>
            </a:br>
            <a:r>
              <a:rPr lang="tr-TR" sz="2800" dirty="0">
                <a:solidFill>
                  <a:schemeClr val="accent2">
                    <a:lumMod val="75000"/>
                  </a:schemeClr>
                </a:solidFill>
                <a:latin typeface="+mn-lt"/>
              </a:rPr>
              <a:t/>
            </a:r>
            <a:br>
              <a:rPr lang="tr-TR" sz="2800" dirty="0">
                <a:solidFill>
                  <a:schemeClr val="accent2">
                    <a:lumMod val="75000"/>
                  </a:schemeClr>
                </a:solidFill>
                <a:latin typeface="+mn-lt"/>
              </a:rPr>
            </a:br>
            <a:r>
              <a:rPr lang="tr-TR" sz="2800" dirty="0">
                <a:solidFill>
                  <a:schemeClr val="accent2">
                    <a:lumMod val="75000"/>
                  </a:schemeClr>
                </a:solidFill>
                <a:latin typeface="+mn-lt"/>
              </a:rPr>
              <a:t>• İptal edilecekse iptal nedeni, iptal tarihi ve iptal edene ait bilgiler</a:t>
            </a:r>
          </a:p>
        </p:txBody>
      </p:sp>
    </p:spTree>
    <p:extLst>
      <p:ext uri="{BB962C8B-B14F-4D97-AF65-F5344CB8AC3E}">
        <p14:creationId xmlns:p14="http://schemas.microsoft.com/office/powerpoint/2010/main" val="200556239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8430</TotalTime>
  <Words>1198</Words>
  <Application>Microsoft Office PowerPoint</Application>
  <PresentationFormat>Özel</PresentationFormat>
  <Paragraphs>71</Paragraphs>
  <Slides>26</Slides>
  <Notes>0</Notes>
  <HiddenSlides>0</HiddenSlides>
  <MMClips>0</MMClips>
  <ScaleCrop>false</ScaleCrop>
  <HeadingPairs>
    <vt:vector size="4" baseType="variant">
      <vt:variant>
        <vt:lpstr>Tema</vt:lpstr>
      </vt:variant>
      <vt:variant>
        <vt:i4>1</vt:i4>
      </vt:variant>
      <vt:variant>
        <vt:lpstr>Slayt Başlıkları</vt:lpstr>
      </vt:variant>
      <vt:variant>
        <vt:i4>26</vt:i4>
      </vt:variant>
    </vt:vector>
  </HeadingPairs>
  <TitlesOfParts>
    <vt:vector size="27" baseType="lpstr">
      <vt:lpstr>Office Teması</vt:lpstr>
      <vt:lpstr>5. ÜNİTE </vt:lpstr>
      <vt:lpstr>Rezervasyon Süreci :</vt:lpstr>
      <vt:lpstr>Rezervasyon Soruşturması :</vt:lpstr>
      <vt:lpstr>Rezervasyonun Kabul Edilebilirliğinin Tespiti :</vt:lpstr>
      <vt:lpstr>Rezervasyon Kaydının Yapılması :</vt:lpstr>
      <vt:lpstr>4. Otel yönetimi rezervasyon kaparosu olarak eline geçen paralar karşılığında en geç 24 saat içinde ilgili rezervasyonun teyidini karşı tarafa geçmek zorundadır.  5. Rezervasyon işlemleri karışıklığa meydan vennemek için mümkünse tek elden yürütülmelidir. Rezervasyon ofisinde çalışan personelin kendi arasında ve rezervasyon şefiyle haberleşmesi, koordinasyonu oldukça hassas bir konudur. Eğer etkili bir haberleşme ağı yoksa ve rezervasyonlar tek elden yürütülmüyorsa otel hiç istemediği bir anda boş kalabilir veya tam tersi duruma (short) düşebilir.</vt:lpstr>
      <vt:lpstr>RezervasyonFormu;      Rezervasyon taleplerinin kayıt edildiği formdur. Formun şekli otelden otele değişiklik gösterir. Üzerindeki bilgiler ise hemen hemen aynıdır. Bazı formlar çok detaylı bazı formlar basittir. Her rezervasyon almışında rezervasyon formu kullanılmalıdır. Herhangi bir kâğıda alman rezervasyon unutulabilir, başka kağıtların arasına karışıp kaybolabilir. </vt:lpstr>
      <vt:lpstr>   Otel işletmeleri almış olduklan rezervasyonlarda daha sonra meydana gelen değişiklikleri rezervasyon formunda belirtmeleri gerekir. Bu değişiklikte, “Rezervasyon Değişim Formu” kullanılarak yapılır. Şekil 19’da Rezervasyon Değişikliği ve iptali Formu görülmektedir. Rezervasyon değişiklikleri genel olarak giriş ve çıkış tarihleri, kişi ve oda sayısı, oda tipi, özel istekler ve pansiyon şekli ile ilgilidir. Otel işletmeleri müşterilerine rezervasyon değişikliliği ile ilgili olarak bir süre verirler. Bu süre “ Öpsiyon Tarihi “ olarak kabul edilir ve muhtemel değişiklikler bu tarihe kadar kabul edilir. Bu tarihten sonra gelecek değişiklikler ve iptal kabul edilmeyebilir.</vt:lpstr>
      <vt:lpstr>Rezervasyon talebi hangi kanalla gelirse gelsin aşağıdaki bilgileri içermelidir:   • Müşterinin soyadı-adı                                                       • Adresi  • Telefon numaralarları                                                 • Giriş-çıkış tarihleri  • Kesin giriş saati (mümkünse)                         • İstenilen oda tipi ve fiyatı  • Varsa özel istekler                                 • Başkası ayırıyorsa odayı ayıranın adı  • Kayıt tarihi                                                                 • Kabul tarihi  • İptal edilecekse iptal nedeni, iptal tarihi ve iptal edene ait bilgiler</vt:lpstr>
      <vt:lpstr>Kaynak: Metin DERELİ, Otel İşletmeciliğinde Ön Büro, Turban Turizm A.Ş., Eğitim Başkanlığı, Ankara-1989, s. 104.</vt:lpstr>
      <vt:lpstr>Kaynak: Metin DERELİ, Otel İşletmeciliğinde Ön Büro, Turban Turizm A.Ş., Eğitim Başkanlığı, Ankara-1989, s. 104.</vt:lpstr>
      <vt:lpstr>Rezervasyonun Teyit (Konfirme) Edilmesi :</vt:lpstr>
      <vt:lpstr>Kaynak: Sabah Kozak, (1995); Otel İşletmelerinde Ön Büro Yönetimi, Anadolu Üniversitesi Yayını, Eskişehir, s. 70.</vt:lpstr>
      <vt:lpstr>Fazla Rezervasyon (Over Booking) Durumu :</vt:lpstr>
      <vt:lpstr>Otelin Short’a (Dara) Düşmesi :</vt:lpstr>
      <vt:lpstr>Rezervasyon Takip Şekilleri :</vt:lpstr>
      <vt:lpstr>Garantisiz Rezervasyonlar :</vt:lpstr>
      <vt:lpstr> Garantili Rezervasyonlar :</vt:lpstr>
      <vt:lpstr>Önceden Ödeme Garantileri :</vt:lpstr>
      <vt:lpstr>1. Kredi Kartı Garantisi:</vt:lpstr>
      <vt:lpstr> Kredi kartı kullanılırken de bazı özel hususlara dikkat etmek gerekir. Dikkat edilmesi gereken hususları şu şekilde özetleyebiliriz;  • Kredi kartının geçerli bir kart olup olmadığı kontrol edilmeli,  • Kredi kartındaki isim ve imza ile özel kimlik bilgileri karşılaştırılmalı,  • Kredi kartının numarasının tam olarak alınmış olması,  • Kredi kartının son kullanma tarihinin dolmamış olması gibi konular mutlaka kontrol edilerek bu bilgiler yazılı olarak alınmalıdır.</vt:lpstr>
      <vt:lpstr>2. Depozito (Ön ödeme) Garantisi:</vt:lpstr>
      <vt:lpstr>3. Şirket Garantisi:</vt:lpstr>
      <vt:lpstr>4. Seyahat Acentesi Garantisi:</vt:lpstr>
      <vt:lpstr>Kaynak: Michael L. KASAVANA-Richard M. BROOKS, Managing Front Office Operations, 4th Edition, Educational Institute of the American Hotel &amp; Motel Association, Michigan-1995, ss. 115-120.</vt:lpstr>
      <vt:lpstr>KAYNAKÇA: Demirtaş, N. (2010).Önbüro İşlemleri, Ankuzem,1. Baskı.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Ön Büro İşlemleri</dc:title>
  <dc:creator>Ayşe Gül Şıvkın</dc:creator>
  <cp:lastModifiedBy>kumsaal</cp:lastModifiedBy>
  <cp:revision>147</cp:revision>
  <dcterms:created xsi:type="dcterms:W3CDTF">2019-10-22T15:58:53Z</dcterms:created>
  <dcterms:modified xsi:type="dcterms:W3CDTF">2019-11-20T19:50:14Z</dcterms:modified>
</cp:coreProperties>
</file>