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780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23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77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2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77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1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06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52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5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95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64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8E56-539F-4507-82E6-091C5862DA9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D38E8-0D8D-4D21-80EC-7BDD53ADED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87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13.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Kavramsal Sınırlamalar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701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temelde</a:t>
            </a:r>
            <a:br>
              <a:rPr lang="tr-TR" b="1" dirty="0" smtClean="0"/>
            </a:br>
            <a:r>
              <a:rPr lang="tr-TR" b="1" dirty="0" smtClean="0"/>
              <a:t>kavramsal mıdır?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dirty="0" smtClean="0"/>
              <a:t>Tüm varsayımların kavramsal ulam temelli olduğu kanısı</a:t>
            </a:r>
          </a:p>
          <a:p>
            <a:pPr algn="just">
              <a:buFontTx/>
              <a:buChar char="-"/>
            </a:pPr>
            <a:r>
              <a:rPr lang="tr-TR" dirty="0" smtClean="0"/>
              <a:t>Çocuğun sözlüksel gelişiminin bu yönde olup olmadığının sorgulanması</a:t>
            </a:r>
          </a:p>
          <a:p>
            <a:pPr algn="just">
              <a:buFontTx/>
              <a:buChar char="-"/>
            </a:pPr>
            <a:r>
              <a:rPr lang="tr-TR" dirty="0" smtClean="0"/>
              <a:t>Tüm nesne varsayımının hem kavramsal hem de algısal açıdan daha genel bir rol üstlenmesi</a:t>
            </a:r>
          </a:p>
          <a:p>
            <a:pPr algn="just">
              <a:buFontTx/>
              <a:buChar char="-"/>
            </a:pPr>
            <a:r>
              <a:rPr lang="tr-TR" dirty="0" smtClean="0"/>
              <a:t>Tüm nesne varsayımı:  Hiçbir dilde genel bir sözlük oluşturmak için olanak sağlamaz. O hâlde bu varsayım, çocuğun bilmediği bir sözcüğe anlam yüklemesine sınırlılık getirebilir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644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temelde</a:t>
            </a:r>
            <a:br>
              <a:rPr lang="tr-TR" b="1" dirty="0" smtClean="0"/>
            </a:br>
            <a:r>
              <a:rPr lang="tr-TR" b="1" dirty="0" smtClean="0"/>
              <a:t>kavramsal mıdır?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53136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sz="2700" dirty="0"/>
              <a:t>Temel düzey ve eşit ayrıntı varsayımlarının önemi → daha az kısıtlayıcı olmaları</a:t>
            </a:r>
          </a:p>
          <a:p>
            <a:pPr>
              <a:buFontTx/>
              <a:buChar char="-"/>
            </a:pPr>
            <a:r>
              <a:rPr lang="tr-TR" sz="2700" dirty="0"/>
              <a:t>Sınıflandırmacı varsayımın bellek kuvvetlendirmedeki olumlu işlevi → ulam öğeleri birbiriyle karışmıyor</a:t>
            </a:r>
          </a:p>
          <a:p>
            <a:pPr>
              <a:buFontTx/>
              <a:buChar char="-"/>
            </a:pPr>
            <a:r>
              <a:rPr lang="tr-TR" sz="2700" dirty="0"/>
              <a:t>4 çeşit anlam sınırlandırmasına ek olarak karşılıklı ayrıcalık yaklaşımı (</a:t>
            </a:r>
            <a:r>
              <a:rPr lang="tr-TR" sz="2700" dirty="0" err="1"/>
              <a:t>mutual</a:t>
            </a:r>
            <a:r>
              <a:rPr lang="tr-TR" sz="2700" dirty="0"/>
              <a:t> </a:t>
            </a:r>
            <a:r>
              <a:rPr lang="tr-TR" sz="2700" dirty="0" err="1"/>
              <a:t>exclusivity</a:t>
            </a:r>
            <a:r>
              <a:rPr lang="tr-TR" sz="2700" dirty="0"/>
              <a:t> </a:t>
            </a:r>
            <a:r>
              <a:rPr lang="tr-TR" sz="2700" dirty="0" err="1"/>
              <a:t>assumption</a:t>
            </a:r>
            <a:r>
              <a:rPr lang="tr-TR" sz="2700" dirty="0"/>
              <a:t>) → (</a:t>
            </a:r>
            <a:r>
              <a:rPr lang="tr-TR" sz="2700" dirty="0" err="1"/>
              <a:t>Markman</a:t>
            </a:r>
            <a:r>
              <a:rPr lang="tr-TR" sz="2700" dirty="0"/>
              <a:t>, 1987; </a:t>
            </a:r>
            <a:r>
              <a:rPr lang="tr-TR" sz="2700" dirty="0" err="1"/>
              <a:t>Markman</a:t>
            </a:r>
            <a:r>
              <a:rPr lang="tr-TR" sz="2700" dirty="0"/>
              <a:t>&amp;</a:t>
            </a:r>
            <a:r>
              <a:rPr lang="tr-TR" sz="2700" dirty="0" err="1"/>
              <a:t>Wachtel</a:t>
            </a:r>
            <a:r>
              <a:rPr lang="tr-TR" sz="2700" dirty="0"/>
              <a:t>, 1988; </a:t>
            </a:r>
            <a:r>
              <a:rPr lang="tr-TR" sz="2700" dirty="0" err="1"/>
              <a:t>Merriman</a:t>
            </a:r>
            <a:r>
              <a:rPr lang="tr-TR" sz="2700" dirty="0"/>
              <a:t>&amp;</a:t>
            </a:r>
            <a:r>
              <a:rPr lang="tr-TR" sz="2700" dirty="0" err="1"/>
              <a:t>Bowman</a:t>
            </a:r>
            <a:r>
              <a:rPr lang="tr-TR" sz="2700" dirty="0"/>
              <a:t>, 1989)</a:t>
            </a:r>
          </a:p>
          <a:p>
            <a:pPr>
              <a:buFontTx/>
              <a:buChar char="-"/>
            </a:pPr>
            <a:r>
              <a:rPr lang="tr-TR" sz="2700" dirty="0"/>
              <a:t>Bu varsayıma örnek: Köpek, yalnızca bir köpektir. Bir hayvan, bir evcil hayvan, bir tazı ya da bir sokak köpeği değildir.</a:t>
            </a:r>
          </a:p>
        </p:txBody>
      </p:sp>
    </p:spTree>
    <p:extLst>
      <p:ext uri="{BB962C8B-B14F-4D97-AF65-F5344CB8AC3E}">
        <p14:creationId xmlns:p14="http://schemas.microsoft.com/office/powerpoint/2010/main" val="275335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nerede ve</a:t>
            </a:r>
            <a:br>
              <a:rPr lang="tr-TR" b="1" dirty="0" smtClean="0"/>
            </a:br>
            <a:r>
              <a:rPr lang="tr-TR" b="1" dirty="0" smtClean="0"/>
              <a:t>ne zaman uygulanır?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dirty="0" smtClean="0"/>
              <a:t>Sorular: Nereden gelirler? Ne zaman etki ederler? Doğuştan mı oluşurlar, yoksa öğrenilirler mi? Öğrenilirlerse hangi kaynaktan öğrenilirler? Yalnızca çocukların erken sözcük öğrenme sürecini kolaylaştırmak için mi varlar, yoksa  genel </a:t>
            </a:r>
            <a:r>
              <a:rPr lang="tr-TR" dirty="0" err="1" smtClean="0"/>
              <a:t>ulamlama</a:t>
            </a:r>
            <a:r>
              <a:rPr lang="tr-TR" dirty="0" smtClean="0"/>
              <a:t> yetisi ve kavramsal gelişimin temeli mi oluştururlar?</a:t>
            </a:r>
          </a:p>
          <a:p>
            <a:pPr algn="just">
              <a:buFontTx/>
              <a:buChar char="-"/>
            </a:pPr>
            <a:r>
              <a:rPr lang="tr-TR" dirty="0" smtClean="0"/>
              <a:t>En önemli nokta: Sınırlı bir zaman için geçerlidirler.</a:t>
            </a:r>
          </a:p>
        </p:txBody>
      </p:sp>
    </p:spTree>
    <p:extLst>
      <p:ext uri="{BB962C8B-B14F-4D97-AF65-F5344CB8AC3E}">
        <p14:creationId xmlns:p14="http://schemas.microsoft.com/office/powerpoint/2010/main" val="770471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nerede ve</a:t>
            </a:r>
            <a:br>
              <a:rPr lang="tr-TR" b="1" dirty="0" smtClean="0"/>
            </a:br>
            <a:r>
              <a:rPr lang="tr-TR" b="1" dirty="0" smtClean="0"/>
              <a:t>ne zaman uygulanır?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sz="3100" dirty="0" err="1"/>
              <a:t>Golinkoff</a:t>
            </a:r>
            <a:r>
              <a:rPr lang="tr-TR" sz="3100" dirty="0"/>
              <a:t> (1994): 10-12 aylıkken başlıyor ve bir yıl sonra sona eriyor ya da 12-18 aylıkken başlıyor ve belirsiz bir süre sonra; ama elbet bitiyor.</a:t>
            </a:r>
          </a:p>
          <a:p>
            <a:pPr algn="just">
              <a:buFontTx/>
              <a:buChar char="-"/>
            </a:pPr>
            <a:r>
              <a:rPr lang="tr-TR" sz="3100" dirty="0"/>
              <a:t>Çocuk, artık hangi durumda hangi sözcüğü kullanması gerektiğini, hangi sözcüğü nasıl anlamlandırması gerektiğini tam olarak öğrendiğinde sınırlama süreci de sona eriyor.</a:t>
            </a:r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369793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nerede ve</a:t>
            </a:r>
            <a:br>
              <a:rPr lang="tr-TR" b="1" dirty="0" smtClean="0"/>
            </a:br>
            <a:r>
              <a:rPr lang="tr-TR" b="1" dirty="0" smtClean="0"/>
              <a:t>ne zaman uygulanır?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700809"/>
            <a:ext cx="8229600" cy="442535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sz="3100" dirty="0"/>
              <a:t>Hangi yaşta ve hangi durumlar sonucunda sona erdiğini tam olarak bilmek gerekir; ama bilim insanları şu noktalarda henüz hemfikir değiller:</a:t>
            </a:r>
          </a:p>
          <a:p>
            <a:pPr algn="just">
              <a:buNone/>
            </a:pPr>
            <a:r>
              <a:rPr lang="tr-TR" sz="3100" dirty="0"/>
              <a:t>	1. Sınırlamalar nereden kaynaklanır?</a:t>
            </a:r>
          </a:p>
          <a:p>
            <a:pPr algn="just">
              <a:buNone/>
            </a:pPr>
            <a:r>
              <a:rPr lang="tr-TR" sz="3100" dirty="0"/>
              <a:t>	2. Sınırlamalar ne zaman uygulanmaya başlar ve ne kadar sürer?</a:t>
            </a:r>
          </a:p>
          <a:p>
            <a:pPr algn="just">
              <a:buNone/>
            </a:pPr>
            <a:r>
              <a:rPr lang="tr-TR" sz="3100" dirty="0"/>
              <a:t>	3. Sınırlamalardan ne zaman vazgeçilir?</a:t>
            </a:r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37541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Sınırlamalar nerede ve</a:t>
            </a:r>
            <a:br>
              <a:rPr lang="tr-TR" b="1" dirty="0" smtClean="0"/>
            </a:br>
            <a:r>
              <a:rPr lang="tr-TR" b="1" dirty="0" smtClean="0"/>
              <a:t>ne zaman uygulanır?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sz="3100" dirty="0"/>
              <a:t>Belli bir zaman sonra çocuklar sınırlamaları yok</a:t>
            </a:r>
          </a:p>
          <a:p>
            <a:pPr algn="just">
              <a:buNone/>
            </a:pPr>
            <a:r>
              <a:rPr lang="tr-TR" sz="3100" dirty="0"/>
              <a:t>	sayabilir ya da bundan vazgeçebilir.</a:t>
            </a:r>
          </a:p>
          <a:p>
            <a:pPr algn="just">
              <a:buFontTx/>
              <a:buChar char="-"/>
            </a:pPr>
            <a:r>
              <a:rPr lang="tr-TR" sz="3100" dirty="0"/>
              <a:t>Daha çok sözcük girdisi olduğu zaman</a:t>
            </a:r>
          </a:p>
          <a:p>
            <a:pPr algn="just">
              <a:buNone/>
            </a:pPr>
            <a:r>
              <a:rPr lang="tr-TR" sz="3100" dirty="0"/>
              <a:t>	sınırlamalar ortadan kalkabilir.</a:t>
            </a:r>
          </a:p>
          <a:p>
            <a:pPr algn="just">
              <a:buFontTx/>
              <a:buChar char="-"/>
            </a:pPr>
            <a:r>
              <a:rPr lang="tr-TR" sz="3100" dirty="0"/>
              <a:t>Edimsel etkenler de önem taşımaktadır.</a:t>
            </a:r>
          </a:p>
          <a:p>
            <a:pPr algn="just">
              <a:buNone/>
            </a:pPr>
            <a:r>
              <a:rPr lang="tr-TR" sz="3100" dirty="0"/>
              <a:t>	Örnek: Çıkarım yapma, gözlem yapma, farklı yorumlama, gündelik konuşmalar, anlık ve hızlı gelişen durumlara verilen tepkiler, vb.</a:t>
            </a:r>
          </a:p>
        </p:txBody>
      </p:sp>
    </p:spTree>
    <p:extLst>
      <p:ext uri="{BB962C8B-B14F-4D97-AF65-F5344CB8AC3E}">
        <p14:creationId xmlns:p14="http://schemas.microsoft.com/office/powerpoint/2010/main" val="1362408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13. Ders</vt:lpstr>
      <vt:lpstr>Sınırlamalar temelde kavramsal mıdır?</vt:lpstr>
      <vt:lpstr>Sınırlamalar temelde kavramsal mıdır?</vt:lpstr>
      <vt:lpstr>Sınırlamalar nerede ve ne zaman uygulanır?</vt:lpstr>
      <vt:lpstr>Sınırlamalar nerede ve ne zaman uygulanır?</vt:lpstr>
      <vt:lpstr>Sınırlamalar nerede ve ne zaman uygulanır?</vt:lpstr>
      <vt:lpstr>Sınırlamalar nerede ve ne zaman uygulanır?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Ders</dc:title>
  <dc:creator>Windows Kullanıcısı</dc:creator>
  <cp:lastModifiedBy>Windows Kullanıcısı</cp:lastModifiedBy>
  <cp:revision>1</cp:revision>
  <dcterms:created xsi:type="dcterms:W3CDTF">2018-04-11T10:50:54Z</dcterms:created>
  <dcterms:modified xsi:type="dcterms:W3CDTF">2018-04-11T10:51:18Z</dcterms:modified>
</cp:coreProperties>
</file>