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111" d="100"/>
          <a:sy n="111" d="100"/>
        </p:scale>
        <p:origin x="534" y="102"/>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93E61D-692B-43BD-8B4F-DDE089E24D7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FAFC7C30-8A11-4EB0-A0FD-4F180793810D}">
      <dgm:prSet/>
      <dgm:spPr/>
      <dgm:t>
        <a:bodyPr/>
        <a:lstStyle/>
        <a:p>
          <a:pPr rtl="0"/>
          <a:r>
            <a:rPr lang="tr-TR" smtClean="0"/>
            <a:t>Tablolar sayfa düzeni için kullanılmamalıdır! Tarihsel olarak, bazı Web yazarları sayfa düzenlerini kontrol etmenin bir yolu olarak HTML'deki tabloları yanlış kullanmışlardır. Bununla birlikte, düzen için HTML tablolarını öncelikle CSS kullanarak kullanmanın çeşitli alternatifleri vardır.</a:t>
          </a:r>
          <a:endParaRPr lang="tr-TR"/>
        </a:p>
      </dgm:t>
    </dgm:pt>
    <dgm:pt modelId="{EC52790A-E463-4D91-9C49-1935AFAC7DDB}" type="parTrans" cxnId="{E7873839-D7F0-473F-B34D-AD5E2CCA2231}">
      <dgm:prSet/>
      <dgm:spPr/>
      <dgm:t>
        <a:bodyPr/>
        <a:lstStyle/>
        <a:p>
          <a:endParaRPr lang="tr-TR"/>
        </a:p>
      </dgm:t>
    </dgm:pt>
    <dgm:pt modelId="{8ACFBDE8-1EC4-4F75-A615-54F96F6B6963}" type="sibTrans" cxnId="{E7873839-D7F0-473F-B34D-AD5E2CCA2231}">
      <dgm:prSet/>
      <dgm:spPr/>
      <dgm:t>
        <a:bodyPr/>
        <a:lstStyle/>
        <a:p>
          <a:endParaRPr lang="tr-TR"/>
        </a:p>
      </dgm:t>
    </dgm:pt>
    <dgm:pt modelId="{516B7C4E-9A17-423C-ABB7-A6D25D075A22}" type="pres">
      <dgm:prSet presAssocID="{BB93E61D-692B-43BD-8B4F-DDE089E24D7B}" presName="linear" presStyleCnt="0">
        <dgm:presLayoutVars>
          <dgm:animLvl val="lvl"/>
          <dgm:resizeHandles val="exact"/>
        </dgm:presLayoutVars>
      </dgm:prSet>
      <dgm:spPr/>
    </dgm:pt>
    <dgm:pt modelId="{CE72A82A-045A-435E-8490-6EDCBE5B935E}" type="pres">
      <dgm:prSet presAssocID="{FAFC7C30-8A11-4EB0-A0FD-4F180793810D}" presName="parentText" presStyleLbl="node1" presStyleIdx="0" presStyleCnt="1">
        <dgm:presLayoutVars>
          <dgm:chMax val="0"/>
          <dgm:bulletEnabled val="1"/>
        </dgm:presLayoutVars>
      </dgm:prSet>
      <dgm:spPr/>
    </dgm:pt>
  </dgm:ptLst>
  <dgm:cxnLst>
    <dgm:cxn modelId="{F4B52A57-009A-4728-B453-ACC709760847}" type="presOf" srcId="{FAFC7C30-8A11-4EB0-A0FD-4F180793810D}" destId="{CE72A82A-045A-435E-8490-6EDCBE5B935E}" srcOrd="0" destOrd="0" presId="urn:microsoft.com/office/officeart/2005/8/layout/vList2"/>
    <dgm:cxn modelId="{65E54F90-7A47-44E7-A6C4-CC40E65007A4}" type="presOf" srcId="{BB93E61D-692B-43BD-8B4F-DDE089E24D7B}" destId="{516B7C4E-9A17-423C-ABB7-A6D25D075A22}" srcOrd="0" destOrd="0" presId="urn:microsoft.com/office/officeart/2005/8/layout/vList2"/>
    <dgm:cxn modelId="{E7873839-D7F0-473F-B34D-AD5E2CCA2231}" srcId="{BB93E61D-692B-43BD-8B4F-DDE089E24D7B}" destId="{FAFC7C30-8A11-4EB0-A0FD-4F180793810D}" srcOrd="0" destOrd="0" parTransId="{EC52790A-E463-4D91-9C49-1935AFAC7DDB}" sibTransId="{8ACFBDE8-1EC4-4F75-A615-54F96F6B6963}"/>
    <dgm:cxn modelId="{B4C4266F-F98D-478D-A907-7C2684C20B41}" type="presParOf" srcId="{516B7C4E-9A17-423C-ABB7-A6D25D075A22}" destId="{CE72A82A-045A-435E-8490-6EDCBE5B935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72A82A-045A-435E-8490-6EDCBE5B935E}">
      <dsp:nvSpPr>
        <dsp:cNvPr id="0" name=""/>
        <dsp:cNvSpPr/>
      </dsp:nvSpPr>
      <dsp:spPr>
        <a:xfrm>
          <a:off x="0" y="158400"/>
          <a:ext cx="10058399" cy="370656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tr-TR" sz="3600" kern="1200" smtClean="0"/>
            <a:t>Tablolar sayfa düzeni için kullanılmamalıdır! Tarihsel olarak, bazı Web yazarları sayfa düzenlerini kontrol etmenin bir yolu olarak HTML'deki tabloları yanlış kullanmışlardır. Bununla birlikte, düzen için HTML tablolarını öncelikle CSS kullanarak kullanmanın çeşitli alternatifleri vardır.</a:t>
          </a:r>
          <a:endParaRPr lang="tr-TR" sz="3600" kern="1200"/>
        </a:p>
      </dsp:txBody>
      <dsp:txXfrm>
        <a:off x="180939" y="339339"/>
        <a:ext cx="9696521" cy="334468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31.01.2020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31.01.2020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31.01.2020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31.01.2020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31.01.2020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31.01.2020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31.01.2020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31.01.2020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31.01.2020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31.01.2020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31.01.2020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31.01.2020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Tablolarla </a:t>
            </a:r>
            <a:r>
              <a:rPr lang="tr-TR" sz="3600" dirty="0" smtClean="0"/>
              <a:t>Çalışmak</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NBP122 Web Geliştirme Ortamları</a:t>
            </a:r>
            <a:endParaRPr lang="tr-TR" dirty="0" smtClean="0">
              <a:latin typeface="Times New Roman" panose="02020603050405020304" pitchFamily="18" charset="0"/>
              <a:cs typeface="Times New Roman" panose="02020603050405020304" pitchFamily="18" charset="0"/>
            </a:endParaRPr>
          </a:p>
          <a:p>
            <a:r>
              <a:rPr lang="sv-SE" dirty="0"/>
              <a:t>Öğr. Gör. Dr. Ufuk tanyeri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Tablolar</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r>
              <a:rPr lang="tr-TR" dirty="0" smtClean="0"/>
              <a:t>- Tablolar satırlar </a:t>
            </a:r>
            <a:r>
              <a:rPr lang="tr-TR" dirty="0"/>
              <a:t>(</a:t>
            </a:r>
            <a:r>
              <a:rPr lang="tr-TR" dirty="0" err="1"/>
              <a:t>rows</a:t>
            </a:r>
            <a:r>
              <a:rPr lang="tr-TR" dirty="0"/>
              <a:t>) ve </a:t>
            </a:r>
            <a:r>
              <a:rPr lang="tr-TR" dirty="0" smtClean="0"/>
              <a:t>sütunlardan </a:t>
            </a:r>
            <a:r>
              <a:rPr lang="tr-TR" dirty="0"/>
              <a:t>(</a:t>
            </a:r>
            <a:r>
              <a:rPr lang="tr-TR" dirty="0" err="1"/>
              <a:t>columns</a:t>
            </a:r>
            <a:r>
              <a:rPr lang="tr-TR" dirty="0"/>
              <a:t>) </a:t>
            </a:r>
            <a:r>
              <a:rPr lang="tr-TR" dirty="0" smtClean="0"/>
              <a:t>oluşmaktadır ve bunların kesişimi </a:t>
            </a:r>
            <a:r>
              <a:rPr lang="tr-TR" dirty="0"/>
              <a:t>hücreleri (</a:t>
            </a:r>
            <a:r>
              <a:rPr lang="tr-TR" dirty="0" err="1"/>
              <a:t>cells</a:t>
            </a:r>
            <a:r>
              <a:rPr lang="tr-TR" dirty="0"/>
              <a:t>) </a:t>
            </a:r>
            <a:r>
              <a:rPr lang="tr-TR" dirty="0" smtClean="0"/>
              <a:t>oluşturur. </a:t>
            </a:r>
          </a:p>
          <a:p>
            <a:r>
              <a:rPr lang="tr-TR" dirty="0" smtClean="0"/>
              <a:t>- Bir tablo nesnesinin hücrelerini </a:t>
            </a:r>
            <a:r>
              <a:rPr lang="tr-TR" dirty="0"/>
              <a:t>birleştirerek daha büyük hücreler elde edebilirsiniz. </a:t>
            </a:r>
            <a:endParaRPr lang="tr-TR" dirty="0" smtClean="0"/>
          </a:p>
          <a:p>
            <a:r>
              <a:rPr lang="tr-TR" dirty="0" smtClean="0"/>
              <a:t>- Tablolar ile veriler daha düzenli bir yerleşime sahip olur.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Tanım ve Kullanım</a:t>
            </a:r>
            <a:endParaRPr lang="tr-TR" dirty="0"/>
          </a:p>
        </p:txBody>
      </p:sp>
      <p:sp>
        <p:nvSpPr>
          <p:cNvPr id="3" name="İçerik Yer Tutucusu 2"/>
          <p:cNvSpPr>
            <a:spLocks noGrp="1"/>
          </p:cNvSpPr>
          <p:nvPr>
            <p:ph idx="1"/>
          </p:nvPr>
        </p:nvSpPr>
        <p:spPr/>
        <p:txBody>
          <a:bodyPr/>
          <a:lstStyle/>
          <a:p>
            <a:r>
              <a:rPr lang="tr-TR" dirty="0" smtClean="0"/>
              <a:t>- &lt;</a:t>
            </a:r>
            <a:r>
              <a:rPr lang="tr-TR" dirty="0" err="1"/>
              <a:t>table</a:t>
            </a:r>
            <a:r>
              <a:rPr lang="tr-TR" dirty="0"/>
              <a:t>&gt; etiketi bir HTML tablosu tanımlar.</a:t>
            </a:r>
            <a:r>
              <a:rPr lang="tr-TR" dirty="0"/>
              <a:t/>
            </a:r>
            <a:br>
              <a:rPr lang="tr-TR" dirty="0"/>
            </a:br>
            <a:r>
              <a:rPr lang="tr-TR" dirty="0"/>
              <a:t/>
            </a:r>
            <a:br>
              <a:rPr lang="tr-TR" dirty="0"/>
            </a:br>
            <a:r>
              <a:rPr lang="tr-TR" dirty="0" smtClean="0"/>
              <a:t>- HTML </a:t>
            </a:r>
            <a:r>
              <a:rPr lang="tr-TR" dirty="0"/>
              <a:t>tablosu &lt;</a:t>
            </a:r>
            <a:r>
              <a:rPr lang="tr-TR" dirty="0" err="1"/>
              <a:t>table</a:t>
            </a:r>
            <a:r>
              <a:rPr lang="tr-TR" dirty="0"/>
              <a:t>&gt; öğesinden ve bir veya daha fazla &lt;tr&gt;, &lt;</a:t>
            </a:r>
            <a:r>
              <a:rPr lang="tr-TR" dirty="0" err="1"/>
              <a:t>th</a:t>
            </a:r>
            <a:r>
              <a:rPr lang="tr-TR" dirty="0"/>
              <a:t>&gt; ve &lt;</a:t>
            </a:r>
            <a:r>
              <a:rPr lang="tr-TR" dirty="0" err="1"/>
              <a:t>td</a:t>
            </a:r>
            <a:r>
              <a:rPr lang="tr-TR" dirty="0"/>
              <a:t>&gt; öğesinden oluşur.</a:t>
            </a:r>
            <a:r>
              <a:rPr lang="tr-TR" dirty="0"/>
              <a:t/>
            </a:r>
            <a:br>
              <a:rPr lang="tr-TR" dirty="0"/>
            </a:br>
            <a:r>
              <a:rPr lang="tr-TR" dirty="0"/>
              <a:t/>
            </a:r>
            <a:br>
              <a:rPr lang="tr-TR" dirty="0"/>
            </a:br>
            <a:r>
              <a:rPr lang="tr-TR" dirty="0" smtClean="0"/>
              <a:t>- &lt;</a:t>
            </a:r>
            <a:r>
              <a:rPr lang="tr-TR" dirty="0"/>
              <a:t>tr&gt; öğesi bir tablo satırı, &lt;</a:t>
            </a:r>
            <a:r>
              <a:rPr lang="tr-TR" dirty="0" err="1"/>
              <a:t>th</a:t>
            </a:r>
            <a:r>
              <a:rPr lang="tr-TR" dirty="0"/>
              <a:t>&gt; öğesi bir tablo başlığı ve &lt;</a:t>
            </a:r>
            <a:r>
              <a:rPr lang="tr-TR" dirty="0" err="1"/>
              <a:t>td</a:t>
            </a:r>
            <a:r>
              <a:rPr lang="tr-TR" dirty="0"/>
              <a:t>&gt; öğesi bir tablo hücresi tanımlar.</a:t>
            </a:r>
            <a:r>
              <a:rPr lang="tr-TR" dirty="0"/>
              <a:t/>
            </a:r>
            <a:br>
              <a:rPr lang="tr-TR" dirty="0"/>
            </a:br>
            <a:r>
              <a:rPr lang="tr-TR" dirty="0"/>
              <a:t/>
            </a:r>
            <a:br>
              <a:rPr lang="tr-TR" dirty="0"/>
            </a:br>
            <a:r>
              <a:rPr lang="tr-TR" dirty="0" smtClean="0"/>
              <a:t>- Daha </a:t>
            </a:r>
            <a:r>
              <a:rPr lang="tr-TR" dirty="0"/>
              <a:t>karmaşık bir HTML tablosu da &lt;</a:t>
            </a:r>
            <a:r>
              <a:rPr lang="tr-TR" dirty="0" err="1"/>
              <a:t>caption</a:t>
            </a:r>
            <a:r>
              <a:rPr lang="tr-TR" dirty="0"/>
              <a:t>&gt;, &lt;</a:t>
            </a:r>
            <a:r>
              <a:rPr lang="tr-TR" dirty="0" err="1"/>
              <a:t>col</a:t>
            </a:r>
            <a:r>
              <a:rPr lang="tr-TR" dirty="0"/>
              <a:t>&gt;, &lt;</a:t>
            </a:r>
            <a:r>
              <a:rPr lang="tr-TR" dirty="0" err="1"/>
              <a:t>colgroup</a:t>
            </a:r>
            <a:r>
              <a:rPr lang="tr-TR" dirty="0"/>
              <a:t>&gt;, &lt;</a:t>
            </a:r>
            <a:r>
              <a:rPr lang="tr-TR" dirty="0" err="1"/>
              <a:t>thead</a:t>
            </a:r>
            <a:r>
              <a:rPr lang="tr-TR" dirty="0"/>
              <a:t>&gt;, &lt;</a:t>
            </a:r>
            <a:r>
              <a:rPr lang="tr-TR" dirty="0" err="1"/>
              <a:t>tfoot</a:t>
            </a:r>
            <a:r>
              <a:rPr lang="tr-TR" dirty="0"/>
              <a:t>&gt; ve &lt;</a:t>
            </a:r>
            <a:r>
              <a:rPr lang="tr-TR" dirty="0" err="1"/>
              <a:t>tbody</a:t>
            </a:r>
            <a:r>
              <a:rPr lang="tr-TR" dirty="0"/>
              <a:t>&gt; öğelerini içerebilir.</a:t>
            </a:r>
            <a:endParaRPr lang="tr-TR" dirty="0"/>
          </a:p>
        </p:txBody>
      </p:sp>
    </p:spTree>
    <p:extLst>
      <p:ext uri="{BB962C8B-B14F-4D97-AF65-F5344CB8AC3E}">
        <p14:creationId xmlns:p14="http://schemas.microsoft.com/office/powerpoint/2010/main" val="2570477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Önemli Uyarı</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968076176"/>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0431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Tablo oluşturmak</a:t>
            </a:r>
            <a:endParaRPr lang="tr-TR" dirty="0"/>
          </a:p>
        </p:txBody>
      </p:sp>
      <p:pic>
        <p:nvPicPr>
          <p:cNvPr id="7" name="İçerik Yer Tutucusu 6"/>
          <p:cNvPicPr>
            <a:picLocks noGrp="1" noChangeAspect="1"/>
          </p:cNvPicPr>
          <p:nvPr>
            <p:ph idx="1"/>
          </p:nvPr>
        </p:nvPicPr>
        <p:blipFill>
          <a:blip r:embed="rId2"/>
          <a:stretch>
            <a:fillRect/>
          </a:stretch>
        </p:blipFill>
        <p:spPr>
          <a:xfrm>
            <a:off x="2944645" y="1846263"/>
            <a:ext cx="6363036" cy="4022725"/>
          </a:xfrm>
          <a:prstGeom prst="rect">
            <a:avLst/>
          </a:prstGeom>
        </p:spPr>
      </p:pic>
    </p:spTree>
    <p:extLst>
      <p:ext uri="{BB962C8B-B14F-4D97-AF65-F5344CB8AC3E}">
        <p14:creationId xmlns:p14="http://schemas.microsoft.com/office/powerpoint/2010/main" val="400168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Tablo Özellikleri</a:t>
            </a:r>
            <a:endParaRPr lang="tr-TR" dirty="0"/>
          </a:p>
        </p:txBody>
      </p:sp>
      <p:pic>
        <p:nvPicPr>
          <p:cNvPr id="6" name="İçerik Yer Tutucusu 5"/>
          <p:cNvPicPr>
            <a:picLocks noGrp="1" noChangeAspect="1"/>
          </p:cNvPicPr>
          <p:nvPr>
            <p:ph idx="1"/>
          </p:nvPr>
        </p:nvPicPr>
        <p:blipFill>
          <a:blip r:embed="rId2"/>
          <a:stretch>
            <a:fillRect/>
          </a:stretch>
        </p:blipFill>
        <p:spPr>
          <a:xfrm>
            <a:off x="1244600" y="3243263"/>
            <a:ext cx="9763125" cy="1228725"/>
          </a:xfrm>
          <a:prstGeom prst="rect">
            <a:avLst/>
          </a:prstGeom>
        </p:spPr>
      </p:pic>
    </p:spTree>
    <p:extLst>
      <p:ext uri="{BB962C8B-B14F-4D97-AF65-F5344CB8AC3E}">
        <p14:creationId xmlns:p14="http://schemas.microsoft.com/office/powerpoint/2010/main" val="207346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Tablo hücreler ile işlemler - Birleştirme</a:t>
            </a:r>
            <a:endParaRPr lang="tr-TR" dirty="0"/>
          </a:p>
        </p:txBody>
      </p:sp>
      <p:pic>
        <p:nvPicPr>
          <p:cNvPr id="4" name="İçerik Yer Tutucusu 3"/>
          <p:cNvPicPr>
            <a:picLocks noGrp="1" noChangeAspect="1"/>
          </p:cNvPicPr>
          <p:nvPr>
            <p:ph idx="1"/>
          </p:nvPr>
        </p:nvPicPr>
        <p:blipFill>
          <a:blip r:embed="rId2"/>
          <a:stretch>
            <a:fillRect/>
          </a:stretch>
        </p:blipFill>
        <p:spPr>
          <a:xfrm>
            <a:off x="2938153" y="1846263"/>
            <a:ext cx="6376019" cy="4022725"/>
          </a:xfrm>
          <a:prstGeom prst="rect">
            <a:avLst/>
          </a:prstGeom>
        </p:spPr>
      </p:pic>
      <p:sp>
        <p:nvSpPr>
          <p:cNvPr id="5" name="Dikdörtgen 4"/>
          <p:cNvSpPr/>
          <p:nvPr/>
        </p:nvSpPr>
        <p:spPr>
          <a:xfrm>
            <a:off x="5253487" y="3640347"/>
            <a:ext cx="1639019" cy="327804"/>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687023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Tablo hücreler ile işlemler - </a:t>
            </a:r>
            <a:r>
              <a:rPr lang="tr-TR" dirty="0" smtClean="0"/>
              <a:t>Bölme</a:t>
            </a:r>
            <a:endParaRPr lang="tr-TR" dirty="0"/>
          </a:p>
        </p:txBody>
      </p:sp>
      <p:pic>
        <p:nvPicPr>
          <p:cNvPr id="4" name="İçerik Yer Tutucusu 3"/>
          <p:cNvPicPr>
            <a:picLocks noGrp="1" noChangeAspect="1"/>
          </p:cNvPicPr>
          <p:nvPr>
            <p:ph idx="1"/>
          </p:nvPr>
        </p:nvPicPr>
        <p:blipFill>
          <a:blip r:embed="rId2"/>
          <a:stretch>
            <a:fillRect/>
          </a:stretch>
        </p:blipFill>
        <p:spPr>
          <a:xfrm>
            <a:off x="2938153" y="1846263"/>
            <a:ext cx="6376019" cy="4022725"/>
          </a:xfrm>
          <a:prstGeom prst="rect">
            <a:avLst/>
          </a:prstGeom>
        </p:spPr>
      </p:pic>
      <p:sp>
        <p:nvSpPr>
          <p:cNvPr id="5" name="Dikdörtgen 4"/>
          <p:cNvSpPr/>
          <p:nvPr/>
        </p:nvSpPr>
        <p:spPr>
          <a:xfrm>
            <a:off x="6495691" y="2579298"/>
            <a:ext cx="1190445" cy="21566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445694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83</TotalTime>
  <Words>215</Words>
  <Application>Microsoft Office PowerPoint</Application>
  <PresentationFormat>Geniş ekran</PresentationFormat>
  <Paragraphs>15</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Calibri</vt:lpstr>
      <vt:lpstr>Times New Roman</vt:lpstr>
      <vt:lpstr>Geçmişe bakış</vt:lpstr>
      <vt:lpstr>Tablolarla Çalışmak</vt:lpstr>
      <vt:lpstr>Tablolar</vt:lpstr>
      <vt:lpstr>Tanım ve Kullanım</vt:lpstr>
      <vt:lpstr>Önemli Uyarı</vt:lpstr>
      <vt:lpstr>Tablo oluşturmak</vt:lpstr>
      <vt:lpstr>Tablo Özellikleri</vt:lpstr>
      <vt:lpstr>Tablo hücreler ile işlemler - Birleştirme</vt:lpstr>
      <vt:lpstr>Tablo hücreler ile işlemler - Bölme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UT</cp:lastModifiedBy>
  <cp:revision>16</cp:revision>
  <dcterms:created xsi:type="dcterms:W3CDTF">2017-11-14T11:12:27Z</dcterms:created>
  <dcterms:modified xsi:type="dcterms:W3CDTF">2020-01-31T09:11:17Z</dcterms:modified>
</cp:coreProperties>
</file>