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notesMasterIdLst>
    <p:notesMasterId r:id="rId14"/>
  </p:notesMasterIdLst>
  <p:handoutMasterIdLst>
    <p:handoutMasterId r:id="rId15"/>
  </p:handoutMasterIdLst>
  <p:sldIdLst>
    <p:sldId id="256" r:id="rId2"/>
    <p:sldId id="257" r:id="rId3"/>
    <p:sldId id="258" r:id="rId4"/>
    <p:sldId id="259" r:id="rId5"/>
    <p:sldId id="260" r:id="rId6"/>
    <p:sldId id="261" r:id="rId7"/>
    <p:sldId id="262" r:id="rId8"/>
    <p:sldId id="263" r:id="rId9"/>
    <p:sldId id="264" r:id="rId10"/>
    <p:sldId id="265" r:id="rId11"/>
    <p:sldId id="267" r:id="rId12"/>
    <p:sldId id="266" r:id="rId13"/>
  </p:sldIdLst>
  <p:sldSz cx="12192000" cy="6858000"/>
  <p:notesSz cx="6858000" cy="994727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3" d="100"/>
          <a:sy n="73" d="100"/>
        </p:scale>
        <p:origin x="37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99091"/>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sz="quarter" idx="1"/>
          </p:nvPr>
        </p:nvSpPr>
        <p:spPr>
          <a:xfrm>
            <a:off x="3884613" y="0"/>
            <a:ext cx="2971800" cy="499091"/>
          </a:xfrm>
          <a:prstGeom prst="rect">
            <a:avLst/>
          </a:prstGeom>
        </p:spPr>
        <p:txBody>
          <a:bodyPr vert="horz" lIns="91440" tIns="45720" rIns="91440" bIns="45720" rtlCol="0"/>
          <a:lstStyle>
            <a:lvl1pPr algn="r">
              <a:defRPr sz="1200"/>
            </a:lvl1pPr>
          </a:lstStyle>
          <a:p>
            <a:fld id="{9C87D74F-AD7B-4969-A5D4-BCB214DA009F}" type="datetimeFigureOut">
              <a:rPr lang="tr-TR" smtClean="0"/>
              <a:t>8.05.2020</a:t>
            </a:fld>
            <a:endParaRPr lang="tr-TR"/>
          </a:p>
        </p:txBody>
      </p:sp>
      <p:sp>
        <p:nvSpPr>
          <p:cNvPr id="4" name="Altbilgi Yer Tutucusu 3"/>
          <p:cNvSpPr>
            <a:spLocks noGrp="1"/>
          </p:cNvSpPr>
          <p:nvPr>
            <p:ph type="ftr" sz="quarter" idx="2"/>
          </p:nvPr>
        </p:nvSpPr>
        <p:spPr>
          <a:xfrm>
            <a:off x="0" y="9448185"/>
            <a:ext cx="2971800" cy="499090"/>
          </a:xfrm>
          <a:prstGeom prst="rect">
            <a:avLst/>
          </a:prstGeom>
        </p:spPr>
        <p:txBody>
          <a:bodyPr vert="horz" lIns="91440" tIns="45720" rIns="91440" bIns="45720" rtlCol="0" anchor="b"/>
          <a:lstStyle>
            <a:lvl1pPr algn="l">
              <a:defRPr sz="1200"/>
            </a:lvl1pPr>
          </a:lstStyle>
          <a:p>
            <a:endParaRPr lang="tr-TR"/>
          </a:p>
        </p:txBody>
      </p:sp>
      <p:sp>
        <p:nvSpPr>
          <p:cNvPr id="5" name="Slayt Numarası Yer Tutucusu 4"/>
          <p:cNvSpPr>
            <a:spLocks noGrp="1"/>
          </p:cNvSpPr>
          <p:nvPr>
            <p:ph type="sldNum" sz="quarter" idx="3"/>
          </p:nvPr>
        </p:nvSpPr>
        <p:spPr>
          <a:xfrm>
            <a:off x="3884613" y="9448185"/>
            <a:ext cx="2971800" cy="499090"/>
          </a:xfrm>
          <a:prstGeom prst="rect">
            <a:avLst/>
          </a:prstGeom>
        </p:spPr>
        <p:txBody>
          <a:bodyPr vert="horz" lIns="91440" tIns="45720" rIns="91440" bIns="45720" rtlCol="0" anchor="b"/>
          <a:lstStyle>
            <a:lvl1pPr algn="r">
              <a:defRPr sz="1200"/>
            </a:lvl1pPr>
          </a:lstStyle>
          <a:p>
            <a:fld id="{56B29650-92E0-4D1E-A082-A3FFD3084B39}" type="slidenum">
              <a:rPr lang="tr-TR" smtClean="0"/>
              <a:t>‹#›</a:t>
            </a:fld>
            <a:endParaRPr lang="tr-TR"/>
          </a:p>
        </p:txBody>
      </p:sp>
    </p:spTree>
    <p:extLst>
      <p:ext uri="{BB962C8B-B14F-4D97-AF65-F5344CB8AC3E}">
        <p14:creationId xmlns:p14="http://schemas.microsoft.com/office/powerpoint/2010/main" val="267040077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98475"/>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98475"/>
          </a:xfrm>
          <a:prstGeom prst="rect">
            <a:avLst/>
          </a:prstGeom>
        </p:spPr>
        <p:txBody>
          <a:bodyPr vert="horz" lIns="91440" tIns="45720" rIns="91440" bIns="45720" rtlCol="0"/>
          <a:lstStyle>
            <a:lvl1pPr algn="r">
              <a:defRPr sz="1200"/>
            </a:lvl1pPr>
          </a:lstStyle>
          <a:p>
            <a:fld id="{49C0E7AF-249D-43A1-8F82-4BAFB3EC9341}" type="datetimeFigureOut">
              <a:rPr lang="tr-TR" smtClean="0"/>
              <a:t>8.05.2020</a:t>
            </a:fld>
            <a:endParaRPr lang="tr-TR"/>
          </a:p>
        </p:txBody>
      </p:sp>
      <p:sp>
        <p:nvSpPr>
          <p:cNvPr id="4" name="Slayt Görüntüsü Yer Tutucusu 3"/>
          <p:cNvSpPr>
            <a:spLocks noGrp="1" noRot="1" noChangeAspect="1"/>
          </p:cNvSpPr>
          <p:nvPr>
            <p:ph type="sldImg" idx="2"/>
          </p:nvPr>
        </p:nvSpPr>
        <p:spPr>
          <a:xfrm>
            <a:off x="444500" y="1243013"/>
            <a:ext cx="5969000" cy="3357562"/>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787900"/>
            <a:ext cx="5486400" cy="3916363"/>
          </a:xfrm>
          <a:prstGeom prst="rect">
            <a:avLst/>
          </a:prstGeom>
        </p:spPr>
        <p:txBody>
          <a:bodyPr vert="horz" lIns="91440" tIns="45720" rIns="91440" bIns="45720" rtlCol="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9448800"/>
            <a:ext cx="2971800" cy="498475"/>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9448800"/>
            <a:ext cx="2971800" cy="498475"/>
          </a:xfrm>
          <a:prstGeom prst="rect">
            <a:avLst/>
          </a:prstGeom>
        </p:spPr>
        <p:txBody>
          <a:bodyPr vert="horz" lIns="91440" tIns="45720" rIns="91440" bIns="45720" rtlCol="0" anchor="b"/>
          <a:lstStyle>
            <a:lvl1pPr algn="r">
              <a:defRPr sz="1200"/>
            </a:lvl1pPr>
          </a:lstStyle>
          <a:p>
            <a:fld id="{AEE85ACE-0811-4951-AD54-FA51BFDCDA9B}" type="slidenum">
              <a:rPr lang="tr-TR" smtClean="0"/>
              <a:t>‹#›</a:t>
            </a:fld>
            <a:endParaRPr lang="tr-TR"/>
          </a:p>
        </p:txBody>
      </p:sp>
    </p:spTree>
    <p:extLst>
      <p:ext uri="{BB962C8B-B14F-4D97-AF65-F5344CB8AC3E}">
        <p14:creationId xmlns:p14="http://schemas.microsoft.com/office/powerpoint/2010/main" val="277020464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5F847A5A-B4BD-4EFE-82D5-B38B55DEC6EE}" type="datetime1">
              <a:rPr lang="tr-TR" smtClean="0"/>
              <a:t>8.05.2020</a:t>
            </a:fld>
            <a:endParaRPr lang="tr-TR"/>
          </a:p>
        </p:txBody>
      </p:sp>
      <p:sp>
        <p:nvSpPr>
          <p:cNvPr id="5" name="Footer Placeholder 4"/>
          <p:cNvSpPr>
            <a:spLocks noGrp="1"/>
          </p:cNvSpPr>
          <p:nvPr>
            <p:ph type="ftr" sz="quarter" idx="11"/>
          </p:nvPr>
        </p:nvSpPr>
        <p:spPr/>
        <p:txBody>
          <a:bodyPr/>
          <a:lstStyle/>
          <a:p>
            <a:r>
              <a:rPr lang="tr-TR" smtClean="0"/>
              <a:t>Halise Kader ZENGİN</a:t>
            </a:r>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0F3DD781-9793-4310-884C-83A6FBA381A6}" type="slidenum">
              <a:rPr lang="tr-TR" smtClean="0"/>
              <a:t>‹#›</a:t>
            </a:fld>
            <a:endParaRPr lang="tr-TR"/>
          </a:p>
        </p:txBody>
      </p:sp>
    </p:spTree>
    <p:extLst>
      <p:ext uri="{BB962C8B-B14F-4D97-AF65-F5344CB8AC3E}">
        <p14:creationId xmlns:p14="http://schemas.microsoft.com/office/powerpoint/2010/main" val="35395838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9C46D01D-9C0B-4BDC-9BC1-2BF28082726A}" type="datetime1">
              <a:rPr lang="tr-TR" smtClean="0"/>
              <a:t>8.05.2020</a:t>
            </a:fld>
            <a:endParaRPr lang="tr-TR"/>
          </a:p>
        </p:txBody>
      </p:sp>
      <p:sp>
        <p:nvSpPr>
          <p:cNvPr id="5" name="Footer Placeholder 4"/>
          <p:cNvSpPr>
            <a:spLocks noGrp="1"/>
          </p:cNvSpPr>
          <p:nvPr>
            <p:ph type="ftr" sz="quarter" idx="11"/>
          </p:nvPr>
        </p:nvSpPr>
        <p:spPr/>
        <p:txBody>
          <a:bodyPr/>
          <a:lstStyle/>
          <a:p>
            <a:r>
              <a:rPr lang="tr-TR" smtClean="0"/>
              <a:t>Halise Kader ZENGİN</a:t>
            </a:r>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0F3DD781-9793-4310-884C-83A6FBA381A6}" type="slidenum">
              <a:rPr lang="tr-TR" smtClean="0"/>
              <a:t>‹#›</a:t>
            </a:fld>
            <a:endParaRPr lang="tr-TR"/>
          </a:p>
        </p:txBody>
      </p:sp>
    </p:spTree>
    <p:extLst>
      <p:ext uri="{BB962C8B-B14F-4D97-AF65-F5344CB8AC3E}">
        <p14:creationId xmlns:p14="http://schemas.microsoft.com/office/powerpoint/2010/main" val="25477469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F0236E9A-CA55-4D1C-825B-86592E4B225F}" type="datetime1">
              <a:rPr lang="tr-TR" smtClean="0"/>
              <a:t>8.05.2020</a:t>
            </a:fld>
            <a:endParaRPr lang="tr-TR"/>
          </a:p>
        </p:txBody>
      </p:sp>
      <p:sp>
        <p:nvSpPr>
          <p:cNvPr id="5" name="Footer Placeholder 4"/>
          <p:cNvSpPr>
            <a:spLocks noGrp="1"/>
          </p:cNvSpPr>
          <p:nvPr>
            <p:ph type="ftr" sz="quarter" idx="11"/>
          </p:nvPr>
        </p:nvSpPr>
        <p:spPr/>
        <p:txBody>
          <a:bodyPr/>
          <a:lstStyle/>
          <a:p>
            <a:r>
              <a:rPr lang="tr-TR" smtClean="0"/>
              <a:t>Halise Kader ZENGİN</a:t>
            </a:r>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0F3DD781-9793-4310-884C-83A6FBA381A6}" type="slidenum">
              <a:rPr lang="tr-TR" smtClean="0"/>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61777553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029EC88A-8C46-4B03-B9A5-93892EC46FD3}" type="datetime1">
              <a:rPr lang="tr-TR" smtClean="0"/>
              <a:t>8.05.2020</a:t>
            </a:fld>
            <a:endParaRPr lang="tr-TR"/>
          </a:p>
        </p:txBody>
      </p:sp>
      <p:sp>
        <p:nvSpPr>
          <p:cNvPr id="6" name="Footer Placeholder 5"/>
          <p:cNvSpPr>
            <a:spLocks noGrp="1"/>
          </p:cNvSpPr>
          <p:nvPr>
            <p:ph type="ftr" sz="quarter" idx="11"/>
          </p:nvPr>
        </p:nvSpPr>
        <p:spPr/>
        <p:txBody>
          <a:bodyPr/>
          <a:lstStyle/>
          <a:p>
            <a:r>
              <a:rPr lang="tr-TR" smtClean="0"/>
              <a:t>Halise Kader ZENGİN</a:t>
            </a:r>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0F3DD781-9793-4310-884C-83A6FBA381A6}" type="slidenum">
              <a:rPr lang="tr-TR" smtClean="0"/>
              <a:t>‹#›</a:t>
            </a:fld>
            <a:endParaRPr lang="tr-TR"/>
          </a:p>
        </p:txBody>
      </p:sp>
    </p:spTree>
    <p:extLst>
      <p:ext uri="{BB962C8B-B14F-4D97-AF65-F5344CB8AC3E}">
        <p14:creationId xmlns:p14="http://schemas.microsoft.com/office/powerpoint/2010/main" val="21126917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4A5FBF11-3D44-4620-B1F7-BCE3668DC3FC}" type="datetime1">
              <a:rPr lang="tr-TR" smtClean="0"/>
              <a:t>8.05.2020</a:t>
            </a:fld>
            <a:endParaRPr lang="tr-TR"/>
          </a:p>
        </p:txBody>
      </p:sp>
      <p:sp>
        <p:nvSpPr>
          <p:cNvPr id="6" name="Footer Placeholder 5"/>
          <p:cNvSpPr>
            <a:spLocks noGrp="1"/>
          </p:cNvSpPr>
          <p:nvPr>
            <p:ph type="ftr" sz="quarter" idx="11"/>
          </p:nvPr>
        </p:nvSpPr>
        <p:spPr/>
        <p:txBody>
          <a:bodyPr/>
          <a:lstStyle/>
          <a:p>
            <a:r>
              <a:rPr lang="tr-TR" smtClean="0"/>
              <a:t>Halise Kader ZENGİN</a:t>
            </a:r>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0F3DD781-9793-4310-884C-83A6FBA381A6}" type="slidenum">
              <a:rPr lang="tr-TR" smtClean="0"/>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06429072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25172CC0-0769-4846-ADFA-3C257987BD59}" type="datetime1">
              <a:rPr lang="tr-TR" smtClean="0"/>
              <a:t>8.05.2020</a:t>
            </a:fld>
            <a:endParaRPr lang="tr-TR"/>
          </a:p>
        </p:txBody>
      </p:sp>
      <p:sp>
        <p:nvSpPr>
          <p:cNvPr id="6" name="Footer Placeholder 5"/>
          <p:cNvSpPr>
            <a:spLocks noGrp="1"/>
          </p:cNvSpPr>
          <p:nvPr>
            <p:ph type="ftr" sz="quarter" idx="11"/>
          </p:nvPr>
        </p:nvSpPr>
        <p:spPr/>
        <p:txBody>
          <a:bodyPr/>
          <a:lstStyle/>
          <a:p>
            <a:r>
              <a:rPr lang="tr-TR" smtClean="0"/>
              <a:t>Halise Kader ZENGİN</a:t>
            </a:r>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0F3DD781-9793-4310-884C-83A6FBA381A6}" type="slidenum">
              <a:rPr lang="tr-TR" smtClean="0"/>
              <a:t>‹#›</a:t>
            </a:fld>
            <a:endParaRPr lang="tr-TR"/>
          </a:p>
        </p:txBody>
      </p:sp>
    </p:spTree>
    <p:extLst>
      <p:ext uri="{BB962C8B-B14F-4D97-AF65-F5344CB8AC3E}">
        <p14:creationId xmlns:p14="http://schemas.microsoft.com/office/powerpoint/2010/main" val="271269398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18F59535-A016-480C-B03A-30F17807F3D4}" type="datetime1">
              <a:rPr lang="tr-TR" smtClean="0"/>
              <a:t>8.05.2020</a:t>
            </a:fld>
            <a:endParaRPr lang="tr-TR"/>
          </a:p>
        </p:txBody>
      </p:sp>
      <p:sp>
        <p:nvSpPr>
          <p:cNvPr id="5" name="Footer Placeholder 4"/>
          <p:cNvSpPr>
            <a:spLocks noGrp="1"/>
          </p:cNvSpPr>
          <p:nvPr>
            <p:ph type="ftr" sz="quarter" idx="11"/>
          </p:nvPr>
        </p:nvSpPr>
        <p:spPr/>
        <p:txBody>
          <a:bodyPr/>
          <a:lstStyle/>
          <a:p>
            <a:r>
              <a:rPr lang="tr-TR" smtClean="0"/>
              <a:t>Halise Kader ZENGİN</a:t>
            </a:r>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0F3DD781-9793-4310-884C-83A6FBA381A6}" type="slidenum">
              <a:rPr lang="tr-TR" smtClean="0"/>
              <a:t>‹#›</a:t>
            </a:fld>
            <a:endParaRPr lang="tr-TR"/>
          </a:p>
        </p:txBody>
      </p:sp>
    </p:spTree>
    <p:extLst>
      <p:ext uri="{BB962C8B-B14F-4D97-AF65-F5344CB8AC3E}">
        <p14:creationId xmlns:p14="http://schemas.microsoft.com/office/powerpoint/2010/main" val="89808285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C437CE6-A963-4295-85CA-1EE807E5088E}" type="datetime1">
              <a:rPr lang="tr-TR" smtClean="0"/>
              <a:t>8.05.2020</a:t>
            </a:fld>
            <a:endParaRPr lang="tr-TR"/>
          </a:p>
        </p:txBody>
      </p:sp>
      <p:sp>
        <p:nvSpPr>
          <p:cNvPr id="5" name="Footer Placeholder 4"/>
          <p:cNvSpPr>
            <a:spLocks noGrp="1"/>
          </p:cNvSpPr>
          <p:nvPr>
            <p:ph type="ftr" sz="quarter" idx="11"/>
          </p:nvPr>
        </p:nvSpPr>
        <p:spPr/>
        <p:txBody>
          <a:bodyPr/>
          <a:lstStyle/>
          <a:p>
            <a:r>
              <a:rPr lang="tr-TR" smtClean="0"/>
              <a:t>Halise Kader ZENGİN</a:t>
            </a:r>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0F3DD781-9793-4310-884C-83A6FBA381A6}" type="slidenum">
              <a:rPr lang="tr-TR" smtClean="0"/>
              <a:t>‹#›</a:t>
            </a:fld>
            <a:endParaRPr lang="tr-TR"/>
          </a:p>
        </p:txBody>
      </p:sp>
    </p:spTree>
    <p:extLst>
      <p:ext uri="{BB962C8B-B14F-4D97-AF65-F5344CB8AC3E}">
        <p14:creationId xmlns:p14="http://schemas.microsoft.com/office/powerpoint/2010/main" val="8922257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1E0EF8AD-122A-4967-8D8D-958741CB2DF0}" type="datetime1">
              <a:rPr lang="tr-TR" smtClean="0"/>
              <a:t>8.05.2020</a:t>
            </a:fld>
            <a:endParaRPr lang="tr-TR"/>
          </a:p>
        </p:txBody>
      </p:sp>
      <p:sp>
        <p:nvSpPr>
          <p:cNvPr id="5" name="Footer Placeholder 4"/>
          <p:cNvSpPr>
            <a:spLocks noGrp="1"/>
          </p:cNvSpPr>
          <p:nvPr>
            <p:ph type="ftr" sz="quarter" idx="11"/>
          </p:nvPr>
        </p:nvSpPr>
        <p:spPr/>
        <p:txBody>
          <a:bodyPr/>
          <a:lstStyle/>
          <a:p>
            <a:r>
              <a:rPr lang="tr-TR" smtClean="0"/>
              <a:t>Halise Kader ZENGİN</a:t>
            </a:r>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0F3DD781-9793-4310-884C-83A6FBA381A6}" type="slidenum">
              <a:rPr lang="tr-TR" smtClean="0"/>
              <a:t>‹#›</a:t>
            </a:fld>
            <a:endParaRPr lang="tr-TR"/>
          </a:p>
        </p:txBody>
      </p:sp>
    </p:spTree>
    <p:extLst>
      <p:ext uri="{BB962C8B-B14F-4D97-AF65-F5344CB8AC3E}">
        <p14:creationId xmlns:p14="http://schemas.microsoft.com/office/powerpoint/2010/main" val="1485731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54E0C6EF-1256-4D26-B5ED-A2B917054CE6}" type="datetime1">
              <a:rPr lang="tr-TR" smtClean="0"/>
              <a:t>8.05.2020</a:t>
            </a:fld>
            <a:endParaRPr lang="tr-TR"/>
          </a:p>
        </p:txBody>
      </p:sp>
      <p:sp>
        <p:nvSpPr>
          <p:cNvPr id="5" name="Footer Placeholder 4"/>
          <p:cNvSpPr>
            <a:spLocks noGrp="1"/>
          </p:cNvSpPr>
          <p:nvPr>
            <p:ph type="ftr" sz="quarter" idx="11"/>
          </p:nvPr>
        </p:nvSpPr>
        <p:spPr/>
        <p:txBody>
          <a:bodyPr/>
          <a:lstStyle/>
          <a:p>
            <a:r>
              <a:rPr lang="tr-TR" smtClean="0"/>
              <a:t>Halise Kader ZENGİN</a:t>
            </a:r>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0F3DD781-9793-4310-884C-83A6FBA381A6}" type="slidenum">
              <a:rPr lang="tr-TR" smtClean="0"/>
              <a:t>‹#›</a:t>
            </a:fld>
            <a:endParaRPr lang="tr-TR"/>
          </a:p>
        </p:txBody>
      </p:sp>
    </p:spTree>
    <p:extLst>
      <p:ext uri="{BB962C8B-B14F-4D97-AF65-F5344CB8AC3E}">
        <p14:creationId xmlns:p14="http://schemas.microsoft.com/office/powerpoint/2010/main" val="28536886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5107E018-1A9B-40B4-883A-2EBDCADD2015}" type="datetime1">
              <a:rPr lang="tr-TR" smtClean="0"/>
              <a:t>8.05.2020</a:t>
            </a:fld>
            <a:endParaRPr lang="tr-TR"/>
          </a:p>
        </p:txBody>
      </p:sp>
      <p:sp>
        <p:nvSpPr>
          <p:cNvPr id="6" name="Footer Placeholder 5"/>
          <p:cNvSpPr>
            <a:spLocks noGrp="1"/>
          </p:cNvSpPr>
          <p:nvPr>
            <p:ph type="ftr" sz="quarter" idx="11"/>
          </p:nvPr>
        </p:nvSpPr>
        <p:spPr/>
        <p:txBody>
          <a:bodyPr/>
          <a:lstStyle/>
          <a:p>
            <a:r>
              <a:rPr lang="tr-TR" smtClean="0"/>
              <a:t>Halise Kader ZENGİN</a:t>
            </a:r>
            <a:endParaRPr lang="tr-T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0F3DD781-9793-4310-884C-83A6FBA381A6}" type="slidenum">
              <a:rPr lang="tr-TR" smtClean="0"/>
              <a:t>‹#›</a:t>
            </a:fld>
            <a:endParaRPr lang="tr-TR"/>
          </a:p>
        </p:txBody>
      </p:sp>
    </p:spTree>
    <p:extLst>
      <p:ext uri="{BB962C8B-B14F-4D97-AF65-F5344CB8AC3E}">
        <p14:creationId xmlns:p14="http://schemas.microsoft.com/office/powerpoint/2010/main" val="20400467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078305B8-EA02-4FC4-B105-C66B09CC4072}" type="datetime1">
              <a:rPr lang="tr-TR" smtClean="0"/>
              <a:t>8.05.2020</a:t>
            </a:fld>
            <a:endParaRPr lang="tr-TR"/>
          </a:p>
        </p:txBody>
      </p:sp>
      <p:sp>
        <p:nvSpPr>
          <p:cNvPr id="8" name="Footer Placeholder 7"/>
          <p:cNvSpPr>
            <a:spLocks noGrp="1"/>
          </p:cNvSpPr>
          <p:nvPr>
            <p:ph type="ftr" sz="quarter" idx="11"/>
          </p:nvPr>
        </p:nvSpPr>
        <p:spPr/>
        <p:txBody>
          <a:bodyPr/>
          <a:lstStyle/>
          <a:p>
            <a:r>
              <a:rPr lang="tr-TR" smtClean="0"/>
              <a:t>Halise Kader ZENGİN</a:t>
            </a:r>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0F3DD781-9793-4310-884C-83A6FBA381A6}" type="slidenum">
              <a:rPr lang="tr-TR" smtClean="0"/>
              <a:t>‹#›</a:t>
            </a:fld>
            <a:endParaRPr lang="tr-TR"/>
          </a:p>
        </p:txBody>
      </p:sp>
    </p:spTree>
    <p:extLst>
      <p:ext uri="{BB962C8B-B14F-4D97-AF65-F5344CB8AC3E}">
        <p14:creationId xmlns:p14="http://schemas.microsoft.com/office/powerpoint/2010/main" val="17910532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286BE212-5A2F-4216-9909-F6C5DA9D65D0}" type="datetime1">
              <a:rPr lang="tr-TR" smtClean="0"/>
              <a:t>8.05.2020</a:t>
            </a:fld>
            <a:endParaRPr lang="tr-TR"/>
          </a:p>
        </p:txBody>
      </p:sp>
      <p:sp>
        <p:nvSpPr>
          <p:cNvPr id="4" name="Footer Placeholder 3"/>
          <p:cNvSpPr>
            <a:spLocks noGrp="1"/>
          </p:cNvSpPr>
          <p:nvPr>
            <p:ph type="ftr" sz="quarter" idx="11"/>
          </p:nvPr>
        </p:nvSpPr>
        <p:spPr/>
        <p:txBody>
          <a:bodyPr/>
          <a:lstStyle/>
          <a:p>
            <a:r>
              <a:rPr lang="tr-TR" smtClean="0"/>
              <a:t>Halise Kader ZENGİN</a:t>
            </a:r>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0F3DD781-9793-4310-884C-83A6FBA381A6}" type="slidenum">
              <a:rPr lang="tr-TR" smtClean="0"/>
              <a:t>‹#›</a:t>
            </a:fld>
            <a:endParaRPr lang="tr-TR"/>
          </a:p>
        </p:txBody>
      </p:sp>
    </p:spTree>
    <p:extLst>
      <p:ext uri="{BB962C8B-B14F-4D97-AF65-F5344CB8AC3E}">
        <p14:creationId xmlns:p14="http://schemas.microsoft.com/office/powerpoint/2010/main" val="41788937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2022678-5E65-40E3-BE42-7735961277DD}" type="datetime1">
              <a:rPr lang="tr-TR" smtClean="0"/>
              <a:t>8.05.2020</a:t>
            </a:fld>
            <a:endParaRPr lang="tr-TR"/>
          </a:p>
        </p:txBody>
      </p:sp>
      <p:sp>
        <p:nvSpPr>
          <p:cNvPr id="3" name="Footer Placeholder 2"/>
          <p:cNvSpPr>
            <a:spLocks noGrp="1"/>
          </p:cNvSpPr>
          <p:nvPr>
            <p:ph type="ftr" sz="quarter" idx="11"/>
          </p:nvPr>
        </p:nvSpPr>
        <p:spPr/>
        <p:txBody>
          <a:bodyPr/>
          <a:lstStyle/>
          <a:p>
            <a:r>
              <a:rPr lang="tr-TR" smtClean="0"/>
              <a:t>Halise Kader ZENGİN</a:t>
            </a:r>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0F3DD781-9793-4310-884C-83A6FBA381A6}" type="slidenum">
              <a:rPr lang="tr-TR" smtClean="0"/>
              <a:t>‹#›</a:t>
            </a:fld>
            <a:endParaRPr lang="tr-TR"/>
          </a:p>
        </p:txBody>
      </p:sp>
    </p:spTree>
    <p:extLst>
      <p:ext uri="{BB962C8B-B14F-4D97-AF65-F5344CB8AC3E}">
        <p14:creationId xmlns:p14="http://schemas.microsoft.com/office/powerpoint/2010/main" val="7374991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BA2EFFA9-7FD6-4E1D-B154-0F9C64CF170F}" type="datetime1">
              <a:rPr lang="tr-TR" smtClean="0"/>
              <a:t>8.05.2020</a:t>
            </a:fld>
            <a:endParaRPr lang="tr-TR"/>
          </a:p>
        </p:txBody>
      </p:sp>
      <p:sp>
        <p:nvSpPr>
          <p:cNvPr id="6" name="Footer Placeholder 5"/>
          <p:cNvSpPr>
            <a:spLocks noGrp="1"/>
          </p:cNvSpPr>
          <p:nvPr>
            <p:ph type="ftr" sz="quarter" idx="11"/>
          </p:nvPr>
        </p:nvSpPr>
        <p:spPr/>
        <p:txBody>
          <a:bodyPr/>
          <a:lstStyle/>
          <a:p>
            <a:r>
              <a:rPr lang="tr-TR" smtClean="0"/>
              <a:t>Halise Kader ZENGİN</a:t>
            </a:r>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0F3DD781-9793-4310-884C-83A6FBA381A6}" type="slidenum">
              <a:rPr lang="tr-TR" smtClean="0"/>
              <a:t>‹#›</a:t>
            </a:fld>
            <a:endParaRPr lang="tr-TR"/>
          </a:p>
        </p:txBody>
      </p:sp>
    </p:spTree>
    <p:extLst>
      <p:ext uri="{BB962C8B-B14F-4D97-AF65-F5344CB8AC3E}">
        <p14:creationId xmlns:p14="http://schemas.microsoft.com/office/powerpoint/2010/main" val="4997775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8B9876B8-ECDB-454E-BC3A-630505F4A364}" type="datetime1">
              <a:rPr lang="tr-TR" smtClean="0"/>
              <a:t>8.05.2020</a:t>
            </a:fld>
            <a:endParaRPr lang="tr-TR"/>
          </a:p>
        </p:txBody>
      </p:sp>
      <p:sp>
        <p:nvSpPr>
          <p:cNvPr id="6" name="Footer Placeholder 5"/>
          <p:cNvSpPr>
            <a:spLocks noGrp="1"/>
          </p:cNvSpPr>
          <p:nvPr>
            <p:ph type="ftr" sz="quarter" idx="11"/>
          </p:nvPr>
        </p:nvSpPr>
        <p:spPr/>
        <p:txBody>
          <a:bodyPr/>
          <a:lstStyle/>
          <a:p>
            <a:r>
              <a:rPr lang="tr-TR" smtClean="0"/>
              <a:t>Halise Kader ZENGİN</a:t>
            </a:r>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0F3DD781-9793-4310-884C-83A6FBA381A6}" type="slidenum">
              <a:rPr lang="tr-TR" smtClean="0"/>
              <a:t>‹#›</a:t>
            </a:fld>
            <a:endParaRPr lang="tr-TR"/>
          </a:p>
        </p:txBody>
      </p:sp>
    </p:spTree>
    <p:extLst>
      <p:ext uri="{BB962C8B-B14F-4D97-AF65-F5344CB8AC3E}">
        <p14:creationId xmlns:p14="http://schemas.microsoft.com/office/powerpoint/2010/main" val="5172828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DEE3C8FE-8CA4-433D-AE8D-7CCA2B9BE7BD}" type="datetime1">
              <a:rPr lang="tr-TR" smtClean="0"/>
              <a:t>8.05.2020</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r>
              <a:rPr lang="tr-TR" smtClean="0"/>
              <a:t>Halise Kader ZENGİN</a:t>
            </a:r>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0F3DD781-9793-4310-884C-83A6FBA381A6}" type="slidenum">
              <a:rPr lang="tr-TR" smtClean="0"/>
              <a:t>‹#›</a:t>
            </a:fld>
            <a:endParaRPr lang="tr-TR"/>
          </a:p>
        </p:txBody>
      </p:sp>
    </p:spTree>
    <p:extLst>
      <p:ext uri="{BB962C8B-B14F-4D97-AF65-F5344CB8AC3E}">
        <p14:creationId xmlns:p14="http://schemas.microsoft.com/office/powerpoint/2010/main" val="1694887091"/>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 id="2147483744" r:id="rId12"/>
    <p:sldLayoutId id="2147483745" r:id="rId13"/>
    <p:sldLayoutId id="2147483746" r:id="rId14"/>
    <p:sldLayoutId id="2147483747" r:id="rId15"/>
    <p:sldLayoutId id="2147483748" r:id="rId16"/>
  </p:sldLayoutIdLst>
  <p:hf sldNum="0" hdr="0" dt="0"/>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a:bodyPr>
          <a:lstStyle/>
          <a:p>
            <a:r>
              <a:rPr lang="tr-TR" dirty="0" smtClean="0"/>
              <a:t>GELİŞİM PSİKOLOJİSİNDE ARAŞTIRMA YÖNTEMLERİ</a:t>
            </a:r>
            <a:endParaRPr lang="tr-TR" dirty="0"/>
          </a:p>
        </p:txBody>
      </p:sp>
      <p:sp>
        <p:nvSpPr>
          <p:cNvPr id="3" name="Alt Başlık 2"/>
          <p:cNvSpPr>
            <a:spLocks noGrp="1"/>
          </p:cNvSpPr>
          <p:nvPr>
            <p:ph type="subTitle" idx="1"/>
          </p:nvPr>
        </p:nvSpPr>
        <p:spPr/>
        <p:txBody>
          <a:bodyPr/>
          <a:lstStyle/>
          <a:p>
            <a:pPr algn="r"/>
            <a:r>
              <a:rPr lang="tr-TR" dirty="0" smtClean="0"/>
              <a:t>HKZ</a:t>
            </a:r>
            <a:endParaRPr lang="tr-TR" dirty="0"/>
          </a:p>
        </p:txBody>
      </p:sp>
      <p:sp>
        <p:nvSpPr>
          <p:cNvPr id="4" name="Altbilgi Yer Tutucusu 3"/>
          <p:cNvSpPr>
            <a:spLocks noGrp="1"/>
          </p:cNvSpPr>
          <p:nvPr>
            <p:ph type="ftr" sz="quarter" idx="11"/>
          </p:nvPr>
        </p:nvSpPr>
        <p:spPr/>
        <p:txBody>
          <a:bodyPr/>
          <a:lstStyle/>
          <a:p>
            <a:r>
              <a:rPr lang="tr-TR" smtClean="0"/>
              <a:t>Halise Kader ZENGİN</a:t>
            </a:r>
            <a:endParaRPr lang="tr-TR"/>
          </a:p>
        </p:txBody>
      </p:sp>
    </p:spTree>
    <p:extLst>
      <p:ext uri="{BB962C8B-B14F-4D97-AF65-F5344CB8AC3E}">
        <p14:creationId xmlns:p14="http://schemas.microsoft.com/office/powerpoint/2010/main" val="298824368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Gelişim Psikolojisinde Araştırma Desenleri</a:t>
            </a:r>
          </a:p>
        </p:txBody>
      </p:sp>
      <p:sp>
        <p:nvSpPr>
          <p:cNvPr id="3" name="İçerik Yer Tutucusu 2"/>
          <p:cNvSpPr>
            <a:spLocks noGrp="1"/>
          </p:cNvSpPr>
          <p:nvPr>
            <p:ph idx="1"/>
          </p:nvPr>
        </p:nvSpPr>
        <p:spPr/>
        <p:txBody>
          <a:bodyPr>
            <a:normAutofit lnSpcReduction="10000"/>
          </a:bodyPr>
          <a:lstStyle/>
          <a:p>
            <a:r>
              <a:rPr lang="tr-TR" dirty="0" err="1" smtClean="0"/>
              <a:t>Ardaşık</a:t>
            </a:r>
            <a:r>
              <a:rPr lang="tr-TR" dirty="0" smtClean="0"/>
              <a:t> desen: Bu araştırmalarda </a:t>
            </a:r>
            <a:r>
              <a:rPr lang="tr-TR" dirty="0" err="1" smtClean="0"/>
              <a:t>kesitsel</a:t>
            </a:r>
            <a:r>
              <a:rPr lang="tr-TR" dirty="0" smtClean="0"/>
              <a:t> ve </a:t>
            </a:r>
            <a:r>
              <a:rPr lang="tr-TR" dirty="0" err="1" smtClean="0"/>
              <a:t>boylamsal</a:t>
            </a:r>
            <a:r>
              <a:rPr lang="tr-TR" dirty="0" smtClean="0"/>
              <a:t> desenler tek bir çalışmada birleştirilir. </a:t>
            </a:r>
            <a:r>
              <a:rPr lang="tr-TR" dirty="0" err="1" smtClean="0"/>
              <a:t>Ardaşık</a:t>
            </a:r>
            <a:r>
              <a:rPr lang="tr-TR" dirty="0" smtClean="0"/>
              <a:t> desenle yürütülen çalışmalar genellikle farklı yaş gruplarından bireylerin katıldığı </a:t>
            </a:r>
            <a:r>
              <a:rPr lang="tr-TR" dirty="0" err="1" smtClean="0"/>
              <a:t>kesitsel</a:t>
            </a:r>
            <a:r>
              <a:rPr lang="tr-TR" dirty="0" smtClean="0"/>
              <a:t> desenle başlar.</a:t>
            </a:r>
          </a:p>
          <a:p>
            <a:r>
              <a:rPr lang="tr-TR" dirty="0" smtClean="0"/>
              <a:t>İlk değerlendirmeden belli bir süre sonra bazı katılımcılar tekrar değerlendirilir bu aşama çalışmanın </a:t>
            </a:r>
            <a:r>
              <a:rPr lang="tr-TR" dirty="0" err="1" smtClean="0"/>
              <a:t>boylamsal</a:t>
            </a:r>
            <a:r>
              <a:rPr lang="tr-TR" dirty="0" smtClean="0"/>
              <a:t> yönünü oluşturur. Sonraki değerlendirmede her yaş düzeyinden yeni katılımcılar çalışmaya dahil edilir. Bu işlemle orijinal grubu oluşturan katılımcılarda meydana gelen değişimler kontrol edilebilir.</a:t>
            </a:r>
          </a:p>
          <a:p>
            <a:r>
              <a:rPr lang="tr-TR" dirty="0" err="1" smtClean="0"/>
              <a:t>Ardaşık</a:t>
            </a:r>
            <a:r>
              <a:rPr lang="tr-TR" dirty="0" smtClean="0"/>
              <a:t> desen, karmaşık ve masraflı bir desendir, ayrıca çok zaman alır, fakat </a:t>
            </a:r>
            <a:r>
              <a:rPr lang="tr-TR" dirty="0" err="1" smtClean="0"/>
              <a:t>kesitsel</a:t>
            </a:r>
            <a:r>
              <a:rPr lang="tr-TR" dirty="0" smtClean="0"/>
              <a:t> ve </a:t>
            </a:r>
            <a:r>
              <a:rPr lang="tr-TR" dirty="0" err="1" smtClean="0"/>
              <a:t>boylamsal</a:t>
            </a:r>
            <a:r>
              <a:rPr lang="tr-TR" dirty="0" smtClean="0"/>
              <a:t> desenin tek başına sağlayamayacağı bilgileri sağlar. </a:t>
            </a:r>
            <a:r>
              <a:rPr lang="tr-TR" dirty="0" err="1" smtClean="0"/>
              <a:t>Ardaşık</a:t>
            </a:r>
            <a:r>
              <a:rPr lang="tr-TR" dirty="0" smtClean="0"/>
              <a:t> desende farklı yaş grupları tekrarlanan ölçümlerle incelenir. Böylece hem kuşak farklılıkları sorunu ortadan kaldırılmış hem de tek bir doğum bölüğü nedeniyle ortaya çıkan genelleme sorununa çözüm bulunmuş olur.</a:t>
            </a:r>
          </a:p>
          <a:p>
            <a:endParaRPr lang="tr-TR" dirty="0" smtClean="0"/>
          </a:p>
        </p:txBody>
      </p:sp>
      <p:sp>
        <p:nvSpPr>
          <p:cNvPr id="4" name="Altbilgi Yer Tutucusu 3"/>
          <p:cNvSpPr>
            <a:spLocks noGrp="1"/>
          </p:cNvSpPr>
          <p:nvPr>
            <p:ph type="ftr" sz="quarter" idx="11"/>
          </p:nvPr>
        </p:nvSpPr>
        <p:spPr/>
        <p:txBody>
          <a:bodyPr/>
          <a:lstStyle/>
          <a:p>
            <a:r>
              <a:rPr lang="tr-TR" smtClean="0"/>
              <a:t>Halise Kader ZENGİN</a:t>
            </a:r>
            <a:endParaRPr lang="tr-TR"/>
          </a:p>
        </p:txBody>
      </p:sp>
    </p:spTree>
    <p:extLst>
      <p:ext uri="{BB962C8B-B14F-4D97-AF65-F5344CB8AC3E}">
        <p14:creationId xmlns:p14="http://schemas.microsoft.com/office/powerpoint/2010/main" val="294828198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Araştırmalarda Etik</a:t>
            </a:r>
            <a:endParaRPr lang="tr-TR" dirty="0"/>
          </a:p>
        </p:txBody>
      </p:sp>
      <p:sp>
        <p:nvSpPr>
          <p:cNvPr id="3" name="İçerik Yer Tutucusu 2"/>
          <p:cNvSpPr>
            <a:spLocks noGrp="1"/>
          </p:cNvSpPr>
          <p:nvPr>
            <p:ph idx="1"/>
          </p:nvPr>
        </p:nvSpPr>
        <p:spPr/>
        <p:txBody>
          <a:bodyPr/>
          <a:lstStyle/>
          <a:p>
            <a:r>
              <a:rPr lang="tr-TR" dirty="0" smtClean="0"/>
              <a:t>Deneklerin psikolojik ve fiziksel olumsuz etkilenmeyecekleri garanti edilmeli</a:t>
            </a:r>
          </a:p>
          <a:p>
            <a:r>
              <a:rPr lang="tr-TR" dirty="0" smtClean="0"/>
              <a:t>Araştırma süreci ve prosedür açık net tarif edilmeli</a:t>
            </a:r>
          </a:p>
          <a:p>
            <a:r>
              <a:rPr lang="tr-TR" dirty="0" smtClean="0"/>
              <a:t>Gönüllülük esası</a:t>
            </a:r>
          </a:p>
          <a:p>
            <a:r>
              <a:rPr lang="tr-TR" dirty="0" smtClean="0"/>
              <a:t>Araştırmadan çekilme hakkı</a:t>
            </a:r>
          </a:p>
          <a:p>
            <a:r>
              <a:rPr lang="tr-TR" dirty="0" smtClean="0"/>
              <a:t>Araştırma sonucunun nerede nasıl kullanılacağı açıklanmalı</a:t>
            </a:r>
          </a:p>
          <a:p>
            <a:r>
              <a:rPr lang="tr-TR" dirty="0" smtClean="0"/>
              <a:t>Kimlik gizliliği</a:t>
            </a:r>
          </a:p>
          <a:p>
            <a:r>
              <a:rPr lang="tr-TR" dirty="0" smtClean="0"/>
              <a:t>Onam formu</a:t>
            </a:r>
          </a:p>
          <a:p>
            <a:endParaRPr lang="tr-TR" dirty="0"/>
          </a:p>
        </p:txBody>
      </p:sp>
      <p:sp>
        <p:nvSpPr>
          <p:cNvPr id="4" name="Altbilgi Yer Tutucusu 3"/>
          <p:cNvSpPr>
            <a:spLocks noGrp="1"/>
          </p:cNvSpPr>
          <p:nvPr>
            <p:ph type="ftr" sz="quarter" idx="11"/>
          </p:nvPr>
        </p:nvSpPr>
        <p:spPr/>
        <p:txBody>
          <a:bodyPr/>
          <a:lstStyle/>
          <a:p>
            <a:r>
              <a:rPr lang="tr-TR" smtClean="0"/>
              <a:t>Halise Kader ZENGİN</a:t>
            </a:r>
            <a:endParaRPr lang="tr-TR"/>
          </a:p>
        </p:txBody>
      </p:sp>
    </p:spTree>
    <p:extLst>
      <p:ext uri="{BB962C8B-B14F-4D97-AF65-F5344CB8AC3E}">
        <p14:creationId xmlns:p14="http://schemas.microsoft.com/office/powerpoint/2010/main" val="113959055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kaynaklar</a:t>
            </a:r>
            <a:endParaRPr lang="tr-TR" dirty="0"/>
          </a:p>
        </p:txBody>
      </p:sp>
      <p:sp>
        <p:nvSpPr>
          <p:cNvPr id="3" name="İçerik Yer Tutucusu 2"/>
          <p:cNvSpPr>
            <a:spLocks noGrp="1"/>
          </p:cNvSpPr>
          <p:nvPr>
            <p:ph idx="1"/>
          </p:nvPr>
        </p:nvSpPr>
        <p:spPr/>
        <p:txBody>
          <a:bodyPr/>
          <a:lstStyle/>
          <a:p>
            <a:r>
              <a:rPr lang="tr-TR" dirty="0" err="1" smtClean="0"/>
              <a:t>Ed</a:t>
            </a:r>
            <a:r>
              <a:rPr lang="tr-TR" dirty="0" smtClean="0"/>
              <a:t>: </a:t>
            </a:r>
            <a:r>
              <a:rPr lang="tr-TR" dirty="0"/>
              <a:t>H</a:t>
            </a:r>
            <a:r>
              <a:rPr lang="tr-TR" dirty="0" smtClean="0"/>
              <a:t>atice </a:t>
            </a:r>
            <a:r>
              <a:rPr lang="tr-TR" dirty="0"/>
              <a:t>E</a:t>
            </a:r>
            <a:r>
              <a:rPr lang="tr-TR" dirty="0" smtClean="0"/>
              <a:t>rgin; S. Armağan Yıldız, </a:t>
            </a:r>
            <a:r>
              <a:rPr lang="tr-TR" i="1" dirty="0" smtClean="0"/>
              <a:t>Gelişim Psikolojisi, </a:t>
            </a:r>
            <a:r>
              <a:rPr lang="tr-TR" dirty="0" smtClean="0"/>
              <a:t>Nobel Yay., Ankara 2010.</a:t>
            </a:r>
            <a:endParaRPr lang="tr-TR" dirty="0"/>
          </a:p>
        </p:txBody>
      </p:sp>
      <p:sp>
        <p:nvSpPr>
          <p:cNvPr id="4" name="Altbilgi Yer Tutucusu 3"/>
          <p:cNvSpPr>
            <a:spLocks noGrp="1"/>
          </p:cNvSpPr>
          <p:nvPr>
            <p:ph type="ftr" sz="quarter" idx="11"/>
          </p:nvPr>
        </p:nvSpPr>
        <p:spPr/>
        <p:txBody>
          <a:bodyPr/>
          <a:lstStyle/>
          <a:p>
            <a:r>
              <a:rPr lang="tr-TR" smtClean="0"/>
              <a:t>Halise Kader ZENGİN</a:t>
            </a:r>
            <a:endParaRPr lang="tr-TR"/>
          </a:p>
        </p:txBody>
      </p:sp>
    </p:spTree>
    <p:extLst>
      <p:ext uri="{BB962C8B-B14F-4D97-AF65-F5344CB8AC3E}">
        <p14:creationId xmlns:p14="http://schemas.microsoft.com/office/powerpoint/2010/main" val="26655907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ARAŞTIRMA MODELLERİ</a:t>
            </a:r>
            <a:endParaRPr lang="tr-TR" dirty="0"/>
          </a:p>
        </p:txBody>
      </p:sp>
      <p:sp>
        <p:nvSpPr>
          <p:cNvPr id="3" name="İçerik Yer Tutucusu 2"/>
          <p:cNvSpPr>
            <a:spLocks noGrp="1"/>
          </p:cNvSpPr>
          <p:nvPr>
            <p:ph idx="1"/>
          </p:nvPr>
        </p:nvSpPr>
        <p:spPr/>
        <p:txBody>
          <a:bodyPr/>
          <a:lstStyle/>
          <a:p>
            <a:r>
              <a:rPr lang="tr-TR" dirty="0" smtClean="0"/>
              <a:t>Bilimsel yöntem, genellemeler yapma ve bu genellemeleri gözlem yoluyla sınama sürecini içerir.</a:t>
            </a:r>
          </a:p>
          <a:p>
            <a:r>
              <a:rPr lang="tr-TR" dirty="0" smtClean="0"/>
              <a:t>İnsan davranışın gözlenmesi ve ölçülmesiyle psikoloji alanında bilimsel bilgi </a:t>
            </a:r>
            <a:r>
              <a:rPr lang="tr-TR" dirty="0" smtClean="0"/>
              <a:t>üretilir.</a:t>
            </a:r>
            <a:endParaRPr lang="tr-TR" dirty="0" smtClean="0"/>
          </a:p>
          <a:p>
            <a:r>
              <a:rPr lang="tr-TR" dirty="0" smtClean="0"/>
              <a:t>Gelişigüzel gözlemler sıklıkla bir teori oluşturmak için gerekli olan hazırlayıcı fikirlerin ortaya çıkmasını sağlar.</a:t>
            </a:r>
          </a:p>
          <a:p>
            <a:r>
              <a:rPr lang="tr-TR" dirty="0" smtClean="0"/>
              <a:t>Hipotezler davranışların gözlemlenmesi ile test edilir, yeni gözlemler hangi teorinin geçerliliğinin devam ettiğini hangisinin ise son bulduğunu bize gösterir.</a:t>
            </a:r>
            <a:endParaRPr lang="tr-TR" dirty="0"/>
          </a:p>
        </p:txBody>
      </p:sp>
      <p:sp>
        <p:nvSpPr>
          <p:cNvPr id="4" name="Altbilgi Yer Tutucusu 3"/>
          <p:cNvSpPr>
            <a:spLocks noGrp="1"/>
          </p:cNvSpPr>
          <p:nvPr>
            <p:ph type="ftr" sz="quarter" idx="11"/>
          </p:nvPr>
        </p:nvSpPr>
        <p:spPr/>
        <p:txBody>
          <a:bodyPr/>
          <a:lstStyle/>
          <a:p>
            <a:r>
              <a:rPr lang="tr-TR" smtClean="0"/>
              <a:t>Halise Kader ZENGİN</a:t>
            </a:r>
            <a:endParaRPr lang="tr-TR"/>
          </a:p>
        </p:txBody>
      </p:sp>
    </p:spTree>
    <p:extLst>
      <p:ext uri="{BB962C8B-B14F-4D97-AF65-F5344CB8AC3E}">
        <p14:creationId xmlns:p14="http://schemas.microsoft.com/office/powerpoint/2010/main" val="18063079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1.İlişkisel Modeller</a:t>
            </a:r>
            <a:endParaRPr lang="tr-TR" dirty="0"/>
          </a:p>
        </p:txBody>
      </p:sp>
      <p:sp>
        <p:nvSpPr>
          <p:cNvPr id="3" name="İçerik Yer Tutucusu 2"/>
          <p:cNvSpPr>
            <a:spLocks noGrp="1"/>
          </p:cNvSpPr>
          <p:nvPr>
            <p:ph idx="1"/>
          </p:nvPr>
        </p:nvSpPr>
        <p:spPr/>
        <p:txBody>
          <a:bodyPr>
            <a:normAutofit/>
          </a:bodyPr>
          <a:lstStyle/>
          <a:p>
            <a:r>
              <a:rPr lang="tr-TR" dirty="0" smtClean="0"/>
              <a:t>Değişken: gözlenebilen ve farklı değerler alan özelliklere denir.</a:t>
            </a:r>
          </a:p>
          <a:p>
            <a:pPr marL="45720" indent="0">
              <a:buNone/>
            </a:pPr>
            <a:r>
              <a:rPr lang="tr-TR" dirty="0" smtClean="0"/>
              <a:t>Yaş, eğitim durumu, cinsiyet, başarı düzeyi, </a:t>
            </a:r>
            <a:r>
              <a:rPr lang="tr-TR" dirty="0" err="1" smtClean="0"/>
              <a:t>sosyo</a:t>
            </a:r>
            <a:r>
              <a:rPr lang="tr-TR" dirty="0" smtClean="0"/>
              <a:t>-ekonomik düzey, zeka vb.</a:t>
            </a:r>
          </a:p>
          <a:p>
            <a:r>
              <a:rPr lang="tr-TR" dirty="0" smtClean="0"/>
              <a:t>Ölçülen değişkenler arasındaki ilişkinin türünü ortaya koyan çalışmalar ilişkisel araştırma adını alır.</a:t>
            </a:r>
          </a:p>
          <a:p>
            <a:pPr marL="45720" indent="0">
              <a:buNone/>
            </a:pPr>
            <a:r>
              <a:rPr lang="tr-TR" dirty="0" smtClean="0"/>
              <a:t>Bu tür araştırmalar sadece iki veya daha fazla değişken arasında bir ilişki olup olmadığını ortaya koyar.</a:t>
            </a:r>
          </a:p>
          <a:p>
            <a:pPr marL="45720" indent="0">
              <a:buNone/>
            </a:pPr>
            <a:r>
              <a:rPr lang="tr-TR" dirty="0" smtClean="0"/>
              <a:t>Değişkenlerin birinin diğerinin sonucu veya nedeni olup olmadığı hakkında herhangi bir bilgi sunmaz.</a:t>
            </a:r>
          </a:p>
          <a:p>
            <a:pPr marL="45720" indent="0">
              <a:buNone/>
            </a:pPr>
            <a:r>
              <a:rPr lang="tr-TR" dirty="0" err="1" smtClean="0"/>
              <a:t>Örn</a:t>
            </a:r>
            <a:r>
              <a:rPr lang="tr-TR" dirty="0" smtClean="0"/>
              <a:t>: benlik saygısı ile okul başarısı arasındaki ilişkinin incelenmesi gibi. </a:t>
            </a:r>
            <a:endParaRPr lang="tr-TR" dirty="0"/>
          </a:p>
        </p:txBody>
      </p:sp>
      <p:sp>
        <p:nvSpPr>
          <p:cNvPr id="4" name="Altbilgi Yer Tutucusu 3"/>
          <p:cNvSpPr>
            <a:spLocks noGrp="1"/>
          </p:cNvSpPr>
          <p:nvPr>
            <p:ph type="ftr" sz="quarter" idx="11"/>
          </p:nvPr>
        </p:nvSpPr>
        <p:spPr/>
        <p:txBody>
          <a:bodyPr/>
          <a:lstStyle/>
          <a:p>
            <a:r>
              <a:rPr lang="tr-TR" smtClean="0"/>
              <a:t>Halise Kader ZENGİN</a:t>
            </a:r>
            <a:endParaRPr lang="tr-TR"/>
          </a:p>
        </p:txBody>
      </p:sp>
    </p:spTree>
    <p:extLst>
      <p:ext uri="{BB962C8B-B14F-4D97-AF65-F5344CB8AC3E}">
        <p14:creationId xmlns:p14="http://schemas.microsoft.com/office/powerpoint/2010/main" val="39585364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2. Deneysel Modeller</a:t>
            </a:r>
            <a:endParaRPr lang="tr-TR" dirty="0"/>
          </a:p>
        </p:txBody>
      </p:sp>
      <p:sp>
        <p:nvSpPr>
          <p:cNvPr id="3" name="İçerik Yer Tutucusu 2"/>
          <p:cNvSpPr>
            <a:spLocks noGrp="1"/>
          </p:cNvSpPr>
          <p:nvPr>
            <p:ph idx="1"/>
          </p:nvPr>
        </p:nvSpPr>
        <p:spPr/>
        <p:txBody>
          <a:bodyPr>
            <a:normAutofit/>
          </a:bodyPr>
          <a:lstStyle/>
          <a:p>
            <a:r>
              <a:rPr lang="tr-TR" dirty="0" smtClean="0"/>
              <a:t>Bağımsız değişken: Araştırmacının kontrolü altında olan değişken bağımsız değişkendir.</a:t>
            </a:r>
          </a:p>
          <a:p>
            <a:pPr marL="45720" indent="0">
              <a:buNone/>
            </a:pPr>
            <a:r>
              <a:rPr lang="tr-TR" dirty="0" smtClean="0"/>
              <a:t>Sonuç üstünde etkisi araştırılan değişkendir.</a:t>
            </a:r>
          </a:p>
          <a:p>
            <a:r>
              <a:rPr lang="tr-TR" dirty="0" smtClean="0"/>
              <a:t>Bağımsız değişkenin farklı düzeylerine bağlı olarak değişen tepkiler ise bağımlı değişken adını alır.  Bağımlı değişken bir tür sonuçtur. </a:t>
            </a:r>
          </a:p>
          <a:p>
            <a:pPr marL="45720" indent="0">
              <a:buNone/>
            </a:pPr>
            <a:r>
              <a:rPr lang="tr-TR" dirty="0" smtClean="0"/>
              <a:t>Bağımlı değişken araştırmacı tarafından seçilir ve bunun hakkında toplanacak bilginin problem çözümüne ışık tutması beklenir.</a:t>
            </a:r>
          </a:p>
          <a:p>
            <a:pPr marL="45720" indent="0">
              <a:buNone/>
            </a:pPr>
            <a:r>
              <a:rPr lang="tr-TR" dirty="0" err="1" smtClean="0"/>
              <a:t>Örn</a:t>
            </a:r>
            <a:r>
              <a:rPr lang="tr-TR" dirty="0" smtClean="0"/>
              <a:t>: bir araştırmada «öğrenci başarısını etkileyen faktörler» üzerinde durulmak isteniyor ise, burada, çeşitli faktörlerden etkilenmesi beklenen «öğrenci başarısı» bağımlı değişken olarak alınabilir. </a:t>
            </a:r>
          </a:p>
          <a:p>
            <a:endParaRPr lang="tr-TR" dirty="0"/>
          </a:p>
        </p:txBody>
      </p:sp>
      <p:sp>
        <p:nvSpPr>
          <p:cNvPr id="4" name="Altbilgi Yer Tutucusu 3"/>
          <p:cNvSpPr>
            <a:spLocks noGrp="1"/>
          </p:cNvSpPr>
          <p:nvPr>
            <p:ph type="ftr" sz="quarter" idx="11"/>
          </p:nvPr>
        </p:nvSpPr>
        <p:spPr/>
        <p:txBody>
          <a:bodyPr/>
          <a:lstStyle/>
          <a:p>
            <a:r>
              <a:rPr lang="tr-TR" smtClean="0"/>
              <a:t>Halise Kader ZENGİN</a:t>
            </a:r>
            <a:endParaRPr lang="tr-TR"/>
          </a:p>
        </p:txBody>
      </p:sp>
    </p:spTree>
    <p:extLst>
      <p:ext uri="{BB962C8B-B14F-4D97-AF65-F5344CB8AC3E}">
        <p14:creationId xmlns:p14="http://schemas.microsoft.com/office/powerpoint/2010/main" val="31009215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2. Deneysel Modeller</a:t>
            </a:r>
          </a:p>
        </p:txBody>
      </p:sp>
      <p:sp>
        <p:nvSpPr>
          <p:cNvPr id="3" name="İçerik Yer Tutucusu 2"/>
          <p:cNvSpPr>
            <a:spLocks noGrp="1"/>
          </p:cNvSpPr>
          <p:nvPr>
            <p:ph idx="1"/>
          </p:nvPr>
        </p:nvSpPr>
        <p:spPr/>
        <p:txBody>
          <a:bodyPr>
            <a:normAutofit fontScale="92500" lnSpcReduction="10000"/>
          </a:bodyPr>
          <a:lstStyle/>
          <a:p>
            <a:r>
              <a:rPr lang="tr-TR" dirty="0" smtClean="0"/>
              <a:t>Bağımsız değişken dışında bağımlı değişken üzerinde etkisi olabilecek tüm diğer değişkenlere «kontrol değişkeni» denir.</a:t>
            </a:r>
          </a:p>
          <a:p>
            <a:pPr marL="45720" indent="0">
              <a:buNone/>
            </a:pPr>
            <a:r>
              <a:rPr lang="tr-TR" dirty="0" smtClean="0"/>
              <a:t>Deneysel desenlerde kontrol değişkenlerinin belirlenmesi ve kontrol altında tutulması önemlidir.</a:t>
            </a:r>
          </a:p>
          <a:p>
            <a:pPr marL="45720" indent="0">
              <a:buNone/>
            </a:pPr>
            <a:r>
              <a:rPr lang="tr-TR" dirty="0" smtClean="0"/>
              <a:t>Kontrol değişkenlerini kontrol altında tutmanın en temel yolu akla gelebilecek tüm kontrol değişkenlerini  sabitlemek, yani tüm gruplar için aynı düzeyde tutmaktır. Bunu sağlamanın yolu gruplar oluşturulurken kontrol değişkenleri açısından eşit bireyleri gruplara atamaktır.</a:t>
            </a:r>
          </a:p>
          <a:p>
            <a:r>
              <a:rPr lang="tr-TR" dirty="0" smtClean="0"/>
              <a:t>Deneysel araştırmalar neden ve sonuç çalışmasına olanak verir.</a:t>
            </a:r>
          </a:p>
          <a:p>
            <a:r>
              <a:rPr lang="tr-TR" dirty="0" smtClean="0"/>
              <a:t>Var olan </a:t>
            </a:r>
            <a:r>
              <a:rPr lang="tr-TR" dirty="0" smtClean="0"/>
              <a:t>bir durumu gözlemlemek veya tanımlamak yerine değişik durumlar ortaya koyup sonuçlarını inceleme imkanı verir.</a:t>
            </a:r>
          </a:p>
          <a:p>
            <a:r>
              <a:rPr lang="tr-TR" dirty="0" smtClean="0"/>
              <a:t>Karşılaştırma yapılabilecek birden fazla grup oluşturulur.</a:t>
            </a:r>
            <a:endParaRPr lang="tr-TR" dirty="0"/>
          </a:p>
        </p:txBody>
      </p:sp>
      <p:sp>
        <p:nvSpPr>
          <p:cNvPr id="4" name="Altbilgi Yer Tutucusu 3"/>
          <p:cNvSpPr>
            <a:spLocks noGrp="1"/>
          </p:cNvSpPr>
          <p:nvPr>
            <p:ph type="ftr" sz="quarter" idx="11"/>
          </p:nvPr>
        </p:nvSpPr>
        <p:spPr/>
        <p:txBody>
          <a:bodyPr/>
          <a:lstStyle/>
          <a:p>
            <a:r>
              <a:rPr lang="tr-TR" smtClean="0"/>
              <a:t>Halise Kader ZENGİN</a:t>
            </a:r>
            <a:endParaRPr lang="tr-TR"/>
          </a:p>
        </p:txBody>
      </p:sp>
    </p:spTree>
    <p:extLst>
      <p:ext uri="{BB962C8B-B14F-4D97-AF65-F5344CB8AC3E}">
        <p14:creationId xmlns:p14="http://schemas.microsoft.com/office/powerpoint/2010/main" val="14070667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2. Deneysel Modeller</a:t>
            </a:r>
          </a:p>
        </p:txBody>
      </p:sp>
      <p:sp>
        <p:nvSpPr>
          <p:cNvPr id="3" name="İçerik Yer Tutucusu 2"/>
          <p:cNvSpPr>
            <a:spLocks noGrp="1"/>
          </p:cNvSpPr>
          <p:nvPr>
            <p:ph idx="1"/>
          </p:nvPr>
        </p:nvSpPr>
        <p:spPr/>
        <p:txBody>
          <a:bodyPr/>
          <a:lstStyle/>
          <a:p>
            <a:endParaRPr lang="tr-TR" dirty="0" smtClean="0"/>
          </a:p>
          <a:p>
            <a:r>
              <a:rPr lang="tr-TR" dirty="0" err="1" smtClean="0"/>
              <a:t>Örn</a:t>
            </a:r>
            <a:r>
              <a:rPr lang="tr-TR" dirty="0" smtClean="0"/>
              <a:t>: Bireylerin problem çözme becerilerini geliştirmek amacıyla hazırlanan eğitim programının etkililiği araştırılsın. Çalışmada yaş, cinsiyet, ve problem çözme becerisi bakımından birbirine denk iki grup oluşturulur. Bu gruplardan birine hiçbir işlem yapılmaz. Hiçbir işlem uygulanmayan gruba kontrol grubu adı verilir. Problem çözme becerisi eğitim programının uygulandığı grup ise deney grubudur.</a:t>
            </a:r>
            <a:endParaRPr lang="tr-TR" dirty="0"/>
          </a:p>
        </p:txBody>
      </p:sp>
      <p:sp>
        <p:nvSpPr>
          <p:cNvPr id="4" name="Altbilgi Yer Tutucusu 3"/>
          <p:cNvSpPr>
            <a:spLocks noGrp="1"/>
          </p:cNvSpPr>
          <p:nvPr>
            <p:ph type="ftr" sz="quarter" idx="11"/>
          </p:nvPr>
        </p:nvSpPr>
        <p:spPr/>
        <p:txBody>
          <a:bodyPr/>
          <a:lstStyle/>
          <a:p>
            <a:r>
              <a:rPr lang="tr-TR" smtClean="0"/>
              <a:t>Halise Kader ZENGİN</a:t>
            </a:r>
            <a:endParaRPr lang="tr-TR"/>
          </a:p>
        </p:txBody>
      </p:sp>
    </p:spTree>
    <p:extLst>
      <p:ext uri="{BB962C8B-B14F-4D97-AF65-F5344CB8AC3E}">
        <p14:creationId xmlns:p14="http://schemas.microsoft.com/office/powerpoint/2010/main" val="22814294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Veri Toplama Teknikleri</a:t>
            </a:r>
            <a:endParaRPr lang="tr-TR" dirty="0"/>
          </a:p>
        </p:txBody>
      </p:sp>
      <p:sp>
        <p:nvSpPr>
          <p:cNvPr id="3" name="İçerik Yer Tutucusu 2"/>
          <p:cNvSpPr>
            <a:spLocks noGrp="1"/>
          </p:cNvSpPr>
          <p:nvPr>
            <p:ph idx="1"/>
          </p:nvPr>
        </p:nvSpPr>
        <p:spPr/>
        <p:txBody>
          <a:bodyPr/>
          <a:lstStyle/>
          <a:p>
            <a:r>
              <a:rPr lang="tr-TR" dirty="0" smtClean="0"/>
              <a:t>Kendini değerlendirme araçları: Görüşme, anket, test ve ölçekler, yetenek, kişilik özellikleri, tutum ve ilgileri ölçmek amacıyla kişilere soru sormayı içerir.</a:t>
            </a:r>
          </a:p>
          <a:p>
            <a:r>
              <a:rPr lang="tr-TR" dirty="0" smtClean="0"/>
              <a:t>Gözlem</a:t>
            </a:r>
          </a:p>
          <a:p>
            <a:r>
              <a:rPr lang="tr-TR" dirty="0" smtClean="0"/>
              <a:t>Olay incelemesi</a:t>
            </a:r>
          </a:p>
          <a:p>
            <a:endParaRPr lang="tr-TR" dirty="0"/>
          </a:p>
        </p:txBody>
      </p:sp>
      <p:sp>
        <p:nvSpPr>
          <p:cNvPr id="4" name="Altbilgi Yer Tutucusu 3"/>
          <p:cNvSpPr>
            <a:spLocks noGrp="1"/>
          </p:cNvSpPr>
          <p:nvPr>
            <p:ph type="ftr" sz="quarter" idx="11"/>
          </p:nvPr>
        </p:nvSpPr>
        <p:spPr/>
        <p:txBody>
          <a:bodyPr/>
          <a:lstStyle/>
          <a:p>
            <a:r>
              <a:rPr lang="tr-TR" smtClean="0"/>
              <a:t>Halise Kader ZENGİN</a:t>
            </a:r>
            <a:endParaRPr lang="tr-TR"/>
          </a:p>
        </p:txBody>
      </p:sp>
    </p:spTree>
    <p:extLst>
      <p:ext uri="{BB962C8B-B14F-4D97-AF65-F5344CB8AC3E}">
        <p14:creationId xmlns:p14="http://schemas.microsoft.com/office/powerpoint/2010/main" val="28868792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261753" y="193963"/>
            <a:ext cx="9875520" cy="1356360"/>
          </a:xfrm>
        </p:spPr>
        <p:txBody>
          <a:bodyPr/>
          <a:lstStyle/>
          <a:p>
            <a:r>
              <a:rPr lang="tr-TR" dirty="0" smtClean="0"/>
              <a:t>Gelişim Psikolojisinde Araştırma Desenleri</a:t>
            </a:r>
            <a:endParaRPr lang="tr-TR" dirty="0"/>
          </a:p>
        </p:txBody>
      </p:sp>
      <p:sp>
        <p:nvSpPr>
          <p:cNvPr id="3" name="İçerik Yer Tutucusu 2"/>
          <p:cNvSpPr>
            <a:spLocks noGrp="1"/>
          </p:cNvSpPr>
          <p:nvPr>
            <p:ph idx="1"/>
          </p:nvPr>
        </p:nvSpPr>
        <p:spPr>
          <a:xfrm>
            <a:off x="1143000" y="2090057"/>
            <a:ext cx="9872871" cy="4005943"/>
          </a:xfrm>
        </p:spPr>
        <p:txBody>
          <a:bodyPr>
            <a:normAutofit/>
          </a:bodyPr>
          <a:lstStyle/>
          <a:p>
            <a:r>
              <a:rPr lang="tr-TR" dirty="0" err="1" smtClean="0"/>
              <a:t>Kesitsel</a:t>
            </a:r>
            <a:r>
              <a:rPr lang="tr-TR" dirty="0" smtClean="0"/>
              <a:t> Desen: farklı yaş gruplarından bireylerin performansları veya gelişimsel özellikleri karşılaştırılır. </a:t>
            </a:r>
          </a:p>
          <a:p>
            <a:pPr marL="45720" indent="0">
              <a:buNone/>
            </a:pPr>
            <a:r>
              <a:rPr lang="tr-TR" dirty="0" smtClean="0"/>
              <a:t>Yaşa ilişkin farklılıklar hakkında bilgi edinmemizi sağlar, farklı yaşlardaki bireylerin performanslarında nasıl farklılıklar gösterdiklerine ilişkin sonuca bu desenle yapılmış çalışmalarla ulaşabiliriz.</a:t>
            </a:r>
          </a:p>
          <a:p>
            <a:pPr marL="45720" indent="0">
              <a:buNone/>
            </a:pPr>
            <a:r>
              <a:rPr lang="tr-TR" dirty="0" err="1" smtClean="0"/>
              <a:t>Örn</a:t>
            </a:r>
            <a:r>
              <a:rPr lang="tr-TR" dirty="0" smtClean="0"/>
              <a:t>: Hangi yaş grubundaki çocukların ne tür oyunları tercih ettikleri, oyun arkadaşları ile ilişkileri, oyun kurallarına ne kadar uydukları veya oyunla ilgili benzer davranışlar gözlemlenerek çocukların oyun etkinliklerinin yaşa göre nasıl farklılaştığına ilişkin bir araştırma.</a:t>
            </a:r>
          </a:p>
          <a:p>
            <a:endParaRPr lang="tr-TR" dirty="0"/>
          </a:p>
        </p:txBody>
      </p:sp>
      <p:sp>
        <p:nvSpPr>
          <p:cNvPr id="4" name="Altbilgi Yer Tutucusu 3"/>
          <p:cNvSpPr>
            <a:spLocks noGrp="1"/>
          </p:cNvSpPr>
          <p:nvPr>
            <p:ph type="ftr" sz="quarter" idx="11"/>
          </p:nvPr>
        </p:nvSpPr>
        <p:spPr/>
        <p:txBody>
          <a:bodyPr/>
          <a:lstStyle/>
          <a:p>
            <a:r>
              <a:rPr lang="tr-TR" smtClean="0"/>
              <a:t>Halise Kader ZENGİN</a:t>
            </a:r>
            <a:endParaRPr lang="tr-TR"/>
          </a:p>
        </p:txBody>
      </p:sp>
    </p:spTree>
    <p:extLst>
      <p:ext uri="{BB962C8B-B14F-4D97-AF65-F5344CB8AC3E}">
        <p14:creationId xmlns:p14="http://schemas.microsoft.com/office/powerpoint/2010/main" val="352772277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Gelişim Psikolojisinde Araştırma Desenleri</a:t>
            </a:r>
          </a:p>
        </p:txBody>
      </p:sp>
      <p:sp>
        <p:nvSpPr>
          <p:cNvPr id="3" name="İçerik Yer Tutucusu 2"/>
          <p:cNvSpPr>
            <a:spLocks noGrp="1"/>
          </p:cNvSpPr>
          <p:nvPr>
            <p:ph idx="1"/>
          </p:nvPr>
        </p:nvSpPr>
        <p:spPr/>
        <p:txBody>
          <a:bodyPr>
            <a:normAutofit fontScale="92500" lnSpcReduction="10000"/>
          </a:bodyPr>
          <a:lstStyle/>
          <a:p>
            <a:r>
              <a:rPr lang="tr-TR" dirty="0" err="1"/>
              <a:t>Boylamsal</a:t>
            </a:r>
            <a:r>
              <a:rPr lang="tr-TR" dirty="0"/>
              <a:t> desen:  </a:t>
            </a:r>
            <a:r>
              <a:rPr lang="tr-TR" dirty="0" smtClean="0"/>
              <a:t>bir </a:t>
            </a:r>
            <a:r>
              <a:rPr lang="tr-TR" dirty="0"/>
              <a:t>grup bireyin uzun zaman dilimi içindeki performansı değerlendirilir. Yani aynı denekler uzun yıllar boyunca tekrar tekrar incelenir. Bu nedenle, </a:t>
            </a:r>
            <a:r>
              <a:rPr lang="tr-TR" dirty="0" err="1"/>
              <a:t>boylamsal</a:t>
            </a:r>
            <a:r>
              <a:rPr lang="tr-TR" dirty="0"/>
              <a:t> desen yaş farklılıklarından  ziyade yaşla birlikte değişen durumlar hakkında bilgi verir.</a:t>
            </a:r>
          </a:p>
          <a:p>
            <a:r>
              <a:rPr lang="tr-TR" dirty="0" err="1"/>
              <a:t>Boylamsal</a:t>
            </a:r>
            <a:r>
              <a:rPr lang="tr-TR" dirty="0"/>
              <a:t> araştırmalar </a:t>
            </a:r>
            <a:r>
              <a:rPr lang="tr-TR" dirty="0" err="1"/>
              <a:t>kesitsel</a:t>
            </a:r>
            <a:r>
              <a:rPr lang="tr-TR" dirty="0"/>
              <a:t> araştırmalardaki değişimin kaynağının yaş mı yoksa kuşak farklılıklarından mı meydana geldiğini ayırt etme sorununu ortadan kaldırır.</a:t>
            </a:r>
          </a:p>
          <a:p>
            <a:r>
              <a:rPr lang="tr-TR" dirty="0" err="1"/>
              <a:t>Örn</a:t>
            </a:r>
            <a:r>
              <a:rPr lang="tr-TR" dirty="0"/>
              <a:t>: </a:t>
            </a:r>
            <a:r>
              <a:rPr lang="tr-TR" dirty="0" err="1"/>
              <a:t>Montessori</a:t>
            </a:r>
            <a:r>
              <a:rPr lang="tr-TR" dirty="0"/>
              <a:t> eğitiminin yetişkinlikteki etkilerini değerlendirmek amacıyla 18 yıl süren bir </a:t>
            </a:r>
            <a:r>
              <a:rPr lang="tr-TR" dirty="0" err="1"/>
              <a:t>boylamsal</a:t>
            </a:r>
            <a:r>
              <a:rPr lang="tr-TR" dirty="0"/>
              <a:t> çalışma yürütmüştür.  1986’da başlayan çalışmada her üç yılda bir, toplam altı kez değerlendirme döngüsü yürütülmüştür. Araştırmada anket, görüşme, kişilik ve başarı testi gibi farklı veri toplama araçları kullanılmıştır. </a:t>
            </a:r>
            <a:r>
              <a:rPr lang="tr-TR" dirty="0" err="1"/>
              <a:t>Montessori</a:t>
            </a:r>
            <a:r>
              <a:rPr lang="tr-TR" dirty="0"/>
              <a:t> eğitiminin  katılımcıların, akademik performanslarına, yalnız çalışma yeteneklerine, başladıkları işi bitirme yeteneklerine, stresle başa çıkma becerisine ve özgüven gibi değişkenler üzerinde etkili olup olmadığı incelenmiştir</a:t>
            </a:r>
          </a:p>
        </p:txBody>
      </p:sp>
      <p:sp>
        <p:nvSpPr>
          <p:cNvPr id="4" name="Altbilgi Yer Tutucusu 3"/>
          <p:cNvSpPr>
            <a:spLocks noGrp="1"/>
          </p:cNvSpPr>
          <p:nvPr>
            <p:ph type="ftr" sz="quarter" idx="11"/>
          </p:nvPr>
        </p:nvSpPr>
        <p:spPr/>
        <p:txBody>
          <a:bodyPr/>
          <a:lstStyle/>
          <a:p>
            <a:r>
              <a:rPr lang="tr-TR" smtClean="0"/>
              <a:t>Halise Kader ZENGİN</a:t>
            </a:r>
            <a:endParaRPr lang="tr-TR"/>
          </a:p>
        </p:txBody>
      </p:sp>
    </p:spTree>
    <p:extLst>
      <p:ext uri="{BB962C8B-B14F-4D97-AF65-F5344CB8AC3E}">
        <p14:creationId xmlns:p14="http://schemas.microsoft.com/office/powerpoint/2010/main" val="2182443981"/>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255</TotalTime>
  <Words>869</Words>
  <Application>Microsoft Office PowerPoint</Application>
  <PresentationFormat>Geniş ekran</PresentationFormat>
  <Paragraphs>68</Paragraphs>
  <Slides>12</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12</vt:i4>
      </vt:variant>
    </vt:vector>
  </HeadingPairs>
  <TitlesOfParts>
    <vt:vector size="17" baseType="lpstr">
      <vt:lpstr>Arial</vt:lpstr>
      <vt:lpstr>Calibri</vt:lpstr>
      <vt:lpstr>Century Gothic</vt:lpstr>
      <vt:lpstr>Wingdings 3</vt:lpstr>
      <vt:lpstr>Duman</vt:lpstr>
      <vt:lpstr>GELİŞİM PSİKOLOJİSİNDE ARAŞTIRMA YÖNTEMLERİ</vt:lpstr>
      <vt:lpstr>ARAŞTIRMA MODELLERİ</vt:lpstr>
      <vt:lpstr>1.İlişkisel Modeller</vt:lpstr>
      <vt:lpstr>2. Deneysel Modeller</vt:lpstr>
      <vt:lpstr>2. Deneysel Modeller</vt:lpstr>
      <vt:lpstr>2. Deneysel Modeller</vt:lpstr>
      <vt:lpstr>Veri Toplama Teknikleri</vt:lpstr>
      <vt:lpstr>Gelişim Psikolojisinde Araştırma Desenleri</vt:lpstr>
      <vt:lpstr>Gelişim Psikolojisinde Araştırma Desenleri</vt:lpstr>
      <vt:lpstr>Gelişim Psikolojisinde Araştırma Desenleri</vt:lpstr>
      <vt:lpstr>Araştırmalarda Etik</vt:lpstr>
      <vt:lpstr>kaynaklar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GELİŞİM PSİKOLOJİSİNDE ARAŞTIRMA YÖNTEMLERİ</dc:title>
  <dc:creator>userr</dc:creator>
  <cp:lastModifiedBy>user</cp:lastModifiedBy>
  <cp:revision>16</cp:revision>
  <cp:lastPrinted>2018-05-15T12:35:52Z</cp:lastPrinted>
  <dcterms:created xsi:type="dcterms:W3CDTF">2018-05-15T08:30:01Z</dcterms:created>
  <dcterms:modified xsi:type="dcterms:W3CDTF">2020-05-08T07:19:51Z</dcterms:modified>
</cp:coreProperties>
</file>