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5"/>
  </p:notesMasterIdLst>
  <p:handoutMasterIdLst>
    <p:handoutMasterId r:id="rId16"/>
  </p:handoutMasterIdLst>
  <p:sldIdLst>
    <p:sldId id="673" r:id="rId4"/>
    <p:sldId id="674" r:id="rId5"/>
    <p:sldId id="675" r:id="rId6"/>
    <p:sldId id="676" r:id="rId7"/>
    <p:sldId id="677" r:id="rId8"/>
    <p:sldId id="678" r:id="rId9"/>
    <p:sldId id="679" r:id="rId10"/>
    <p:sldId id="680" r:id="rId11"/>
    <p:sldId id="681" r:id="rId12"/>
    <p:sldId id="682" r:id="rId13"/>
    <p:sldId id="683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4CA"/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google.com.tr/url?sa=i&amp;rct=j&amp;q=&amp;esrc=s&amp;source=images&amp;cd=&amp;cad=rja&amp;uact=8&amp;ved=0ahUKEwjDhuCw6tfMAhVGUhQKHWakBSEQjRwIBw&amp;url=http://taqeem.gov.sa/en/implinks/Pages/external.aspx&amp;psig=AFQjCNElnCSRLxwo7ND3M_EEZDpAN9Mgyw&amp;ust=1463255694245031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" t="1236" r="4791" b="6036"/>
          <a:stretch/>
        </p:blipFill>
        <p:spPr>
          <a:xfrm>
            <a:off x="8303079" y="0"/>
            <a:ext cx="844493" cy="1044000"/>
          </a:xfrm>
          <a:prstGeom prst="rect">
            <a:avLst/>
          </a:prstGeom>
        </p:spPr>
      </p:pic>
      <p:pic>
        <p:nvPicPr>
          <p:cNvPr id="12" name="Picture 2" descr="Image result for ankara üniversitesi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03" y="0"/>
            <a:ext cx="786560" cy="104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 15"/>
          <p:cNvGrpSpPr/>
          <p:nvPr/>
        </p:nvGrpSpPr>
        <p:grpSpPr>
          <a:xfrm>
            <a:off x="-265088" y="5734149"/>
            <a:ext cx="3571354" cy="1575212"/>
            <a:chOff x="-353451" y="5737827"/>
            <a:chExt cx="4761805" cy="1575212"/>
          </a:xfrm>
        </p:grpSpPr>
        <p:pic>
          <p:nvPicPr>
            <p:cNvPr id="18" name="Picture 6" descr="RICS ile ilgili görsel sonuc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3451" y="5737827"/>
              <a:ext cx="1969014" cy="15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taqeem.gov.sa/en/implinks/PublishingImages/logo_03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77874" y="6010321"/>
              <a:ext cx="1744269" cy="1030224"/>
            </a:xfrm>
            <a:prstGeom prst="rect">
              <a:avLst/>
            </a:prstGeom>
            <a:noFill/>
          </p:spPr>
        </p:pic>
        <p:pic>
          <p:nvPicPr>
            <p:cNvPr id="21" name="Picture 2" descr="FİABCİ LOGO ile ilgili görsel sonucu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55"/>
            <a:stretch/>
          </p:blipFill>
          <p:spPr bwMode="auto">
            <a:xfrm>
              <a:off x="3226103" y="6207104"/>
              <a:ext cx="1182251" cy="654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Dikdörtgen 13"/>
          <p:cNvSpPr/>
          <p:nvPr/>
        </p:nvSpPr>
        <p:spPr>
          <a:xfrm>
            <a:off x="782855" y="1973610"/>
            <a:ext cx="752022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GGY427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Tesis Yönetimi Uygulamaları ve Stratejileri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13" name="Altbilgi Yer Tutucusu 1"/>
          <p:cNvSpPr txBox="1">
            <a:spLocks/>
          </p:cNvSpPr>
          <p:nvPr/>
        </p:nvSpPr>
        <p:spPr>
          <a:xfrm>
            <a:off x="3699513" y="6339193"/>
            <a:ext cx="482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000" dirty="0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PROF. DR. HARUN TANRIVERMİŞ	</a:t>
            </a:r>
            <a:r>
              <a:rPr lang="tr-TR" sz="1000" dirty="0" err="1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Tesİs</a:t>
            </a:r>
            <a:r>
              <a:rPr lang="tr-TR" sz="1000" dirty="0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 </a:t>
            </a:r>
            <a:r>
              <a:rPr lang="tr-TR" sz="1000" dirty="0" err="1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Yönetİmİ</a:t>
            </a:r>
            <a:r>
              <a:rPr lang="tr-TR" sz="1000" dirty="0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 </a:t>
            </a:r>
            <a:r>
              <a:rPr lang="tr-TR" sz="1000" dirty="0" err="1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UygulamalarI</a:t>
            </a:r>
            <a:r>
              <a:rPr lang="tr-TR" sz="1000" dirty="0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 </a:t>
            </a:r>
            <a:r>
              <a:rPr lang="tr-TR" sz="1000" dirty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ve </a:t>
            </a:r>
            <a:r>
              <a:rPr lang="tr-TR" sz="1000" dirty="0" err="1" smtClean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Stratejİlerİ</a:t>
            </a:r>
            <a:endParaRPr lang="en-US" sz="100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3293" y="1127800"/>
            <a:ext cx="8012450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5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400" b="1" dirty="0"/>
              <a:t>Kaynaklar</a:t>
            </a:r>
          </a:p>
          <a:p>
            <a:pPr algn="just">
              <a:lnSpc>
                <a:spcPct val="150000"/>
              </a:lnSpc>
            </a:pPr>
            <a:r>
              <a:rPr lang="tr-TR" sz="1400" dirty="0"/>
              <a:t>Armstrong, M. </a:t>
            </a:r>
            <a:r>
              <a:rPr lang="tr-TR" sz="1400" dirty="0" err="1"/>
              <a:t>and</a:t>
            </a:r>
            <a:r>
              <a:rPr lang="tr-TR" sz="1400" dirty="0"/>
              <a:t> Baron, A., 1998. </a:t>
            </a:r>
            <a:r>
              <a:rPr lang="tr-TR" sz="1400" dirty="0" err="1"/>
              <a:t>Performance</a:t>
            </a:r>
            <a:r>
              <a:rPr lang="tr-TR" sz="1400" dirty="0"/>
              <a:t> Management </a:t>
            </a:r>
            <a:r>
              <a:rPr lang="tr-TR" sz="1400" dirty="0" err="1"/>
              <a:t>Handbook</a:t>
            </a:r>
            <a:r>
              <a:rPr lang="tr-TR" sz="1400" dirty="0"/>
              <a:t>, IPM, </a:t>
            </a:r>
            <a:r>
              <a:rPr lang="tr-TR" sz="1400" dirty="0" err="1"/>
              <a:t>London</a:t>
            </a:r>
            <a:r>
              <a:rPr lang="tr-TR" sz="1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400" dirty="0"/>
              <a:t>Erentürk, M.K. ve Güven, Ö.F., 2018. Temel Kavramlar ve Uygulamaları ile Tesis Yönetimi, Beta Yayınları, İstanbul.</a:t>
            </a:r>
          </a:p>
          <a:p>
            <a:pPr algn="just">
              <a:lnSpc>
                <a:spcPct val="150000"/>
              </a:lnSpc>
            </a:pPr>
            <a:r>
              <a:rPr lang="tr-TR" sz="1400" dirty="0" err="1"/>
              <a:t>Fennimore</a:t>
            </a:r>
            <a:r>
              <a:rPr lang="tr-TR" sz="1400" dirty="0"/>
              <a:t>, J.P., 2013. </a:t>
            </a:r>
            <a:r>
              <a:rPr lang="tr-TR" sz="1400" dirty="0" err="1"/>
              <a:t>Sustainable</a:t>
            </a:r>
            <a:r>
              <a:rPr lang="tr-TR" sz="1400" dirty="0"/>
              <a:t> </a:t>
            </a:r>
            <a:r>
              <a:rPr lang="tr-TR" sz="1400" dirty="0" err="1"/>
              <a:t>Facility</a:t>
            </a:r>
            <a:r>
              <a:rPr lang="tr-TR" sz="1400" dirty="0"/>
              <a:t> Management: </a:t>
            </a:r>
            <a:r>
              <a:rPr lang="tr-TR" sz="1400" dirty="0" err="1"/>
              <a:t>Operational</a:t>
            </a:r>
            <a:r>
              <a:rPr lang="tr-TR" sz="1400" dirty="0"/>
              <a:t> </a:t>
            </a:r>
            <a:r>
              <a:rPr lang="tr-TR" sz="1400" dirty="0" err="1"/>
              <a:t>Strategies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Today</a:t>
            </a:r>
            <a:r>
              <a:rPr lang="tr-TR" sz="1400" dirty="0"/>
              <a:t>, </a:t>
            </a:r>
            <a:r>
              <a:rPr lang="tr-TR" sz="1400" dirty="0" err="1"/>
              <a:t>Pearson</a:t>
            </a:r>
            <a:r>
              <a:rPr lang="tr-TR" sz="1400" dirty="0"/>
              <a:t>, UK.</a:t>
            </a:r>
          </a:p>
          <a:p>
            <a:pPr algn="just">
              <a:lnSpc>
                <a:spcPct val="150000"/>
              </a:lnSpc>
            </a:pPr>
            <a:r>
              <a:rPr lang="tr-TR" sz="1400" dirty="0"/>
              <a:t>Frank, B., 2009. </a:t>
            </a:r>
            <a:r>
              <a:rPr lang="tr-TR" sz="1400" dirty="0" err="1"/>
              <a:t>Facility</a:t>
            </a:r>
            <a:r>
              <a:rPr lang="tr-TR" sz="1400" dirty="0"/>
              <a:t> Management </a:t>
            </a:r>
            <a:r>
              <a:rPr lang="tr-TR" sz="1400" dirty="0" err="1"/>
              <a:t>Handbook</a:t>
            </a:r>
            <a:r>
              <a:rPr lang="tr-TR" sz="1400" dirty="0"/>
              <a:t>, </a:t>
            </a:r>
            <a:r>
              <a:rPr lang="tr-TR" sz="1400" dirty="0" err="1"/>
              <a:t>Butterworth-Heinemann</a:t>
            </a:r>
            <a:r>
              <a:rPr lang="tr-TR" sz="1400" dirty="0"/>
              <a:t>, USA</a:t>
            </a:r>
          </a:p>
          <a:p>
            <a:pPr algn="just">
              <a:lnSpc>
                <a:spcPct val="150000"/>
              </a:lnSpc>
            </a:pPr>
            <a:r>
              <a:rPr lang="tr-TR" sz="1400" dirty="0" err="1"/>
              <a:t>Jens</a:t>
            </a:r>
            <a:r>
              <a:rPr lang="tr-TR" sz="1400" dirty="0"/>
              <a:t>, N., 2007. </a:t>
            </a:r>
            <a:r>
              <a:rPr lang="tr-TR" sz="1400" dirty="0" err="1"/>
              <a:t>Facility</a:t>
            </a:r>
            <a:r>
              <a:rPr lang="tr-TR" sz="1400" dirty="0"/>
              <a:t> Management, </a:t>
            </a:r>
            <a:r>
              <a:rPr lang="tr-TR" sz="1400" dirty="0" err="1"/>
              <a:t>Grundlagen</a:t>
            </a:r>
            <a:r>
              <a:rPr lang="tr-TR" sz="1400" dirty="0"/>
              <a:t>, </a:t>
            </a:r>
            <a:r>
              <a:rPr lang="tr-TR" sz="1400" dirty="0" err="1"/>
              <a:t>Computerunterstützung</a:t>
            </a:r>
            <a:r>
              <a:rPr lang="tr-TR" sz="1400" dirty="0"/>
              <a:t>, </a:t>
            </a:r>
            <a:r>
              <a:rPr lang="tr-TR" sz="1400" dirty="0" err="1"/>
              <a:t>Systemeinführung</a:t>
            </a:r>
            <a:r>
              <a:rPr lang="tr-TR" sz="1400" dirty="0"/>
              <a:t>, </a:t>
            </a:r>
            <a:r>
              <a:rPr lang="tr-TR" sz="1400" dirty="0" err="1"/>
              <a:t>Anwendungsbeispiele</a:t>
            </a:r>
            <a:r>
              <a:rPr lang="tr-TR" sz="1400" dirty="0"/>
              <a:t>, </a:t>
            </a:r>
            <a:r>
              <a:rPr lang="tr-TR" sz="1400" dirty="0" err="1"/>
              <a:t>Deutschland</a:t>
            </a:r>
            <a:r>
              <a:rPr lang="tr-TR" sz="1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400" dirty="0" err="1"/>
              <a:t>Michaela</a:t>
            </a:r>
            <a:r>
              <a:rPr lang="tr-TR" sz="1400" dirty="0"/>
              <a:t>, H., 2006. </a:t>
            </a:r>
            <a:r>
              <a:rPr lang="tr-TR" sz="1400" dirty="0" err="1"/>
              <a:t>Handbuch</a:t>
            </a:r>
            <a:r>
              <a:rPr lang="tr-TR" sz="1400" dirty="0"/>
              <a:t> </a:t>
            </a:r>
            <a:r>
              <a:rPr lang="tr-TR" sz="1400" dirty="0" err="1"/>
              <a:t>Facility</a:t>
            </a:r>
            <a:r>
              <a:rPr lang="tr-TR" sz="1400" dirty="0"/>
              <a:t> Management </a:t>
            </a:r>
            <a:r>
              <a:rPr lang="tr-TR" sz="1400" dirty="0" err="1"/>
              <a:t>Für</a:t>
            </a:r>
            <a:r>
              <a:rPr lang="tr-TR" sz="1400" dirty="0"/>
              <a:t> </a:t>
            </a:r>
            <a:r>
              <a:rPr lang="tr-TR" sz="1400" dirty="0" err="1"/>
              <a:t>Immobilienunternehmen</a:t>
            </a:r>
            <a:r>
              <a:rPr lang="tr-TR" sz="1400" dirty="0"/>
              <a:t>, </a:t>
            </a:r>
            <a:r>
              <a:rPr lang="tr-TR" sz="1400" dirty="0" err="1"/>
              <a:t>Springer-Verlag</a:t>
            </a:r>
            <a:r>
              <a:rPr lang="tr-TR" sz="1400" dirty="0"/>
              <a:t>, </a:t>
            </a:r>
            <a:r>
              <a:rPr lang="tr-TR" sz="1400" dirty="0" err="1"/>
              <a:t>Deutschland</a:t>
            </a:r>
            <a:r>
              <a:rPr lang="tr-TR" sz="1400" dirty="0"/>
              <a:t>.</a:t>
            </a:r>
          </a:p>
          <a:p>
            <a:pPr>
              <a:lnSpc>
                <a:spcPct val="150000"/>
              </a:lnSpc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7016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3293" y="1127800"/>
            <a:ext cx="8012450" cy="368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5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400" b="1" dirty="0"/>
              <a:t>Kaynaklar</a:t>
            </a:r>
          </a:p>
          <a:p>
            <a:pPr algn="just">
              <a:lnSpc>
                <a:spcPct val="150000"/>
              </a:lnSpc>
            </a:pPr>
            <a:r>
              <a:rPr lang="tr-TR" sz="1400" dirty="0" err="1" smtClean="0"/>
              <a:t>Norbert</a:t>
            </a:r>
            <a:r>
              <a:rPr lang="tr-TR" sz="1400" dirty="0"/>
              <a:t>, P. ve </a:t>
            </a:r>
            <a:r>
              <a:rPr lang="tr-TR" sz="1400" dirty="0" err="1"/>
              <a:t>Schöne</a:t>
            </a:r>
            <a:r>
              <a:rPr lang="tr-TR" sz="1400" dirty="0"/>
              <a:t>, </a:t>
            </a:r>
            <a:r>
              <a:rPr lang="tr-TR" sz="1400" dirty="0" err="1"/>
              <a:t>Lars</a:t>
            </a:r>
            <a:r>
              <a:rPr lang="tr-TR" sz="1400" dirty="0"/>
              <a:t> </a:t>
            </a:r>
            <a:r>
              <a:rPr lang="tr-TR" sz="1400" dirty="0" err="1"/>
              <a:t>Bernhard</a:t>
            </a:r>
            <a:r>
              <a:rPr lang="tr-TR" sz="1400" dirty="0"/>
              <a:t>, 2005. Real </a:t>
            </a:r>
            <a:r>
              <a:rPr lang="tr-TR" sz="1400" dirty="0" err="1"/>
              <a:t>Estate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Facility</a:t>
            </a:r>
            <a:r>
              <a:rPr lang="tr-TR" sz="1400" dirty="0"/>
              <a:t> Management, </a:t>
            </a:r>
            <a:r>
              <a:rPr lang="tr-TR" sz="1400" dirty="0" err="1"/>
              <a:t>Springer</a:t>
            </a:r>
            <a:r>
              <a:rPr lang="tr-TR" sz="1400" dirty="0"/>
              <a:t>, </a:t>
            </a:r>
            <a:r>
              <a:rPr lang="tr-TR" sz="1400" dirty="0" err="1"/>
              <a:t>Verlag</a:t>
            </a:r>
            <a:r>
              <a:rPr lang="tr-TR" sz="1400" dirty="0"/>
              <a:t>, </a:t>
            </a:r>
            <a:r>
              <a:rPr lang="tr-TR" sz="1400" dirty="0" err="1"/>
              <a:t>Deutschland</a:t>
            </a:r>
            <a:r>
              <a:rPr lang="tr-TR" sz="1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400" dirty="0"/>
              <a:t>Robert, N., 2005. </a:t>
            </a:r>
            <a:r>
              <a:rPr lang="tr-TR" sz="1400" dirty="0" err="1"/>
              <a:t>Facility</a:t>
            </a:r>
            <a:r>
              <a:rPr lang="tr-TR" sz="1400" dirty="0"/>
              <a:t> </a:t>
            </a:r>
            <a:r>
              <a:rPr lang="tr-TR" sz="1400" dirty="0" err="1"/>
              <a:t>Manager’s</a:t>
            </a:r>
            <a:r>
              <a:rPr lang="tr-TR" sz="1400" dirty="0"/>
              <a:t> Guide </a:t>
            </a:r>
            <a:r>
              <a:rPr lang="tr-TR" sz="1400" dirty="0" err="1"/>
              <a:t>to</a:t>
            </a:r>
            <a:r>
              <a:rPr lang="tr-TR" sz="1400" dirty="0"/>
              <a:t> Security </a:t>
            </a:r>
            <a:r>
              <a:rPr lang="tr-TR" sz="1400" dirty="0" err="1"/>
              <a:t>Protecting</a:t>
            </a:r>
            <a:r>
              <a:rPr lang="tr-TR" sz="1400" dirty="0"/>
              <a:t> </a:t>
            </a:r>
            <a:r>
              <a:rPr lang="tr-TR" sz="1400" dirty="0" err="1"/>
              <a:t>Your</a:t>
            </a:r>
            <a:r>
              <a:rPr lang="tr-TR" sz="1400" dirty="0"/>
              <a:t> </a:t>
            </a:r>
            <a:r>
              <a:rPr lang="tr-TR" sz="1400" dirty="0" err="1"/>
              <a:t>Assets</a:t>
            </a:r>
            <a:r>
              <a:rPr lang="tr-TR" sz="1400" dirty="0"/>
              <a:t>, </a:t>
            </a:r>
            <a:r>
              <a:rPr lang="tr-TR" sz="1400" dirty="0" err="1"/>
              <a:t>Fairmont</a:t>
            </a:r>
            <a:r>
              <a:rPr lang="tr-TR" sz="1400" dirty="0"/>
              <a:t> </a:t>
            </a:r>
            <a:r>
              <a:rPr lang="tr-TR" sz="1400" dirty="0" err="1"/>
              <a:t>Press</a:t>
            </a:r>
            <a:r>
              <a:rPr lang="tr-TR" sz="1400" dirty="0"/>
              <a:t>, </a:t>
            </a:r>
            <a:r>
              <a:rPr lang="tr-TR" sz="1400" dirty="0" err="1"/>
              <a:t>Deutschland</a:t>
            </a:r>
            <a:endParaRPr lang="tr-TR" sz="1400" dirty="0"/>
          </a:p>
          <a:p>
            <a:pPr algn="just">
              <a:lnSpc>
                <a:spcPct val="150000"/>
              </a:lnSpc>
            </a:pPr>
            <a:r>
              <a:rPr lang="tr-TR" sz="1400" dirty="0" err="1"/>
              <a:t>Schneider</a:t>
            </a:r>
            <a:r>
              <a:rPr lang="tr-TR" sz="1400" dirty="0"/>
              <a:t>, </a:t>
            </a:r>
            <a:r>
              <a:rPr lang="tr-TR" sz="1400" dirty="0" err="1"/>
              <a:t>Hermann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Schäffer</a:t>
            </a:r>
            <a:r>
              <a:rPr lang="tr-TR" sz="1400" dirty="0"/>
              <a:t>, </a:t>
            </a:r>
            <a:r>
              <a:rPr lang="tr-TR" sz="1400" dirty="0" err="1"/>
              <a:t>Poeschel</a:t>
            </a:r>
            <a:r>
              <a:rPr lang="tr-TR" sz="1400" dirty="0"/>
              <a:t>, 2004. </a:t>
            </a:r>
            <a:r>
              <a:rPr lang="tr-TR" sz="1400" dirty="0" err="1"/>
              <a:t>Facility</a:t>
            </a:r>
            <a:r>
              <a:rPr lang="tr-TR" sz="1400" dirty="0"/>
              <a:t> Management </a:t>
            </a:r>
            <a:r>
              <a:rPr lang="tr-TR" sz="1400" dirty="0" err="1"/>
              <a:t>Planen</a:t>
            </a:r>
            <a:r>
              <a:rPr lang="tr-TR" sz="1400" dirty="0"/>
              <a:t>–</a:t>
            </a:r>
            <a:r>
              <a:rPr lang="tr-TR" sz="1400" dirty="0" err="1"/>
              <a:t>Einführen</a:t>
            </a:r>
            <a:r>
              <a:rPr lang="tr-TR" sz="1400" dirty="0"/>
              <a:t>–</a:t>
            </a:r>
            <a:r>
              <a:rPr lang="tr-TR" sz="1400" dirty="0" err="1"/>
              <a:t>Nutzen</a:t>
            </a:r>
            <a:r>
              <a:rPr lang="tr-TR" sz="1400" dirty="0"/>
              <a:t>, </a:t>
            </a:r>
            <a:r>
              <a:rPr lang="tr-TR" sz="1400" dirty="0" err="1"/>
              <a:t>Deutschland</a:t>
            </a:r>
            <a:r>
              <a:rPr lang="tr-TR" sz="1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400" dirty="0" err="1"/>
              <a:t>Schulte</a:t>
            </a:r>
            <a:r>
              <a:rPr lang="tr-TR" sz="1400" dirty="0"/>
              <a:t>, Karl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Werner</a:t>
            </a:r>
            <a:r>
              <a:rPr lang="tr-TR" sz="1400" dirty="0"/>
              <a:t>, </a:t>
            </a:r>
            <a:r>
              <a:rPr lang="tr-TR" sz="1400" dirty="0" err="1"/>
              <a:t>Pierschke</a:t>
            </a:r>
            <a:r>
              <a:rPr lang="tr-TR" sz="1400" dirty="0"/>
              <a:t>, 2000. </a:t>
            </a:r>
            <a:r>
              <a:rPr lang="tr-TR" sz="1400" dirty="0" err="1"/>
              <a:t>Facilities</a:t>
            </a:r>
            <a:r>
              <a:rPr lang="tr-TR" sz="1400" dirty="0"/>
              <a:t> Management, </a:t>
            </a:r>
            <a:r>
              <a:rPr lang="tr-TR" sz="1400" dirty="0" err="1"/>
              <a:t>Immobilien</a:t>
            </a:r>
            <a:r>
              <a:rPr lang="tr-TR" sz="1400" dirty="0"/>
              <a:t> Manager, Barbara: </a:t>
            </a:r>
            <a:r>
              <a:rPr lang="tr-TR" sz="1400" dirty="0" err="1"/>
              <a:t>Verlag</a:t>
            </a:r>
            <a:r>
              <a:rPr lang="tr-TR" sz="1400" dirty="0"/>
              <a:t>, </a:t>
            </a:r>
            <a:r>
              <a:rPr lang="tr-TR" sz="1400" dirty="0" err="1"/>
              <a:t>Deutschland</a:t>
            </a:r>
            <a:r>
              <a:rPr lang="tr-TR" sz="1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400" dirty="0" err="1"/>
              <a:t>Teicholz</a:t>
            </a:r>
            <a:r>
              <a:rPr lang="tr-TR" sz="1400" dirty="0"/>
              <a:t>, E., 2004. </a:t>
            </a:r>
            <a:r>
              <a:rPr lang="tr-TR" sz="1400" dirty="0" err="1"/>
              <a:t>Facility</a:t>
            </a:r>
            <a:r>
              <a:rPr lang="tr-TR" sz="1400" dirty="0"/>
              <a:t> Design </a:t>
            </a:r>
            <a:r>
              <a:rPr lang="tr-TR" sz="1400" dirty="0" err="1"/>
              <a:t>and</a:t>
            </a:r>
            <a:r>
              <a:rPr lang="tr-TR" sz="1400" dirty="0"/>
              <a:t> Management </a:t>
            </a:r>
            <a:r>
              <a:rPr lang="tr-TR" sz="1400" dirty="0" err="1"/>
              <a:t>Handbook</a:t>
            </a:r>
            <a:r>
              <a:rPr lang="tr-TR" sz="1400" dirty="0"/>
              <a:t>, </a:t>
            </a:r>
            <a:r>
              <a:rPr lang="tr-TR" sz="1400" dirty="0" err="1"/>
              <a:t>Hill</a:t>
            </a:r>
            <a:r>
              <a:rPr lang="tr-TR" sz="1400" dirty="0"/>
              <a:t> </a:t>
            </a:r>
            <a:r>
              <a:rPr lang="tr-TR" sz="1400" dirty="0" err="1"/>
              <a:t>McGraw</a:t>
            </a:r>
            <a:r>
              <a:rPr lang="tr-TR" sz="1400" dirty="0"/>
              <a:t>, USA.	</a:t>
            </a:r>
            <a:endParaRPr lang="tr-TR" sz="1400" spc="-50" dirty="0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742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060393" y="396398"/>
            <a:ext cx="7219847" cy="636494"/>
          </a:xfrm>
        </p:spPr>
        <p:txBody>
          <a:bodyPr anchor="t">
            <a:no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000" b="1" dirty="0"/>
              <a:t>Tesis Yönetimini Uygulamak, İşletmeyi Kurmak ve Yönetmek, Ayrıca Tesis Hizmet Kültürü Geliştirmek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89577" y="1225376"/>
            <a:ext cx="79507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/>
              <a:t>Tesisleri verimli ve etkin bir şekilde yönetebilmek için, organizasyonlarda plan ve </a:t>
            </a:r>
            <a:r>
              <a:rPr lang="tr-TR" sz="2000" dirty="0" smtClean="0"/>
              <a:t>yerleşim açısından </a:t>
            </a:r>
            <a:r>
              <a:rPr lang="tr-TR" sz="2000" dirty="0"/>
              <a:t>güçlü stratejiler </a:t>
            </a:r>
            <a:r>
              <a:rPr lang="tr-TR" sz="2000" dirty="0" smtClean="0"/>
              <a:t>oluşturulmalıdır</a:t>
            </a:r>
            <a:r>
              <a:rPr lang="tr-TR" sz="2000" dirty="0"/>
              <a:t>. Bunlar, tesis yönetimi fonksiyonu için, </a:t>
            </a:r>
            <a:r>
              <a:rPr lang="tr-TR" sz="2000" dirty="0" smtClean="0"/>
              <a:t>stratejik hedeflerin oluşturulmasını </a:t>
            </a:r>
            <a:r>
              <a:rPr lang="tr-TR" sz="2000" dirty="0"/>
              <a:t>ve bir iş </a:t>
            </a:r>
            <a:r>
              <a:rPr lang="tr-TR" sz="2000" dirty="0" smtClean="0"/>
              <a:t>planını </a:t>
            </a:r>
            <a:r>
              <a:rPr lang="tr-TR" sz="2000" dirty="0"/>
              <a:t>içermelidir. Bunlar güncellenmelidir. </a:t>
            </a:r>
            <a:r>
              <a:rPr lang="tr-TR" sz="2000" dirty="0" smtClean="0"/>
              <a:t>Destek hizmetlerinin tabiatı </a:t>
            </a:r>
            <a:r>
              <a:rPr lang="tr-TR" sz="2000" dirty="0"/>
              <a:t>ve seviyesinin belirlenmesi için </a:t>
            </a:r>
            <a:r>
              <a:rPr lang="tr-TR" sz="2000" dirty="0" smtClean="0"/>
              <a:t>kullanılmalıdır.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Tesis yönetimi için iş planı şu koşulları sağlamalıdır: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Asal olan ve asal olmayan iş faaliyetleri </a:t>
            </a:r>
            <a:r>
              <a:rPr lang="tr-TR" sz="2000" dirty="0" smtClean="0"/>
              <a:t>arasında farklılıklar </a:t>
            </a:r>
            <a:r>
              <a:rPr lang="tr-TR" sz="2000" dirty="0"/>
              <a:t>gösteren </a:t>
            </a:r>
            <a:r>
              <a:rPr lang="tr-TR" sz="2000" dirty="0" smtClean="0"/>
              <a:t>organizasyon ihtiyaçlarının </a:t>
            </a:r>
            <a:r>
              <a:rPr lang="tr-TR" sz="2000" dirty="0"/>
              <a:t>belirlenmesi,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Bu ihtiyaçları karşılamak </a:t>
            </a:r>
            <a:r>
              <a:rPr lang="tr-TR" sz="2000" dirty="0"/>
              <a:t>üzere verimli ve yönetilebilir süreçlerin belirlenmesi </a:t>
            </a:r>
            <a:r>
              <a:rPr lang="tr-TR" sz="2000" dirty="0" smtClean="0"/>
              <a:t>ve oluşturulması,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1003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060393" y="396398"/>
            <a:ext cx="7219847" cy="636494"/>
          </a:xfrm>
        </p:spPr>
        <p:txBody>
          <a:bodyPr anchor="t">
            <a:no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000" b="1" dirty="0"/>
              <a:t>Tesis Yönetimini Uygulamak, İşletmeyi Kurmak ve Yönetmek, Ayrıca Tesis Hizmet Kültürü Geliştirmek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89577" y="1225377"/>
            <a:ext cx="79507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Hizmetlerin sağlanması </a:t>
            </a:r>
            <a:r>
              <a:rPr lang="tr-TR" sz="2000" dirty="0"/>
              <a:t>için, içeriden ya da </a:t>
            </a:r>
            <a:r>
              <a:rPr lang="tr-TR" sz="2000" dirty="0" smtClean="0"/>
              <a:t>dışarıdan </a:t>
            </a:r>
            <a:r>
              <a:rPr lang="tr-TR" sz="2000" dirty="0"/>
              <a:t>sağlanan uygun </a:t>
            </a:r>
            <a:r>
              <a:rPr lang="tr-TR" sz="2000" dirty="0" smtClean="0"/>
              <a:t>kaynak ihtiyaçlarının saptanması,</a:t>
            </a:r>
            <a:endParaRPr lang="tr-TR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Strateji </a:t>
            </a:r>
            <a:r>
              <a:rPr lang="tr-TR" sz="2000" dirty="0"/>
              <a:t>ve </a:t>
            </a:r>
            <a:r>
              <a:rPr lang="tr-TR" sz="2000" dirty="0" smtClean="0"/>
              <a:t>uygulamalarının </a:t>
            </a:r>
            <a:r>
              <a:rPr lang="tr-TR" sz="2000" dirty="0"/>
              <a:t>finanse edilebilmeleri için fon </a:t>
            </a:r>
            <a:r>
              <a:rPr lang="tr-TR" sz="2000" dirty="0" smtClean="0"/>
              <a:t>kaynaklarının </a:t>
            </a:r>
            <a:r>
              <a:rPr lang="tr-TR" sz="2000" dirty="0"/>
              <a:t>belirlenmesi,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Para karşılığı </a:t>
            </a:r>
            <a:r>
              <a:rPr lang="tr-TR" sz="2000" dirty="0"/>
              <a:t>değeri sadece </a:t>
            </a:r>
            <a:r>
              <a:rPr lang="tr-TR" sz="2000" dirty="0" smtClean="0"/>
              <a:t>kısa </a:t>
            </a:r>
            <a:r>
              <a:rPr lang="tr-TR" sz="2000" dirty="0"/>
              <a:t>vadede değil, uzun vadede sağlayacak bir </a:t>
            </a:r>
            <a:r>
              <a:rPr lang="tr-TR" sz="2000" dirty="0" smtClean="0"/>
              <a:t>bütçenin oluşturulması,</a:t>
            </a:r>
            <a:endParaRPr lang="tr-TR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Tesis </a:t>
            </a:r>
            <a:r>
              <a:rPr lang="tr-TR" sz="2000" dirty="0"/>
              <a:t>yönetiminin verimli bir şekilde kontrol edilmesinin temelinde </a:t>
            </a:r>
            <a:r>
              <a:rPr lang="tr-TR" sz="2000" dirty="0" smtClean="0"/>
              <a:t>enformasyon yönetiminin </a:t>
            </a:r>
            <a:r>
              <a:rPr lang="tr-TR" sz="2000" dirty="0"/>
              <a:t>anahtar önem </a:t>
            </a:r>
            <a:r>
              <a:rPr lang="tr-TR" sz="2000" dirty="0" smtClean="0"/>
              <a:t>taşıdığının farkında </a:t>
            </a:r>
            <a:r>
              <a:rPr lang="tr-TR" sz="2000" dirty="0"/>
              <a:t>olmak.</a:t>
            </a:r>
          </a:p>
        </p:txBody>
      </p:sp>
    </p:spTree>
    <p:extLst>
      <p:ext uri="{BB962C8B-B14F-4D97-AF65-F5344CB8AC3E}">
        <p14:creationId xmlns:p14="http://schemas.microsoft.com/office/powerpoint/2010/main" val="25354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060393" y="396398"/>
            <a:ext cx="7219847" cy="636494"/>
          </a:xfrm>
        </p:spPr>
        <p:txBody>
          <a:bodyPr anchor="t">
            <a:no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000" b="1" dirty="0"/>
              <a:t>Tesis Yönetimini Uygulamak, İşletmeyi Kurmak ve Yönetmek, Ayrıca Tesis Hizmet Kültürü Geliştirmek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89577" y="1305387"/>
            <a:ext cx="79507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/>
              <a:t>Tesis yönetimi stratejisinin </a:t>
            </a:r>
            <a:r>
              <a:rPr lang="tr-TR" sz="2000" dirty="0" smtClean="0"/>
              <a:t>oluşturulması, başlı başına </a:t>
            </a:r>
            <a:r>
              <a:rPr lang="tr-TR" sz="2000" dirty="0"/>
              <a:t>bir projedir. Uygun teknik ve </a:t>
            </a:r>
            <a:r>
              <a:rPr lang="tr-TR" sz="2000" dirty="0" smtClean="0"/>
              <a:t>araçlar kullanılarak </a:t>
            </a:r>
            <a:r>
              <a:rPr lang="tr-TR" sz="2000" dirty="0"/>
              <a:t>özenle ele </a:t>
            </a:r>
            <a:r>
              <a:rPr lang="tr-TR" sz="2000" dirty="0" smtClean="0"/>
              <a:t>alınmalıdır</a:t>
            </a:r>
            <a:r>
              <a:rPr lang="tr-TR" sz="2000" dirty="0"/>
              <a:t>. Organizasyonlar tesislerinin yönetilmesi için verimli </a:t>
            </a:r>
            <a:r>
              <a:rPr lang="tr-TR" sz="2000" dirty="0" smtClean="0"/>
              <a:t>bir strateji </a:t>
            </a:r>
            <a:r>
              <a:rPr lang="tr-TR" sz="2000" dirty="0"/>
              <a:t>oluştururken, üç </a:t>
            </a:r>
            <a:r>
              <a:rPr lang="tr-TR" sz="2000" dirty="0" smtClean="0"/>
              <a:t>adımı </a:t>
            </a:r>
            <a:r>
              <a:rPr lang="tr-TR" sz="2000" dirty="0"/>
              <a:t>takip etmelidirler;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Analiz Safhası; </a:t>
            </a:r>
            <a:r>
              <a:rPr lang="tr-TR" sz="2000" dirty="0"/>
              <a:t>Organizasyonun hedeflerinin, ihtiyaç ve </a:t>
            </a:r>
            <a:r>
              <a:rPr lang="tr-TR" sz="2000" dirty="0" smtClean="0"/>
              <a:t>politikalarının</a:t>
            </a:r>
            <a:r>
              <a:rPr lang="tr-TR" sz="2000" dirty="0"/>
              <a:t>, </a:t>
            </a:r>
            <a:r>
              <a:rPr lang="tr-TR" sz="2000" dirty="0" smtClean="0"/>
              <a:t>kaynakların, süreçlerin</a:t>
            </a:r>
            <a:r>
              <a:rPr lang="tr-TR" sz="2000" dirty="0"/>
              <a:t>, sistemlerin ve fiziksel </a:t>
            </a:r>
            <a:r>
              <a:rPr lang="tr-TR" sz="2000" dirty="0" smtClean="0"/>
              <a:t>varlıkların </a:t>
            </a:r>
            <a:r>
              <a:rPr lang="tr-TR" sz="2000" dirty="0"/>
              <a:t>gözden geçirilmesi </a:t>
            </a:r>
            <a:r>
              <a:rPr lang="tr-TR" sz="2000" dirty="0" smtClean="0"/>
              <a:t>safhasıdır</a:t>
            </a:r>
            <a:r>
              <a:rPr lang="tr-TR" sz="2000" dirty="0"/>
              <a:t>. Mekan </a:t>
            </a:r>
            <a:r>
              <a:rPr lang="tr-TR" sz="2000" dirty="0" smtClean="0"/>
              <a:t>açısından nitelikleri</a:t>
            </a:r>
            <a:r>
              <a:rPr lang="tr-TR" sz="2000" dirty="0"/>
              <a:t>, fonksiyon ve </a:t>
            </a:r>
            <a:r>
              <a:rPr lang="tr-TR" sz="2000" dirty="0" smtClean="0"/>
              <a:t>yararlılıkları </a:t>
            </a:r>
            <a:r>
              <a:rPr lang="tr-TR" sz="2000" dirty="0"/>
              <a:t>ile ilgili tüm faktörler </a:t>
            </a:r>
            <a:r>
              <a:rPr lang="tr-TR" sz="2000" dirty="0" smtClean="0"/>
              <a:t>toplanır</a:t>
            </a:r>
            <a:r>
              <a:rPr lang="tr-TR" sz="20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Çözüm </a:t>
            </a:r>
            <a:r>
              <a:rPr lang="tr-TR" sz="2000" dirty="0" smtClean="0"/>
              <a:t>Safhası; </a:t>
            </a:r>
            <a:r>
              <a:rPr lang="tr-TR" sz="2000" dirty="0"/>
              <a:t>Değerlendirilen alternatiflerin kriterlerinin </a:t>
            </a:r>
            <a:r>
              <a:rPr lang="tr-TR" sz="2000" dirty="0" smtClean="0"/>
              <a:t>toplanması, organizasyonun hedeflerine </a:t>
            </a:r>
            <a:r>
              <a:rPr lang="tr-TR" sz="2000" dirty="0"/>
              <a:t>yönelik değerlendirilmeleri ve tesis yönetimi stratejisinin </a:t>
            </a:r>
            <a:r>
              <a:rPr lang="tr-TR" sz="2000" dirty="0" smtClean="0"/>
              <a:t>oluşturulması safhasıdır.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Uygulama </a:t>
            </a:r>
            <a:r>
              <a:rPr lang="tr-TR" sz="2000" dirty="0" smtClean="0"/>
              <a:t>Safhası; </a:t>
            </a:r>
            <a:r>
              <a:rPr lang="tr-TR" sz="2000" dirty="0"/>
              <a:t>Temin etmenin, eğitim ve iletişimin anahtar </a:t>
            </a:r>
            <a:r>
              <a:rPr lang="tr-TR" sz="2000" dirty="0" smtClean="0"/>
              <a:t>elemanlarını kapsayan uygulama planının oluşturulmasıyla</a:t>
            </a:r>
            <a:r>
              <a:rPr lang="tr-TR" sz="2000" dirty="0"/>
              <a:t>, strateji oluşturma süreci </a:t>
            </a:r>
            <a:r>
              <a:rPr lang="tr-TR" sz="2000" dirty="0" smtClean="0"/>
              <a:t>tamamlanır</a:t>
            </a:r>
            <a:r>
              <a:rPr lang="tr-TR" sz="20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5984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060393" y="396398"/>
            <a:ext cx="7219847" cy="636494"/>
          </a:xfrm>
        </p:spPr>
        <p:txBody>
          <a:bodyPr anchor="t">
            <a:no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000" b="1" dirty="0"/>
              <a:t>Tesis Yönetimini Uygulamak, İşletmeyi Kurmak ve Yönetmek, Ayrıca Tesis Hizmet Kültürü Geliştirmek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89577" y="1305386"/>
            <a:ext cx="79507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/>
              <a:t>Tesis yönetimi stratejisi tamamlandıktan sonra, organizasyonun işletme planının bir parçasını oluşturur. Tesis yönetimi stratejisi dokümanı şunları kapsamalıdır;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Finansal </a:t>
            </a:r>
            <a:r>
              <a:rPr lang="tr-TR" sz="2000" dirty="0"/>
              <a:t>amaçlar,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Hedefler ve kritik </a:t>
            </a:r>
            <a:r>
              <a:rPr lang="tr-TR" sz="2000" dirty="0" smtClean="0"/>
              <a:t>başarı </a:t>
            </a:r>
            <a:r>
              <a:rPr lang="tr-TR" sz="2000" dirty="0"/>
              <a:t>faktörleri (zaman, maliyet ve kalite hedefleri </a:t>
            </a:r>
            <a:r>
              <a:rPr lang="tr-TR" sz="2000" dirty="0" smtClean="0"/>
              <a:t>açısından</a:t>
            </a:r>
            <a:r>
              <a:rPr lang="tr-TR" sz="2000" dirty="0"/>
              <a:t>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Potansiyel verimlilik </a:t>
            </a:r>
            <a:r>
              <a:rPr lang="tr-TR" sz="2000" dirty="0" smtClean="0"/>
              <a:t>kazancı </a:t>
            </a:r>
            <a:r>
              <a:rPr lang="tr-TR" sz="2000" dirty="0"/>
              <a:t>hedefleri ve kalite geliştirme hedefleri,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Müşteri </a:t>
            </a:r>
            <a:r>
              <a:rPr lang="tr-TR" sz="2000" dirty="0" smtClean="0"/>
              <a:t>odaklı </a:t>
            </a:r>
            <a:r>
              <a:rPr lang="tr-TR" sz="2000" dirty="0"/>
              <a:t>strateji,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Teknik Strateji,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İç kaynak / </a:t>
            </a:r>
            <a:r>
              <a:rPr lang="tr-TR" sz="2000" dirty="0" smtClean="0"/>
              <a:t>Dış </a:t>
            </a:r>
            <a:r>
              <a:rPr lang="tr-TR" sz="2000" dirty="0"/>
              <a:t>kaynak </a:t>
            </a:r>
            <a:r>
              <a:rPr lang="tr-TR" sz="2000" dirty="0" smtClean="0"/>
              <a:t>kullanımı </a:t>
            </a:r>
            <a:r>
              <a:rPr lang="tr-TR" sz="2000" dirty="0"/>
              <a:t>stratejisi,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Temin etme stratejisi,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İnsan </a:t>
            </a:r>
            <a:r>
              <a:rPr lang="tr-TR" sz="2000" dirty="0" smtClean="0"/>
              <a:t>kaynakları planı,</a:t>
            </a:r>
            <a:endParaRPr lang="tr-TR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İş süreçleri,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Değişimi yönetme metodu,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/>
              <a:t>IT stratejisi.</a:t>
            </a:r>
            <a:endParaRPr lang="tr-TR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0811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060393" y="396398"/>
            <a:ext cx="7219847" cy="636494"/>
          </a:xfrm>
        </p:spPr>
        <p:txBody>
          <a:bodyPr anchor="t">
            <a:no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000" b="1" dirty="0"/>
              <a:t>Tesis Yönetimini Uygulamak, İşletmeyi Kurmak ve Yönetmek, Ayrıca Tesis Hizmet Kültürü Geliştirmek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89577" y="1305387"/>
            <a:ext cx="79507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/>
              <a:t>Organizasyonlar, tesis yönetimi stratejilerini yerleşim stratejilerinin kilit </a:t>
            </a:r>
            <a:r>
              <a:rPr lang="tr-TR" sz="2000" dirty="0" smtClean="0"/>
              <a:t>taşı olarak görmelidirler. Enformasyon </a:t>
            </a:r>
            <a:r>
              <a:rPr lang="tr-TR" sz="2000" dirty="0"/>
              <a:t>teknolojisindeki gelişmeler ve teknolojinin çeşitli </a:t>
            </a:r>
            <a:r>
              <a:rPr lang="tr-TR" sz="2000" dirty="0" smtClean="0"/>
              <a:t>formlarının </a:t>
            </a:r>
            <a:r>
              <a:rPr lang="tr-TR" sz="2000" dirty="0"/>
              <a:t>binalara </a:t>
            </a:r>
            <a:r>
              <a:rPr lang="tr-TR" sz="2000" dirty="0" smtClean="0"/>
              <a:t>entegre olması </a:t>
            </a:r>
            <a:r>
              <a:rPr lang="tr-TR" sz="2000" dirty="0"/>
              <a:t>ile, iş stratejileri ve tesis yönetimi stratejilerinin direk olarak organizasyonun </a:t>
            </a:r>
            <a:r>
              <a:rPr lang="tr-TR" sz="2000" dirty="0" smtClean="0"/>
              <a:t>IT stratejisine bağlı olması sağlanmalıdır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1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060393" y="396398"/>
            <a:ext cx="7219847" cy="636494"/>
          </a:xfrm>
        </p:spPr>
        <p:txBody>
          <a:bodyPr anchor="t">
            <a:no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000" b="1" dirty="0"/>
              <a:t>Tesis Yönetimini Uygulamak, İşletmeyi Kurmak ve Yönetmek, Ayrıca Tesis Hizmet Kültürü Geliştirmek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89577" y="1305386"/>
            <a:ext cx="79507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/>
              <a:t>Tesis İhtiyaçlarının Stratejik Analizi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Analizin amacı, </a:t>
            </a:r>
            <a:r>
              <a:rPr lang="tr-TR" sz="2000" dirty="0"/>
              <a:t>organizasyonun mevcut olan gayrimenkul ve tesis yönetimi </a:t>
            </a:r>
            <a:r>
              <a:rPr lang="tr-TR" sz="2000" dirty="0" smtClean="0"/>
              <a:t>yaklaşımının tam olarak anlaşılmasıdır</a:t>
            </a:r>
            <a:r>
              <a:rPr lang="tr-TR" sz="2000" dirty="0"/>
              <a:t>. İlgili tüm faktörlerin </a:t>
            </a:r>
            <a:r>
              <a:rPr lang="tr-TR" sz="2000" dirty="0" smtClean="0"/>
              <a:t>toplanması anlamına </a:t>
            </a:r>
            <a:r>
              <a:rPr lang="tr-TR" sz="2000" dirty="0"/>
              <a:t>gelir. Bu faktörler </a:t>
            </a:r>
            <a:r>
              <a:rPr lang="tr-TR" sz="2000" dirty="0" smtClean="0"/>
              <a:t>aşağıdaki gibidir</a:t>
            </a:r>
            <a:r>
              <a:rPr lang="tr-TR" sz="2000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Organizasyonun </a:t>
            </a:r>
            <a:r>
              <a:rPr lang="tr-TR" sz="2000" dirty="0"/>
              <a:t>hedef, ihtiyaç ve </a:t>
            </a:r>
            <a:r>
              <a:rPr lang="tr-TR" sz="2000" dirty="0" smtClean="0"/>
              <a:t>politikaları </a:t>
            </a:r>
            <a:r>
              <a:rPr lang="tr-TR" sz="2000" dirty="0"/>
              <a:t>(organizasyonun stratejik </a:t>
            </a:r>
            <a:r>
              <a:rPr lang="tr-TR" sz="2000" dirty="0" smtClean="0"/>
              <a:t>planından</a:t>
            </a:r>
            <a:r>
              <a:rPr lang="tr-TR" sz="2000" dirty="0"/>
              <a:t>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Fiziksel varlıklar </a:t>
            </a:r>
            <a:r>
              <a:rPr lang="tr-TR" sz="2000" dirty="0"/>
              <a:t>ve mekan </a:t>
            </a:r>
            <a:r>
              <a:rPr lang="tr-TR" sz="2000" dirty="0" smtClean="0"/>
              <a:t>kullanımları </a:t>
            </a:r>
            <a:r>
              <a:rPr lang="tr-TR" sz="2000" dirty="0"/>
              <a:t>(organizasyonun yerleşim stratejisinden),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Maliyet </a:t>
            </a:r>
            <a:r>
              <a:rPr lang="tr-TR" sz="2000" dirty="0"/>
              <a:t>analizi</a:t>
            </a:r>
            <a:r>
              <a:rPr lang="tr-TR" sz="20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Kaynakların</a:t>
            </a:r>
            <a:r>
              <a:rPr lang="tr-TR" sz="2000" dirty="0"/>
              <a:t>, süreç ve sistemlerin, mevcut hizmet </a:t>
            </a:r>
            <a:r>
              <a:rPr lang="tr-TR" sz="2000" dirty="0" smtClean="0"/>
              <a:t>sağlanmasının </a:t>
            </a:r>
            <a:r>
              <a:rPr lang="tr-TR" sz="2000" dirty="0"/>
              <a:t>durumunu </a:t>
            </a:r>
            <a:r>
              <a:rPr lang="tr-TR" sz="2000" dirty="0" smtClean="0"/>
              <a:t>gösterecek şekilde </a:t>
            </a:r>
            <a:r>
              <a:rPr lang="tr-TR" sz="2000" dirty="0"/>
              <a:t>gözden geçirilmeleri,</a:t>
            </a:r>
          </a:p>
        </p:txBody>
      </p:sp>
    </p:spTree>
    <p:extLst>
      <p:ext uri="{BB962C8B-B14F-4D97-AF65-F5344CB8AC3E}">
        <p14:creationId xmlns:p14="http://schemas.microsoft.com/office/powerpoint/2010/main" val="23748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060393" y="396398"/>
            <a:ext cx="7219847" cy="636494"/>
          </a:xfrm>
        </p:spPr>
        <p:txBody>
          <a:bodyPr anchor="t">
            <a:no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000" b="1" dirty="0"/>
              <a:t>Tesis Yönetimini Uygulamak, İşletmeyi Kurmak ve Yönetmek, Ayrıca Tesis Hizmet Kültürü Geliştirmek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89577" y="1168226"/>
            <a:ext cx="79507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/>
              <a:t>Hizmetlerin Gözden Geçirilmesi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Organizasyonların </a:t>
            </a:r>
            <a:r>
              <a:rPr lang="tr-TR" sz="2000" dirty="0"/>
              <a:t>asal olan ve olmayan iş aktivitelerinin belirlenmiş ve </a:t>
            </a:r>
            <a:r>
              <a:rPr lang="tr-TR" sz="2000" dirty="0" smtClean="0"/>
              <a:t>ayrıştırılmış olması gerekmektedir</a:t>
            </a:r>
            <a:r>
              <a:rPr lang="tr-TR" sz="2000" dirty="0"/>
              <a:t>. Bu </a:t>
            </a:r>
            <a:r>
              <a:rPr lang="tr-TR" sz="2000" dirty="0" smtClean="0"/>
              <a:t>ayrıştırma</a:t>
            </a:r>
            <a:r>
              <a:rPr lang="tr-TR" sz="2000" dirty="0"/>
              <a:t>, en iyi </a:t>
            </a:r>
            <a:r>
              <a:rPr lang="tr-TR" sz="2000" dirty="0" smtClean="0"/>
              <a:t>çalışma </a:t>
            </a:r>
            <a:r>
              <a:rPr lang="tr-TR" sz="2000" dirty="0"/>
              <a:t>ve iş </a:t>
            </a:r>
            <a:r>
              <a:rPr lang="tr-TR" sz="2000" dirty="0" smtClean="0"/>
              <a:t>ortamının yaratılmasında</a:t>
            </a:r>
            <a:r>
              <a:rPr lang="tr-TR" sz="2000" dirty="0"/>
              <a:t>, </a:t>
            </a:r>
            <a:r>
              <a:rPr lang="tr-TR" sz="2000" dirty="0" smtClean="0"/>
              <a:t>çabanın </a:t>
            </a:r>
            <a:r>
              <a:rPr lang="tr-TR" sz="2000" dirty="0"/>
              <a:t>en </a:t>
            </a:r>
            <a:r>
              <a:rPr lang="tr-TR" sz="2000" dirty="0" smtClean="0"/>
              <a:t>çok ihtiyaç </a:t>
            </a:r>
            <a:r>
              <a:rPr lang="tr-TR" sz="2000" dirty="0"/>
              <a:t>duyulan yere </a:t>
            </a:r>
            <a:r>
              <a:rPr lang="tr-TR" sz="2000" dirty="0" smtClean="0"/>
              <a:t>yoğunlaştırılması </a:t>
            </a:r>
            <a:r>
              <a:rPr lang="tr-TR" sz="2000" dirty="0"/>
              <a:t>için gerekmektedir. Asal olmayan iş </a:t>
            </a:r>
            <a:r>
              <a:rPr lang="tr-TR" sz="2000" dirty="0" smtClean="0"/>
              <a:t>aktivitelerine genel </a:t>
            </a:r>
            <a:r>
              <a:rPr lang="tr-TR" sz="2000" dirty="0"/>
              <a:t>örnekler, yiyecek sağlama, </a:t>
            </a:r>
            <a:r>
              <a:rPr lang="tr-TR" sz="2000" dirty="0" smtClean="0"/>
              <a:t>bakım</a:t>
            </a:r>
            <a:r>
              <a:rPr lang="tr-TR" sz="2000" dirty="0"/>
              <a:t>, makine tesisleri </a:t>
            </a:r>
            <a:r>
              <a:rPr lang="tr-TR" sz="2000" dirty="0" smtClean="0"/>
              <a:t>vs. </a:t>
            </a:r>
            <a:r>
              <a:rPr lang="tr-TR" sz="2000" dirty="0" err="1" smtClean="0"/>
              <a:t>dir</a:t>
            </a:r>
            <a:r>
              <a:rPr lang="tr-TR" sz="2000" dirty="0" smtClean="0"/>
              <a:t>. Organizasyonların </a:t>
            </a:r>
            <a:r>
              <a:rPr lang="tr-TR" sz="2000" dirty="0"/>
              <a:t>sağlanan hizmet </a:t>
            </a:r>
            <a:r>
              <a:rPr lang="tr-TR" sz="2000" dirty="0" smtClean="0"/>
              <a:t>operasyonlarını </a:t>
            </a:r>
            <a:r>
              <a:rPr lang="tr-TR" sz="2000" dirty="0"/>
              <a:t>dikkatli bir şekilde gözden </a:t>
            </a:r>
            <a:r>
              <a:rPr lang="tr-TR" sz="2000" dirty="0" smtClean="0"/>
              <a:t>geçirmeleri gerekmektedir</a:t>
            </a:r>
            <a:r>
              <a:rPr lang="tr-TR" sz="2000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4356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060393" y="396398"/>
            <a:ext cx="7219847" cy="636494"/>
          </a:xfrm>
        </p:spPr>
        <p:txBody>
          <a:bodyPr anchor="t">
            <a:no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000" b="1" dirty="0"/>
              <a:t>Tesis Yönetimini Uygulamak, İşletmeyi Kurmak ve Yönetmek, Ayrıca Tesis Hizmet Kültürü Geliştirmek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89577" y="1168226"/>
            <a:ext cx="79507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/>
              <a:t>Hizmetlerin Gözden Geçirilmesi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Politika</a:t>
            </a:r>
            <a:r>
              <a:rPr lang="tr-TR" sz="2000" dirty="0"/>
              <a:t>; Şirket </a:t>
            </a:r>
            <a:r>
              <a:rPr lang="tr-TR" sz="2000" dirty="0" smtClean="0"/>
              <a:t>standartları, </a:t>
            </a:r>
            <a:r>
              <a:rPr lang="tr-TR" sz="2000" dirty="0"/>
              <a:t>performans </a:t>
            </a:r>
            <a:r>
              <a:rPr lang="tr-TR" sz="2000" dirty="0" smtClean="0"/>
              <a:t>standartları, </a:t>
            </a:r>
            <a:r>
              <a:rPr lang="tr-TR" sz="2000" dirty="0"/>
              <a:t>kalite garantisi, </a:t>
            </a:r>
            <a:r>
              <a:rPr lang="tr-TR" sz="2000" dirty="0" smtClean="0"/>
              <a:t>sağlık </a:t>
            </a:r>
            <a:r>
              <a:rPr lang="tr-TR" sz="2000" dirty="0"/>
              <a:t>ve güvenlik </a:t>
            </a:r>
            <a:r>
              <a:rPr lang="tr-TR" sz="2000" dirty="0" smtClean="0"/>
              <a:t>ve diğer </a:t>
            </a:r>
            <a:r>
              <a:rPr lang="tr-TR" sz="2000" dirty="0"/>
              <a:t>yasal gereklilikler, insan </a:t>
            </a:r>
            <a:r>
              <a:rPr lang="tr-TR" sz="2000" dirty="0" smtClean="0"/>
              <a:t>kaynakları, </a:t>
            </a:r>
            <a:r>
              <a:rPr lang="tr-TR" sz="2000" dirty="0"/>
              <a:t>finansal ve diğer onaylar </a:t>
            </a:r>
            <a:r>
              <a:rPr lang="tr-TR" sz="2000" dirty="0" smtClean="0"/>
              <a:t>açısından mevcut politikaların </a:t>
            </a:r>
            <a:r>
              <a:rPr lang="tr-TR" sz="2000" dirty="0"/>
              <a:t>gözden geçirilmesi.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Süreç </a:t>
            </a:r>
            <a:r>
              <a:rPr lang="tr-TR" sz="2000" dirty="0"/>
              <a:t>ve prosedürler; bütçeleme, temin etme, </a:t>
            </a:r>
            <a:r>
              <a:rPr lang="tr-TR" sz="2000" dirty="0" smtClean="0"/>
              <a:t>satın </a:t>
            </a:r>
            <a:r>
              <a:rPr lang="tr-TR" sz="2000" dirty="0"/>
              <a:t>alma </a:t>
            </a:r>
            <a:r>
              <a:rPr lang="tr-TR" sz="2000" dirty="0" smtClean="0"/>
              <a:t>onayı </a:t>
            </a:r>
            <a:r>
              <a:rPr lang="tr-TR" sz="2000" dirty="0"/>
              <a:t>ve ödemeleri içeren </a:t>
            </a:r>
            <a:r>
              <a:rPr lang="tr-TR" sz="2000" dirty="0" smtClean="0"/>
              <a:t>iş süreçlerinin tanımlanması.</a:t>
            </a:r>
            <a:endParaRPr lang="tr-TR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Hizmet </a:t>
            </a:r>
            <a:r>
              <a:rPr lang="tr-TR" sz="2000" dirty="0"/>
              <a:t>sunumu; Müşteri ilişkilerini içerecek şekilde, gayrimenkul ve tesis </a:t>
            </a:r>
            <a:r>
              <a:rPr lang="tr-TR" sz="2000" dirty="0" smtClean="0"/>
              <a:t>yönetimi stratejilerinin </a:t>
            </a:r>
            <a:r>
              <a:rPr lang="tr-TR" sz="2000" dirty="0"/>
              <a:t>tüm </a:t>
            </a:r>
            <a:r>
              <a:rPr lang="tr-TR" sz="2000" dirty="0" smtClean="0"/>
              <a:t>açılardan </a:t>
            </a:r>
            <a:r>
              <a:rPr lang="tr-TR" sz="2000" dirty="0"/>
              <a:t>incelenmesi. (özellikle maliyet, zaman ve kalite hedefleri)</a:t>
            </a:r>
          </a:p>
        </p:txBody>
      </p:sp>
    </p:spTree>
    <p:extLst>
      <p:ext uri="{BB962C8B-B14F-4D97-AF65-F5344CB8AC3E}">
        <p14:creationId xmlns:p14="http://schemas.microsoft.com/office/powerpoint/2010/main" val="25140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17071</TotalTime>
  <Words>912</Words>
  <Application>Microsoft Office PowerPoint</Application>
  <PresentationFormat>Ekran Gösterisi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ekonomi</vt:lpstr>
      <vt:lpstr>1_Rics</vt:lpstr>
      <vt:lpstr>h.t.</vt:lpstr>
      <vt:lpstr>PowerPoint Sunusu</vt:lpstr>
      <vt:lpstr>Tesis Yönetimini Uygulamak, İşletmeyi Kurmak ve Yönetmek, Ayrıca Tesis Hizmet Kültürü Geliştirmek</vt:lpstr>
      <vt:lpstr>Tesis Yönetimini Uygulamak, İşletmeyi Kurmak ve Yönetmek, Ayrıca Tesis Hizmet Kültürü Geliştirmek</vt:lpstr>
      <vt:lpstr>Tesis Yönetimini Uygulamak, İşletmeyi Kurmak ve Yönetmek, Ayrıca Tesis Hizmet Kültürü Geliştirmek</vt:lpstr>
      <vt:lpstr>Tesis Yönetimini Uygulamak, İşletmeyi Kurmak ve Yönetmek, Ayrıca Tesis Hizmet Kültürü Geliştirmek</vt:lpstr>
      <vt:lpstr>Tesis Yönetimini Uygulamak, İşletmeyi Kurmak ve Yönetmek, Ayrıca Tesis Hizmet Kültürü Geliştirmek</vt:lpstr>
      <vt:lpstr>Tesis Yönetimini Uygulamak, İşletmeyi Kurmak ve Yönetmek, Ayrıca Tesis Hizmet Kültürü Geliştirmek</vt:lpstr>
      <vt:lpstr>Tesis Yönetimini Uygulamak, İşletmeyi Kurmak ve Yönetmek, Ayrıca Tesis Hizmet Kültürü Geliştirmek</vt:lpstr>
      <vt:lpstr>Tesis Yönetimini Uygulamak, İşletmeyi Kurmak ve Yönetmek, Ayrıca Tesis Hizmet Kültürü Geliştirmek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849</cp:revision>
  <cp:lastPrinted>2016-10-24T07:53:35Z</cp:lastPrinted>
  <dcterms:created xsi:type="dcterms:W3CDTF">2016-09-18T09:35:24Z</dcterms:created>
  <dcterms:modified xsi:type="dcterms:W3CDTF">2020-02-24T10:35:03Z</dcterms:modified>
</cp:coreProperties>
</file>