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86" r:id="rId4"/>
    <p:sldId id="298" r:id="rId5"/>
    <p:sldId id="300" r:id="rId6"/>
    <p:sldId id="301" r:id="rId7"/>
    <p:sldId id="302" r:id="rId8"/>
    <p:sldId id="303" r:id="rId9"/>
    <p:sldId id="289" r:id="rId10"/>
    <p:sldId id="292" r:id="rId11"/>
    <p:sldId id="293" r:id="rId12"/>
    <p:sldId id="294"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F01C04E-B555-4A3F-825F-D530986F9DDF}" type="datetimeFigureOut">
              <a:rPr lang="tr-TR" smtClean="0"/>
              <a:t>10.01.2020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F2B600-2521-4136-852D-006B91AF5111}" type="slidenum">
              <a:rPr lang="tr-TR" smtClean="0"/>
              <a:t>‹#›</a:t>
            </a:fld>
            <a:endParaRPr lang="tr-TR"/>
          </a:p>
        </p:txBody>
      </p:sp>
    </p:spTree>
    <p:extLst>
      <p:ext uri="{BB962C8B-B14F-4D97-AF65-F5344CB8AC3E}">
        <p14:creationId xmlns:p14="http://schemas.microsoft.com/office/powerpoint/2010/main" val="64589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01C04E-B555-4A3F-825F-D530986F9DDF}" type="datetimeFigureOut">
              <a:rPr lang="tr-TR" smtClean="0"/>
              <a:t>10.01.2020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F2B600-2521-4136-852D-006B91AF5111}" type="slidenum">
              <a:rPr lang="tr-TR" smtClean="0"/>
              <a:t>‹#›</a:t>
            </a:fld>
            <a:endParaRPr lang="tr-TR"/>
          </a:p>
        </p:txBody>
      </p:sp>
    </p:spTree>
    <p:extLst>
      <p:ext uri="{BB962C8B-B14F-4D97-AF65-F5344CB8AC3E}">
        <p14:creationId xmlns:p14="http://schemas.microsoft.com/office/powerpoint/2010/main" val="111417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01C04E-B555-4A3F-825F-D530986F9DDF}" type="datetimeFigureOut">
              <a:rPr lang="tr-TR" smtClean="0"/>
              <a:t>10.01.2020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F2B600-2521-4136-852D-006B91AF5111}" type="slidenum">
              <a:rPr lang="tr-TR" smtClean="0"/>
              <a:t>‹#›</a:t>
            </a:fld>
            <a:endParaRPr lang="tr-TR"/>
          </a:p>
        </p:txBody>
      </p:sp>
    </p:spTree>
    <p:extLst>
      <p:ext uri="{BB962C8B-B14F-4D97-AF65-F5344CB8AC3E}">
        <p14:creationId xmlns:p14="http://schemas.microsoft.com/office/powerpoint/2010/main" val="230788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01C04E-B555-4A3F-825F-D530986F9DDF}" type="datetimeFigureOut">
              <a:rPr lang="tr-TR" smtClean="0"/>
              <a:t>10.01.2020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F2B600-2521-4136-852D-006B91AF5111}" type="slidenum">
              <a:rPr lang="tr-TR" smtClean="0"/>
              <a:t>‹#›</a:t>
            </a:fld>
            <a:endParaRPr lang="tr-TR"/>
          </a:p>
        </p:txBody>
      </p:sp>
    </p:spTree>
    <p:extLst>
      <p:ext uri="{BB962C8B-B14F-4D97-AF65-F5344CB8AC3E}">
        <p14:creationId xmlns:p14="http://schemas.microsoft.com/office/powerpoint/2010/main" val="359145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F01C04E-B555-4A3F-825F-D530986F9DDF}" type="datetimeFigureOut">
              <a:rPr lang="tr-TR" smtClean="0"/>
              <a:t>10.01.2020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F2B600-2521-4136-852D-006B91AF5111}" type="slidenum">
              <a:rPr lang="tr-TR" smtClean="0"/>
              <a:t>‹#›</a:t>
            </a:fld>
            <a:endParaRPr lang="tr-TR"/>
          </a:p>
        </p:txBody>
      </p:sp>
    </p:spTree>
    <p:extLst>
      <p:ext uri="{BB962C8B-B14F-4D97-AF65-F5344CB8AC3E}">
        <p14:creationId xmlns:p14="http://schemas.microsoft.com/office/powerpoint/2010/main" val="184299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F01C04E-B555-4A3F-825F-D530986F9DDF}" type="datetimeFigureOut">
              <a:rPr lang="tr-TR" smtClean="0"/>
              <a:t>10.01.2020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F2B600-2521-4136-852D-006B91AF5111}" type="slidenum">
              <a:rPr lang="tr-TR" smtClean="0"/>
              <a:t>‹#›</a:t>
            </a:fld>
            <a:endParaRPr lang="tr-TR"/>
          </a:p>
        </p:txBody>
      </p:sp>
    </p:spTree>
    <p:extLst>
      <p:ext uri="{BB962C8B-B14F-4D97-AF65-F5344CB8AC3E}">
        <p14:creationId xmlns:p14="http://schemas.microsoft.com/office/powerpoint/2010/main" val="29591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F01C04E-B555-4A3F-825F-D530986F9DDF}" type="datetimeFigureOut">
              <a:rPr lang="tr-TR" smtClean="0"/>
              <a:t>10.01.2020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6F2B600-2521-4136-852D-006B91AF5111}" type="slidenum">
              <a:rPr lang="tr-TR" smtClean="0"/>
              <a:t>‹#›</a:t>
            </a:fld>
            <a:endParaRPr lang="tr-TR"/>
          </a:p>
        </p:txBody>
      </p:sp>
    </p:spTree>
    <p:extLst>
      <p:ext uri="{BB962C8B-B14F-4D97-AF65-F5344CB8AC3E}">
        <p14:creationId xmlns:p14="http://schemas.microsoft.com/office/powerpoint/2010/main" val="305183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F01C04E-B555-4A3F-825F-D530986F9DDF}" type="datetimeFigureOut">
              <a:rPr lang="tr-TR" smtClean="0"/>
              <a:t>10.01.2020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6F2B600-2521-4136-852D-006B91AF5111}" type="slidenum">
              <a:rPr lang="tr-TR" smtClean="0"/>
              <a:t>‹#›</a:t>
            </a:fld>
            <a:endParaRPr lang="tr-TR"/>
          </a:p>
        </p:txBody>
      </p:sp>
    </p:spTree>
    <p:extLst>
      <p:ext uri="{BB962C8B-B14F-4D97-AF65-F5344CB8AC3E}">
        <p14:creationId xmlns:p14="http://schemas.microsoft.com/office/powerpoint/2010/main" val="184504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01C04E-B555-4A3F-825F-D530986F9DDF}" type="datetimeFigureOut">
              <a:rPr lang="tr-TR" smtClean="0"/>
              <a:t>10.01.2020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6F2B600-2521-4136-852D-006B91AF5111}" type="slidenum">
              <a:rPr lang="tr-TR" smtClean="0"/>
              <a:t>‹#›</a:t>
            </a:fld>
            <a:endParaRPr lang="tr-TR"/>
          </a:p>
        </p:txBody>
      </p:sp>
    </p:spTree>
    <p:extLst>
      <p:ext uri="{BB962C8B-B14F-4D97-AF65-F5344CB8AC3E}">
        <p14:creationId xmlns:p14="http://schemas.microsoft.com/office/powerpoint/2010/main" val="304652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01C04E-B555-4A3F-825F-D530986F9DDF}" type="datetimeFigureOut">
              <a:rPr lang="tr-TR" smtClean="0"/>
              <a:t>10.01.2020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F2B600-2521-4136-852D-006B91AF5111}" type="slidenum">
              <a:rPr lang="tr-TR" smtClean="0"/>
              <a:t>‹#›</a:t>
            </a:fld>
            <a:endParaRPr lang="tr-TR"/>
          </a:p>
        </p:txBody>
      </p:sp>
    </p:spTree>
    <p:extLst>
      <p:ext uri="{BB962C8B-B14F-4D97-AF65-F5344CB8AC3E}">
        <p14:creationId xmlns:p14="http://schemas.microsoft.com/office/powerpoint/2010/main" val="365179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01C04E-B555-4A3F-825F-D530986F9DDF}" type="datetimeFigureOut">
              <a:rPr lang="tr-TR" smtClean="0"/>
              <a:t>10.01.2020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F2B600-2521-4136-852D-006B91AF5111}" type="slidenum">
              <a:rPr lang="tr-TR" smtClean="0"/>
              <a:t>‹#›</a:t>
            </a:fld>
            <a:endParaRPr lang="tr-TR"/>
          </a:p>
        </p:txBody>
      </p:sp>
    </p:spTree>
    <p:extLst>
      <p:ext uri="{BB962C8B-B14F-4D97-AF65-F5344CB8AC3E}">
        <p14:creationId xmlns:p14="http://schemas.microsoft.com/office/powerpoint/2010/main" val="3287625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1C04E-B555-4A3F-825F-D530986F9DDF}" type="datetimeFigureOut">
              <a:rPr lang="tr-TR" smtClean="0"/>
              <a:t>10.01.2020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2B600-2521-4136-852D-006B91AF5111}" type="slidenum">
              <a:rPr lang="tr-TR" smtClean="0"/>
              <a:t>‹#›</a:t>
            </a:fld>
            <a:endParaRPr lang="tr-TR"/>
          </a:p>
        </p:txBody>
      </p:sp>
    </p:spTree>
    <p:extLst>
      <p:ext uri="{BB962C8B-B14F-4D97-AF65-F5344CB8AC3E}">
        <p14:creationId xmlns:p14="http://schemas.microsoft.com/office/powerpoint/2010/main" val="2773245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47751" y="2179267"/>
            <a:ext cx="9144000" cy="2387600"/>
          </a:xfrm>
        </p:spPr>
        <p:txBody>
          <a:bodyPr>
            <a:normAutofit fontScale="90000"/>
          </a:bodyPr>
          <a:lstStyle/>
          <a:p>
            <a:r>
              <a:rPr lang="tr-TR" dirty="0" smtClean="0"/>
              <a:t>Eğitim programı </a:t>
            </a:r>
            <a:br>
              <a:rPr lang="tr-TR" dirty="0" smtClean="0"/>
            </a:br>
            <a:r>
              <a:rPr lang="tr-TR" dirty="0"/>
              <a:t/>
            </a:r>
            <a:br>
              <a:rPr lang="tr-TR" dirty="0"/>
            </a:br>
            <a:r>
              <a:rPr lang="tr-TR" dirty="0" smtClean="0"/>
              <a:t>(</a:t>
            </a:r>
            <a:r>
              <a:rPr lang="tr-TR" i="1" dirty="0" err="1" smtClean="0"/>
              <a:t>Curriculum</a:t>
            </a:r>
            <a:r>
              <a:rPr lang="tr-TR" dirty="0" smtClean="0"/>
              <a:t>) ne demektir?</a:t>
            </a:r>
            <a:endParaRPr lang="tr-TR" dirty="0"/>
          </a:p>
        </p:txBody>
      </p:sp>
    </p:spTree>
    <p:extLst>
      <p:ext uri="{BB962C8B-B14F-4D97-AF65-F5344CB8AC3E}">
        <p14:creationId xmlns:p14="http://schemas.microsoft.com/office/powerpoint/2010/main" val="299995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Program geliştirme ve değiştirme çalışmalarının başarılı olabilmesi için bizzat uygulamayı gerçekleştiren </a:t>
            </a:r>
            <a:r>
              <a:rPr lang="tr-TR" sz="5400" b="1" dirty="0" smtClean="0">
                <a:effectLst>
                  <a:outerShdw blurRad="38100" dist="38100" dir="2700000" algn="tl">
                    <a:srgbClr val="000000">
                      <a:alpha val="43137"/>
                    </a:srgbClr>
                  </a:outerShdw>
                </a:effectLst>
              </a:rPr>
              <a:t>öğretmenlerin</a:t>
            </a:r>
            <a:r>
              <a:rPr lang="tr-TR" dirty="0" smtClean="0">
                <a:effectLst>
                  <a:outerShdw blurRad="38100" dist="38100" dir="2700000" algn="tl">
                    <a:srgbClr val="000000">
                      <a:alpha val="43137"/>
                    </a:srgbClr>
                  </a:outerShdw>
                </a:effectLst>
              </a:rPr>
              <a:t> </a:t>
            </a:r>
            <a:r>
              <a:rPr lang="tr-TR" dirty="0" smtClean="0"/>
              <a:t>büyük bir çoğunluğunun desteğinin alınması, işbirliği yapılması ve onlara konunun çok iyi aktarılması gerekmektedir. </a:t>
            </a:r>
            <a:endParaRPr lang="tr-TR" dirty="0"/>
          </a:p>
        </p:txBody>
      </p:sp>
      <p:pic>
        <p:nvPicPr>
          <p:cNvPr id="20482" name="Picture 2"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47" y="3205538"/>
            <a:ext cx="5498706" cy="352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2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2509" y="365125"/>
            <a:ext cx="11021291" cy="1325563"/>
          </a:xfrm>
        </p:spPr>
        <p:txBody>
          <a:bodyPr>
            <a:normAutofit fontScale="90000"/>
          </a:bodyPr>
          <a:lstStyle/>
          <a:p>
            <a:r>
              <a:rPr lang="tr-TR" sz="3100" dirty="0" smtClean="0"/>
              <a:t>Okul Öncesi Öğretmenlerinin Hizmet İçi Eğitim Gereksinimlerinin Belirlenmesi, </a:t>
            </a:r>
            <a:r>
              <a:rPr lang="tr-TR" sz="3100" i="1" dirty="0" err="1" smtClean="0"/>
              <a:t>Uşun</a:t>
            </a:r>
            <a:r>
              <a:rPr lang="tr-TR" sz="3100" i="1" dirty="0" smtClean="0"/>
              <a:t> ve Cömert (2003). </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a:t>Öğretmenlerin en yüksek oranda katılmayı istedikleri (dolayısıyla da ihtiyaç duydukları) ilk üç hizmet içi eğitim programı (etkinliği) öncelik ve önem sırasına göre; </a:t>
            </a:r>
            <a:endParaRPr lang="tr-TR" dirty="0" smtClean="0"/>
          </a:p>
          <a:p>
            <a:pPr marL="0" indent="0">
              <a:buNone/>
            </a:pPr>
            <a:r>
              <a:rPr lang="tr-TR" dirty="0" smtClean="0"/>
              <a:t>Çocuk </a:t>
            </a:r>
            <a:r>
              <a:rPr lang="tr-TR" dirty="0"/>
              <a:t>ruh sağlığı</a:t>
            </a:r>
            <a:r>
              <a:rPr lang="tr-TR" dirty="0" smtClean="0"/>
              <a:t>;</a:t>
            </a:r>
          </a:p>
          <a:p>
            <a:pPr marL="0" indent="0">
              <a:buNone/>
            </a:pPr>
            <a:r>
              <a:rPr lang="tr-TR" dirty="0" smtClean="0"/>
              <a:t>Yaratıcı </a:t>
            </a:r>
            <a:r>
              <a:rPr lang="tr-TR" dirty="0"/>
              <a:t>etkinlikler </a:t>
            </a:r>
            <a:r>
              <a:rPr lang="tr-TR" dirty="0" smtClean="0"/>
              <a:t>ve </a:t>
            </a:r>
          </a:p>
          <a:p>
            <a:pPr marL="0" indent="0">
              <a:buNone/>
            </a:pPr>
            <a:r>
              <a:rPr lang="tr-TR" dirty="0" smtClean="0"/>
              <a:t>Okul </a:t>
            </a:r>
            <a:r>
              <a:rPr lang="tr-TR" dirty="0"/>
              <a:t>öncesi eğitim kurumlarında kullanılan </a:t>
            </a:r>
            <a:r>
              <a:rPr lang="tr-TR" b="1" dirty="0"/>
              <a:t>planlardır</a:t>
            </a:r>
            <a:r>
              <a:rPr lang="tr-TR" dirty="0"/>
              <a:t>.</a:t>
            </a:r>
          </a:p>
        </p:txBody>
      </p:sp>
    </p:spTree>
    <p:extLst>
      <p:ext uri="{BB962C8B-B14F-4D97-AF65-F5344CB8AC3E}">
        <p14:creationId xmlns:p14="http://schemas.microsoft.com/office/powerpoint/2010/main" val="33939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t>Okulöncesi </a:t>
            </a:r>
            <a:r>
              <a:rPr lang="tr-TR" sz="3200" b="1" dirty="0" smtClean="0"/>
              <a:t>Öğretim</a:t>
            </a:r>
            <a:r>
              <a:rPr lang="tr-TR" sz="3200" dirty="0" smtClean="0"/>
              <a:t> Programına Yönelik Öğretmen Görüşleri:  Arslan ve İlkay, (2015). </a:t>
            </a:r>
            <a:endParaRPr lang="tr-TR" sz="3200" dirty="0"/>
          </a:p>
        </p:txBody>
      </p:sp>
      <p:sp>
        <p:nvSpPr>
          <p:cNvPr id="3" name="İçerik Yer Tutucusu 2"/>
          <p:cNvSpPr>
            <a:spLocks noGrp="1"/>
          </p:cNvSpPr>
          <p:nvPr>
            <p:ph idx="1"/>
          </p:nvPr>
        </p:nvSpPr>
        <p:spPr/>
        <p:txBody>
          <a:bodyPr/>
          <a:lstStyle/>
          <a:p>
            <a:pPr marL="0" indent="0">
              <a:buNone/>
            </a:pPr>
            <a:r>
              <a:rPr lang="tr-TR" dirty="0"/>
              <a:t>%24’ü 2013 Okul öncesi Öğretim programıyla ilgili tanıtıcı bir seminere katılmış ve bu semineri yeterli bulmuştur. </a:t>
            </a:r>
            <a:endParaRPr lang="tr-TR" dirty="0" smtClean="0"/>
          </a:p>
          <a:p>
            <a:pPr marL="0" indent="0">
              <a:buNone/>
            </a:pPr>
            <a:r>
              <a:rPr lang="tr-TR" dirty="0" smtClean="0"/>
              <a:t>%</a:t>
            </a:r>
            <a:r>
              <a:rPr lang="tr-TR" dirty="0"/>
              <a:t>38’i ise 2013 Okul öncesi Öğretim programıyla </a:t>
            </a:r>
            <a:r>
              <a:rPr lang="tr-TR" dirty="0" smtClean="0"/>
              <a:t>ilgili </a:t>
            </a:r>
            <a:r>
              <a:rPr lang="tr-TR" dirty="0"/>
              <a:t>tanıtıcı bir seminere katılmalarına rağmen bu semineri çeşitli açılardan yeterli bulmamıştır. </a:t>
            </a:r>
            <a:endParaRPr lang="tr-TR" dirty="0" smtClean="0"/>
          </a:p>
          <a:p>
            <a:pPr marL="0" indent="0">
              <a:buNone/>
            </a:pPr>
            <a:r>
              <a:rPr lang="tr-TR" dirty="0" smtClean="0"/>
              <a:t>%</a:t>
            </a:r>
            <a:r>
              <a:rPr lang="tr-TR" dirty="0"/>
              <a:t>38’i ise 2013 Okul Öncesi Öğretim programını tanıtıcı herhangi bir seminere katılmamıştır.</a:t>
            </a:r>
          </a:p>
        </p:txBody>
      </p:sp>
    </p:spTree>
    <p:extLst>
      <p:ext uri="{BB962C8B-B14F-4D97-AF65-F5344CB8AC3E}">
        <p14:creationId xmlns:p14="http://schemas.microsoft.com/office/powerpoint/2010/main" val="328137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t>Eğitim Programının Öğeleri </a:t>
            </a:r>
            <a:endParaRPr lang="tr-TR" b="1" i="1" dirty="0"/>
          </a:p>
        </p:txBody>
      </p:sp>
      <p:sp>
        <p:nvSpPr>
          <p:cNvPr id="3" name="İçerik Yer Tutucusu 2"/>
          <p:cNvSpPr>
            <a:spLocks noGrp="1"/>
          </p:cNvSpPr>
          <p:nvPr>
            <p:ph idx="1"/>
          </p:nvPr>
        </p:nvSpPr>
        <p:spPr>
          <a:xfrm>
            <a:off x="838200" y="1825625"/>
            <a:ext cx="6300019" cy="4351338"/>
          </a:xfrm>
        </p:spPr>
        <p:txBody>
          <a:bodyPr>
            <a:normAutofit/>
          </a:bodyPr>
          <a:lstStyle/>
          <a:p>
            <a:r>
              <a:rPr lang="tr-TR" sz="4000" dirty="0" smtClean="0"/>
              <a:t>Hedefler, </a:t>
            </a:r>
          </a:p>
          <a:p>
            <a:r>
              <a:rPr lang="tr-TR" sz="4000" dirty="0" smtClean="0"/>
              <a:t>İçerik, </a:t>
            </a:r>
          </a:p>
          <a:p>
            <a:r>
              <a:rPr lang="tr-TR" sz="4000" dirty="0" smtClean="0"/>
              <a:t>Öğrenme-öğretme Süreçleri                      ve </a:t>
            </a:r>
          </a:p>
          <a:p>
            <a:r>
              <a:rPr lang="tr-TR" sz="4000" dirty="0" smtClean="0"/>
              <a:t>Ölçme- değerlendirmedir. </a:t>
            </a:r>
            <a:endParaRPr lang="tr-TR" sz="4000" dirty="0"/>
          </a:p>
        </p:txBody>
      </p:sp>
    </p:spTree>
    <p:extLst>
      <p:ext uri="{BB962C8B-B14F-4D97-AF65-F5344CB8AC3E}">
        <p14:creationId xmlns:p14="http://schemas.microsoft.com/office/powerpoint/2010/main" val="341048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Eğitim Programı :</a:t>
            </a:r>
            <a:r>
              <a:rPr lang="tr-TR" b="1" i="1" dirty="0" smtClean="0"/>
              <a:t>Öğrenme Yaşantıları Düzeneği</a:t>
            </a:r>
            <a:r>
              <a:rPr lang="tr-TR" dirty="0" smtClean="0"/>
              <a:t/>
            </a:r>
            <a:br>
              <a:rPr lang="tr-TR" dirty="0" smtClean="0"/>
            </a:br>
            <a:endParaRPr lang="tr-TR" dirty="0"/>
          </a:p>
        </p:txBody>
      </p:sp>
      <p:sp>
        <p:nvSpPr>
          <p:cNvPr id="3" name="İçerik Yer Tutucusu 2"/>
          <p:cNvSpPr>
            <a:spLocks noGrp="1"/>
          </p:cNvSpPr>
          <p:nvPr>
            <p:ph idx="1"/>
          </p:nvPr>
        </p:nvSpPr>
        <p:spPr/>
        <p:txBody>
          <a:bodyPr>
            <a:normAutofit/>
          </a:bodyPr>
          <a:lstStyle/>
          <a:p>
            <a:pPr algn="just"/>
            <a:r>
              <a:rPr lang="tr-TR" sz="3200" dirty="0" smtClean="0"/>
              <a:t>Eğitim, </a:t>
            </a:r>
            <a:r>
              <a:rPr lang="tr-TR" sz="3200" b="1" dirty="0" smtClean="0"/>
              <a:t>kasıtlı </a:t>
            </a:r>
            <a:r>
              <a:rPr lang="tr-TR" sz="3200" b="1" dirty="0" err="1" smtClean="0"/>
              <a:t>kültürleme</a:t>
            </a:r>
            <a:r>
              <a:rPr lang="tr-TR" sz="3200" b="1" dirty="0" smtClean="0"/>
              <a:t> </a:t>
            </a:r>
            <a:r>
              <a:rPr lang="tr-TR" sz="3200" dirty="0" smtClean="0"/>
              <a:t>süreci olarak tanımlanırsa, bu sürece işlerlik kazandıracak ve özellikle kasıt kavramına uygun gelen öğrenme yaşantılarına düzeneğine gerek vardır (</a:t>
            </a:r>
            <a:r>
              <a:rPr lang="tr-TR" sz="3200" dirty="0" err="1" smtClean="0"/>
              <a:t>Hotaman</a:t>
            </a:r>
            <a:r>
              <a:rPr lang="tr-TR" sz="3200" dirty="0" smtClean="0"/>
              <a:t>, 2010).</a:t>
            </a:r>
          </a:p>
          <a:p>
            <a:pPr algn="just"/>
            <a:endParaRPr lang="tr-TR" sz="3200" dirty="0"/>
          </a:p>
          <a:p>
            <a:pPr algn="just"/>
            <a:r>
              <a:rPr lang="tr-TR" sz="3200" dirty="0" smtClean="0"/>
              <a:t>Eğitim programı önceleri, sadece izlenen yol ya da konular listesi olarak ele alınırken; günümüzde içinde daha kapsayıcı, </a:t>
            </a:r>
            <a:r>
              <a:rPr lang="tr-TR" sz="3200" b="1" dirty="0" smtClean="0"/>
              <a:t>okul içi </a:t>
            </a:r>
            <a:r>
              <a:rPr lang="tr-TR" sz="3200" dirty="0" smtClean="0"/>
              <a:t>ve </a:t>
            </a:r>
            <a:r>
              <a:rPr lang="tr-TR" sz="3200" b="1" dirty="0" smtClean="0"/>
              <a:t>okul dışı etkinlikleri</a:t>
            </a:r>
            <a:r>
              <a:rPr lang="tr-TR" sz="3200" dirty="0" smtClean="0"/>
              <a:t> de içine alan bir anlamda kullanılmaya başlanmıştır.</a:t>
            </a:r>
            <a:endParaRPr lang="tr-TR" sz="3200" dirty="0"/>
          </a:p>
        </p:txBody>
      </p:sp>
    </p:spTree>
    <p:extLst>
      <p:ext uri="{BB962C8B-B14F-4D97-AF65-F5344CB8AC3E}">
        <p14:creationId xmlns:p14="http://schemas.microsoft.com/office/powerpoint/2010/main" val="118107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3600" dirty="0"/>
              <a:t>Cumhuriyet döneminde okul öncesi eğitim alanında uygulanan ilk program </a:t>
            </a:r>
            <a:r>
              <a:rPr lang="tr-TR" sz="3600" b="1" dirty="0"/>
              <a:t>1952</a:t>
            </a:r>
            <a:r>
              <a:rPr lang="tr-TR" sz="3600" dirty="0"/>
              <a:t> yılında hayata geçirilmiştir. </a:t>
            </a:r>
            <a:endParaRPr lang="tr-TR" sz="3600" dirty="0" smtClean="0"/>
          </a:p>
          <a:p>
            <a:pPr marL="0" indent="0">
              <a:buNone/>
            </a:pPr>
            <a:r>
              <a:rPr lang="tr-TR" sz="3600" dirty="0" smtClean="0"/>
              <a:t>Okul </a:t>
            </a:r>
            <a:r>
              <a:rPr lang="tr-TR" sz="3600" dirty="0"/>
              <a:t>öncesi eğitimin ana hatları </a:t>
            </a:r>
            <a:r>
              <a:rPr lang="tr-TR" sz="3600" b="1" dirty="0"/>
              <a:t>1981</a:t>
            </a:r>
            <a:r>
              <a:rPr lang="tr-TR" sz="3600" dirty="0"/>
              <a:t> yılında belirlenmiş ve alan uzmanlarının katkısıyla 4 – 5 yaş grubundaki çocuklar için hazırlanan program </a:t>
            </a:r>
            <a:r>
              <a:rPr lang="tr-TR" sz="3600" b="1" dirty="0"/>
              <a:t>1989’dan 1994’e </a:t>
            </a:r>
            <a:r>
              <a:rPr lang="tr-TR" sz="3600" dirty="0"/>
              <a:t>kadar uygulanmıştır. </a:t>
            </a:r>
          </a:p>
          <a:p>
            <a:endParaRPr lang="tr-TR" dirty="0"/>
          </a:p>
        </p:txBody>
      </p:sp>
    </p:spTree>
    <p:extLst>
      <p:ext uri="{BB962C8B-B14F-4D97-AF65-F5344CB8AC3E}">
        <p14:creationId xmlns:p14="http://schemas.microsoft.com/office/powerpoint/2010/main" val="352332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Felsefe değişikliği…</a:t>
            </a:r>
            <a:endParaRPr lang="tr-TR" dirty="0"/>
          </a:p>
        </p:txBody>
      </p:sp>
      <p:sp>
        <p:nvSpPr>
          <p:cNvPr id="3" name="İçerik Yer Tutucusu 2"/>
          <p:cNvSpPr>
            <a:spLocks noGrp="1"/>
          </p:cNvSpPr>
          <p:nvPr>
            <p:ph idx="1"/>
          </p:nvPr>
        </p:nvSpPr>
        <p:spPr/>
        <p:txBody>
          <a:bodyPr>
            <a:normAutofit/>
          </a:bodyPr>
          <a:lstStyle/>
          <a:p>
            <a:r>
              <a:rPr lang="tr-TR" sz="3200" dirty="0"/>
              <a:t>1994 yılı öncesinde okul öncesi eğitim kurumlarında hedef ve hedef davranışları belirlenmiş merkezi bir eğitim programı kullanılmamakta idi. </a:t>
            </a:r>
            <a:endParaRPr lang="tr-TR" sz="3200" dirty="0" smtClean="0"/>
          </a:p>
          <a:p>
            <a:r>
              <a:rPr lang="tr-TR" sz="3200" dirty="0" smtClean="0"/>
              <a:t>Bunun </a:t>
            </a:r>
            <a:r>
              <a:rPr lang="tr-TR" sz="3200" dirty="0"/>
              <a:t>yerine </a:t>
            </a:r>
            <a:r>
              <a:rPr lang="tr-TR" sz="3200" dirty="0" smtClean="0"/>
              <a:t>öğretmenler, </a:t>
            </a:r>
            <a:r>
              <a:rPr lang="tr-TR" sz="3200" dirty="0"/>
              <a:t>her eğitim yılı başında </a:t>
            </a:r>
            <a:r>
              <a:rPr lang="tr-TR" sz="3200" dirty="0" smtClean="0"/>
              <a:t>«Tebliğler Dergisinde» </a:t>
            </a:r>
            <a:r>
              <a:rPr lang="tr-TR" sz="3200" dirty="0"/>
              <a:t>yayınlanan ünite başlıkları ya da </a:t>
            </a:r>
            <a:r>
              <a:rPr lang="tr-TR" sz="3200" b="1" dirty="0"/>
              <a:t>özel gün ve haftalar doğrultusunda; günlük, </a:t>
            </a:r>
            <a:r>
              <a:rPr lang="tr-TR" sz="3200" b="1" dirty="0">
                <a:solidFill>
                  <a:srgbClr val="FF0000"/>
                </a:solidFill>
              </a:rPr>
              <a:t>ünite</a:t>
            </a:r>
            <a:r>
              <a:rPr lang="tr-TR" sz="3200" b="1" dirty="0"/>
              <a:t> ve </a:t>
            </a:r>
            <a:r>
              <a:rPr lang="tr-TR" sz="3200" b="1" dirty="0">
                <a:solidFill>
                  <a:srgbClr val="FF0000"/>
                </a:solidFill>
              </a:rPr>
              <a:t>yıllık plan </a:t>
            </a:r>
            <a:r>
              <a:rPr lang="tr-TR" sz="3200" dirty="0"/>
              <a:t>hedeflerini ve çocuklara kazandırılması beklenen davranışları kendileri belirlemekteydiler. </a:t>
            </a:r>
          </a:p>
        </p:txBody>
      </p:sp>
    </p:spTree>
    <p:extLst>
      <p:ext uri="{BB962C8B-B14F-4D97-AF65-F5344CB8AC3E}">
        <p14:creationId xmlns:p14="http://schemas.microsoft.com/office/powerpoint/2010/main" val="4008082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9446" y="1006228"/>
            <a:ext cx="11025250" cy="5002686"/>
          </a:xfrm>
        </p:spPr>
        <p:txBody>
          <a:bodyPr>
            <a:normAutofit/>
          </a:bodyPr>
          <a:lstStyle/>
          <a:p>
            <a:pPr algn="just"/>
            <a:r>
              <a:rPr lang="tr-TR" dirty="0"/>
              <a:t>1994 yılında Milli Eğitim Bakanlığı, </a:t>
            </a:r>
            <a:r>
              <a:rPr lang="tr-TR" b="1" dirty="0"/>
              <a:t>gelişimsel</a:t>
            </a:r>
            <a:r>
              <a:rPr lang="tr-TR" dirty="0"/>
              <a:t> hedef ve kazandırılması beklenen davranışların yer aldığı merkezi bir okul öncesi eğitim programı hazırlamıştır. </a:t>
            </a:r>
            <a:endParaRPr lang="tr-TR" dirty="0" smtClean="0"/>
          </a:p>
          <a:p>
            <a:pPr algn="just"/>
            <a:r>
              <a:rPr lang="tr-TR" dirty="0" smtClean="0"/>
              <a:t>1994 </a:t>
            </a:r>
            <a:r>
              <a:rPr lang="tr-TR" dirty="0"/>
              <a:t>yılında hazırlanan program, daha önceki aksaklıklar dikkate alınarak, çocuğun gelişim alanlarını kapsayan, gelişimsel özellikler taşıyan hedef ve hedef davranışları içermiştir. </a:t>
            </a:r>
            <a:endParaRPr lang="tr-TR" dirty="0" smtClean="0"/>
          </a:p>
          <a:p>
            <a:pPr algn="just"/>
            <a:r>
              <a:rPr lang="tr-TR" b="1" dirty="0" smtClean="0"/>
              <a:t>Gelişimsel </a:t>
            </a:r>
            <a:r>
              <a:rPr lang="tr-TR" b="1" dirty="0"/>
              <a:t>özellik taşıyan bu hedef ve hedef davranışlar </a:t>
            </a:r>
            <a:r>
              <a:rPr lang="tr-TR" dirty="0"/>
              <a:t>ilk defa öğretmenlere hazır bir şekilde sunularak onlara kolaylık getirilmiştir (</a:t>
            </a:r>
            <a:r>
              <a:rPr lang="tr-TR" dirty="0" err="1"/>
              <a:t>Alisinanoğlu</a:t>
            </a:r>
            <a:r>
              <a:rPr lang="tr-TR" dirty="0"/>
              <a:t> ve Bay, 2007; Kandır, Özbey ve İnal, 2010). </a:t>
            </a:r>
            <a:endParaRPr lang="tr-TR" dirty="0" smtClean="0"/>
          </a:p>
          <a:p>
            <a:pPr algn="just"/>
            <a:r>
              <a:rPr lang="tr-TR" dirty="0" smtClean="0"/>
              <a:t>Bu </a:t>
            </a:r>
            <a:r>
              <a:rPr lang="tr-TR" dirty="0"/>
              <a:t>programda </a:t>
            </a:r>
            <a:r>
              <a:rPr lang="tr-TR" b="1" dirty="0"/>
              <a:t>değerlendirme</a:t>
            </a:r>
            <a:r>
              <a:rPr lang="tr-TR" dirty="0"/>
              <a:t> ve </a:t>
            </a:r>
            <a:r>
              <a:rPr lang="tr-TR" b="1" dirty="0"/>
              <a:t>aile katılımı </a:t>
            </a:r>
            <a:r>
              <a:rPr lang="tr-TR" dirty="0"/>
              <a:t>bölümüne de yer verilmiştir. </a:t>
            </a:r>
          </a:p>
        </p:txBody>
      </p:sp>
    </p:spTree>
    <p:extLst>
      <p:ext uri="{BB962C8B-B14F-4D97-AF65-F5344CB8AC3E}">
        <p14:creationId xmlns:p14="http://schemas.microsoft.com/office/powerpoint/2010/main" val="2728137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2002 programı</a:t>
            </a:r>
            <a:endParaRPr lang="tr-TR" dirty="0"/>
          </a:p>
        </p:txBody>
      </p:sp>
      <p:sp>
        <p:nvSpPr>
          <p:cNvPr id="3" name="İçerik Yer Tutucusu 2"/>
          <p:cNvSpPr>
            <a:spLocks noGrp="1"/>
          </p:cNvSpPr>
          <p:nvPr>
            <p:ph idx="1"/>
          </p:nvPr>
        </p:nvSpPr>
        <p:spPr>
          <a:xfrm>
            <a:off x="838200" y="1825625"/>
            <a:ext cx="4600699" cy="4351338"/>
          </a:xfrm>
        </p:spPr>
        <p:txBody>
          <a:bodyPr>
            <a:normAutofit fontScale="92500" lnSpcReduction="10000"/>
          </a:bodyPr>
          <a:lstStyle/>
          <a:p>
            <a:pPr algn="just"/>
            <a:r>
              <a:rPr lang="tr-TR" dirty="0"/>
              <a:t>Milli Eğitim Bakanlığı yetkilileri ve alan uzmanlarının birlikte hazırladıkları </a:t>
            </a:r>
            <a:r>
              <a:rPr lang="tr-TR" dirty="0" smtClean="0"/>
              <a:t>güncellenmiş </a:t>
            </a:r>
            <a:r>
              <a:rPr lang="tr-TR" dirty="0"/>
              <a:t>program 2002-2003 </a:t>
            </a:r>
            <a:r>
              <a:rPr lang="tr-TR" dirty="0" smtClean="0"/>
              <a:t>eğitim öğretim </a:t>
            </a:r>
            <a:r>
              <a:rPr lang="tr-TR" dirty="0"/>
              <a:t>yılında uygulamaya </a:t>
            </a:r>
            <a:r>
              <a:rPr lang="tr-TR" dirty="0" smtClean="0"/>
              <a:t>konulmuştur. </a:t>
            </a:r>
          </a:p>
          <a:p>
            <a:pPr algn="just"/>
            <a:r>
              <a:rPr lang="tr-TR" dirty="0"/>
              <a:t>36-72 aylık çocukların gelişim özellikleri yaşlara göre </a:t>
            </a:r>
            <a:r>
              <a:rPr lang="tr-TR" dirty="0" err="1"/>
              <a:t>psikomotor</a:t>
            </a:r>
            <a:r>
              <a:rPr lang="tr-TR" dirty="0"/>
              <a:t> gelişim, bilişsel ve dil gelişimi, sosyal-duygusal gelişim ve </a:t>
            </a:r>
            <a:r>
              <a:rPr lang="tr-TR" dirty="0" err="1" smtClean="0"/>
              <a:t>özbakım</a:t>
            </a:r>
            <a:r>
              <a:rPr lang="tr-TR" dirty="0" smtClean="0"/>
              <a:t> </a:t>
            </a:r>
            <a:r>
              <a:rPr lang="tr-TR" dirty="0"/>
              <a:t>becerileri başlıkları altında sunulmuştur.</a:t>
            </a:r>
          </a:p>
        </p:txBody>
      </p:sp>
      <p:pic>
        <p:nvPicPr>
          <p:cNvPr id="4" name="Picture 2" descr="C:\Users\hp\Desktop\20140221122037493_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483" y="0"/>
            <a:ext cx="4814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82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22564" y="210746"/>
            <a:ext cx="10515600" cy="1325563"/>
          </a:xfrm>
        </p:spPr>
        <p:txBody>
          <a:bodyPr/>
          <a:lstStyle/>
          <a:p>
            <a:r>
              <a:rPr lang="tr-TR" dirty="0" smtClean="0"/>
              <a:t>2006 </a:t>
            </a:r>
            <a:r>
              <a:rPr lang="tr-TR" dirty="0"/>
              <a:t>programı</a:t>
            </a:r>
          </a:p>
        </p:txBody>
      </p:sp>
      <p:sp>
        <p:nvSpPr>
          <p:cNvPr id="3" name="İçerik Yer Tutucusu 2"/>
          <p:cNvSpPr>
            <a:spLocks noGrp="1"/>
          </p:cNvSpPr>
          <p:nvPr>
            <p:ph idx="1"/>
          </p:nvPr>
        </p:nvSpPr>
        <p:spPr>
          <a:xfrm>
            <a:off x="339436" y="1536308"/>
            <a:ext cx="7296398" cy="5006995"/>
          </a:xfrm>
        </p:spPr>
        <p:txBody>
          <a:bodyPr>
            <a:normAutofit fontScale="92500"/>
          </a:bodyPr>
          <a:lstStyle/>
          <a:p>
            <a:pPr algn="just"/>
            <a:r>
              <a:rPr lang="tr-TR" dirty="0" smtClean="0"/>
              <a:t>Uzmanlardan </a:t>
            </a:r>
            <a:r>
              <a:rPr lang="tr-TR" dirty="0"/>
              <a:t>ve uygulamacılardan alınan geri bildirimlerin, çağdaş program geliştirme, gelişim ve öğrenme kuramlarının, toplumun değişen eğitim gereksinimlerinin ve yeni ilköğretim programında benimsenen ilke, yaklaşım ve özelliklerin doğrultusunda 2002 programı gözden geçirilmiş, gerekli düzenlemeler yapılmış ve geliştirilerek 2006-2007 eğitim öğretim yılında </a:t>
            </a:r>
            <a:r>
              <a:rPr lang="tr-TR" b="1" dirty="0" smtClean="0">
                <a:solidFill>
                  <a:srgbClr val="FF0000"/>
                </a:solidFill>
              </a:rPr>
              <a:t>güncellenmiş</a:t>
            </a:r>
            <a:r>
              <a:rPr lang="tr-TR" dirty="0" smtClean="0"/>
              <a:t> </a:t>
            </a:r>
            <a:r>
              <a:rPr lang="tr-TR" dirty="0"/>
              <a:t>program (2006) uygulamaya konulmuştur. </a:t>
            </a:r>
            <a:endParaRPr lang="tr-TR" dirty="0" smtClean="0"/>
          </a:p>
          <a:p>
            <a:pPr algn="just"/>
            <a:r>
              <a:rPr lang="tr-TR" b="1" u="sng" dirty="0" smtClean="0"/>
              <a:t>2002 </a:t>
            </a:r>
            <a:r>
              <a:rPr lang="tr-TR" b="1" u="sng" dirty="0"/>
              <a:t>programından farklı olarak hedef ve hedef davranışlar, amaç ve kazanımlar olarak </a:t>
            </a:r>
            <a:r>
              <a:rPr lang="tr-TR" b="1" dirty="0"/>
              <a:t>değiştirilmiş ve dil alanının amaç ve kazanımları bilişsel alandan ayrı olarak verilmiştir</a:t>
            </a:r>
            <a:r>
              <a:rPr lang="tr-TR" dirty="0"/>
              <a:t>. </a:t>
            </a:r>
            <a:endParaRPr lang="tr-TR" dirty="0" smtClean="0"/>
          </a:p>
        </p:txBody>
      </p:sp>
      <p:pic>
        <p:nvPicPr>
          <p:cNvPr id="2" name="Resim 1"/>
          <p:cNvPicPr>
            <a:picLocks noChangeAspect="1"/>
          </p:cNvPicPr>
          <p:nvPr/>
        </p:nvPicPr>
        <p:blipFill>
          <a:blip r:embed="rId2"/>
          <a:stretch>
            <a:fillRect/>
          </a:stretch>
        </p:blipFill>
        <p:spPr>
          <a:xfrm>
            <a:off x="8009759" y="365125"/>
            <a:ext cx="3768593" cy="5343240"/>
          </a:xfrm>
          <a:prstGeom prst="rect">
            <a:avLst/>
          </a:prstGeom>
        </p:spPr>
      </p:pic>
    </p:spTree>
    <p:extLst>
      <p:ext uri="{BB962C8B-B14F-4D97-AF65-F5344CB8AC3E}">
        <p14:creationId xmlns:p14="http://schemas.microsoft.com/office/powerpoint/2010/main" val="317723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821" y="1065605"/>
            <a:ext cx="10515600" cy="4351338"/>
          </a:xfrm>
        </p:spPr>
        <p:txBody>
          <a:bodyPr/>
          <a:lstStyle/>
          <a:p>
            <a:pPr marL="0" indent="0" algn="just">
              <a:buNone/>
            </a:pPr>
            <a:r>
              <a:rPr lang="tr-TR" dirty="0" smtClean="0"/>
              <a:t>Eğitim programına, basit bir çalışma planı ya da öğretim konuları topluluğu olarak müfredat gibi bakmanın ötesinde, </a:t>
            </a:r>
            <a:r>
              <a:rPr lang="tr-TR" sz="8000" b="1" dirty="0" smtClean="0"/>
              <a:t>geleceğin arzulanan toplumu için</a:t>
            </a:r>
            <a:r>
              <a:rPr lang="tr-TR" b="1" dirty="0" smtClean="0"/>
              <a:t> eğitimin ne anlama geldiği, niçin ve nasıl olacağı </a:t>
            </a:r>
            <a:r>
              <a:rPr lang="tr-TR" dirty="0" smtClean="0"/>
              <a:t>hakkında siyasi ve toplumsal bir uzlaşmayı yansıtan bir ürün olarak bakılması gerekmektedir (</a:t>
            </a:r>
            <a:r>
              <a:rPr lang="tr-TR" dirty="0" err="1" smtClean="0"/>
              <a:t>Tedesco</a:t>
            </a:r>
            <a:r>
              <a:rPr lang="tr-TR" dirty="0" smtClean="0"/>
              <a:t>, </a:t>
            </a:r>
            <a:r>
              <a:rPr lang="tr-TR" dirty="0" err="1" smtClean="0"/>
              <a:t>Opertti</a:t>
            </a:r>
            <a:r>
              <a:rPr lang="tr-TR" dirty="0" smtClean="0"/>
              <a:t>, &amp; </a:t>
            </a:r>
            <a:r>
              <a:rPr lang="tr-TR" dirty="0" err="1" smtClean="0"/>
              <a:t>Amadio</a:t>
            </a:r>
            <a:r>
              <a:rPr lang="tr-TR" dirty="0" smtClean="0"/>
              <a:t>, 2014). </a:t>
            </a:r>
          </a:p>
          <a:p>
            <a:pPr marL="0" indent="0" algn="just">
              <a:buNone/>
            </a:pPr>
            <a:endParaRPr lang="tr-TR" dirty="0" smtClean="0"/>
          </a:p>
        </p:txBody>
      </p:sp>
    </p:spTree>
    <p:extLst>
      <p:ext uri="{BB962C8B-B14F-4D97-AF65-F5344CB8AC3E}">
        <p14:creationId xmlns:p14="http://schemas.microsoft.com/office/powerpoint/2010/main" val="256408603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603</Words>
  <Application>Microsoft Office PowerPoint</Application>
  <PresentationFormat>Geniş ekran</PresentationFormat>
  <Paragraphs>36</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Calibri</vt:lpstr>
      <vt:lpstr>Calibri Light</vt:lpstr>
      <vt:lpstr>Office Teması</vt:lpstr>
      <vt:lpstr>Eğitim programı   (Curriculum) ne demektir?</vt:lpstr>
      <vt:lpstr>Eğitim Programının Öğeleri </vt:lpstr>
      <vt:lpstr>Eğitim Programı :Öğrenme Yaşantıları Düzeneği </vt:lpstr>
      <vt:lpstr>PowerPoint Sunusu</vt:lpstr>
      <vt:lpstr>Felsefe değişikliği…</vt:lpstr>
      <vt:lpstr>PowerPoint Sunusu</vt:lpstr>
      <vt:lpstr>2002 programı</vt:lpstr>
      <vt:lpstr>2006 programı</vt:lpstr>
      <vt:lpstr>PowerPoint Sunusu</vt:lpstr>
      <vt:lpstr>PowerPoint Sunusu</vt:lpstr>
      <vt:lpstr>Okul Öncesi Öğretmenlerinin Hizmet İçi Eğitim Gereksinimlerinin Belirlenmesi, Uşun ve Cömert (2003).  </vt:lpstr>
      <vt:lpstr>Okulöncesi Öğretim Programına Yönelik Öğretmen Görüşleri:  Arslan ve İlkay, (2015).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OKUL ÖNCESİ EĞİTİMİ PROGRAMININ TANITIMI</dc:title>
  <dc:creator>Bd2_bb3</dc:creator>
  <cp:lastModifiedBy>Ayşegül Ergül</cp:lastModifiedBy>
  <cp:revision>23</cp:revision>
  <dcterms:created xsi:type="dcterms:W3CDTF">2018-10-12T11:16:18Z</dcterms:created>
  <dcterms:modified xsi:type="dcterms:W3CDTF">2020-01-10T13:52:22Z</dcterms:modified>
</cp:coreProperties>
</file>