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0" r:id="rId2"/>
    <p:sldId id="256" r:id="rId3"/>
    <p:sldId id="258" r:id="rId4"/>
    <p:sldId id="262" r:id="rId5"/>
    <p:sldId id="261" r:id="rId6"/>
    <p:sldId id="263" r:id="rId7"/>
    <p:sldId id="264" r:id="rId8"/>
    <p:sldId id="257" r:id="rId9"/>
    <p:sldId id="265" r:id="rId10"/>
    <p:sldId id="266" r:id="rId11"/>
    <p:sldId id="267" r:id="rId12"/>
    <p:sldId id="259"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Footer Placeholder 4"/>
          <p:cNvSpPr>
            <a:spLocks noGrp="1"/>
          </p:cNvSpPr>
          <p:nvPr>
            <p:ph type="ftr" sz="quarter" idx="11"/>
          </p:nvPr>
        </p:nvSpPr>
        <p:spPr>
          <a:xfrm>
            <a:off x="2396319" y="329308"/>
            <a:ext cx="3086292" cy="309201"/>
          </a:xfrm>
        </p:spPr>
        <p:txBody>
          <a:bodyPr/>
          <a:lstStyle/>
          <a:p>
            <a:endParaRPr lang="tr-TR"/>
          </a:p>
        </p:txBody>
      </p:sp>
      <p:sp>
        <p:nvSpPr>
          <p:cNvPr id="6" name="Slide Number Placeholder 5"/>
          <p:cNvSpPr>
            <a:spLocks noGrp="1"/>
          </p:cNvSpPr>
          <p:nvPr>
            <p:ph type="sldNum" sz="quarter" idx="12"/>
          </p:nvPr>
        </p:nvSpPr>
        <p:spPr>
          <a:xfrm>
            <a:off x="1434703" y="798973"/>
            <a:ext cx="802005" cy="503578"/>
          </a:xfrm>
        </p:spPr>
        <p:txBody>
          <a:bodyPr/>
          <a:lstStyle/>
          <a:p>
            <a:fld id="{B1DEFA8C-F947-479F-BE07-76B6B3F80BF1}" type="slidenum">
              <a:rPr lang="tr-TR" smtClean="0"/>
              <a:pPr/>
              <a:t>‹#›</a:t>
            </a:fld>
            <a:endParaRPr lang="tr-TR"/>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739474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6260023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78394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04548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904849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192812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düzenlemek için tıklayın</a:t>
            </a:r>
          </a:p>
        </p:txBody>
      </p:sp>
      <p:sp>
        <p:nvSpPr>
          <p:cNvPr id="4" name="Content Placeholder 3"/>
          <p:cNvSpPr>
            <a:spLocks noGrp="1"/>
          </p:cNvSpPr>
          <p:nvPr>
            <p:ph sz="half" idx="2"/>
          </p:nvPr>
        </p:nvSpPr>
        <p:spPr>
          <a:xfrm>
            <a:off x="1443491" y="2824270"/>
            <a:ext cx="3125766"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düzenlemek için tıklayın</a:t>
            </a:r>
          </a:p>
        </p:txBody>
      </p:sp>
      <p:sp>
        <p:nvSpPr>
          <p:cNvPr id="6" name="Content Placeholder 5"/>
          <p:cNvSpPr>
            <a:spLocks noGrp="1"/>
          </p:cNvSpPr>
          <p:nvPr>
            <p:ph sz="quarter" idx="4"/>
          </p:nvPr>
        </p:nvSpPr>
        <p:spPr>
          <a:xfrm>
            <a:off x="4889182" y="2821491"/>
            <a:ext cx="31256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2212395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892952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1245487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4897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a:t>Resim eklemek için simgeye tıklayın</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düzenlemek için tıklayın</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fld id="{D9F75050-0E15-4C5B-92B0-66D068882F1F}" type="datetimeFigureOut">
              <a:rPr lang="tr-TR" smtClean="0"/>
              <a:pPr/>
              <a:t>30.04.2020</a:t>
            </a:fld>
            <a:endParaRPr lang="tr-TR"/>
          </a:p>
        </p:txBody>
      </p:sp>
      <p:sp>
        <p:nvSpPr>
          <p:cNvPr id="6" name="Footer Placeholder 5"/>
          <p:cNvSpPr>
            <a:spLocks noGrp="1"/>
          </p:cNvSpPr>
          <p:nvPr>
            <p:ph type="ftr" sz="quarter" idx="11"/>
          </p:nvPr>
        </p:nvSpPr>
        <p:spPr>
          <a:xfrm>
            <a:off x="1437530" y="318641"/>
            <a:ext cx="3251553" cy="320931"/>
          </a:xfrm>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14057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D9F75050-0E15-4C5B-92B0-66D068882F1F}" type="datetimeFigureOut">
              <a:rPr lang="tr-TR" smtClean="0"/>
              <a:pPr/>
              <a:t>30.04.2020</a:t>
            </a:fld>
            <a:endParaRPr lang="tr-TR"/>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266502312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a:off x="1443491" y="804520"/>
            <a:ext cx="6571343" cy="1049235"/>
          </a:xfrm>
        </p:spPr>
        <p:txBody>
          <a:bodyPr/>
          <a:lstStyle/>
          <a:p>
            <a:r>
              <a:rPr lang="tr-TR" b="1"/>
              <a:t>YÖNETİM </a:t>
            </a:r>
            <a:endParaRPr lang="tr-TR" dirty="0"/>
          </a:p>
        </p:txBody>
      </p:sp>
      <p:sp>
        <p:nvSpPr>
          <p:cNvPr id="5" name="4 İçerik Yer Tutucusu"/>
          <p:cNvSpPr>
            <a:spLocks noGrp="1"/>
          </p:cNvSpPr>
          <p:nvPr>
            <p:ph idx="1"/>
          </p:nvPr>
        </p:nvSpPr>
        <p:spPr>
          <a:xfrm>
            <a:off x="1443491" y="2015733"/>
            <a:ext cx="6571343" cy="3450613"/>
          </a:xfrm>
        </p:spPr>
        <p:txBody>
          <a:bodyPr>
            <a:normAutofit/>
          </a:bodyPr>
          <a:lstStyle/>
          <a:p>
            <a:pPr algn="just"/>
            <a:r>
              <a:rPr lang="tr-TR"/>
              <a:t>Yönetim ya da idare kamu yönetimi anlamında kullanılmaktadır. 1982 Anayasasının yer alan bazı maddelerde geçen idare sözcüğü de kamu yönetimi anlamında kullanılmıştır (Gözübüyük, 2013).</a:t>
            </a:r>
          </a:p>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54050E4-42EA-45ED-84D0-6F604113192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FDBB886-5E9C-4DE7-8334-5C8C05E34E7E}"/>
              </a:ext>
            </a:extLst>
          </p:cNvPr>
          <p:cNvSpPr>
            <a:spLocks noGrp="1"/>
          </p:cNvSpPr>
          <p:nvPr>
            <p:ph idx="1"/>
          </p:nvPr>
        </p:nvSpPr>
        <p:spPr/>
        <p:txBody>
          <a:bodyPr>
            <a:normAutofit/>
          </a:bodyPr>
          <a:lstStyle/>
          <a:p>
            <a:pPr algn="just">
              <a:buNone/>
            </a:pPr>
            <a:r>
              <a:rPr lang="tr-TR" dirty="0">
                <a:latin typeface="Times New Roman" panose="02020603050405020304" pitchFamily="18" charset="0"/>
                <a:cs typeface="Times New Roman" panose="02020603050405020304" pitchFamily="18" charset="0"/>
              </a:rPr>
              <a:t>“</a:t>
            </a:r>
            <a:r>
              <a:rPr lang="tr-TR" dirty="0" err="1">
                <a:latin typeface="Times New Roman" panose="02020603050405020304" pitchFamily="18" charset="0"/>
                <a:cs typeface="Times New Roman" panose="02020603050405020304" pitchFamily="18" charset="0"/>
              </a:rPr>
              <a:t>Any</a:t>
            </a:r>
            <a:r>
              <a:rPr lang="tr-TR" dirty="0">
                <a:latin typeface="Times New Roman" panose="02020603050405020304" pitchFamily="18" charset="0"/>
                <a:cs typeface="Times New Roman" panose="02020603050405020304" pitchFamily="18" charset="0"/>
              </a:rPr>
              <a:t>. Madde 148 – “ Herkes, Anayasada güvence altına alınmış temel hak ve özgürlüklerinden, Avrupa İnsan Hakları Sözleşmesi kapsamındaki herhangi birinin kamu gücü tarafından, ihlal edildiği iddiasıyla Anayasa Mahkemesine başvurabilir. Başvuruda bulunabilmek için olağan kanun yollarının tüketilmiş olması şarttır.”</a:t>
            </a:r>
          </a:p>
          <a:p>
            <a:endParaRPr lang="tr-TR" dirty="0"/>
          </a:p>
        </p:txBody>
      </p:sp>
    </p:spTree>
    <p:extLst>
      <p:ext uri="{BB962C8B-B14F-4D97-AF65-F5344CB8AC3E}">
        <p14:creationId xmlns:p14="http://schemas.microsoft.com/office/powerpoint/2010/main" val="38914181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a:t>Anayasa Mahkemesinde İptal davası</a:t>
            </a:r>
          </a:p>
        </p:txBody>
      </p:sp>
      <p:sp>
        <p:nvSpPr>
          <p:cNvPr id="3" name="2 İçerik Yer Tutucusu"/>
          <p:cNvSpPr>
            <a:spLocks noGrp="1"/>
          </p:cNvSpPr>
          <p:nvPr>
            <p:ph idx="1"/>
          </p:nvPr>
        </p:nvSpPr>
        <p:spPr/>
        <p:txBody>
          <a:bodyPr>
            <a:normAutofit/>
          </a:bodyPr>
          <a:lstStyle/>
          <a:p>
            <a:r>
              <a:rPr lang="tr-TR" i="1" dirty="0"/>
              <a:t>  “İptal davası Madde 150 – Kanunların, Cumhurbaşkanlığı kararnamelerinin, Türkiye Büyük Millet Meclisi İçtüzüğünün veya bunların belirli madde ve hükümlerinin şekil ve esas bakımından Anayasaya aykırılığı iddiasıyla Anayasa Mahkemesinde doğrudan doğruya iptal davası açabilme hakkı, Cumhurbaşkanına, Türkiye Büyük Millet Meclisinde en fazla üyeye sahip iki siyasi parti grubuna ve üye tamsayısının en az beşte biri tutarındaki üyelere aittir.“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Kaynaklar</a:t>
            </a:r>
          </a:p>
        </p:txBody>
      </p:sp>
      <p:sp>
        <p:nvSpPr>
          <p:cNvPr id="3" name="2 İçerik Yer Tutucusu"/>
          <p:cNvSpPr>
            <a:spLocks noGrp="1"/>
          </p:cNvSpPr>
          <p:nvPr>
            <p:ph idx="1"/>
          </p:nvPr>
        </p:nvSpPr>
        <p:spPr>
          <a:xfrm>
            <a:off x="457200" y="1600200"/>
            <a:ext cx="8401080" cy="4525963"/>
          </a:xfrm>
        </p:spPr>
        <p:txBody>
          <a:bodyPr>
            <a:normAutofit/>
          </a:bodyPr>
          <a:lstStyle/>
          <a:p>
            <a:endParaRPr lang="tr-TR" dirty="0"/>
          </a:p>
          <a:p>
            <a:r>
              <a:rPr lang="tr-TR" sz="2000" dirty="0"/>
              <a:t>1982  Anayasası (21/1/2017 tarihli ve 6771 sayılı Kanun ile yapılan değişiklikler dahil).</a:t>
            </a:r>
          </a:p>
          <a:p>
            <a:r>
              <a:rPr lang="tr-TR" sz="2000" dirty="0"/>
              <a:t>Doğar Y., (1997). Spor Yönetimi.</a:t>
            </a:r>
          </a:p>
          <a:p>
            <a:r>
              <a:rPr lang="tr-TR" sz="2000" dirty="0" err="1"/>
              <a:t>Gözübüyük</a:t>
            </a:r>
            <a:r>
              <a:rPr lang="tr-TR" sz="2000" dirty="0"/>
              <a:t> Ş., (2013). Türkiye’nin Yönetim Yapısı, Turhan </a:t>
            </a:r>
            <a:r>
              <a:rPr lang="tr-TR" sz="2000" dirty="0" err="1"/>
              <a:t>Kitabevi</a:t>
            </a:r>
            <a:r>
              <a:rPr lang="tr-TR" sz="2000" dirty="0"/>
              <a:t>:Ankara,</a:t>
            </a:r>
          </a:p>
          <a:p>
            <a:r>
              <a:rPr lang="tr-TR" sz="2000"/>
              <a:t>Gözler, K. </a:t>
            </a:r>
            <a:r>
              <a:rPr lang="tr-TR" sz="2000" dirty="0"/>
              <a:t>(2018). Türkiye’nin Yönetim Yapısı(T. C. İdari Teşkilatı), Ekin Yayınevi: Bursa</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normAutofit/>
          </a:bodyPr>
          <a:lstStyle/>
          <a:p>
            <a:r>
              <a:rPr lang="tr-TR" b="1" dirty="0"/>
              <a:t>İdare ve Yürütme </a:t>
            </a:r>
            <a:br>
              <a:rPr lang="tr-TR" dirty="0"/>
            </a:br>
            <a:endParaRPr lang="tr-TR" dirty="0"/>
          </a:p>
        </p:txBody>
      </p:sp>
      <p:sp>
        <p:nvSpPr>
          <p:cNvPr id="5" name="4 İçerik Yer Tutucusu"/>
          <p:cNvSpPr>
            <a:spLocks noGrp="1"/>
          </p:cNvSpPr>
          <p:nvPr>
            <p:ph idx="1"/>
          </p:nvPr>
        </p:nvSpPr>
        <p:spPr/>
        <p:txBody>
          <a:bodyPr>
            <a:normAutofit/>
          </a:bodyPr>
          <a:lstStyle/>
          <a:p>
            <a:endParaRPr lang="tr-TR" i="1" dirty="0"/>
          </a:p>
          <a:p>
            <a:pPr>
              <a:buNone/>
            </a:pPr>
            <a:r>
              <a:rPr lang="tr-TR" dirty="0"/>
              <a:t>“Anayasa Madde 104  –  Cumhurbaşkanı Devletin başıdır. Yürütme yetkisi Cumhurbaşkanına aittir. Cumhurbaşkanı, Devlet başkanı sıfatıyla Türkiye Cumhuriyetini ve Türk Milletinin birliğini temsil eder; Anayasanın uygulanmasını, Devlet organlarının düzenli ve uyumlu çalışmasını temin eder.”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buNone/>
            </a:pPr>
            <a:r>
              <a:rPr lang="tr-TR" b="1" dirty="0">
                <a:solidFill>
                  <a:srgbClr val="FF0000"/>
                </a:solidFill>
              </a:rPr>
              <a:t>	</a:t>
            </a:r>
            <a:endParaRPr lang="tr-TR" dirty="0">
              <a:solidFill>
                <a:srgbClr val="FF0000"/>
              </a:solidFill>
            </a:endParaRPr>
          </a:p>
          <a:p>
            <a:r>
              <a:rPr lang="tr-TR" dirty="0"/>
              <a:t>Türkiye’nin idari yapısını oluşturan yapısını oluşturan kamu  kuruluşlarının hepsine birden </a:t>
            </a:r>
            <a:r>
              <a:rPr lang="tr-TR" i="1" dirty="0"/>
              <a:t>merkezi idare </a:t>
            </a:r>
            <a:r>
              <a:rPr lang="tr-TR" dirty="0"/>
              <a:t>kuruluşları denir. </a:t>
            </a:r>
          </a:p>
          <a:p>
            <a:endParaRPr lang="tr-TR" dirty="0"/>
          </a:p>
          <a:p>
            <a:r>
              <a:rPr lang="tr-TR" dirty="0"/>
              <a:t>Merkezi  idarenin merkez teşkilatı, Cumhurbaşkanı ve Bakanlıklardan oluşur. </a:t>
            </a:r>
          </a:p>
          <a:p>
            <a:endParaRPr lang="tr-TR" dirty="0"/>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D63E0EC-C29C-422C-A7E2-8AF62696B2A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1BE665B6-A913-4E45-92EC-1D22EAC1CC1A}"/>
              </a:ext>
            </a:extLst>
          </p:cNvPr>
          <p:cNvSpPr>
            <a:spLocks noGrp="1"/>
          </p:cNvSpPr>
          <p:nvPr>
            <p:ph idx="1"/>
          </p:nvPr>
        </p:nvSpPr>
        <p:spPr/>
        <p:txBody>
          <a:bodyPr/>
          <a:lstStyle/>
          <a:p>
            <a:pPr lvl="0" algn="just"/>
            <a:r>
              <a:rPr lang="tr-TR" dirty="0"/>
              <a:t>Anayasanın 125. maddesi" </a:t>
            </a:r>
            <a:r>
              <a:rPr lang="tr-TR" i="1" dirty="0"/>
              <a:t>idarenin her türlü eylem ve işlemine karşı yargı yolu açıktır."</a:t>
            </a:r>
            <a:endParaRPr lang="tr-TR" dirty="0"/>
          </a:p>
          <a:p>
            <a:pPr algn="just"/>
            <a:r>
              <a:rPr lang="tr-TR" dirty="0"/>
              <a:t> Anayasanın 126. maddesi “</a:t>
            </a:r>
            <a:r>
              <a:rPr lang="tr-TR" i="1" dirty="0"/>
              <a:t>illerin idaresi yetki genişliği esasına dayanır”. </a:t>
            </a:r>
            <a:endParaRPr lang="tr-TR" dirty="0"/>
          </a:p>
          <a:p>
            <a:pPr algn="just"/>
            <a:r>
              <a:rPr lang="tr-TR" dirty="0"/>
              <a:t> Anayasanın 123. maddesi" </a:t>
            </a:r>
            <a:r>
              <a:rPr lang="tr-TR" i="1" dirty="0"/>
              <a:t>idare kuruluş ve görevleriyle bir bütündür ve kanunla düzenlenir"</a:t>
            </a:r>
            <a:endParaRPr lang="tr-TR" dirty="0"/>
          </a:p>
          <a:p>
            <a:endParaRPr lang="tr-TR" dirty="0"/>
          </a:p>
        </p:txBody>
      </p:sp>
    </p:spTree>
    <p:extLst>
      <p:ext uri="{BB962C8B-B14F-4D97-AF65-F5344CB8AC3E}">
        <p14:creationId xmlns:p14="http://schemas.microsoft.com/office/powerpoint/2010/main" val="40009615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6793184-F8A2-40B5-898C-77B24257416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8E984973-254F-4204-A454-4EFE2B8920B4}"/>
              </a:ext>
            </a:extLst>
          </p:cNvPr>
          <p:cNvSpPr>
            <a:spLocks noGrp="1"/>
          </p:cNvSpPr>
          <p:nvPr>
            <p:ph idx="1"/>
          </p:nvPr>
        </p:nvSpPr>
        <p:spPr/>
        <p:txBody>
          <a:bodyPr/>
          <a:lstStyle/>
          <a:p>
            <a:r>
              <a:rPr lang="tr-TR" dirty="0"/>
              <a:t>Merkezi idarenin yürüttüğü hizmetleri ülke genelinde yerine getirilmesi merkezi idarenin uzantısı olan taşradaki  (il, ilçe, bucak ve bölge) mülki idare birimleri tarafından yerine getirilir(Gözübüyük, 2013).</a:t>
            </a:r>
          </a:p>
          <a:p>
            <a:endParaRPr lang="tr-TR" dirty="0"/>
          </a:p>
        </p:txBody>
      </p:sp>
    </p:spTree>
    <p:extLst>
      <p:ext uri="{BB962C8B-B14F-4D97-AF65-F5344CB8AC3E}">
        <p14:creationId xmlns:p14="http://schemas.microsoft.com/office/powerpoint/2010/main" val="5655924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KUVVETLER AYRIMI İLKESİ</a:t>
            </a:r>
          </a:p>
        </p:txBody>
      </p:sp>
      <p:sp>
        <p:nvSpPr>
          <p:cNvPr id="3" name="2 İçerik Yer Tutucusu"/>
          <p:cNvSpPr>
            <a:spLocks noGrp="1"/>
          </p:cNvSpPr>
          <p:nvPr>
            <p:ph idx="1"/>
          </p:nvPr>
        </p:nvSpPr>
        <p:spPr/>
        <p:txBody>
          <a:bodyPr>
            <a:normAutofit/>
          </a:bodyPr>
          <a:lstStyle/>
          <a:p>
            <a:r>
              <a:rPr lang="tr-TR" dirty="0"/>
              <a:t>1982 Anayasasının başlangıç hükümlerinde “Kuvvetler ayrımının, Devlet organları arasında üstünlük sıralaması anlamına gelmeyip, belli Devlet yetki ve görevlerinin kullanılmasından ibaret ve bununla sınırlı medeni bir işbölümü ve işbirliği olduğu”  yer almaktadır.</a:t>
            </a:r>
          </a:p>
          <a:p>
            <a:r>
              <a:rPr lang="tr-TR"/>
              <a:t>Yasama TBMM tarafından, </a:t>
            </a:r>
            <a:r>
              <a:rPr lang="tr-TR" dirty="0"/>
              <a:t>yargı bağımsız mahkemeler tarafından, yürütme </a:t>
            </a:r>
            <a:r>
              <a:rPr lang="tr-TR"/>
              <a:t>ise Cumhurbaşkanı </a:t>
            </a:r>
            <a:r>
              <a:rPr lang="tr-TR" dirty="0"/>
              <a:t>ve Bakanlar kurulu tarafından yerine getirilir.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r>
              <a:rPr lang="tr-TR" dirty="0"/>
              <a:t>YARGI</a:t>
            </a:r>
          </a:p>
        </p:txBody>
      </p:sp>
      <p:sp>
        <p:nvSpPr>
          <p:cNvPr id="5" name="4 İçerik Yer Tutucusu"/>
          <p:cNvSpPr>
            <a:spLocks noGrp="1"/>
          </p:cNvSpPr>
          <p:nvPr>
            <p:ph idx="1"/>
          </p:nvPr>
        </p:nvSpPr>
        <p:spPr/>
        <p:txBody>
          <a:bodyPr>
            <a:normAutofit fontScale="70000" lnSpcReduction="20000"/>
          </a:bodyPr>
          <a:lstStyle/>
          <a:p>
            <a:pPr>
              <a:buNone/>
            </a:pPr>
            <a:r>
              <a:rPr lang="tr-TR" dirty="0"/>
              <a:t> Yargı görevi  bağımsız mahkemeler tarafından yerine getirilir.</a:t>
            </a:r>
          </a:p>
          <a:p>
            <a:pPr>
              <a:buNone/>
            </a:pPr>
            <a:endParaRPr lang="tr-TR" dirty="0"/>
          </a:p>
          <a:p>
            <a:pPr>
              <a:buNone/>
            </a:pPr>
            <a:r>
              <a:rPr lang="tr-TR" i="1" dirty="0"/>
              <a:t>“Mahkemelerin bağımsızlığı   Anayasa Madde 138 – Hakimler, görevlerinde bağımsızdırlar; Anayasaya, kanuna ve hukuka uygun olarak vicdanı kanaatlerine göre hüküm verirler. “  </a:t>
            </a:r>
          </a:p>
          <a:p>
            <a:pPr>
              <a:buNone/>
            </a:pPr>
            <a:r>
              <a:rPr lang="tr-TR" i="1" dirty="0"/>
              <a:t>“Hiçbir organ, makam, merci veya kişi, yargı yetkisinin kullanılmasında mahkemelere ve hakimlere emir ve talimat veremez; genelge gönderemez; tavsiye ve telkinde bulunamaz.  Görülmekte olan bir dava hakkında Yasama Meclisinde yargı yetkisinin kullanılması ile ilgili soru sorulamaz, görüşme yapılamaz veya herhangi bir beyanda bulunulamaz.” </a:t>
            </a:r>
          </a:p>
          <a:p>
            <a:pPr>
              <a:buNone/>
            </a:pPr>
            <a:r>
              <a:rPr lang="tr-TR" i="1" dirty="0"/>
              <a:t> “Yasama ve yürütme organları ile idare, mahkeme kararlarına uymak zorundadır; bu organlar ve idare, mahkeme kararlarını hiçbir suretle değiştiremez ve bunların yerine getirilmesini geciktiremez.”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idx="4294967295"/>
          </p:nvPr>
        </p:nvSpPr>
        <p:spPr>
          <a:xfrm>
            <a:off x="1619672" y="1167332"/>
            <a:ext cx="6572250" cy="360363"/>
          </a:xfrm>
        </p:spPr>
        <p:txBody>
          <a:bodyPr>
            <a:normAutofit fontScale="90000"/>
          </a:bodyPr>
          <a:lstStyle/>
          <a:p>
            <a:r>
              <a:rPr lang="tr-TR" dirty="0"/>
              <a:t> Anayasa Mahkemesi</a:t>
            </a:r>
          </a:p>
        </p:txBody>
      </p:sp>
      <p:sp>
        <p:nvSpPr>
          <p:cNvPr id="3" name="2 İçerik Yer Tutucusu"/>
          <p:cNvSpPr>
            <a:spLocks noGrp="1"/>
          </p:cNvSpPr>
          <p:nvPr>
            <p:ph idx="4294967295"/>
          </p:nvPr>
        </p:nvSpPr>
        <p:spPr>
          <a:xfrm>
            <a:off x="1115616" y="2060848"/>
            <a:ext cx="6572250" cy="3449638"/>
          </a:xfrm>
        </p:spPr>
        <p:txBody>
          <a:bodyPr>
            <a:normAutofit fontScale="25000" lnSpcReduction="20000"/>
          </a:bodyPr>
          <a:lstStyle/>
          <a:p>
            <a:pPr marL="0" indent="0" algn="just">
              <a:buNone/>
            </a:pPr>
            <a:r>
              <a:rPr lang="tr-TR" sz="6400" dirty="0">
                <a:latin typeface="Times New Roman" panose="02020603050405020304" pitchFamily="18" charset="0"/>
                <a:cs typeface="Times New Roman" panose="02020603050405020304" pitchFamily="18" charset="0"/>
              </a:rPr>
              <a:t>Yasama organın yargısal denetimi anayasa mahkemesi tarafından yapılır.</a:t>
            </a:r>
          </a:p>
          <a:p>
            <a:pPr algn="just">
              <a:buNone/>
            </a:pPr>
            <a:r>
              <a:rPr lang="tr-TR" sz="6400" dirty="0">
                <a:latin typeface="Times New Roman" panose="02020603050405020304" pitchFamily="18" charset="0"/>
                <a:cs typeface="Times New Roman" panose="02020603050405020304" pitchFamily="18" charset="0"/>
              </a:rPr>
              <a:t>“</a:t>
            </a:r>
            <a:r>
              <a:rPr lang="tr-TR" sz="6400" dirty="0" err="1">
                <a:latin typeface="Times New Roman" panose="02020603050405020304" pitchFamily="18" charset="0"/>
                <a:cs typeface="Times New Roman" panose="02020603050405020304" pitchFamily="18" charset="0"/>
              </a:rPr>
              <a:t>Any</a:t>
            </a:r>
            <a:r>
              <a:rPr lang="tr-TR" sz="6400" dirty="0">
                <a:latin typeface="Times New Roman" panose="02020603050405020304" pitchFamily="18" charset="0"/>
                <a:cs typeface="Times New Roman" panose="02020603050405020304" pitchFamily="18" charset="0"/>
              </a:rPr>
              <a:t>. Madde 148 –  Anayasa Mahkemesi, kanunların, Cumhurbaşkanlığı kararnamelerinin ve Türkiye Büyük Millet Meclisi İçtüzüğünün Anayasaya şekil ve esas bakımlarından uygunluğunu denetler ve bireysel başvuruları karara bağlar. Anayasa değişikliklerini ise sadece şekil bakımından inceler ve denetler. Ancak, olağanüstü hallerde ve savaş hallerinde çıkarılan Cumhurbaşkanlığı kararnamelerinin şekil ve esas bakımından Anayasaya aykırılığı iddiasıyla, Anayasa Mahkemesinde dava açılamaz.”</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0CC9B5B-D6FB-4C5C-AB12-AB1EA9DF122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2C01D1C6-AD5D-493B-92D0-1034A2607F9C}"/>
              </a:ext>
            </a:extLst>
          </p:cNvPr>
          <p:cNvSpPr>
            <a:spLocks noGrp="1"/>
          </p:cNvSpPr>
          <p:nvPr>
            <p:ph idx="1"/>
          </p:nvPr>
        </p:nvSpPr>
        <p:spPr/>
        <p:txBody>
          <a:bodyPr>
            <a:normAutofit fontScale="92500" lnSpcReduction="10000"/>
          </a:bodyPr>
          <a:lstStyle/>
          <a:p>
            <a:pPr algn="just">
              <a:buNone/>
            </a:pPr>
            <a:r>
              <a:rPr lang="tr-TR" dirty="0">
                <a:latin typeface="Times New Roman" panose="02020603050405020304" pitchFamily="18" charset="0"/>
                <a:cs typeface="Times New Roman" panose="02020603050405020304" pitchFamily="18" charset="0"/>
              </a:rPr>
              <a:t>“</a:t>
            </a:r>
            <a:r>
              <a:rPr lang="tr-TR" dirty="0" err="1">
                <a:latin typeface="Times New Roman" panose="02020603050405020304" pitchFamily="18" charset="0"/>
                <a:cs typeface="Times New Roman" panose="02020603050405020304" pitchFamily="18" charset="0"/>
              </a:rPr>
              <a:t>Any.Madde</a:t>
            </a:r>
            <a:r>
              <a:rPr lang="tr-TR" dirty="0">
                <a:latin typeface="Times New Roman" panose="02020603050405020304" pitchFamily="18" charset="0"/>
                <a:cs typeface="Times New Roman" panose="02020603050405020304" pitchFamily="18" charset="0"/>
              </a:rPr>
              <a:t> 148 “Kanunların şekil bakımından denetlenmesi, son oylamanın, öngörülen çoğunlukla yapılıp yapılmadığı; Anayasa değişikliklerinde ise, teklif ve oylama çoğunluğuna ve ivedilikle görüşülemeyeceği şartına uyulup uyulmadığı hususları ile sınırlıdır. Şekil bakımından denetleme, Cumhurbaşkanınca veya Türkiye Büyük Millet Meclisi üyelerinin beşte biri tarafından istenebilir. Kanunun yayımlandığı tarihten itibaren on gün geçtikten sonra, şekil bozukluğuna dayalı iptal davası açılamaz; def'i yoluyla da ileri sürülemez.”</a:t>
            </a:r>
          </a:p>
          <a:p>
            <a:endParaRPr lang="tr-TR" dirty="0"/>
          </a:p>
        </p:txBody>
      </p:sp>
    </p:spTree>
    <p:extLst>
      <p:ext uri="{BB962C8B-B14F-4D97-AF65-F5344CB8AC3E}">
        <p14:creationId xmlns:p14="http://schemas.microsoft.com/office/powerpoint/2010/main" val="2498571606"/>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138</TotalTime>
  <Words>653</Words>
  <Application>Microsoft Office PowerPoint</Application>
  <PresentationFormat>Ekran Gösterisi (4:3)</PresentationFormat>
  <Paragraphs>35</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Gill Sans MT</vt:lpstr>
      <vt:lpstr>Times New Roman</vt:lpstr>
      <vt:lpstr>Galeri</vt:lpstr>
      <vt:lpstr>YÖNETİM </vt:lpstr>
      <vt:lpstr>İdare ve Yürütme  </vt:lpstr>
      <vt:lpstr>PowerPoint Sunusu</vt:lpstr>
      <vt:lpstr>PowerPoint Sunusu</vt:lpstr>
      <vt:lpstr>PowerPoint Sunusu</vt:lpstr>
      <vt:lpstr>KUVVETLER AYRIMI İLKESİ</vt:lpstr>
      <vt:lpstr>YARGI</vt:lpstr>
      <vt:lpstr> Anayasa Mahkemesi</vt:lpstr>
      <vt:lpstr>PowerPoint Sunusu</vt:lpstr>
      <vt:lpstr>PowerPoint Sunusu</vt:lpstr>
      <vt:lpstr>Anayasa Mahkemesinde İptal davası</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hp</dc:creator>
  <cp:lastModifiedBy>hp</cp:lastModifiedBy>
  <cp:revision>14</cp:revision>
  <dcterms:created xsi:type="dcterms:W3CDTF">2019-04-07T04:24:24Z</dcterms:created>
  <dcterms:modified xsi:type="dcterms:W3CDTF">2020-04-30T15:13:27Z</dcterms:modified>
</cp:coreProperties>
</file>