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7" r:id="rId2"/>
    <p:sldId id="256" r:id="rId3"/>
    <p:sldId id="259" r:id="rId4"/>
    <p:sldId id="258" r:id="rId5"/>
    <p:sldId id="260" r:id="rId6"/>
    <p:sldId id="261" r:id="rId7"/>
    <p:sldId id="263" r:id="rId8"/>
    <p:sldId id="262"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52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2"/>
      </p:bgRef>
    </p:bg>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1173157"/>
            <a:ext cx="7772400" cy="1470025"/>
          </a:xfrm>
        </p:spPr>
        <p:txBody>
          <a:bodyPr anchor="b"/>
          <a:lstStyle>
            <a:lvl1pPr algn="l">
              <a:defRPr sz="4800"/>
            </a:lvl1pPr>
          </a:lstStyle>
          <a:p>
            <a:r>
              <a:rPr kumimoji="0" lang="tr-TR" smtClean="0"/>
              <a:t>Asıl başlık stili için tıklatın</a:t>
            </a:r>
            <a:endParaRPr kumimoji="0" lang="en-US"/>
          </a:p>
        </p:txBody>
      </p:sp>
      <p:sp>
        <p:nvSpPr>
          <p:cNvPr id="3" name="2 Alt Başlık"/>
          <p:cNvSpPr>
            <a:spLocks noGrp="1"/>
          </p:cNvSpPr>
          <p:nvPr>
            <p:ph type="subTitle" idx="1"/>
          </p:nvPr>
        </p:nvSpPr>
        <p:spPr>
          <a:xfrm>
            <a:off x="687716" y="2643182"/>
            <a:ext cx="6670366" cy="1752600"/>
          </a:xfrm>
        </p:spPr>
        <p:txBody>
          <a:bodyPr/>
          <a:lstStyle>
            <a:lvl1pPr marL="0" indent="0" algn="l">
              <a:buNone/>
              <a:defRPr sz="2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tr-TR" smtClean="0"/>
              <a:t>Asıl alt başlık stilini düzenlemek için tıklatın</a:t>
            </a:r>
            <a:endParaRPr kumimoji="0" lang="en-US"/>
          </a:p>
        </p:txBody>
      </p:sp>
      <p:sp>
        <p:nvSpPr>
          <p:cNvPr id="4" name="3 Veri Yer Tutucusu"/>
          <p:cNvSpPr>
            <a:spLocks noGrp="1"/>
          </p:cNvSpPr>
          <p:nvPr>
            <p:ph type="dt" sz="half" idx="10"/>
          </p:nvPr>
        </p:nvSpPr>
        <p:spPr/>
        <p:txBody>
          <a:bodyPr/>
          <a:lstStyle/>
          <a:p>
            <a:fld id="{FFB7AC79-BB78-4819-9E0C-FF41F3343961}"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990460B-075E-4351-9469-0889371F98E8}"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FFB7AC79-BB78-4819-9E0C-FF41F3343961}"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990460B-075E-4351-9469-0889371F98E8}"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7143768" y="274639"/>
            <a:ext cx="1543032"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9"/>
            <a:ext cx="661513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FFB7AC79-BB78-4819-9E0C-FF41F3343961}"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990460B-075E-4351-9469-0889371F98E8}"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FFB7AC79-BB78-4819-9E0C-FF41F3343961}"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990460B-075E-4351-9469-0889371F98E8}"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685800" y="2924181"/>
            <a:ext cx="7772400" cy="1362075"/>
          </a:xfrm>
        </p:spPr>
        <p:txBody>
          <a:bodyPr anchor="t"/>
          <a:lstStyle>
            <a:lvl1pPr algn="l">
              <a:defRPr sz="4400" b="0" cap="all"/>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85800" y="1428747"/>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FFB7AC79-BB78-4819-9E0C-FF41F3343961}"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990460B-075E-4351-9469-0889371F98E8}"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FFB7AC79-BB78-4819-9E0C-FF41F3343961}"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990460B-075E-4351-9469-0889371F98E8}"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FFB7AC79-BB78-4819-9E0C-FF41F3343961}" type="datetimeFigureOut">
              <a:rPr lang="tr-TR" smtClean="0"/>
              <a:t>23.12.2019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4990460B-075E-4351-9469-0889371F98E8}"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FFB7AC79-BB78-4819-9E0C-FF41F3343961}" type="datetimeFigureOut">
              <a:rPr lang="tr-TR" smtClean="0"/>
              <a:t>23.12.2019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4990460B-075E-4351-9469-0889371F98E8}"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FFB7AC79-BB78-4819-9E0C-FF41F3343961}" type="datetimeFigureOut">
              <a:rPr lang="tr-TR" smtClean="0"/>
              <a:t>23.12.2019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4990460B-075E-4351-9469-0889371F98E8}"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0382" y="1071546"/>
            <a:ext cx="5111750" cy="50497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Metin Yer Tutucusu"/>
          <p:cNvSpPr>
            <a:spLocks noGrp="1"/>
          </p:cNvSpPr>
          <p:nvPr>
            <p:ph type="body" sz="half" idx="2"/>
          </p:nvPr>
        </p:nvSpPr>
        <p:spPr>
          <a:xfrm>
            <a:off x="5679083" y="1071546"/>
            <a:ext cx="3008313" cy="342902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FFB7AC79-BB78-4819-9E0C-FF41F3343961}"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990460B-075E-4351-9469-0889371F98E8}" type="slidenum">
              <a:rPr lang="tr-TR" smtClean="0"/>
              <a:t>‹#›</a:t>
            </a:fld>
            <a:endParaRPr lang="tr-TR"/>
          </a:p>
        </p:txBody>
      </p:sp>
      <p:sp>
        <p:nvSpPr>
          <p:cNvPr id="2" name="1 Başlık"/>
          <p:cNvSpPr>
            <a:spLocks noGrp="1"/>
          </p:cNvSpPr>
          <p:nvPr>
            <p:ph type="title"/>
          </p:nvPr>
        </p:nvSpPr>
        <p:spPr>
          <a:xfrm>
            <a:off x="457205" y="285728"/>
            <a:ext cx="8230993" cy="696626"/>
          </a:xfrm>
        </p:spPr>
        <p:txBody>
          <a:bodyPr anchor="ctr"/>
          <a:lstStyle>
            <a:lvl1pPr algn="ctr">
              <a:defRPr sz="3600" b="0"/>
            </a:lvl1pPr>
          </a:lstStyle>
          <a:p>
            <a:r>
              <a:rPr kumimoji="0" lang="tr-TR" smtClean="0"/>
              <a:t>Asıl başlık stili için tıklatın</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8001024" y="642918"/>
            <a:ext cx="785818" cy="4572032"/>
          </a:xfrm>
        </p:spPr>
        <p:txBody>
          <a:bodyPr vert="eaVert" anchor="ctr"/>
          <a:lstStyle>
            <a:lvl1pPr algn="l">
              <a:defRPr sz="2400" b="0"/>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42922" y="541340"/>
            <a:ext cx="6415094" cy="5459428"/>
          </a:xfrm>
          <a:prstGeom prst="roundRect">
            <a:avLst>
              <a:gd name="adj" fmla="val 4800"/>
            </a:avLst>
          </a:prstGeom>
          <a:solidFill>
            <a:schemeClr val="accent1">
              <a:tint val="20000"/>
            </a:schemeClr>
          </a:solidFill>
          <a:ln w="38100">
            <a:gradFill flip="none" rotWithShape="1">
              <a:gsLst>
                <a:gs pos="0">
                  <a:schemeClr val="accent1">
                    <a:alpha val="50000"/>
                  </a:schemeClr>
                </a:gs>
                <a:gs pos="100000">
                  <a:schemeClr val="accent1">
                    <a:tint val="20000"/>
                  </a:schemeClr>
                </a:gs>
              </a:gsLst>
              <a:lin ang="16200000" scaled="1"/>
              <a:tileRect/>
            </a:gradFill>
          </a:ln>
          <a:effectLst>
            <a:outerShdw blurRad="76200" dist="38100" dir="5400000" sx="100500" sy="100500" algn="tl" rotWithShape="0">
              <a:srgbClr val="000000">
                <a:alpha val="50000"/>
              </a:srgb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tr-TR" smtClean="0"/>
              <a:t>Resim eklemek için simgeyi tıklatın</a:t>
            </a:r>
            <a:endParaRPr kumimoji="0" lang="en-US"/>
          </a:p>
        </p:txBody>
      </p:sp>
      <p:sp>
        <p:nvSpPr>
          <p:cNvPr id="4" name="3 Metin Yer Tutucusu"/>
          <p:cNvSpPr>
            <a:spLocks noGrp="1"/>
          </p:cNvSpPr>
          <p:nvPr>
            <p:ph type="body" sz="half" idx="2"/>
          </p:nvPr>
        </p:nvSpPr>
        <p:spPr>
          <a:xfrm>
            <a:off x="7072330" y="1000108"/>
            <a:ext cx="914368" cy="4214842"/>
          </a:xfrm>
        </p:spPr>
        <p:txBody>
          <a:bodyPr vert="eaVert" anchor="ctr"/>
          <a:lstStyle>
            <a:lvl1pPr marL="0" indent="0" algn="ctr">
              <a:buNone/>
              <a:defRPr sz="1400"/>
            </a:lvl1pPr>
            <a:lvl2pPr marL="457200" indent="0" algn="ctr">
              <a:buNone/>
              <a:defRPr sz="1200"/>
            </a:lvl2pPr>
            <a:lvl3pPr marL="914400" indent="0" algn="ctr">
              <a:buNone/>
              <a:defRPr sz="1000"/>
            </a:lvl3pPr>
            <a:lvl4pPr marL="1371600" indent="0" algn="ctr">
              <a:buNone/>
              <a:defRPr sz="900"/>
            </a:lvl4pPr>
            <a:lvl5pPr marL="1828800" indent="0" algn="ctr">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FFB7AC79-BB78-4819-9E0C-FF41F3343961}"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990460B-075E-4351-9469-0889371F98E8}"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pic>
        <p:nvPicPr>
          <p:cNvPr id="8" name="7 Resim"/>
          <p:cNvPicPr>
            <a:picLocks noChangeAspect="1"/>
          </p:cNvPicPr>
          <p:nvPr/>
        </p:nvPicPr>
        <p:blipFill>
          <a:blip r:embed="rId13">
            <a:duotone>
              <a:schemeClr val="accent1"/>
              <a:srgbClr val="FFFFFF"/>
            </a:duotone>
            <a:lum bright="12000" contrast="40000"/>
          </a:blip>
          <a:stretch>
            <a:fillRect/>
          </a:stretch>
        </p:blipFill>
        <p:spPr>
          <a:xfrm>
            <a:off x="6667809" y="4915143"/>
            <a:ext cx="2476191" cy="1942857"/>
          </a:xfrm>
          <a:prstGeom prst="rect">
            <a:avLst/>
          </a:prstGeom>
          <a:noFill/>
          <a:ln>
            <a:noFill/>
          </a:ln>
        </p:spPr>
      </p:pic>
      <p:sp>
        <p:nvSpPr>
          <p:cNvPr id="10" name="9 Dikdörtgen"/>
          <p:cNvSpPr/>
          <p:nvPr/>
        </p:nvSpPr>
        <p:spPr>
          <a:xfrm>
            <a:off x="0" y="0"/>
            <a:ext cx="9144000" cy="71438"/>
          </a:xfrm>
          <a:prstGeom prst="rect">
            <a:avLst/>
          </a:prstGeom>
          <a:gradFill flip="none" rotWithShape="1">
            <a:gsLst>
              <a:gs pos="0">
                <a:schemeClr val="accent1">
                  <a:tint val="100000"/>
                  <a:shade val="50000"/>
                  <a:hueMod val="100000"/>
                  <a:satMod val="250000"/>
                  <a:alpha val="0"/>
                </a:schemeClr>
              </a:gs>
              <a:gs pos="75000">
                <a:schemeClr val="accent1">
                  <a:tint val="80000"/>
                  <a:shade val="100000"/>
                  <a:hueMod val="100000"/>
                  <a:satMod val="375000"/>
                  <a:alpha val="20000"/>
                </a:schemeClr>
              </a:gs>
              <a:gs pos="100000">
                <a:schemeClr val="accent1">
                  <a:tint val="50000"/>
                  <a:shade val="100000"/>
                  <a:hueMod val="100000"/>
                  <a:satMod val="500000"/>
                </a:schemeClr>
              </a:gs>
            </a:gsLst>
            <a:lin ang="18900000" scaled="1"/>
            <a:tileRect/>
          </a:gradFill>
          <a:ln w="12700" cap="rnd" cmpd="sng" algn="ctr">
            <a:noFill/>
            <a:prstDash val="solid"/>
          </a:ln>
        </p:spPr>
        <p:style>
          <a:lnRef idx="1">
            <a:schemeClr val="accent1"/>
          </a:lnRef>
          <a:fillRef idx="2">
            <a:schemeClr val="accent1"/>
          </a:fillRef>
          <a:effectRef idx="1">
            <a:schemeClr val="accent1"/>
          </a:effectRef>
          <a:fontRef idx="minor">
            <a:schemeClr val="dk1"/>
          </a:fontRef>
        </p:style>
        <p:txBody>
          <a:bodyPr rtlCol="0" anchor="ctr"/>
          <a:lstStyle/>
          <a:p>
            <a:pPr algn="ctr" eaLnBrk="1" latinLnBrk="0" hangingPunct="1"/>
            <a:endParaRPr kumimoji="0" lang="zh-CN" altLang="en-US"/>
          </a:p>
        </p:txBody>
      </p:sp>
      <p:sp>
        <p:nvSpPr>
          <p:cNvPr id="11" name="10 Dikdörtgen"/>
          <p:cNvSpPr/>
          <p:nvPr/>
        </p:nvSpPr>
        <p:spPr>
          <a:xfrm>
            <a:off x="0" y="40951"/>
            <a:ext cx="4572000" cy="71438"/>
          </a:xfrm>
          <a:prstGeom prst="rect">
            <a:avLst/>
          </a:prstGeom>
          <a:gradFill flip="none" rotWithShape="1">
            <a:gsLst>
              <a:gs pos="0">
                <a:schemeClr val="accent1">
                  <a:tint val="100000"/>
                  <a:shade val="50000"/>
                  <a:hueMod val="100000"/>
                  <a:satMod val="250000"/>
                  <a:alpha val="0"/>
                </a:schemeClr>
              </a:gs>
              <a:gs pos="75000">
                <a:schemeClr val="accent1">
                  <a:tint val="80000"/>
                  <a:shade val="100000"/>
                  <a:hueMod val="100000"/>
                  <a:satMod val="375000"/>
                  <a:alpha val="5000"/>
                </a:schemeClr>
              </a:gs>
              <a:gs pos="100000">
                <a:schemeClr val="accent1">
                  <a:tint val="50000"/>
                  <a:shade val="100000"/>
                  <a:hueMod val="100000"/>
                  <a:satMod val="500000"/>
                  <a:alpha val="60000"/>
                </a:schemeClr>
              </a:gs>
            </a:gsLst>
            <a:lin ang="8100000" scaled="1"/>
            <a:tileRect/>
          </a:gradFill>
          <a:ln w="12700" cap="rnd" cmpd="sng" algn="ctr">
            <a:noFill/>
            <a:prstDash val="solid"/>
          </a:ln>
          <a:effectLst>
            <a:glow>
              <a:schemeClr val="accent1">
                <a:tint val="100000"/>
                <a:shade val="100000"/>
                <a:hueMod val="100000"/>
                <a:satMod val="100000"/>
              </a:schemeClr>
            </a:glow>
            <a:softEdge rad="12700"/>
          </a:effectLst>
        </p:spPr>
        <p:style>
          <a:lnRef idx="1">
            <a:schemeClr val="accent1"/>
          </a:lnRef>
          <a:fillRef idx="2">
            <a:schemeClr val="accent1"/>
          </a:fillRef>
          <a:effectRef idx="1">
            <a:schemeClr val="accent1"/>
          </a:effectRef>
          <a:fontRef idx="minor">
            <a:schemeClr val="dk1"/>
          </a:fontRef>
        </p:style>
        <p:txBody>
          <a:bodyPr rtlCol="0" anchor="ctr"/>
          <a:lstStyle/>
          <a:p>
            <a:pPr algn="ctr" eaLnBrk="1" latinLnBrk="0" hangingPunct="1"/>
            <a:endParaRPr kumimoji="0" lang="zh-CN" altLang="en-US"/>
          </a:p>
        </p:txBody>
      </p:sp>
      <p:pic>
        <p:nvPicPr>
          <p:cNvPr id="9" name="8 Resim"/>
          <p:cNvPicPr>
            <a:picLocks noChangeAspect="1"/>
          </p:cNvPicPr>
          <p:nvPr/>
        </p:nvPicPr>
        <p:blipFill>
          <a:blip r:embed="rId14">
            <a:duotone>
              <a:schemeClr val="accent1"/>
              <a:srgbClr val="FFFFFF"/>
            </a:duotone>
            <a:lum bright="35000" contrast="40000"/>
          </a:blip>
          <a:stretch>
            <a:fillRect/>
          </a:stretch>
        </p:blipFill>
        <p:spPr>
          <a:xfrm>
            <a:off x="0" y="6420445"/>
            <a:ext cx="9144000" cy="437555"/>
          </a:xfrm>
          <a:prstGeom prst="rect">
            <a:avLst/>
          </a:prstGeom>
          <a:noFill/>
          <a:ln>
            <a:noFill/>
          </a:ln>
          <a:effectLst/>
        </p:spPr>
      </p:pic>
      <p:sp>
        <p:nvSpPr>
          <p:cNvPr id="2" name="1 Başlık Yer Tutucusu"/>
          <p:cNvSpPr>
            <a:spLocks noGrp="1"/>
          </p:cNvSpPr>
          <p:nvPr>
            <p:ph type="title"/>
          </p:nvPr>
        </p:nvSpPr>
        <p:spPr>
          <a:xfrm>
            <a:off x="457200" y="274638"/>
            <a:ext cx="8229600" cy="1143000"/>
          </a:xfrm>
          <a:prstGeom prst="rect">
            <a:avLst/>
          </a:prstGeom>
        </p:spPr>
        <p:txBody>
          <a:bodyPr vert="horz" rtlCol="0" anchor="ctr">
            <a:normAutofit/>
          </a:body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600200"/>
            <a:ext cx="8229600" cy="4525963"/>
          </a:xfrm>
          <a:prstGeom prst="rect">
            <a:avLst/>
          </a:prstGeom>
        </p:spPr>
        <p:txBody>
          <a:bodyPr vert="horz" rtlCol="0">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4" name="3 Veri Yer Tutucusu"/>
          <p:cNvSpPr>
            <a:spLocks noGrp="1"/>
          </p:cNvSpPr>
          <p:nvPr>
            <p:ph type="dt" sz="half" idx="2"/>
          </p:nvPr>
        </p:nvSpPr>
        <p:spPr>
          <a:xfrm>
            <a:off x="457200" y="6356350"/>
            <a:ext cx="2133600" cy="365125"/>
          </a:xfrm>
          <a:prstGeom prst="rect">
            <a:avLst/>
          </a:prstGeom>
        </p:spPr>
        <p:txBody>
          <a:bodyPr vert="horz" rtlCol="0" anchor="ctr"/>
          <a:lstStyle>
            <a:lvl1pPr algn="l" eaLnBrk="1" latinLnBrk="0" hangingPunct="1">
              <a:defRPr kumimoji="0" sz="1200">
                <a:solidFill>
                  <a:schemeClr val="tx1">
                    <a:tint val="75000"/>
                  </a:schemeClr>
                </a:solidFill>
              </a:defRPr>
            </a:lvl1pPr>
          </a:lstStyle>
          <a:p>
            <a:fld id="{FFB7AC79-BB78-4819-9E0C-FF41F3343961}" type="datetimeFigureOut">
              <a:rPr lang="tr-TR" smtClean="0"/>
              <a:t>23.12.2019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rtlCol="0" anchor="ctr"/>
          <a:lstStyle>
            <a:lvl1pPr algn="ctr" eaLnBrk="1" latinLnBrk="0" hangingPunct="1">
              <a:defRPr kumimoji="0"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rtlCol="0" anchor="ctr"/>
          <a:lstStyle>
            <a:lvl1pPr algn="r" eaLnBrk="1" latinLnBrk="0" hangingPunct="1">
              <a:defRPr kumimoji="0" sz="1200">
                <a:solidFill>
                  <a:schemeClr val="tx1">
                    <a:tint val="75000"/>
                  </a:schemeClr>
                </a:solidFill>
              </a:defRPr>
            </a:lvl1pPr>
          </a:lstStyle>
          <a:p>
            <a:fld id="{4990460B-075E-4351-9469-0889371F98E8}"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rtl="0" eaLnBrk="1" latinLnBrk="0" hangingPunct="1">
        <a:spcBef>
          <a:spcPct val="0"/>
        </a:spcBef>
        <a:buNone/>
        <a:defRPr kumimoji="0" sz="4400" kern="1200">
          <a:solidFill>
            <a:schemeClr val="tx2"/>
          </a:solidFill>
          <a:latin typeface="+mj-lt"/>
          <a:ea typeface="+mj-ea"/>
          <a:cs typeface="+mj-cs"/>
        </a:defRPr>
      </a:lvl1pPr>
      <a:lvl2pPr eaLnBrk="1" latinLnBrk="0" hangingPunct="1">
        <a:defRPr kumimoji="0">
          <a:solidFill>
            <a:schemeClr val="tx2"/>
          </a:solidFill>
        </a:defRPr>
      </a:lvl2pPr>
      <a:lvl3pPr eaLnBrk="1" latinLnBrk="0" hangingPunct="1">
        <a:defRPr kumimoji="0">
          <a:solidFill>
            <a:schemeClr val="tx2"/>
          </a:solidFill>
        </a:defRPr>
      </a:lvl3pPr>
      <a:lvl4pPr eaLnBrk="1" latinLnBrk="0" hangingPunct="1">
        <a:defRPr kumimoji="0">
          <a:solidFill>
            <a:schemeClr val="tx2"/>
          </a:solidFill>
        </a:defRPr>
      </a:lvl4pPr>
      <a:lvl5pPr eaLnBrk="1" latinLnBrk="0" hangingPunct="1">
        <a:defRPr kumimoji="0">
          <a:solidFill>
            <a:schemeClr val="tx2"/>
          </a:solidFill>
        </a:defRPr>
      </a:lvl5pPr>
      <a:lvl6pPr eaLnBrk="1" latinLnBrk="0" hangingPunct="1">
        <a:defRPr kumimoji="0">
          <a:solidFill>
            <a:schemeClr val="tx2"/>
          </a:solidFill>
        </a:defRPr>
      </a:lvl6pPr>
      <a:lvl7pPr eaLnBrk="1" latinLnBrk="0" hangingPunct="1">
        <a:defRPr kumimoji="0">
          <a:solidFill>
            <a:schemeClr val="tx2"/>
          </a:solidFill>
        </a:defRPr>
      </a:lvl7pPr>
      <a:lvl8pPr eaLnBrk="1" latinLnBrk="0" hangingPunct="1">
        <a:defRPr kumimoji="0">
          <a:solidFill>
            <a:schemeClr val="tx2"/>
          </a:solidFill>
        </a:defRPr>
      </a:lvl8pPr>
      <a:lvl9pPr eaLnBrk="1" latinLnBrk="0" hangingPunct="1">
        <a:defRPr kumimoji="0">
          <a:solidFill>
            <a:schemeClr val="tx2"/>
          </a:solidFill>
        </a:defRPr>
      </a:lvl9pPr>
    </p:titleStyle>
    <p:bodyStyle>
      <a:lvl1pPr marL="342900" indent="-342900" algn="l" rtl="0" eaLnBrk="1" latinLnBrk="0" hangingPunct="1">
        <a:spcBef>
          <a:spcPct val="20000"/>
        </a:spcBef>
        <a:buClr>
          <a:schemeClr val="accent1"/>
        </a:buClr>
        <a:buSzPct val="50000"/>
        <a:buFont typeface="Wingdings 2"/>
        <a:buChar char=""/>
        <a:defRPr kumimoji="0" sz="3200" kern="1200">
          <a:solidFill>
            <a:schemeClr val="tx1"/>
          </a:solidFill>
          <a:latin typeface="+mn-lt"/>
          <a:ea typeface="+mn-ea"/>
          <a:cs typeface="+mn-cs"/>
        </a:defRPr>
      </a:lvl1pPr>
      <a:lvl2pPr marL="742950" indent="-285750" algn="l" rtl="0" eaLnBrk="1" latinLnBrk="0" hangingPunct="1">
        <a:spcBef>
          <a:spcPct val="20000"/>
        </a:spcBef>
        <a:buClr>
          <a:schemeClr val="accent2"/>
        </a:buClr>
        <a:buSzPct val="50000"/>
        <a:buFont typeface="Wingdings 2"/>
        <a:buChar char="³"/>
        <a:defRPr kumimoji="0" sz="2800" kern="1200">
          <a:solidFill>
            <a:schemeClr val="tx1"/>
          </a:solidFill>
          <a:latin typeface="+mn-lt"/>
          <a:ea typeface="+mn-ea"/>
          <a:cs typeface="+mn-cs"/>
        </a:defRPr>
      </a:lvl2pPr>
      <a:lvl3pPr marL="1143000" indent="-228600" algn="l" rtl="0" eaLnBrk="1" latinLnBrk="0" hangingPunct="1">
        <a:spcBef>
          <a:spcPct val="20000"/>
        </a:spcBef>
        <a:buClr>
          <a:schemeClr val="accent3"/>
        </a:buClr>
        <a:buSzPct val="60000"/>
        <a:buFont typeface="Wingdings 2"/>
        <a:buChar char="®"/>
        <a:defRPr kumimoji="0" sz="2400" kern="1200">
          <a:solidFill>
            <a:schemeClr val="tx1"/>
          </a:solidFill>
          <a:latin typeface="+mn-lt"/>
          <a:ea typeface="+mn-ea"/>
          <a:cs typeface="+mn-cs"/>
        </a:defRPr>
      </a:lvl3pPr>
      <a:lvl4pPr marL="1600200" indent="-228600" algn="l" rtl="0" eaLnBrk="1" latinLnBrk="0" hangingPunct="1">
        <a:spcBef>
          <a:spcPct val="20000"/>
        </a:spcBef>
        <a:buClr>
          <a:schemeClr val="accent5"/>
        </a:buClr>
        <a:buSzPct val="45000"/>
        <a:buFont typeface="Wingdings 2"/>
        <a:buChar char="¯"/>
        <a:defRPr kumimoji="0" sz="2000" kern="1200">
          <a:solidFill>
            <a:schemeClr val="tx1"/>
          </a:solidFill>
          <a:latin typeface="+mn-lt"/>
          <a:ea typeface="+mn-ea"/>
          <a:cs typeface="+mn-cs"/>
        </a:defRPr>
      </a:lvl4pPr>
      <a:lvl5pPr marL="2057400" indent="-228600" algn="l" rtl="0" eaLnBrk="1" latinLnBrk="0" hangingPunct="1">
        <a:spcBef>
          <a:spcPct val="20000"/>
        </a:spcBef>
        <a:buClr>
          <a:schemeClr val="accent6"/>
        </a:buClr>
        <a:buFont typeface="Wingdings 2"/>
        <a:buChar char=""/>
        <a:defRPr kumimoji="0" sz="20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0"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0"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0"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dirty="0" smtClean="0"/>
              <a:t>BEDEN EĞİTİMİNDE OYUN MERKEZLİ YAKLAŞIMLAR</a:t>
            </a:r>
            <a:endParaRPr lang="tr-TR" dirty="0"/>
          </a:p>
        </p:txBody>
      </p:sp>
      <p:sp>
        <p:nvSpPr>
          <p:cNvPr id="3" name="2 Alt Başlık"/>
          <p:cNvSpPr>
            <a:spLocks noGrp="1"/>
          </p:cNvSpPr>
          <p:nvPr>
            <p:ph type="subTitle" idx="1"/>
          </p:nvPr>
        </p:nvSpPr>
        <p:spPr>
          <a:xfrm>
            <a:off x="5929322" y="5643578"/>
            <a:ext cx="2786082" cy="823906"/>
          </a:xfrm>
        </p:spPr>
        <p:txBody>
          <a:bodyPr/>
          <a:lstStyle/>
          <a:p>
            <a:r>
              <a:rPr lang="tr-TR" dirty="0" smtClean="0"/>
              <a:t>GİZEM KONUK</a:t>
            </a:r>
            <a:endParaRPr lang="tr-TR" dirty="0"/>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dirty="0" smtClean="0"/>
              <a:t>ANA KAVRAMLAR VE DESTEKLEYİCİ UNSURLAR</a:t>
            </a:r>
            <a:endParaRPr lang="tr-TR" sz="2800" dirty="0"/>
          </a:p>
        </p:txBody>
      </p:sp>
      <p:sp>
        <p:nvSpPr>
          <p:cNvPr id="3" name="2 İçerik Yer Tutucusu"/>
          <p:cNvSpPr>
            <a:spLocks noGrp="1"/>
          </p:cNvSpPr>
          <p:nvPr>
            <p:ph idx="1"/>
          </p:nvPr>
        </p:nvSpPr>
        <p:spPr/>
        <p:txBody>
          <a:bodyPr>
            <a:normAutofit/>
          </a:bodyPr>
          <a:lstStyle/>
          <a:p>
            <a:r>
              <a:rPr lang="tr-TR" sz="2800" dirty="0" smtClean="0"/>
              <a:t>Tüm </a:t>
            </a:r>
            <a:r>
              <a:rPr lang="tr-TR" sz="2800" dirty="0" err="1" smtClean="0"/>
              <a:t>GCA’lar</a:t>
            </a:r>
            <a:r>
              <a:rPr lang="tr-TR" sz="2800" dirty="0" smtClean="0"/>
              <a:t>, TGFU (</a:t>
            </a:r>
            <a:r>
              <a:rPr lang="tr-TR" sz="2800" dirty="0" err="1" smtClean="0"/>
              <a:t>Bunker</a:t>
            </a:r>
            <a:r>
              <a:rPr lang="tr-TR" sz="2800" dirty="0" smtClean="0"/>
              <a:t>,</a:t>
            </a:r>
            <a:r>
              <a:rPr lang="tr-TR" sz="2800" dirty="0" err="1" smtClean="0"/>
              <a:t>Thorpe</a:t>
            </a:r>
            <a:r>
              <a:rPr lang="tr-TR" sz="2800" dirty="0" smtClean="0"/>
              <a:t>,1982), TGM (</a:t>
            </a:r>
            <a:r>
              <a:rPr lang="tr-TR" sz="2800" dirty="0" err="1" smtClean="0"/>
              <a:t>Griffin</a:t>
            </a:r>
            <a:r>
              <a:rPr lang="tr-TR" sz="2800" dirty="0" smtClean="0"/>
              <a:t> ve diğerleri,1997), PLAY PRACTİCE (</a:t>
            </a:r>
            <a:r>
              <a:rPr lang="tr-TR" sz="2800" dirty="0" err="1" smtClean="0"/>
              <a:t>Launder</a:t>
            </a:r>
            <a:r>
              <a:rPr lang="tr-TR" sz="2800" dirty="0" smtClean="0"/>
              <a:t>,2001) öğrencilerin oyunu oynamalarını dersin </a:t>
            </a:r>
            <a:r>
              <a:rPr lang="tr-TR" sz="2800" dirty="0" err="1" smtClean="0"/>
              <a:t>organizasyonel</a:t>
            </a:r>
            <a:r>
              <a:rPr lang="tr-TR" sz="2800" dirty="0" smtClean="0"/>
              <a:t> bir özelliği olduğunu savunmaktadırlar.</a:t>
            </a:r>
          </a:p>
          <a:p>
            <a:r>
              <a:rPr lang="tr-TR" sz="2800" dirty="0" smtClean="0"/>
              <a:t>GCA’ </a:t>
            </a:r>
            <a:r>
              <a:rPr lang="tr-TR" sz="2800" dirty="0" err="1" smtClean="0"/>
              <a:t>nın</a:t>
            </a:r>
            <a:r>
              <a:rPr lang="tr-TR" sz="2800" dirty="0" smtClean="0"/>
              <a:t> </a:t>
            </a:r>
            <a:r>
              <a:rPr lang="tr-TR" sz="2800" dirty="0" err="1" smtClean="0"/>
              <a:t>destekleycileri</a:t>
            </a:r>
            <a:r>
              <a:rPr lang="tr-TR" sz="2800" dirty="0" smtClean="0"/>
              <a:t>, oyunun birkaç önemli özelliği olduğunu ki bu özelliklerin taktiksel modeli, tekniksel ve geleneksel modele göre daha üstün kıldığını iddia etmektedirler.</a:t>
            </a:r>
            <a:endParaRPr lang="tr-TR"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dirty="0" smtClean="0"/>
              <a:t>Oyunun Özellikleri;</a:t>
            </a:r>
            <a:endParaRPr lang="tr-TR" sz="2800" dirty="0"/>
          </a:p>
        </p:txBody>
      </p:sp>
      <p:sp>
        <p:nvSpPr>
          <p:cNvPr id="3" name="2 İçerik Yer Tutucusu"/>
          <p:cNvSpPr>
            <a:spLocks noGrp="1"/>
          </p:cNvSpPr>
          <p:nvPr>
            <p:ph idx="1"/>
          </p:nvPr>
        </p:nvSpPr>
        <p:spPr/>
        <p:txBody>
          <a:bodyPr>
            <a:normAutofit/>
          </a:bodyPr>
          <a:lstStyle/>
          <a:p>
            <a:r>
              <a:rPr lang="tr-TR" sz="2800" dirty="0" smtClean="0"/>
              <a:t>1- Oyunlar öğreticileri motive ederler</a:t>
            </a:r>
          </a:p>
          <a:p>
            <a:r>
              <a:rPr lang="tr-TR" sz="2800" dirty="0" smtClean="0"/>
              <a:t>2- Oyunlar arasındaki taktiksel benzerlik, çocukların karar verme becerilerini bir oyundan diğerine aktarmalarına yardımcı olur</a:t>
            </a:r>
          </a:p>
          <a:p>
            <a:r>
              <a:rPr lang="tr-TR" sz="2800" dirty="0" smtClean="0"/>
              <a:t>3- Oyunlar karar verme becerisinin </a:t>
            </a:r>
            <a:r>
              <a:rPr lang="tr-TR" sz="2800" dirty="0" err="1" smtClean="0"/>
              <a:t>gelimesine</a:t>
            </a:r>
            <a:r>
              <a:rPr lang="tr-TR" sz="2800" dirty="0" smtClean="0"/>
              <a:t> yardımcı olur </a:t>
            </a:r>
          </a:p>
          <a:p>
            <a:r>
              <a:rPr lang="tr-TR" sz="2800" dirty="0" smtClean="0"/>
              <a:t>4- Oyunlar karar verenlerin gelişmelerine yardımcı olur ki bu da bir çeşit problem çözme yaklaşımı olarak kabul edilir.</a:t>
            </a:r>
            <a:endParaRPr lang="tr-TR"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dirty="0" smtClean="0"/>
              <a:t>MOTİVASYON</a:t>
            </a:r>
            <a:endParaRPr lang="tr-TR" sz="2800" dirty="0"/>
          </a:p>
        </p:txBody>
      </p:sp>
      <p:sp>
        <p:nvSpPr>
          <p:cNvPr id="3" name="2 İçerik Yer Tutucusu"/>
          <p:cNvSpPr>
            <a:spLocks noGrp="1"/>
          </p:cNvSpPr>
          <p:nvPr>
            <p:ph idx="1"/>
          </p:nvPr>
        </p:nvSpPr>
        <p:spPr/>
        <p:txBody>
          <a:bodyPr>
            <a:normAutofit/>
          </a:bodyPr>
          <a:lstStyle/>
          <a:p>
            <a:r>
              <a:rPr lang="tr-TR" sz="2800" dirty="0" smtClean="0"/>
              <a:t>Oyunların öğrencileri motive etme potansiyelinin  fark edilmesiyle, </a:t>
            </a:r>
            <a:r>
              <a:rPr lang="tr-TR" sz="2800" dirty="0" err="1" smtClean="0"/>
              <a:t>Bunker</a:t>
            </a:r>
            <a:r>
              <a:rPr lang="tr-TR" sz="2800" dirty="0" smtClean="0"/>
              <a:t> ve </a:t>
            </a:r>
            <a:r>
              <a:rPr lang="tr-TR" sz="2800" dirty="0" err="1" smtClean="0"/>
              <a:t>Thorpe</a:t>
            </a:r>
            <a:r>
              <a:rPr lang="tr-TR" sz="2800" dirty="0" smtClean="0"/>
              <a:t> (1982), oyun oynamanın dersin merkezini oluşturduğunu öne sürdüler.</a:t>
            </a:r>
          </a:p>
          <a:p>
            <a:r>
              <a:rPr lang="tr-TR" sz="2800" dirty="0" smtClean="0"/>
              <a:t>Çocuklar oyun içine dahil edildiklerinde, amacı ve iyi tekniği takdir etmektedirler ve bu yüzden oynarken de daha fazla motive olurlar (</a:t>
            </a:r>
            <a:r>
              <a:rPr lang="tr-TR" sz="2800" dirty="0" err="1" smtClean="0"/>
              <a:t>Bunker</a:t>
            </a:r>
            <a:r>
              <a:rPr lang="tr-TR" sz="2800" dirty="0" smtClean="0"/>
              <a:t> ve </a:t>
            </a:r>
            <a:r>
              <a:rPr lang="tr-TR" sz="2800" dirty="0" err="1" smtClean="0"/>
              <a:t>Thorpe</a:t>
            </a:r>
            <a:r>
              <a:rPr lang="tr-TR" sz="2800" dirty="0" smtClean="0"/>
              <a:t>, 1982). </a:t>
            </a:r>
            <a:endParaRPr lang="tr-TR"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dirty="0" smtClean="0"/>
              <a:t>TRANSFER</a:t>
            </a:r>
            <a:endParaRPr lang="tr-TR" sz="2800" dirty="0"/>
          </a:p>
        </p:txBody>
      </p:sp>
      <p:sp>
        <p:nvSpPr>
          <p:cNvPr id="3" name="2 İçerik Yer Tutucusu"/>
          <p:cNvSpPr>
            <a:spLocks noGrp="1"/>
          </p:cNvSpPr>
          <p:nvPr>
            <p:ph idx="1"/>
          </p:nvPr>
        </p:nvSpPr>
        <p:spPr/>
        <p:txBody>
          <a:bodyPr>
            <a:normAutofit/>
          </a:bodyPr>
          <a:lstStyle/>
          <a:p>
            <a:r>
              <a:rPr lang="tr-TR" sz="2800" dirty="0" err="1" smtClean="0"/>
              <a:t>Piggot</a:t>
            </a:r>
            <a:r>
              <a:rPr lang="tr-TR" sz="2800" dirty="0" smtClean="0"/>
              <a:t> (1982) birkaç içerik içinde karşılıklı olarak hareket modellerinin (motor programları) yerine getirilmesini şema teorisi terimiyle tutarlılık gösterdiğini ileri sürmüştür ve böylece, becerinin transfer edilebileceği görüşünü desteklemiştir.</a:t>
            </a:r>
          </a:p>
          <a:p>
            <a:r>
              <a:rPr lang="tr-TR" sz="2800" dirty="0" smtClean="0"/>
              <a:t>Bir oyundaki daha ileri taktik ve kuralları anlamak, bir başka oyunda anlama ve uygulamanın bir araya gelmesini sağlamaktadır.</a:t>
            </a:r>
            <a:endParaRPr lang="tr-TR"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dirty="0" smtClean="0"/>
              <a:t>KARAR VERME</a:t>
            </a:r>
            <a:endParaRPr lang="tr-TR" sz="2800" dirty="0"/>
          </a:p>
        </p:txBody>
      </p:sp>
      <p:sp>
        <p:nvSpPr>
          <p:cNvPr id="3" name="2 İçerik Yer Tutucusu"/>
          <p:cNvSpPr>
            <a:spLocks noGrp="1"/>
          </p:cNvSpPr>
          <p:nvPr>
            <p:ph idx="1"/>
          </p:nvPr>
        </p:nvSpPr>
        <p:spPr/>
        <p:txBody>
          <a:bodyPr>
            <a:normAutofit/>
          </a:bodyPr>
          <a:lstStyle/>
          <a:p>
            <a:r>
              <a:rPr lang="tr-TR" sz="2800" dirty="0" smtClean="0"/>
              <a:t>Bilişsel psikolojiyle ilgilenen araştırmacılar uzman ve acemi bilişsel bilgi arasındaki farkı ortaya çıkarmak için, bilgi işleme çerçeve planını kullanmışlardır.</a:t>
            </a:r>
          </a:p>
          <a:p>
            <a:r>
              <a:rPr lang="tr-TR" sz="2800" dirty="0" smtClean="0"/>
              <a:t>Uzmanların acemilere göre üstünlük sağladığını şunlara bağlı kalmak şartıyla ileri sürmektedir;</a:t>
            </a:r>
          </a:p>
          <a:p>
            <a:r>
              <a:rPr lang="tr-TR" sz="2800" dirty="0" smtClean="0"/>
              <a:t>A- bildirimsel ve yöntemsel bilginin yapısı ve organizasyonu</a:t>
            </a:r>
          </a:p>
          <a:p>
            <a:r>
              <a:rPr lang="tr-TR" sz="2800" dirty="0" smtClean="0"/>
              <a:t>B- karar verme</a:t>
            </a:r>
          </a:p>
          <a:p>
            <a:endParaRPr lang="tr-TR"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71480"/>
            <a:ext cx="8229600" cy="5554683"/>
          </a:xfrm>
        </p:spPr>
        <p:txBody>
          <a:bodyPr>
            <a:normAutofit/>
          </a:bodyPr>
          <a:lstStyle/>
          <a:p>
            <a:r>
              <a:rPr lang="tr-TR" sz="2800" dirty="0" smtClean="0"/>
              <a:t>C- model tanıma</a:t>
            </a:r>
          </a:p>
          <a:p>
            <a:r>
              <a:rPr lang="tr-TR" sz="2800" dirty="0" smtClean="0"/>
              <a:t>D- oyun olaylarını önceden tahmin etme</a:t>
            </a:r>
          </a:p>
          <a:p>
            <a:r>
              <a:rPr lang="tr-TR" sz="2800" dirty="0" smtClean="0"/>
              <a:t>E- görsel araştırma ve ipucu seçimi</a:t>
            </a:r>
          </a:p>
          <a:p>
            <a:r>
              <a:rPr lang="tr-TR" sz="2800" dirty="0" smtClean="0"/>
              <a:t>F- oyun ortamından bilgi çıkarımı</a:t>
            </a:r>
          </a:p>
          <a:p>
            <a:r>
              <a:rPr lang="tr-TR" sz="2800" dirty="0" smtClean="0"/>
              <a:t>G- kısa ve uzak erimli bellekten bilgi çıkarımı</a:t>
            </a:r>
          </a:p>
          <a:p>
            <a:r>
              <a:rPr lang="tr-TR" sz="2800" dirty="0" smtClean="0"/>
              <a:t>H- bilgi işleminin hızı</a:t>
            </a:r>
            <a:endParaRPr lang="tr-TR"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dirty="0" smtClean="0"/>
              <a:t>KARAR VERİCİLERİN GELİŞİMİ</a:t>
            </a:r>
            <a:endParaRPr lang="tr-TR" sz="2800" dirty="0"/>
          </a:p>
        </p:txBody>
      </p:sp>
      <p:sp>
        <p:nvSpPr>
          <p:cNvPr id="3" name="2 İçerik Yer Tutucusu"/>
          <p:cNvSpPr>
            <a:spLocks noGrp="1"/>
          </p:cNvSpPr>
          <p:nvPr>
            <p:ph idx="1"/>
          </p:nvPr>
        </p:nvSpPr>
        <p:spPr>
          <a:xfrm>
            <a:off x="500034" y="2571744"/>
            <a:ext cx="8229600" cy="2643206"/>
          </a:xfrm>
        </p:spPr>
        <p:txBody>
          <a:bodyPr>
            <a:normAutofit/>
          </a:bodyPr>
          <a:lstStyle/>
          <a:p>
            <a:r>
              <a:rPr lang="tr-TR" sz="2800" dirty="0" smtClean="0"/>
              <a:t>Öğretmen veya koçun karar verme aşamasında kontrolünün olduğu teknik yaklaşımla karşılaştırıldığında, GCA öğrencilerinin karar verici olarak rol almaları için problem  çözmeyi kullanmaları gerektiğini savunmaktadır. </a:t>
            </a:r>
            <a:endParaRPr lang="tr-TR"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714489"/>
            <a:ext cx="8229600" cy="3143272"/>
          </a:xfrm>
        </p:spPr>
        <p:txBody>
          <a:bodyPr>
            <a:normAutofit/>
          </a:bodyPr>
          <a:lstStyle/>
          <a:p>
            <a:r>
              <a:rPr lang="tr-TR" sz="2800" dirty="0" smtClean="0"/>
              <a:t>Öğrencilerin başlangıçta sahip oldukları bilgileri anlamak, öğretmene anlamlı görevler yapılandırmasında yardımcı olmaktadır ki bu görevler, öğrencinin ortamı yorumlamasını ve kendi bakış açısıyla tepki vermesini gerektirmektedir.</a:t>
            </a:r>
            <a:endParaRPr lang="tr-TR"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dirty="0" smtClean="0"/>
              <a:t>ÖNEMLİ BULGULAR</a:t>
            </a:r>
            <a:endParaRPr lang="tr-TR" sz="2800" dirty="0"/>
          </a:p>
        </p:txBody>
      </p:sp>
      <p:sp>
        <p:nvSpPr>
          <p:cNvPr id="3" name="2 İçerik Yer Tutucusu"/>
          <p:cNvSpPr>
            <a:spLocks noGrp="1"/>
          </p:cNvSpPr>
          <p:nvPr>
            <p:ph idx="1"/>
          </p:nvPr>
        </p:nvSpPr>
        <p:spPr>
          <a:xfrm>
            <a:off x="428596" y="2000240"/>
            <a:ext cx="8229600" cy="3829064"/>
          </a:xfrm>
        </p:spPr>
        <p:txBody>
          <a:bodyPr>
            <a:normAutofit/>
          </a:bodyPr>
          <a:lstStyle/>
          <a:p>
            <a:r>
              <a:rPr lang="tr-TR" sz="2800" dirty="0" smtClean="0"/>
              <a:t>GCA üzerine yapılan eski çalışmaların çoğu teknik ve taktiksel yaklaşımların oyun eğitimi üzerine karşılaştırmalı analizini içermekteydi. Bu çalışmalar doğal ortamda yapılmaktaydı ve TGFU veya TGM yaklaşımını kullanmak için eğitilmiş eğitimciler tarafından çoğunluk olarak ilköğretim öğrencilerini kapsamaktaydı.</a:t>
            </a:r>
            <a:endParaRPr lang="tr-TR" sz="2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dirty="0" smtClean="0"/>
              <a:t>ÖZET</a:t>
            </a:r>
            <a:endParaRPr lang="tr-TR" sz="2800" dirty="0"/>
          </a:p>
        </p:txBody>
      </p:sp>
      <p:sp>
        <p:nvSpPr>
          <p:cNvPr id="3" name="2 İçerik Yer Tutucusu"/>
          <p:cNvSpPr>
            <a:spLocks noGrp="1"/>
          </p:cNvSpPr>
          <p:nvPr>
            <p:ph idx="1"/>
          </p:nvPr>
        </p:nvSpPr>
        <p:spPr/>
        <p:txBody>
          <a:bodyPr>
            <a:normAutofit/>
          </a:bodyPr>
          <a:lstStyle/>
          <a:p>
            <a:r>
              <a:rPr lang="tr-TR" sz="2800" dirty="0" smtClean="0"/>
              <a:t>İçerik, eğitsel materyal ve metot, eğitmen ve ortam farklılıkları teknik metotların taktik metotlara göre üstün olduğunu ispatlamayı güçleştiriyor. Yine de bazı araştırmalar, </a:t>
            </a:r>
            <a:r>
              <a:rPr lang="tr-TR" sz="2800" dirty="0" err="1" smtClean="0"/>
              <a:t>GCA’lar</a:t>
            </a:r>
            <a:r>
              <a:rPr lang="tr-TR" sz="2800" dirty="0" smtClean="0"/>
              <a:t> oyun içi becerileri ve doğru harekete karar verip gerçekleştirmeyi, oyuna katılımı geliştiriyor. Önemli olan hangi model diğerinden daha iyidir diye düşünmek yerine, taktik öğretme ve öğrenmeye katkı veren yöntemi </a:t>
            </a:r>
            <a:r>
              <a:rPr lang="tr-TR" sz="2800" dirty="0" err="1" smtClean="0"/>
              <a:t>anlmaktır</a:t>
            </a:r>
            <a:r>
              <a:rPr lang="tr-TR" sz="2800" dirty="0" smtClean="0"/>
              <a:t>.</a:t>
            </a:r>
            <a:endParaRPr lang="tr-TR"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642919"/>
            <a:ext cx="7772400" cy="642941"/>
          </a:xfrm>
        </p:spPr>
        <p:txBody>
          <a:bodyPr>
            <a:normAutofit/>
          </a:bodyPr>
          <a:lstStyle/>
          <a:p>
            <a:r>
              <a:rPr lang="tr-TR" sz="2400" dirty="0" smtClean="0"/>
              <a:t>GCA’ NIN TARİHSEL PERSPEKTİFİ</a:t>
            </a:r>
            <a:endParaRPr lang="tr-TR" sz="2400" dirty="0"/>
          </a:p>
        </p:txBody>
      </p:sp>
      <p:sp>
        <p:nvSpPr>
          <p:cNvPr id="3" name="2 Alt Başlık"/>
          <p:cNvSpPr>
            <a:spLocks noGrp="1"/>
          </p:cNvSpPr>
          <p:nvPr>
            <p:ph type="subTitle" idx="1"/>
          </p:nvPr>
        </p:nvSpPr>
        <p:spPr>
          <a:xfrm>
            <a:off x="687716" y="1857364"/>
            <a:ext cx="7884812" cy="4000528"/>
          </a:xfrm>
        </p:spPr>
        <p:txBody>
          <a:bodyPr>
            <a:normAutofit lnSpcReduction="10000"/>
          </a:bodyPr>
          <a:lstStyle/>
          <a:p>
            <a:r>
              <a:rPr lang="tr-TR" dirty="0" smtClean="0">
                <a:solidFill>
                  <a:schemeClr val="tx1"/>
                </a:solidFill>
                <a:effectLst>
                  <a:outerShdw blurRad="38100" dist="38100" dir="2700000" algn="tl">
                    <a:srgbClr val="000000">
                      <a:alpha val="43137"/>
                    </a:srgbClr>
                  </a:outerShdw>
                </a:effectLst>
              </a:rPr>
              <a:t>Rekabetçi sporun 1900’lü yılların ortalarında artması, oyunların özellikle lise yıllarındaki, beden eğitimi dersi müfredatına eklenmesine neden olmuştur.</a:t>
            </a:r>
          </a:p>
          <a:p>
            <a:r>
              <a:rPr lang="tr-TR" dirty="0" smtClean="0">
                <a:solidFill>
                  <a:schemeClr val="tx1"/>
                </a:solidFill>
                <a:effectLst>
                  <a:outerShdw blurRad="38100" dist="38100" dir="2700000" algn="tl">
                    <a:srgbClr val="000000">
                      <a:alpha val="43137"/>
                    </a:srgbClr>
                  </a:outerShdw>
                </a:effectLst>
              </a:rPr>
              <a:t>Oyunun kurallarının ve kendisinin öğretiminden önce beceri edinimi üstünde odaklanan teknik veya beceri odaklı yaklaşım beden eğitimi öğretmenleri ve spor koçları tarafından en fazla kullanılan yaklaşım olma özelliğini korumaktadır.</a:t>
            </a:r>
            <a:endParaRPr lang="tr-TR" dirty="0">
              <a:solidFill>
                <a:schemeClr val="tx1"/>
              </a:solidFill>
              <a:effectLst>
                <a:outerShdw blurRad="38100" dist="38100" dir="2700000" algn="tl">
                  <a:srgbClr val="000000">
                    <a:alpha val="43137"/>
                  </a:srgbClr>
                </a:outerShdw>
              </a:effectLst>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dirty="0" smtClean="0"/>
              <a:t>GCA’ LER KONUSUNDA DÜŞÜNÜLENLER</a:t>
            </a:r>
            <a:endParaRPr lang="tr-TR" sz="2800" dirty="0"/>
          </a:p>
        </p:txBody>
      </p:sp>
      <p:sp>
        <p:nvSpPr>
          <p:cNvPr id="3" name="2 İçerik Yer Tutucusu"/>
          <p:cNvSpPr>
            <a:spLocks noGrp="1"/>
          </p:cNvSpPr>
          <p:nvPr>
            <p:ph idx="1"/>
          </p:nvPr>
        </p:nvSpPr>
        <p:spPr/>
        <p:txBody>
          <a:bodyPr>
            <a:normAutofit/>
          </a:bodyPr>
          <a:lstStyle/>
          <a:p>
            <a:r>
              <a:rPr lang="tr-TR" sz="2800" dirty="0" smtClean="0"/>
              <a:t>Beden eğitimi öğretmenleri </a:t>
            </a:r>
            <a:r>
              <a:rPr lang="tr-TR" sz="2800" dirty="0" err="1" smtClean="0"/>
              <a:t>GCA’lere</a:t>
            </a:r>
            <a:r>
              <a:rPr lang="tr-TR" sz="2800" dirty="0" smtClean="0"/>
              <a:t> başlangıçta şüpheli yaklaşımlar ve konu hakkındaki eksik pedagoji bilgileri işlerini güçleştirmiş. GCA üzerine deneyim kazandıkça tutumları olumlu yönde değişmiş. Öğretmenler öğrencilerin performansını takip etme ve değerlendirmeye daha çok zaman kaldığını ve GCA planlamak ve uygulamak konusunda kendilerine daha çok güvendiklerini söylüyorlar.</a:t>
            </a:r>
            <a:endParaRPr lang="tr-TR"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42910" y="1928802"/>
            <a:ext cx="8229600" cy="3500462"/>
          </a:xfrm>
        </p:spPr>
        <p:txBody>
          <a:bodyPr>
            <a:normAutofit/>
          </a:bodyPr>
          <a:lstStyle/>
          <a:p>
            <a:r>
              <a:rPr lang="tr-TR" sz="2800" dirty="0" smtClean="0"/>
              <a:t>Öğrencilerin GCA ile ilgili görüşleri öğretmenlerin GCA deneyimi öncesi ya da sonrasında kendi bakış açıları ile rapor ettikleri görüşlerdir.</a:t>
            </a:r>
          </a:p>
          <a:p>
            <a:r>
              <a:rPr lang="tr-TR" sz="2800" dirty="0" smtClean="0"/>
              <a:t>Öğretmenlere göre </a:t>
            </a:r>
            <a:r>
              <a:rPr lang="tr-TR" sz="2800" dirty="0" err="1" smtClean="0"/>
              <a:t>GCA’ler</a:t>
            </a:r>
            <a:r>
              <a:rPr lang="tr-TR" sz="2800" dirty="0" smtClean="0"/>
              <a:t> öğrencilerin beden eğitimi dersine karşıda pozitif bir tutum sergilediklerini , oyunlara katılım arttığını ortaya koymuştur.</a:t>
            </a:r>
            <a:endParaRPr lang="tr-TR" sz="2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l"/>
            <a:r>
              <a:rPr lang="tr-TR" sz="2800" dirty="0" smtClean="0"/>
              <a:t>Sonuç olarak ;</a:t>
            </a:r>
            <a:endParaRPr lang="tr-TR" sz="2800" dirty="0"/>
          </a:p>
        </p:txBody>
      </p:sp>
      <p:sp>
        <p:nvSpPr>
          <p:cNvPr id="3" name="2 İçerik Yer Tutucusu"/>
          <p:cNvSpPr>
            <a:spLocks noGrp="1"/>
          </p:cNvSpPr>
          <p:nvPr>
            <p:ph idx="1"/>
          </p:nvPr>
        </p:nvSpPr>
        <p:spPr>
          <a:xfrm>
            <a:off x="428596" y="1571612"/>
            <a:ext cx="8229600" cy="4911741"/>
          </a:xfrm>
        </p:spPr>
        <p:txBody>
          <a:bodyPr>
            <a:normAutofit lnSpcReduction="10000"/>
          </a:bodyPr>
          <a:lstStyle/>
          <a:p>
            <a:r>
              <a:rPr lang="tr-TR" sz="2800" dirty="0" smtClean="0"/>
              <a:t>Muhtemelen öğretmen ve öğrencilerin </a:t>
            </a:r>
            <a:r>
              <a:rPr lang="tr-TR" sz="2800" dirty="0" err="1" smtClean="0"/>
              <a:t>GCA’lere</a:t>
            </a:r>
            <a:r>
              <a:rPr lang="tr-TR" sz="2800" dirty="0" smtClean="0"/>
              <a:t> verdikleri olumlu tepkilerden daha önemlisi değişim sürecini ve özellikle öğretmenlerin bilgi ve uygulamalarındaki değişimi anlamak ve yorumlamak olsa gerek. </a:t>
            </a:r>
          </a:p>
          <a:p>
            <a:r>
              <a:rPr lang="tr-TR" sz="2800" dirty="0" smtClean="0"/>
              <a:t>Hangi yönlerden yeni bir bakış açısı neyi nasıl hangi durumda öğrendiğimizi değiştirebilir? Öğrencilerin ihtiyaçlarını karşılayacak gerekli donanıma sahip olmak için öğretmenler oyun eğitimi üzerine her çeşit eğitim yaklaşımından, geleneksel olanından da çağdaş olanından da haberdar olmalıdır.</a:t>
            </a:r>
            <a:endParaRPr lang="tr-TR" sz="2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71472" y="5286388"/>
            <a:ext cx="8229600" cy="1143000"/>
          </a:xfrm>
        </p:spPr>
        <p:txBody>
          <a:bodyPr>
            <a:normAutofit/>
          </a:bodyPr>
          <a:lstStyle/>
          <a:p>
            <a:r>
              <a:rPr lang="tr-TR" sz="3200" dirty="0" smtClean="0"/>
              <a:t>DİNLEDİĞİNİZ İÇİN </a:t>
            </a:r>
            <a:r>
              <a:rPr lang="tr-TR" sz="3200" smtClean="0"/>
              <a:t>TEŞEKKÜR EDERİM…</a:t>
            </a:r>
            <a:endParaRPr lang="tr-TR"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483245"/>
          </a:xfrm>
        </p:spPr>
        <p:txBody>
          <a:bodyPr>
            <a:normAutofit/>
          </a:bodyPr>
          <a:lstStyle/>
          <a:p>
            <a:r>
              <a:rPr lang="tr-TR" sz="2800" dirty="0" err="1" smtClean="0"/>
              <a:t>Bunker</a:t>
            </a:r>
            <a:r>
              <a:rPr lang="tr-TR" sz="2800" dirty="0" smtClean="0"/>
              <a:t>, </a:t>
            </a:r>
            <a:r>
              <a:rPr lang="tr-TR" sz="2800" dirty="0" err="1" smtClean="0"/>
              <a:t>Thorpe</a:t>
            </a:r>
            <a:r>
              <a:rPr lang="tr-TR" sz="2800" dirty="0" smtClean="0"/>
              <a:t> ve </a:t>
            </a:r>
            <a:r>
              <a:rPr lang="tr-TR" sz="2800" dirty="0" err="1" smtClean="0"/>
              <a:t>Almond</a:t>
            </a:r>
            <a:r>
              <a:rPr lang="tr-TR" sz="2800" dirty="0" smtClean="0"/>
              <a:t> (1982) oyun eğitimiyle ilgili olan teknik yaklaşımları ortaya koyarak, 1960’lı yıllarda beden eğitimi disiplinin gelişmesiyle ilişkilendirmektedirler.</a:t>
            </a:r>
          </a:p>
          <a:p>
            <a:r>
              <a:rPr lang="tr-TR" sz="2800" dirty="0" smtClean="0"/>
              <a:t>Çocukların </a:t>
            </a:r>
            <a:r>
              <a:rPr lang="tr-TR" sz="2800" dirty="0" err="1" smtClean="0"/>
              <a:t>psikomotor</a:t>
            </a:r>
            <a:r>
              <a:rPr lang="tr-TR" sz="2800" dirty="0" smtClean="0"/>
              <a:t> becerilerinin artmasında oyunun kullanılabilir olma nosyonu, </a:t>
            </a:r>
            <a:r>
              <a:rPr lang="tr-TR" sz="2800" dirty="0" err="1" smtClean="0"/>
              <a:t>Maulden</a:t>
            </a:r>
            <a:r>
              <a:rPr lang="tr-TR" sz="2800" dirty="0" smtClean="0"/>
              <a:t> ve </a:t>
            </a:r>
            <a:r>
              <a:rPr lang="tr-TR" sz="2800" dirty="0" err="1" smtClean="0"/>
              <a:t>Redfern</a:t>
            </a:r>
            <a:r>
              <a:rPr lang="tr-TR" sz="2800" dirty="0" smtClean="0"/>
              <a:t> tarafından (1969);</a:t>
            </a:r>
          </a:p>
          <a:p>
            <a:pPr lvl="1"/>
            <a:r>
              <a:rPr lang="tr-TR" sz="2400" dirty="0" smtClean="0"/>
              <a:t>Oyun Öğretimi: İlköğretim Okulları İçin Yeni Bir Yaklaşım adlı taslak kitaplarında ilk kez sunulmuştur.</a:t>
            </a:r>
          </a:p>
          <a:p>
            <a:pPr lvl="1"/>
            <a:r>
              <a:rPr lang="tr-TR" sz="2400" dirty="0" smtClean="0"/>
              <a:t>Ayrıca </a:t>
            </a:r>
            <a:r>
              <a:rPr lang="tr-TR" sz="2400" dirty="0" err="1" smtClean="0"/>
              <a:t>Maulden</a:t>
            </a:r>
            <a:r>
              <a:rPr lang="tr-TR" sz="2400" dirty="0" smtClean="0"/>
              <a:t> ve </a:t>
            </a:r>
            <a:r>
              <a:rPr lang="tr-TR" sz="2400" dirty="0" err="1" smtClean="0"/>
              <a:t>Redfern</a:t>
            </a:r>
            <a:r>
              <a:rPr lang="tr-TR" sz="2400" dirty="0" smtClean="0"/>
              <a:t>, oyunların tüm çocuklara eğitim fırsatları yaratması koşuluyla ilköğretim müfredat programına dahil edilmesini savunmuşlardır. </a:t>
            </a:r>
            <a:endParaRPr lang="tr-TR"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14356"/>
            <a:ext cx="8229600" cy="5411807"/>
          </a:xfrm>
        </p:spPr>
        <p:txBody>
          <a:bodyPr>
            <a:normAutofit/>
          </a:bodyPr>
          <a:lstStyle/>
          <a:p>
            <a:r>
              <a:rPr lang="tr-TR" sz="2800" dirty="0" smtClean="0"/>
              <a:t>Gelişimsel bakış açısı ve hareket eğitimi yaklaşımına (</a:t>
            </a:r>
            <a:r>
              <a:rPr lang="tr-TR" sz="2800" dirty="0" err="1" smtClean="0"/>
              <a:t>Laban</a:t>
            </a:r>
            <a:r>
              <a:rPr lang="tr-TR" sz="2800" dirty="0" smtClean="0"/>
              <a:t>, 1963) bağlı olarak, </a:t>
            </a:r>
            <a:r>
              <a:rPr lang="tr-TR" sz="2800" dirty="0" err="1" smtClean="0"/>
              <a:t>Maulden</a:t>
            </a:r>
            <a:r>
              <a:rPr lang="tr-TR" sz="2800" dirty="0" smtClean="0"/>
              <a:t> ve </a:t>
            </a:r>
            <a:r>
              <a:rPr lang="tr-TR" sz="2800" dirty="0" err="1" smtClean="0"/>
              <a:t>Redfern</a:t>
            </a:r>
            <a:r>
              <a:rPr lang="tr-TR" sz="2800" dirty="0" smtClean="0"/>
              <a:t> (1969) oyunların fiziksel özelliklerinin yanında sosyal, ahlaki ve entelektüel bileşenlerinin de öğretilmesi gerektiğini vurgulamışlardır.</a:t>
            </a:r>
          </a:p>
          <a:p>
            <a:r>
              <a:rPr lang="tr-TR" sz="2800" dirty="0" err="1" smtClean="0"/>
              <a:t>Maulden</a:t>
            </a:r>
            <a:r>
              <a:rPr lang="tr-TR" sz="2800" dirty="0" smtClean="0"/>
              <a:t> ve </a:t>
            </a:r>
            <a:r>
              <a:rPr lang="tr-TR" sz="2800" dirty="0" err="1" smtClean="0"/>
              <a:t>Redferne</a:t>
            </a:r>
            <a:r>
              <a:rPr lang="tr-TR" sz="2800" dirty="0" smtClean="0"/>
              <a:t>’ e göre;</a:t>
            </a:r>
          </a:p>
          <a:p>
            <a:pPr lvl="1"/>
            <a:r>
              <a:rPr lang="tr-TR" sz="2400" dirty="0" smtClean="0"/>
              <a:t>-oyunlarda  beceri gelişimini sağlayan gelişim aşamaları</a:t>
            </a:r>
          </a:p>
          <a:p>
            <a:pPr lvl="1"/>
            <a:r>
              <a:rPr lang="tr-TR" sz="2400" dirty="0" smtClean="0"/>
              <a:t>-taktiksel durumların altını çizecek oyunsal durumlar aracılığıyla  problem çözme yaklaşımının kullanılması </a:t>
            </a:r>
          </a:p>
          <a:p>
            <a:pPr lvl="1"/>
            <a:r>
              <a:rPr lang="tr-TR" sz="2400" dirty="0" smtClean="0"/>
              <a:t>-genel kurgulara göre becerilerin gruplandırılması</a:t>
            </a:r>
          </a:p>
          <a:p>
            <a:pPr lvl="1"/>
            <a:r>
              <a:rPr lang="tr-TR" sz="2400" dirty="0" smtClean="0"/>
              <a:t>-oyunları kategorilere koyma</a:t>
            </a:r>
          </a:p>
          <a:p>
            <a:pPr lvl="1"/>
            <a:r>
              <a:rPr lang="tr-TR" sz="2400" dirty="0" smtClean="0"/>
              <a:t>-çocuklara seçme hakkı verme ve oyun üretebilme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428604"/>
            <a:ext cx="8229600" cy="928694"/>
          </a:xfrm>
        </p:spPr>
        <p:txBody>
          <a:bodyPr>
            <a:normAutofit fontScale="90000"/>
          </a:bodyPr>
          <a:lstStyle/>
          <a:p>
            <a:pPr algn="l"/>
            <a:r>
              <a:rPr lang="tr-TR" sz="2800" dirty="0" err="1" smtClean="0"/>
              <a:t>Bunker</a:t>
            </a:r>
            <a:r>
              <a:rPr lang="tr-TR" sz="2800" dirty="0" smtClean="0"/>
              <a:t> ve </a:t>
            </a:r>
            <a:r>
              <a:rPr lang="tr-TR" sz="2800" dirty="0" err="1" smtClean="0"/>
              <a:t>Thorpe</a:t>
            </a:r>
            <a:r>
              <a:rPr lang="tr-TR" sz="2800" dirty="0" smtClean="0"/>
              <a:t>  (1982/1983/1986)           “OYUN EĞİTİMİ” (TGFU) adı altında oyun ve çocuk merkezli bir çerçeve planı oluşturdular.</a:t>
            </a:r>
            <a:endParaRPr lang="tr-TR" sz="2800" dirty="0"/>
          </a:p>
        </p:txBody>
      </p:sp>
      <p:sp>
        <p:nvSpPr>
          <p:cNvPr id="3" name="2 İçerik Yer Tutucusu"/>
          <p:cNvSpPr>
            <a:spLocks noGrp="1"/>
          </p:cNvSpPr>
          <p:nvPr>
            <p:ph idx="1"/>
          </p:nvPr>
        </p:nvSpPr>
        <p:spPr>
          <a:xfrm>
            <a:off x="457200" y="1500174"/>
            <a:ext cx="8229600" cy="5072098"/>
          </a:xfrm>
        </p:spPr>
        <p:txBody>
          <a:bodyPr>
            <a:normAutofit fontScale="92500" lnSpcReduction="10000"/>
          </a:bodyPr>
          <a:lstStyle/>
          <a:p>
            <a:r>
              <a:rPr lang="tr-TR" sz="2800" dirty="0" smtClean="0"/>
              <a:t>Bu çerçeve planı;</a:t>
            </a:r>
          </a:p>
          <a:p>
            <a:r>
              <a:rPr lang="tr-TR" sz="2800" dirty="0" smtClean="0"/>
              <a:t>-oyun şekilleri- gelişmeye yönelik farklı oyunların kullanılması</a:t>
            </a:r>
          </a:p>
          <a:p>
            <a:r>
              <a:rPr lang="tr-TR" sz="2800" dirty="0" smtClean="0"/>
              <a:t>-oyundan zevk alma- çocukların oyun kurallarının oyunları nasıl şekillendirdiğini anlamaları için kuralların kullanılması</a:t>
            </a:r>
          </a:p>
          <a:p>
            <a:r>
              <a:rPr lang="tr-TR" sz="2800" dirty="0" smtClean="0"/>
              <a:t>- taktik </a:t>
            </a:r>
            <a:r>
              <a:rPr lang="tr-TR" sz="2800" dirty="0" err="1" smtClean="0"/>
              <a:t>farkındalığı</a:t>
            </a:r>
            <a:endParaRPr lang="tr-TR" sz="2800" dirty="0" smtClean="0"/>
          </a:p>
          <a:p>
            <a:r>
              <a:rPr lang="tr-TR" sz="2800" dirty="0" smtClean="0"/>
              <a:t>- karar verme- çocukların “ne yapacaklarını” anlayabilmelerini sağlama</a:t>
            </a:r>
          </a:p>
          <a:p>
            <a:r>
              <a:rPr lang="tr-TR" sz="2800" dirty="0" smtClean="0"/>
              <a:t>-beceriyi sergileme- oyun ortamında gerekli hareketleri yerine getirme</a:t>
            </a:r>
          </a:p>
          <a:p>
            <a:r>
              <a:rPr lang="tr-TR" sz="2800" dirty="0" smtClean="0"/>
              <a:t>- performans- “gözlenen sonuç”</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dirty="0" err="1" smtClean="0"/>
              <a:t>Thorpe</a:t>
            </a:r>
            <a:r>
              <a:rPr lang="tr-TR" sz="2800" dirty="0" smtClean="0"/>
              <a:t> ve diğerleri (1984) TGFU modelini;</a:t>
            </a:r>
            <a:endParaRPr lang="tr-TR" sz="2800" dirty="0"/>
          </a:p>
        </p:txBody>
      </p:sp>
      <p:sp>
        <p:nvSpPr>
          <p:cNvPr id="3" name="2 İçerik Yer Tutucusu"/>
          <p:cNvSpPr>
            <a:spLocks noGrp="1"/>
          </p:cNvSpPr>
          <p:nvPr>
            <p:ph idx="1"/>
          </p:nvPr>
        </p:nvSpPr>
        <p:spPr/>
        <p:txBody>
          <a:bodyPr>
            <a:normAutofit lnSpcReduction="10000"/>
          </a:bodyPr>
          <a:lstStyle/>
          <a:p>
            <a:r>
              <a:rPr lang="tr-TR" sz="2800" dirty="0" smtClean="0"/>
              <a:t>Örnekleme</a:t>
            </a:r>
          </a:p>
          <a:p>
            <a:r>
              <a:rPr lang="tr-TR" sz="2800" dirty="0" smtClean="0"/>
              <a:t>Değiştirme-Simgeleme</a:t>
            </a:r>
          </a:p>
          <a:p>
            <a:r>
              <a:rPr lang="tr-TR" sz="2800" dirty="0" smtClean="0"/>
              <a:t>Değiştirme-Abartma</a:t>
            </a:r>
          </a:p>
          <a:p>
            <a:r>
              <a:rPr lang="tr-TR" sz="2800" dirty="0" smtClean="0"/>
              <a:t>Taktiksel zorluk ekleyerek genişletmişlerdir.</a:t>
            </a:r>
          </a:p>
          <a:p>
            <a:endParaRPr lang="tr-TR" sz="2800" dirty="0" smtClean="0"/>
          </a:p>
          <a:p>
            <a:pPr>
              <a:buNone/>
            </a:pPr>
            <a:r>
              <a:rPr lang="tr-TR" sz="2800" dirty="0" smtClean="0"/>
              <a:t> Bu prensiplerin amacı;</a:t>
            </a:r>
          </a:p>
          <a:p>
            <a:pPr>
              <a:buNone/>
            </a:pPr>
            <a:r>
              <a:rPr lang="tr-TR" sz="2800" dirty="0" smtClean="0"/>
              <a:t>	Öğretmenlerin gelişmeye uygun oyunlar tasarlayabilmeleriydi. Çünkü birçok öğretmen anlayış açısından zorluk yaşıyorlardı ve oyunlarda değişiklik ya da canlandırma yapamıyorlardı.</a:t>
            </a:r>
            <a:endParaRPr lang="tr-TR"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1714488"/>
            <a:ext cx="8229600" cy="3571900"/>
          </a:xfrm>
        </p:spPr>
        <p:txBody>
          <a:bodyPr>
            <a:normAutofit/>
          </a:bodyPr>
          <a:lstStyle/>
          <a:p>
            <a:endParaRPr lang="tr-TR" sz="2800" dirty="0" smtClean="0"/>
          </a:p>
          <a:p>
            <a:pPr>
              <a:buNone/>
            </a:pPr>
            <a:r>
              <a:rPr lang="tr-TR" sz="2800" dirty="0" smtClean="0"/>
              <a:t>	</a:t>
            </a:r>
            <a:r>
              <a:rPr lang="tr-TR" sz="2800" dirty="0" err="1" smtClean="0"/>
              <a:t>Orjinal</a:t>
            </a:r>
            <a:r>
              <a:rPr lang="tr-TR" sz="2800" dirty="0" smtClean="0"/>
              <a:t> TGFU modelinden, </a:t>
            </a:r>
            <a:r>
              <a:rPr lang="tr-TR" sz="2800" dirty="0" err="1" smtClean="0"/>
              <a:t>Almond’un</a:t>
            </a:r>
            <a:r>
              <a:rPr lang="tr-TR" sz="2800" dirty="0" smtClean="0"/>
              <a:t> (1986) oyun kategorilerinden ve John Kessel’ in voleybola olan yaklaşımından etkilenen </a:t>
            </a:r>
            <a:r>
              <a:rPr lang="tr-TR" sz="2800" dirty="0" err="1" smtClean="0"/>
              <a:t>Griffin</a:t>
            </a:r>
            <a:r>
              <a:rPr lang="tr-TR" sz="2800" dirty="0" smtClean="0"/>
              <a:t> ve diğerleri (1997) taktiksel oyun modelini (TGM) geliştirmişlerdir. </a:t>
            </a:r>
            <a:endParaRPr lang="tr-TR"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dirty="0" smtClean="0"/>
              <a:t>TGM, TGFU’ dan şu şekilde farklıydı;</a:t>
            </a:r>
            <a:endParaRPr lang="tr-TR" sz="2800" dirty="0"/>
          </a:p>
        </p:txBody>
      </p:sp>
      <p:sp>
        <p:nvSpPr>
          <p:cNvPr id="3" name="2 İçerik Yer Tutucusu"/>
          <p:cNvSpPr>
            <a:spLocks noGrp="1"/>
          </p:cNvSpPr>
          <p:nvPr>
            <p:ph idx="1"/>
          </p:nvPr>
        </p:nvSpPr>
        <p:spPr>
          <a:xfrm>
            <a:off x="457200" y="1600200"/>
            <a:ext cx="8229600" cy="4757758"/>
          </a:xfrm>
        </p:spPr>
        <p:txBody>
          <a:bodyPr>
            <a:normAutofit fontScale="92500"/>
          </a:bodyPr>
          <a:lstStyle/>
          <a:p>
            <a:r>
              <a:rPr lang="tr-TR" sz="2800" dirty="0" smtClean="0"/>
              <a:t>TGM, </a:t>
            </a:r>
            <a:r>
              <a:rPr lang="tr-TR" sz="2800" dirty="0" smtClean="0"/>
              <a:t>taktiksel ve </a:t>
            </a:r>
            <a:r>
              <a:rPr lang="tr-TR" sz="2800" dirty="0" smtClean="0"/>
              <a:t>beceri odaklı uygulamalarla oyunların ilerlemesini sağlıyordu ve oyun-uygulama-oyun formatı öğretmenlerin dersi planlamalarına ve sunmalarına yardımcı oluyordu. </a:t>
            </a:r>
          </a:p>
          <a:p>
            <a:r>
              <a:rPr lang="tr-TR" sz="2800" dirty="0" err="1" smtClean="0"/>
              <a:t>Mitchell</a:t>
            </a:r>
            <a:r>
              <a:rPr lang="tr-TR" sz="2800" dirty="0" smtClean="0"/>
              <a:t> ve diğerleri (2003) TGM’ </a:t>
            </a:r>
            <a:r>
              <a:rPr lang="tr-TR" sz="2800" dirty="0" err="1" smtClean="0"/>
              <a:t>yi</a:t>
            </a:r>
            <a:r>
              <a:rPr lang="tr-TR" sz="2800" dirty="0" smtClean="0"/>
              <a:t> ilköğretim seviyesine kadar genişleterek aynı kategoride bulunan farklı oyunların birbirleriyle entegrasyonunu sağlamak için tematik bir yaklaşım kullanmışlar ve böylece oyunlar arasındaki benzerliklerin getirdiği avantajı kullanarak, ilköğretim uzmanlarının eğitici içeriği daha etkili olarak kullanmalarını </a:t>
            </a:r>
            <a:r>
              <a:rPr lang="tr-TR" sz="2800" dirty="0" err="1" smtClean="0"/>
              <a:t>sağlmaışlardır</a:t>
            </a:r>
            <a:r>
              <a:rPr lang="tr-TR" sz="2800" dirty="0" smtClean="0"/>
              <a:t>. </a:t>
            </a:r>
            <a:endParaRPr lang="tr-TR"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2800" dirty="0" err="1" smtClean="0"/>
              <a:t>Lauder</a:t>
            </a:r>
            <a:r>
              <a:rPr lang="tr-TR" sz="2800" dirty="0" smtClean="0"/>
              <a:t> (2001) tarafından geliştirilen “OYNAMAK VE UYGULAMA” (</a:t>
            </a:r>
            <a:r>
              <a:rPr lang="tr-TR" sz="2800" dirty="0" err="1" smtClean="0"/>
              <a:t>Play</a:t>
            </a:r>
            <a:r>
              <a:rPr lang="tr-TR" sz="2800" dirty="0" smtClean="0"/>
              <a:t> </a:t>
            </a:r>
            <a:r>
              <a:rPr lang="tr-TR" sz="2800" dirty="0" err="1" smtClean="0"/>
              <a:t>Practice</a:t>
            </a:r>
            <a:r>
              <a:rPr lang="tr-TR" sz="2800" dirty="0" smtClean="0"/>
              <a:t>) GCA’ </a:t>
            </a:r>
            <a:r>
              <a:rPr lang="tr-TR" sz="2800" dirty="0" err="1" smtClean="0"/>
              <a:t>nın</a:t>
            </a:r>
            <a:r>
              <a:rPr lang="tr-TR" sz="2800" dirty="0" smtClean="0"/>
              <a:t> farklı bir versiyonudur.</a:t>
            </a:r>
            <a:endParaRPr lang="tr-TR" sz="2800" dirty="0"/>
          </a:p>
        </p:txBody>
      </p:sp>
      <p:sp>
        <p:nvSpPr>
          <p:cNvPr id="3" name="2 İçerik Yer Tutucusu"/>
          <p:cNvSpPr>
            <a:spLocks noGrp="1"/>
          </p:cNvSpPr>
          <p:nvPr>
            <p:ph idx="1"/>
          </p:nvPr>
        </p:nvSpPr>
        <p:spPr>
          <a:xfrm>
            <a:off x="457200" y="1600200"/>
            <a:ext cx="8229600" cy="4757758"/>
          </a:xfrm>
        </p:spPr>
        <p:txBody>
          <a:bodyPr>
            <a:normAutofit fontScale="92500"/>
          </a:bodyPr>
          <a:lstStyle/>
          <a:p>
            <a:r>
              <a:rPr lang="tr-TR" sz="2800" dirty="0" err="1" smtClean="0"/>
              <a:t>Plitz</a:t>
            </a:r>
            <a:r>
              <a:rPr lang="tr-TR" sz="2800" dirty="0" smtClean="0"/>
              <a:t>’ e göre (2003), </a:t>
            </a:r>
            <a:r>
              <a:rPr lang="tr-TR" sz="2800" dirty="0" err="1" smtClean="0"/>
              <a:t>play</a:t>
            </a:r>
            <a:r>
              <a:rPr lang="tr-TR" sz="2800" dirty="0" smtClean="0"/>
              <a:t> </a:t>
            </a:r>
            <a:r>
              <a:rPr lang="tr-TR" sz="2800" dirty="0" err="1" smtClean="0"/>
              <a:t>practice</a:t>
            </a:r>
            <a:r>
              <a:rPr lang="tr-TR" sz="2800" dirty="0" smtClean="0"/>
              <a:t> modeli, TGFU’ ya paralel olarak geliştirilmiş ve </a:t>
            </a:r>
            <a:r>
              <a:rPr lang="tr-TR" sz="2800" dirty="0" err="1" smtClean="0"/>
              <a:t>Launder’in</a:t>
            </a:r>
            <a:r>
              <a:rPr lang="tr-TR" sz="2800" dirty="0" smtClean="0"/>
              <a:t> hayatı boyunca süren öğretmenlik, koçluk, beden eğitimi öğretmenliği ve öğretmen/koç eğitimlerinden elde ettiği deneyimlerinin bir sonucu olarak ortaya çıkmıştır.</a:t>
            </a:r>
          </a:p>
          <a:p>
            <a:r>
              <a:rPr lang="tr-TR" sz="2800" dirty="0" err="1" smtClean="0"/>
              <a:t>Plitz’e</a:t>
            </a:r>
            <a:r>
              <a:rPr lang="tr-TR" sz="2800" dirty="0" smtClean="0"/>
              <a:t> göre, </a:t>
            </a:r>
            <a:r>
              <a:rPr lang="tr-TR" sz="2800" dirty="0" err="1" smtClean="0"/>
              <a:t>play</a:t>
            </a:r>
            <a:r>
              <a:rPr lang="tr-TR" sz="2800" dirty="0" smtClean="0"/>
              <a:t> </a:t>
            </a:r>
            <a:r>
              <a:rPr lang="tr-TR" sz="2800" dirty="0" err="1" smtClean="0"/>
              <a:t>practice</a:t>
            </a:r>
            <a:r>
              <a:rPr lang="tr-TR" sz="2800" dirty="0" smtClean="0"/>
              <a:t> yaklaşımı teknik,beceri ve oyun anlayışı gibi bazı terimlerin tanımlarının yapılması yüzünden oyunun belirli özelliklerine açıklık getirmekte ve öğrenme deneyimlerinin tasarlanabilmesi için çerçeve planı oluşturmaktadır.</a:t>
            </a:r>
            <a:endParaRPr lang="tr-TR" sz="2800"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Ejderha">
  <a:themeElements>
    <a:clrScheme name="Ejderha">
      <a:dk1>
        <a:sysClr val="windowText" lastClr="000000"/>
      </a:dk1>
      <a:lt1>
        <a:sysClr val="window" lastClr="FFFFFF"/>
      </a:lt1>
      <a:dk2>
        <a:srgbClr val="001B36"/>
      </a:dk2>
      <a:lt2>
        <a:srgbClr val="EDF8FE"/>
      </a:lt2>
      <a:accent1>
        <a:srgbClr val="477AB1"/>
      </a:accent1>
      <a:accent2>
        <a:srgbClr val="51848E"/>
      </a:accent2>
      <a:accent3>
        <a:srgbClr val="7B9B57"/>
      </a:accent3>
      <a:accent4>
        <a:srgbClr val="8B8D8C"/>
      </a:accent4>
      <a:accent5>
        <a:srgbClr val="8B7396"/>
      </a:accent5>
      <a:accent6>
        <a:srgbClr val="E89A53"/>
      </a:accent6>
      <a:hlink>
        <a:srgbClr val="0080FF"/>
      </a:hlink>
      <a:folHlink>
        <a:srgbClr val="FF00FF"/>
      </a:folHlink>
    </a:clrScheme>
    <a:fontScheme name="Ejderha">
      <a:majorFont>
        <a:latin typeface="Maiandra GD"/>
        <a:ea typeface=""/>
        <a:cs typeface=""/>
        <a:font script="CYRL" typeface="Times New Roman"/>
        <a:font script="GREK" typeface="Times New Roman"/>
        <a:font script="Jpan" typeface="ＭＳ Ｐゴシック"/>
        <a:font script="Hang" typeface="HY중고딕"/>
        <a:font script="Hans" typeface="隶书"/>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ambria"/>
        <a:ea typeface=""/>
        <a:cs typeface=""/>
        <a:font script="Jpan" typeface="ＭＳ Ｐ明朝"/>
        <a:font script="Hang" typeface="HY견명조"/>
        <a:font script="Hans" typeface="华文楷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jderha">
      <a:fillStyleLst>
        <a:solidFill>
          <a:schemeClr val="phClr">
            <a:tint val="100000"/>
            <a:shade val="100000"/>
            <a:hueMod val="100000"/>
            <a:satMod val="100000"/>
          </a:schemeClr>
        </a:solidFill>
        <a:gradFill rotWithShape="1">
          <a:gsLst>
            <a:gs pos="0">
              <a:schemeClr val="phClr">
                <a:tint val="100000"/>
                <a:shade val="50000"/>
                <a:hueMod val="100000"/>
                <a:satMod val="250000"/>
              </a:schemeClr>
            </a:gs>
            <a:gs pos="75000">
              <a:schemeClr val="phClr">
                <a:tint val="80000"/>
                <a:shade val="100000"/>
                <a:hueMod val="100000"/>
                <a:satMod val="375000"/>
              </a:schemeClr>
            </a:gs>
            <a:gs pos="100000">
              <a:schemeClr val="phClr">
                <a:tint val="50000"/>
                <a:shade val="100000"/>
                <a:hueMod val="100000"/>
                <a:satMod val="500000"/>
              </a:schemeClr>
            </a:gs>
          </a:gsLst>
          <a:lin ang="16200000" scaled="1"/>
        </a:gradFill>
        <a:blipFill>
          <a:blip xmlns:r="http://schemas.openxmlformats.org/officeDocument/2006/relationships" r:embed="rId1">
            <a:duotone>
              <a:schemeClr val="phClr">
                <a:tint val="100000"/>
                <a:shade val="50000"/>
                <a:hueMod val="100000"/>
                <a:satMod val="100000"/>
              </a:schemeClr>
              <a:schemeClr val="phClr">
                <a:tint val="100000"/>
                <a:shade val="75000"/>
                <a:hueMod val="100000"/>
                <a:satMod val="100000"/>
              </a:schemeClr>
            </a:duotone>
          </a:blip>
          <a:tile tx="0" ty="0" sx="50000" sy="50000" flip="none" algn="ctr"/>
        </a:blipFill>
      </a:fillStyleLst>
      <a:lnStyleLst>
        <a:ln w="127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glow>
              <a:schemeClr val="phClr">
                <a:tint val="100000"/>
                <a:shade val="100000"/>
                <a:hueMod val="100000"/>
                <a:satMod val="100000"/>
              </a:schemeClr>
            </a:glow>
          </a:effectLst>
        </a:effectStyle>
        <a:effectStyle>
          <a:effectLst>
            <a:glow>
              <a:schemeClr val="phClr">
                <a:tint val="100000"/>
                <a:shade val="100000"/>
                <a:hueMod val="100000"/>
                <a:satMod val="100000"/>
              </a:schemeClr>
            </a:glow>
          </a:effectLst>
          <a:scene3d>
            <a:camera prst="orthographicFront" fov="0">
              <a:rot lat="0" lon="0" rev="0"/>
            </a:camera>
            <a:lightRig rig="threePt" dir="tl">
              <a:rot lat="0" lon="0" rev="0"/>
            </a:lightRig>
          </a:scene3d>
          <a:sp3d prstMaterial="metal">
            <a:bevelT w="12700" h="12700" prst="relaxedInset"/>
            <a:contourClr>
              <a:schemeClr val="phClr">
                <a:tint val="100000"/>
                <a:shade val="100000"/>
                <a:hueMod val="100000"/>
                <a:satMod val="100000"/>
              </a:schemeClr>
            </a:contourClr>
          </a:sp3d>
        </a:effectStyle>
        <a:effectStyle>
          <a:effectLst>
            <a:glow>
              <a:schemeClr val="phClr">
                <a:tint val="100000"/>
                <a:shade val="100000"/>
                <a:hueMod val="100000"/>
                <a:satMod val="100000"/>
              </a:schemeClr>
            </a:glow>
            <a:outerShdw blurRad="44450" dist="50800" dir="3300000" sx="99000" sy="99000" algn="tl" rotWithShape="0">
              <a:srgbClr val="000000">
                <a:alpha val="55000"/>
              </a:srgbClr>
            </a:outerShdw>
          </a:effectLst>
          <a:scene3d>
            <a:camera prst="orthographicFront">
              <a:rot lat="0" lon="0" rev="0"/>
            </a:camera>
            <a:lightRig rig="contrasting" dir="tl">
              <a:rot lat="0" lon="0" rev="14220000"/>
            </a:lightRig>
          </a:scene3d>
          <a:sp3d prstMaterial="dkEdge">
            <a:bevelT w="63500" h="63500"/>
            <a:bevelB w="0" h="0"/>
            <a:contourClr>
              <a:schemeClr val="phClr">
                <a:tint val="100000"/>
                <a:shade val="100000"/>
                <a:hueMod val="100000"/>
                <a:satMod val="100000"/>
              </a:schemeClr>
            </a:contourClr>
          </a:sp3d>
        </a:effectStyle>
      </a:effectStyleLst>
      <a:bgFillStyleLst>
        <a:solidFill>
          <a:schemeClr val="phClr">
            <a:tint val="100000"/>
            <a:shade val="100000"/>
            <a:hueMod val="100000"/>
            <a:satMod val="100000"/>
          </a:schemeClr>
        </a:solidFill>
        <a:gradFill rotWithShape="1">
          <a:gsLst>
            <a:gs pos="0">
              <a:schemeClr val="bg1">
                <a:tint val="100000"/>
                <a:shade val="100000"/>
                <a:hueMod val="100000"/>
                <a:satMod val="150000"/>
              </a:schemeClr>
            </a:gs>
            <a:gs pos="55000">
              <a:schemeClr val="bg1">
                <a:tint val="100000"/>
                <a:shade val="90000"/>
                <a:hueMod val="100000"/>
                <a:satMod val="375000"/>
              </a:schemeClr>
            </a:gs>
            <a:gs pos="100000">
              <a:schemeClr val="phClr">
                <a:tint val="88000"/>
                <a:shade val="100000"/>
                <a:hueMod val="100000"/>
                <a:satMod val="500000"/>
              </a:schemeClr>
            </a:gs>
          </a:gsLst>
          <a:lin ang="5400000" scaled="1"/>
        </a:gradFill>
        <a:blipFill>
          <a:blip xmlns:r="http://schemas.openxmlformats.org/officeDocument/2006/relationships" r:embed="rId2">
            <a:duotone>
              <a:schemeClr val="phClr">
                <a:shade val="30000"/>
                <a:satMod val="555000"/>
              </a:schemeClr>
              <a:schemeClr val="phClr">
                <a:tint val="96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Dragon</Template>
  <TotalTime>193</TotalTime>
  <Words>1103</Words>
  <Application>Microsoft Office PowerPoint</Application>
  <PresentationFormat>Ekran Gösterisi (4:3)</PresentationFormat>
  <Paragraphs>80</Paragraphs>
  <Slides>23</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23</vt:i4>
      </vt:variant>
    </vt:vector>
  </HeadingPairs>
  <TitlesOfParts>
    <vt:vector size="29" baseType="lpstr">
      <vt:lpstr>Arial</vt:lpstr>
      <vt:lpstr>Cambria</vt:lpstr>
      <vt:lpstr>Maiandra GD</vt:lpstr>
      <vt:lpstr>华文楷体</vt:lpstr>
      <vt:lpstr>Wingdings 2</vt:lpstr>
      <vt:lpstr>Ejderha</vt:lpstr>
      <vt:lpstr>BEDEN EĞİTİMİNDE OYUN MERKEZLİ YAKLAŞIMLAR</vt:lpstr>
      <vt:lpstr>GCA’ NIN TARİHSEL PERSPEKTİFİ</vt:lpstr>
      <vt:lpstr>PowerPoint Sunusu</vt:lpstr>
      <vt:lpstr>PowerPoint Sunusu</vt:lpstr>
      <vt:lpstr>Bunker ve Thorpe  (1982/1983/1986)           “OYUN EĞİTİMİ” (TGFU) adı altında oyun ve çocuk merkezli bir çerçeve planı oluşturdular.</vt:lpstr>
      <vt:lpstr>Thorpe ve diğerleri (1984) TGFU modelini;</vt:lpstr>
      <vt:lpstr>PowerPoint Sunusu</vt:lpstr>
      <vt:lpstr>TGM, TGFU’ dan şu şekilde farklıydı;</vt:lpstr>
      <vt:lpstr>Lauder (2001) tarafından geliştirilen “OYNAMAK VE UYGULAMA” (Play Practice) GCA’ nın farklı bir versiyonudur.</vt:lpstr>
      <vt:lpstr>ANA KAVRAMLAR VE DESTEKLEYİCİ UNSURLAR</vt:lpstr>
      <vt:lpstr>Oyunun Özellikleri;</vt:lpstr>
      <vt:lpstr>MOTİVASYON</vt:lpstr>
      <vt:lpstr>TRANSFER</vt:lpstr>
      <vt:lpstr>KARAR VERME</vt:lpstr>
      <vt:lpstr>PowerPoint Sunusu</vt:lpstr>
      <vt:lpstr>KARAR VERİCİLERİN GELİŞİMİ</vt:lpstr>
      <vt:lpstr>PowerPoint Sunusu</vt:lpstr>
      <vt:lpstr>ÖNEMLİ BULGULAR</vt:lpstr>
      <vt:lpstr>ÖZET</vt:lpstr>
      <vt:lpstr>GCA’ LER KONUSUNDA DÜŞÜNÜLENLER</vt:lpstr>
      <vt:lpstr>PowerPoint Sunusu</vt:lpstr>
      <vt:lpstr>Sonuç olarak ;</vt:lpstr>
      <vt:lpstr>DİNLEDİĞİNİZ İÇİN TEŞEKKÜR EDERİM…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BEDEN EĞİTİMİNDE OYUN MERKEZLİ YAKLAŞIMLAR</dc:title>
  <dc:creator>Windows User</dc:creator>
  <cp:lastModifiedBy>nevin</cp:lastModifiedBy>
  <cp:revision>26</cp:revision>
  <dcterms:created xsi:type="dcterms:W3CDTF">2010-12-30T08:30:15Z</dcterms:created>
  <dcterms:modified xsi:type="dcterms:W3CDTF">2019-12-23T14:09:01Z</dcterms:modified>
</cp:coreProperties>
</file>