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92" r:id="rId4"/>
    <p:sldId id="1083" r:id="rId5"/>
    <p:sldId id="1084" r:id="rId6"/>
    <p:sldId id="1093" r:id="rId7"/>
    <p:sldId id="1094" r:id="rId8"/>
    <p:sldId id="1095" r:id="rId9"/>
    <p:sldId id="1096" r:id="rId10"/>
    <p:sldId id="1097" r:id="rId11"/>
    <p:sldId id="1098" r:id="rId12"/>
    <p:sldId id="1091"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2234458"/>
          </a:xfrm>
          <a:prstGeom prst="rect">
            <a:avLst/>
          </a:prstGeom>
        </p:spPr>
        <p:txBody>
          <a:bodyPr wrap="square">
            <a:spAutoFit/>
          </a:bodyPr>
          <a:lstStyle/>
          <a:p>
            <a:pPr marL="0" lvl="1" algn="ctr">
              <a:spcBef>
                <a:spcPct val="20000"/>
              </a:spcBef>
              <a:buClr>
                <a:schemeClr val="accent1"/>
              </a:buClr>
            </a:pPr>
            <a:r>
              <a:rPr lang="tr-TR" sz="2400" b="1" dirty="0"/>
              <a:t>4</a:t>
            </a:r>
            <a:r>
              <a:rPr lang="tr-TR" sz="2400" b="1" dirty="0" smtClean="0"/>
              <a:t>. Hafta</a:t>
            </a:r>
            <a:endParaRPr lang="tr-TR" sz="2400" b="1" dirty="0"/>
          </a:p>
          <a:p>
            <a:pPr marL="0" lvl="1" algn="ctr">
              <a:spcBef>
                <a:spcPct val="20000"/>
              </a:spcBef>
              <a:buClr>
                <a:schemeClr val="accent1"/>
              </a:buClr>
            </a:pPr>
            <a:r>
              <a:rPr lang="tr-TR" sz="2400" b="1" dirty="0" smtClean="0"/>
              <a:t>Türkiye’de Plan Hiyerarşisi</a:t>
            </a:r>
            <a:endParaRPr lang="tr-TR" sz="2400" b="1" dirty="0"/>
          </a:p>
          <a:p>
            <a:pPr marL="0" lvl="1" algn="ctr">
              <a:spcBef>
                <a:spcPct val="20000"/>
              </a:spcBef>
              <a:buClr>
                <a:schemeClr val="accent1"/>
              </a:buClr>
            </a:pPr>
            <a:endParaRPr lang="tr-TR" sz="2400" b="1" dirty="0"/>
          </a:p>
          <a:p>
            <a:pPr marL="0" lvl="1" algn="ctr">
              <a:spcBef>
                <a:spcPct val="20000"/>
              </a:spcBef>
              <a:buClr>
                <a:schemeClr val="accent1"/>
              </a:buClr>
            </a:pPr>
            <a:endParaRPr lang="tr-TR" sz="2400" b="1" dirty="0">
              <a:solidFill>
                <a:schemeClr val="tx2"/>
              </a:solidFill>
            </a:endParaRP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a:solidFill>
                  <a:srgbClr val="002060"/>
                </a:solidFill>
              </a:rPr>
              <a:t>Türkiye’de Plan Hiyerarşisi</a:t>
            </a:r>
            <a:endParaRPr lang="tr-TR" sz="2400" b="1" dirty="0">
              <a:solidFill>
                <a:srgbClr val="002060"/>
              </a:solidFill>
            </a:endParaRPr>
          </a:p>
        </p:txBody>
      </p:sp>
      <p:sp>
        <p:nvSpPr>
          <p:cNvPr id="4" name="Dikdörtgen 3"/>
          <p:cNvSpPr/>
          <p:nvPr/>
        </p:nvSpPr>
        <p:spPr>
          <a:xfrm>
            <a:off x="745150" y="1458004"/>
            <a:ext cx="7557471" cy="3416320"/>
          </a:xfrm>
          <a:prstGeom prst="rect">
            <a:avLst/>
          </a:prstGeom>
        </p:spPr>
        <p:txBody>
          <a:bodyPr wrap="square">
            <a:spAutoFit/>
          </a:bodyPr>
          <a:lstStyle/>
          <a:p>
            <a:pPr algn="just"/>
            <a:r>
              <a:rPr lang="tr-TR" b="1" dirty="0"/>
              <a:t>Nazım İmar Planı  </a:t>
            </a:r>
            <a:endParaRPr lang="tr-TR" b="1" dirty="0" smtClean="0"/>
          </a:p>
          <a:p>
            <a:pPr algn="just"/>
            <a:endParaRPr lang="tr-TR" b="1" dirty="0"/>
          </a:p>
          <a:p>
            <a:pPr algn="just"/>
            <a:r>
              <a:rPr lang="tr-TR" dirty="0"/>
              <a:t>Nazım İmar Planı  3194 sayılı İmar Kanununun 5.maddesinde;</a:t>
            </a:r>
          </a:p>
          <a:p>
            <a:pPr algn="just"/>
            <a:r>
              <a:rPr lang="tr-TR" i="1" dirty="0"/>
              <a:t>˝Varsa bölge veya çevre düzeni planlarına uygun olarak hâlihazır haritalar üzerine, yine varsa </a:t>
            </a:r>
            <a:r>
              <a:rPr lang="tr-TR" i="1" dirty="0" err="1"/>
              <a:t>kadastral</a:t>
            </a:r>
            <a:r>
              <a:rPr lang="tr-TR" i="1" dirty="0"/>
              <a:t> durumu işlenmiş olarak çizilen ve arazi parçalarının, genel kullanış biçimlerini, başlıca bölge tiplerini, bölgelerin gelecekteki nüfus yoğunluklarını, gerektiğinde yapı yoğunluğunu çeşitli yerleşme alanlarının gelişme ve büyüklükleri ile ilkelerini, ulaşım sistemlerini ve problemlerinin çözümü gibi hususları göstermek ve uygulama imar planlarının hazırlanmasına esas olmak üzere düzenlenen detaylı bir raporla açıklanan ve raporuyla beraber bütün olan plandır.˝</a:t>
            </a:r>
            <a:r>
              <a:rPr lang="tr-TR" dirty="0"/>
              <a:t> </a:t>
            </a:r>
          </a:p>
          <a:p>
            <a:pPr algn="just"/>
            <a:r>
              <a:rPr lang="tr-TR" dirty="0"/>
              <a:t>şeklinde ifade edilmiştir.</a:t>
            </a:r>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a:solidFill>
                  <a:srgbClr val="002060"/>
                </a:solidFill>
              </a:rPr>
              <a:t>Türkiye’de Plan Hiyerarşisi</a:t>
            </a:r>
            <a:endParaRPr lang="tr-TR" sz="2400" b="1" dirty="0">
              <a:solidFill>
                <a:srgbClr val="002060"/>
              </a:solidFill>
            </a:endParaRPr>
          </a:p>
        </p:txBody>
      </p:sp>
      <p:sp>
        <p:nvSpPr>
          <p:cNvPr id="4" name="Dikdörtgen 3"/>
          <p:cNvSpPr/>
          <p:nvPr/>
        </p:nvSpPr>
        <p:spPr>
          <a:xfrm>
            <a:off x="745150" y="1458004"/>
            <a:ext cx="7557471" cy="3416320"/>
          </a:xfrm>
          <a:prstGeom prst="rect">
            <a:avLst/>
          </a:prstGeom>
        </p:spPr>
        <p:txBody>
          <a:bodyPr wrap="square">
            <a:spAutoFit/>
          </a:bodyPr>
          <a:lstStyle/>
          <a:p>
            <a:pPr algn="just"/>
            <a:r>
              <a:rPr lang="tr-TR" b="1" dirty="0"/>
              <a:t>Nazım imar planı</a:t>
            </a:r>
            <a:r>
              <a:rPr lang="tr-TR" b="1" dirty="0" smtClean="0"/>
              <a:t>,</a:t>
            </a:r>
          </a:p>
          <a:p>
            <a:pPr algn="just"/>
            <a:endParaRPr lang="tr-TR" dirty="0"/>
          </a:p>
          <a:p>
            <a:pPr algn="just"/>
            <a:r>
              <a:rPr lang="tr-TR" dirty="0"/>
              <a:t>“</a:t>
            </a:r>
            <a:r>
              <a:rPr lang="tr-TR" i="1" dirty="0"/>
              <a:t>Mevcut ise çevre düzeni planının genel ilke, hedef ve kararlarına uygun olarak, arazi parçalarının genel kullanış biçimlerini, başlıca bölge tiplerini, bölgelerin gelecekteki nüfus yoğunluklarını, çeşitli kentsel ve kırsal yerleşme alanlarının gelişme yön ve büyüklükleri ile ilkelerini, kentsel, sosyal ve teknik altyapı alanlarını, ulaşım sistemlerini göstermek ve uygulama imar planlarının hazırlanmasına esas olmak üzere, varsa </a:t>
            </a:r>
            <a:r>
              <a:rPr lang="tr-TR" i="1" dirty="0" err="1"/>
              <a:t>kadastral</a:t>
            </a:r>
            <a:r>
              <a:rPr lang="tr-TR" i="1" dirty="0"/>
              <a:t> durumu işlenmiş olarak 1/5 000 ölçekte, büyükşehir belediyelerinde 1/5 000 ile 1/25 000 arasındaki her ölçekte, onaylı hâlihazır haritalar üzerine, plan notları ve ayrıntılı raporuyla bir bütün olarak hazırlanan plan</a:t>
            </a:r>
            <a:r>
              <a:rPr lang="tr-TR" dirty="0"/>
              <a:t>”</a:t>
            </a:r>
          </a:p>
          <a:p>
            <a:pPr algn="just"/>
            <a:r>
              <a:rPr lang="tr-TR" dirty="0"/>
              <a:t>olarak ifade edilmiştir.</a:t>
            </a:r>
          </a:p>
        </p:txBody>
      </p:sp>
    </p:spTree>
    <p:extLst>
      <p:ext uri="{BB962C8B-B14F-4D97-AF65-F5344CB8AC3E}">
        <p14:creationId xmlns:p14="http://schemas.microsoft.com/office/powerpoint/2010/main" val="1950301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a:solidFill>
                  <a:srgbClr val="002060"/>
                </a:solidFill>
              </a:rPr>
              <a:t>Türkiye’de Plan Hiyerarşisi</a:t>
            </a:r>
            <a:endParaRPr lang="tr-TR" sz="2400" b="1" dirty="0">
              <a:solidFill>
                <a:srgbClr val="002060"/>
              </a:solidFill>
            </a:endParaRPr>
          </a:p>
        </p:txBody>
      </p:sp>
      <p:sp>
        <p:nvSpPr>
          <p:cNvPr id="4" name="Dikdörtgen 3"/>
          <p:cNvSpPr/>
          <p:nvPr/>
        </p:nvSpPr>
        <p:spPr>
          <a:xfrm>
            <a:off x="745150" y="1458004"/>
            <a:ext cx="7557471" cy="2862322"/>
          </a:xfrm>
          <a:prstGeom prst="rect">
            <a:avLst/>
          </a:prstGeom>
        </p:spPr>
        <p:txBody>
          <a:bodyPr wrap="square">
            <a:spAutoFit/>
          </a:bodyPr>
          <a:lstStyle/>
          <a:p>
            <a:pPr algn="just"/>
            <a:r>
              <a:rPr lang="tr-TR" b="1" dirty="0"/>
              <a:t>Nazım İmar Planının </a:t>
            </a:r>
            <a:r>
              <a:rPr lang="tr-TR" b="1" dirty="0" smtClean="0"/>
              <a:t>Ölçekleri</a:t>
            </a:r>
          </a:p>
          <a:p>
            <a:pPr algn="just"/>
            <a:endParaRPr lang="tr-TR" b="1" dirty="0"/>
          </a:p>
          <a:p>
            <a:pPr algn="just"/>
            <a:r>
              <a:rPr lang="tr-TR" dirty="0"/>
              <a:t>3194 Sayılı İmar Kanunun da nazım imar planlarının ölçekleri ile ilgili herhangi bir ölçek belirtilmemiştir.</a:t>
            </a:r>
          </a:p>
          <a:p>
            <a:pPr algn="just"/>
            <a:r>
              <a:rPr lang="tr-TR" dirty="0"/>
              <a:t>Plan Yapımına Ait Esaslara Dair Yönetmeliğin (R.G: 02. 09.1999/23804) 3. maddesinin 1. fıkrasında; ölçek olarak 1/5 000 ve 1/ 2 000 değerleri verilmiştir.</a:t>
            </a:r>
          </a:p>
          <a:p>
            <a:pPr algn="just"/>
            <a:r>
              <a:rPr lang="tr-TR" dirty="0"/>
              <a:t>İller Bankasınca hazırlanan teknik şartlaşmanın 1.02 maddesinin 4.a fıkrasında ise ˝…</a:t>
            </a:r>
            <a:r>
              <a:rPr lang="tr-TR" i="1" dirty="0"/>
              <a:t>genellikle ölçekler </a:t>
            </a:r>
            <a:r>
              <a:rPr lang="tr-TR" b="1" i="1" dirty="0"/>
              <a:t>1/50 000, 1/25 000, 1/10 000, 1/5 000 ve 1/2 000 olup, en çok kullanılan ölçek 1/5 000’</a:t>
            </a:r>
            <a:r>
              <a:rPr lang="tr-TR" i="1" dirty="0"/>
              <a:t>dir.˝</a:t>
            </a:r>
            <a:endParaRPr lang="tr-TR" dirty="0"/>
          </a:p>
          <a:p>
            <a:pPr algn="just"/>
            <a:r>
              <a:rPr lang="tr-TR" dirty="0"/>
              <a:t>olarak ifade edilmiştir.</a:t>
            </a:r>
          </a:p>
        </p:txBody>
      </p:sp>
    </p:spTree>
    <p:extLst>
      <p:ext uri="{BB962C8B-B14F-4D97-AF65-F5344CB8AC3E}">
        <p14:creationId xmlns:p14="http://schemas.microsoft.com/office/powerpoint/2010/main" val="224207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a:solidFill>
                  <a:srgbClr val="002060"/>
                </a:solidFill>
              </a:rPr>
              <a:t>Türkiye’de Plan Hiyerarşisi</a:t>
            </a:r>
            <a:endParaRPr lang="tr-TR" sz="2400" b="1" dirty="0">
              <a:solidFill>
                <a:srgbClr val="002060"/>
              </a:solidFill>
            </a:endParaRPr>
          </a:p>
        </p:txBody>
      </p:sp>
      <p:sp>
        <p:nvSpPr>
          <p:cNvPr id="4" name="Dikdörtgen 3"/>
          <p:cNvSpPr/>
          <p:nvPr/>
        </p:nvSpPr>
        <p:spPr>
          <a:xfrm>
            <a:off x="745150" y="1458004"/>
            <a:ext cx="7557471" cy="3139321"/>
          </a:xfrm>
          <a:prstGeom prst="rect">
            <a:avLst/>
          </a:prstGeom>
        </p:spPr>
        <p:txBody>
          <a:bodyPr wrap="square">
            <a:spAutoFit/>
          </a:bodyPr>
          <a:lstStyle/>
          <a:p>
            <a:pPr algn="just"/>
            <a:r>
              <a:rPr lang="tr-TR" b="1" dirty="0"/>
              <a:t>Uygulama İmar Planı </a:t>
            </a:r>
            <a:endParaRPr lang="tr-TR" b="1" dirty="0" smtClean="0"/>
          </a:p>
          <a:p>
            <a:pPr algn="just"/>
            <a:endParaRPr lang="tr-TR" b="1" dirty="0"/>
          </a:p>
          <a:p>
            <a:pPr algn="just"/>
            <a:r>
              <a:rPr lang="tr-TR" dirty="0"/>
              <a:t> 3194 sayılı İmar Kanununun  5. maddesinde Uygulama İmar  Planı;  </a:t>
            </a:r>
          </a:p>
          <a:p>
            <a:pPr algn="just"/>
            <a:r>
              <a:rPr lang="tr-TR" dirty="0"/>
              <a:t>“</a:t>
            </a:r>
            <a:r>
              <a:rPr lang="tr-TR" i="1" dirty="0"/>
              <a:t>Tasdikli halihazır haritalar üzerine, varsa </a:t>
            </a:r>
            <a:r>
              <a:rPr lang="tr-TR" i="1" dirty="0" err="1"/>
              <a:t>kadastral</a:t>
            </a:r>
            <a:r>
              <a:rPr lang="tr-TR" i="1" dirty="0"/>
              <a:t> durumu işlenmiş olarak nazım imar planı esaslarına göre çizilen ve çeşitli bölgelerin yapı adalarını, bunların yoğunluk ve düzenini, yolları ve uygulama için gerekli, imar uygulama programlarına esas olacak uygulama etaplarını ve diğer bilgileri ayrıntıları ile gösteren plandır.”</a:t>
            </a:r>
            <a:endParaRPr lang="tr-TR" dirty="0"/>
          </a:p>
          <a:p>
            <a:pPr algn="just"/>
            <a:r>
              <a:rPr lang="tr-TR" dirty="0"/>
              <a:t>şeklinde tarif edilmiştir. Plan yapımına ait esaslarına dair yönetmelikte (R.G. 02.11.1985/18916) ise kanundaki tarif  tekrarlanmış, ancak (… </a:t>
            </a:r>
            <a:r>
              <a:rPr lang="tr-TR" i="1" dirty="0"/>
              <a:t>1</a:t>
            </a:r>
            <a:r>
              <a:rPr lang="tr-TR" dirty="0"/>
              <a:t>/</a:t>
            </a:r>
            <a:r>
              <a:rPr lang="tr-TR" i="1" dirty="0"/>
              <a:t>1000 ölçekte düzenlenen</a:t>
            </a:r>
            <a:r>
              <a:rPr lang="tr-TR" dirty="0"/>
              <a:t> …) ibaresi eklenmiştir.</a:t>
            </a:r>
          </a:p>
        </p:txBody>
      </p:sp>
    </p:spTree>
    <p:extLst>
      <p:ext uri="{BB962C8B-B14F-4D97-AF65-F5344CB8AC3E}">
        <p14:creationId xmlns:p14="http://schemas.microsoft.com/office/powerpoint/2010/main" val="3906625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a:solidFill>
                  <a:srgbClr val="002060"/>
                </a:solidFill>
              </a:rPr>
              <a:t>Türkiye’de Plan Hiyerarşisi</a:t>
            </a:r>
            <a:endParaRPr lang="tr-TR" sz="2400" b="1" dirty="0">
              <a:solidFill>
                <a:srgbClr val="002060"/>
              </a:solidFill>
            </a:endParaRPr>
          </a:p>
        </p:txBody>
      </p:sp>
      <p:sp>
        <p:nvSpPr>
          <p:cNvPr id="4" name="Dikdörtgen 3"/>
          <p:cNvSpPr/>
          <p:nvPr/>
        </p:nvSpPr>
        <p:spPr>
          <a:xfrm>
            <a:off x="745150" y="1458004"/>
            <a:ext cx="7557471" cy="2862322"/>
          </a:xfrm>
          <a:prstGeom prst="rect">
            <a:avLst/>
          </a:prstGeom>
        </p:spPr>
        <p:txBody>
          <a:bodyPr wrap="square">
            <a:spAutoFit/>
          </a:bodyPr>
          <a:lstStyle/>
          <a:p>
            <a:pPr algn="just"/>
            <a:r>
              <a:rPr lang="tr-TR" b="1" dirty="0"/>
              <a:t>Önemli bir uyarı; Uygulama imar planlarının,  Nazım plana uygun olarak hazırlanması  zorunludur. </a:t>
            </a:r>
            <a:endParaRPr lang="tr-TR" dirty="0"/>
          </a:p>
          <a:p>
            <a:pPr algn="just"/>
            <a:r>
              <a:rPr lang="tr-TR" dirty="0"/>
              <a:t>Uygulama imar planında;</a:t>
            </a:r>
          </a:p>
          <a:p>
            <a:pPr lvl="0" algn="just"/>
            <a:r>
              <a:rPr lang="tr-TR" dirty="0"/>
              <a:t>Çeşitli kent bölgelerinin yapı adaları, yollar, yapı adalarının yoğunluk düzeni ve imar uygulama talimatlarına temel oluşturacak uygulama aşamaları belirtilir,</a:t>
            </a:r>
          </a:p>
          <a:p>
            <a:pPr lvl="0" algn="just"/>
            <a:r>
              <a:rPr lang="tr-TR" dirty="0"/>
              <a:t>Yapı düzeni, kat sayıları ve yükseklikleri ile parsel büyüklükleri gösterilir.</a:t>
            </a:r>
          </a:p>
          <a:p>
            <a:pPr lvl="0" algn="just"/>
            <a:r>
              <a:rPr lang="tr-TR" dirty="0"/>
              <a:t>Alt yapı tesisleriyle uygulama  ilişkilerinin ayrıntılarına yer verilir.</a:t>
            </a:r>
          </a:p>
          <a:p>
            <a:pPr lvl="0" algn="just"/>
            <a:r>
              <a:rPr lang="tr-TR" dirty="0"/>
              <a:t>Onaylı haritalar üzerine, yönetmelikte verilen lejant tekniği ile  1/1 000    ölçeğinde hazırlanır.</a:t>
            </a:r>
          </a:p>
          <a:p>
            <a:pPr algn="just"/>
            <a:r>
              <a:rPr lang="tr-TR" dirty="0"/>
              <a:t>Raporu ile bir bütün oluşturur.</a:t>
            </a:r>
          </a:p>
        </p:txBody>
      </p:sp>
    </p:spTree>
    <p:extLst>
      <p:ext uri="{BB962C8B-B14F-4D97-AF65-F5344CB8AC3E}">
        <p14:creationId xmlns:p14="http://schemas.microsoft.com/office/powerpoint/2010/main" val="8590226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a:solidFill>
                  <a:srgbClr val="002060"/>
                </a:solidFill>
              </a:rPr>
              <a:t>Türkiye’de Plan Hiyerarşisi</a:t>
            </a:r>
            <a:endParaRPr lang="tr-TR" sz="2400" b="1" dirty="0">
              <a:solidFill>
                <a:srgbClr val="002060"/>
              </a:solidFill>
            </a:endParaRPr>
          </a:p>
        </p:txBody>
      </p:sp>
      <p:sp>
        <p:nvSpPr>
          <p:cNvPr id="4" name="Dikdörtgen 3"/>
          <p:cNvSpPr/>
          <p:nvPr/>
        </p:nvSpPr>
        <p:spPr>
          <a:xfrm>
            <a:off x="745150" y="1458004"/>
            <a:ext cx="7557471" cy="3139321"/>
          </a:xfrm>
          <a:prstGeom prst="rect">
            <a:avLst/>
          </a:prstGeom>
        </p:spPr>
        <p:txBody>
          <a:bodyPr wrap="square">
            <a:spAutoFit/>
          </a:bodyPr>
          <a:lstStyle/>
          <a:p>
            <a:pPr algn="just"/>
            <a:r>
              <a:rPr lang="tr-TR" b="1" dirty="0"/>
              <a:t>Planların bir üst kademedeki planlara uygun olarak yapılması gereği, plan hiyerarşisinin ana kuralıdır</a:t>
            </a:r>
            <a:r>
              <a:rPr lang="tr-TR" dirty="0"/>
              <a:t>.</a:t>
            </a:r>
          </a:p>
          <a:p>
            <a:pPr algn="just"/>
            <a:r>
              <a:rPr lang="tr-TR" dirty="0"/>
              <a:t>Aşağıda verilen </a:t>
            </a:r>
            <a:r>
              <a:rPr lang="tr-TR" dirty="0" err="1"/>
              <a:t>danıştay</a:t>
            </a:r>
            <a:r>
              <a:rPr lang="tr-TR" dirty="0"/>
              <a:t> kararında, nazım imar planı hazırlanmadan uygulama imar planının üretilemeyeceğine karar verilmiştir.</a:t>
            </a:r>
          </a:p>
          <a:p>
            <a:pPr algn="just"/>
            <a:r>
              <a:rPr lang="tr-TR" b="1" dirty="0"/>
              <a:t>1) Danıştay 6. Dairesinin E. 1988/2855, K. 1990/953 sayılı kararı</a:t>
            </a:r>
            <a:endParaRPr lang="tr-TR" dirty="0"/>
          </a:p>
          <a:p>
            <a:pPr algn="just"/>
            <a:r>
              <a:rPr lang="tr-TR" b="1" dirty="0"/>
              <a:t>Özet:</a:t>
            </a:r>
            <a:r>
              <a:rPr lang="tr-TR" dirty="0"/>
              <a:t> </a:t>
            </a:r>
            <a:r>
              <a:rPr lang="tr-TR" i="1" dirty="0"/>
              <a:t>Büyükşehir Belediyesinin 1/1000 ölçekli uygulama imar plânı değişikliği yapma yetkisi bulunmamaktadır.</a:t>
            </a:r>
            <a:endParaRPr lang="tr-TR" dirty="0"/>
          </a:p>
          <a:p>
            <a:pPr algn="just"/>
            <a:r>
              <a:rPr lang="tr-TR" b="1" dirty="0"/>
              <a:t>2) Danıştay 6. Dairesinin E. 1991/228, K. 1992/4554 sayılı kararı</a:t>
            </a:r>
            <a:endParaRPr lang="tr-TR" dirty="0"/>
          </a:p>
          <a:p>
            <a:pPr algn="just"/>
            <a:r>
              <a:rPr lang="tr-TR" b="1" dirty="0"/>
              <a:t>Özet: </a:t>
            </a:r>
            <a:r>
              <a:rPr lang="tr-TR" i="1" dirty="0"/>
              <a:t>Uygulama imar planının planlanan alanın tümünü makro ölçekte kavrayan bir plan olmasının nazım imar planı olmaksızın uygulama imar planı üretilebileceği anlamına gelemez.</a:t>
            </a:r>
            <a:r>
              <a:rPr lang="tr-TR" b="1" i="1" dirty="0"/>
              <a:t> </a:t>
            </a:r>
            <a:endParaRPr lang="tr-TR" dirty="0"/>
          </a:p>
        </p:txBody>
      </p:sp>
    </p:spTree>
    <p:extLst>
      <p:ext uri="{BB962C8B-B14F-4D97-AF65-F5344CB8AC3E}">
        <p14:creationId xmlns:p14="http://schemas.microsoft.com/office/powerpoint/2010/main" val="16544092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a:solidFill>
                  <a:srgbClr val="002060"/>
                </a:solidFill>
              </a:rPr>
              <a:t>Türkiye’de Plan Hiyerarşisi</a:t>
            </a:r>
            <a:endParaRPr lang="tr-TR" sz="2400" b="1" dirty="0">
              <a:solidFill>
                <a:srgbClr val="002060"/>
              </a:solidFill>
            </a:endParaRPr>
          </a:p>
        </p:txBody>
      </p:sp>
      <p:sp>
        <p:nvSpPr>
          <p:cNvPr id="4" name="Dikdörtgen 3"/>
          <p:cNvSpPr/>
          <p:nvPr/>
        </p:nvSpPr>
        <p:spPr>
          <a:xfrm>
            <a:off x="745150" y="1458004"/>
            <a:ext cx="7557471" cy="3139321"/>
          </a:xfrm>
          <a:prstGeom prst="rect">
            <a:avLst/>
          </a:prstGeom>
        </p:spPr>
        <p:txBody>
          <a:bodyPr wrap="square">
            <a:spAutoFit/>
          </a:bodyPr>
          <a:lstStyle/>
          <a:p>
            <a:pPr algn="just"/>
            <a:r>
              <a:rPr lang="tr-TR" b="1" dirty="0"/>
              <a:t>Planların bir üst kademedeki planlara uygun olarak yapılması gereği, plan hiyerarşisinin ana kuralıdır</a:t>
            </a:r>
            <a:r>
              <a:rPr lang="tr-TR" dirty="0"/>
              <a:t>.</a:t>
            </a:r>
          </a:p>
          <a:p>
            <a:pPr algn="just"/>
            <a:r>
              <a:rPr lang="tr-TR" dirty="0"/>
              <a:t>Aşağıda verilen </a:t>
            </a:r>
            <a:r>
              <a:rPr lang="tr-TR" dirty="0" err="1"/>
              <a:t>danıştay</a:t>
            </a:r>
            <a:r>
              <a:rPr lang="tr-TR" dirty="0"/>
              <a:t> kararında, nazım imar planı hazırlanmadan uygulama imar planının üretilemeyeceğine karar verilmiştir.</a:t>
            </a:r>
          </a:p>
          <a:p>
            <a:pPr algn="just"/>
            <a:r>
              <a:rPr lang="tr-TR" b="1" dirty="0"/>
              <a:t>1) Danıştay 6. Dairesinin E. 1988/2855, K. 1990/953 sayılı kararı</a:t>
            </a:r>
            <a:endParaRPr lang="tr-TR" dirty="0"/>
          </a:p>
          <a:p>
            <a:pPr algn="just"/>
            <a:r>
              <a:rPr lang="tr-TR" b="1" dirty="0"/>
              <a:t>Özet:</a:t>
            </a:r>
            <a:r>
              <a:rPr lang="tr-TR" dirty="0"/>
              <a:t> </a:t>
            </a:r>
            <a:r>
              <a:rPr lang="tr-TR" i="1" dirty="0"/>
              <a:t>Büyükşehir Belediyesinin 1/1000 ölçekli uygulama imar plânı değişikliği yapma yetkisi bulunmamaktadır.</a:t>
            </a:r>
            <a:endParaRPr lang="tr-TR" dirty="0"/>
          </a:p>
          <a:p>
            <a:pPr algn="just"/>
            <a:r>
              <a:rPr lang="tr-TR" b="1" dirty="0"/>
              <a:t>2) Danıştay 6. Dairesinin E. 1991/228, K. 1992/4554 sayılı kararı</a:t>
            </a:r>
            <a:endParaRPr lang="tr-TR" dirty="0"/>
          </a:p>
          <a:p>
            <a:pPr algn="just"/>
            <a:r>
              <a:rPr lang="tr-TR" b="1" dirty="0"/>
              <a:t>Özet: </a:t>
            </a:r>
            <a:r>
              <a:rPr lang="tr-TR" i="1" dirty="0"/>
              <a:t>Uygulama imar planının planlanan alanın tümünü makro ölçekte kavrayan bir plan olmasının nazım imar planı olmaksızın uygulama imar planı üretilebileceği anlamına gelemez.</a:t>
            </a:r>
            <a:r>
              <a:rPr lang="tr-TR" b="1" i="1" dirty="0"/>
              <a:t> </a:t>
            </a:r>
            <a:endParaRPr lang="tr-TR" dirty="0"/>
          </a:p>
        </p:txBody>
      </p:sp>
    </p:spTree>
    <p:extLst>
      <p:ext uri="{BB962C8B-B14F-4D97-AF65-F5344CB8AC3E}">
        <p14:creationId xmlns:p14="http://schemas.microsoft.com/office/powerpoint/2010/main" val="30926080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12495</TotalTime>
  <Words>761</Words>
  <Application>Microsoft Office PowerPoint</Application>
  <PresentationFormat>Ekran Gösterisi (4:3)</PresentationFormat>
  <Paragraphs>58</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10</vt:i4>
      </vt:variant>
    </vt:vector>
  </HeadingPairs>
  <TitlesOfParts>
    <vt:vector size="18"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821</cp:revision>
  <cp:lastPrinted>2016-10-24T07:53:35Z</cp:lastPrinted>
  <dcterms:created xsi:type="dcterms:W3CDTF">2016-09-18T09:35:24Z</dcterms:created>
  <dcterms:modified xsi:type="dcterms:W3CDTF">2020-02-28T14:12:33Z</dcterms:modified>
</cp:coreProperties>
</file>