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7599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35056AE9-18EE-4F89-AE2E-9651FC8FBCC9}"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420299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948347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75100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529971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14777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787175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1003836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213228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2520246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5056AE9-18EE-4F89-AE2E-9651FC8FBCC9}"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3748397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5056AE9-18EE-4F89-AE2E-9651FC8FBCC9}"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912312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5056AE9-18EE-4F89-AE2E-9651FC8FBCC9}" type="datetimeFigureOut">
              <a:rPr lang="tr-TR" smtClean="0"/>
              <a:t>10.05.2019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2538513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5056AE9-18EE-4F89-AE2E-9651FC8FBCC9}"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314727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56AE9-18EE-4F89-AE2E-9651FC8FBCC9}" type="datetimeFigureOut">
              <a:rPr lang="tr-TR" smtClean="0"/>
              <a:t>10.05.2019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45062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5056AE9-18EE-4F89-AE2E-9651FC8FBCC9}"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1630407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5056AE9-18EE-4F89-AE2E-9651FC8FBCC9}"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D2569E-E7C5-4F3A-A21F-3DA2D4895703}" type="slidenum">
              <a:rPr lang="tr-TR" smtClean="0"/>
              <a:t>‹#›</a:t>
            </a:fld>
            <a:endParaRPr lang="tr-TR"/>
          </a:p>
        </p:txBody>
      </p:sp>
    </p:spTree>
    <p:extLst>
      <p:ext uri="{BB962C8B-B14F-4D97-AF65-F5344CB8AC3E}">
        <p14:creationId xmlns:p14="http://schemas.microsoft.com/office/powerpoint/2010/main" val="1086196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5056AE9-18EE-4F89-AE2E-9651FC8FBCC9}" type="datetimeFigureOut">
              <a:rPr lang="tr-TR" smtClean="0"/>
              <a:t>10.05.2019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ED2569E-E7C5-4F3A-A21F-3DA2D4895703}" type="slidenum">
              <a:rPr lang="tr-TR" smtClean="0"/>
              <a:t>‹#›</a:t>
            </a:fld>
            <a:endParaRPr lang="tr-TR"/>
          </a:p>
        </p:txBody>
      </p:sp>
    </p:spTree>
    <p:extLst>
      <p:ext uri="{BB962C8B-B14F-4D97-AF65-F5344CB8AC3E}">
        <p14:creationId xmlns:p14="http://schemas.microsoft.com/office/powerpoint/2010/main" val="29107136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0800000" flipV="1">
            <a:off x="767938" y="2440227"/>
            <a:ext cx="8376062" cy="2308324"/>
          </a:xfrm>
          <a:prstGeom prst="rect">
            <a:avLst/>
          </a:prstGeom>
        </p:spPr>
        <p:txBody>
          <a:bodyPr wrap="square">
            <a:spAutoFit/>
          </a:bodyPr>
          <a:lstStyle/>
          <a:p>
            <a:r>
              <a:rPr lang="tr-TR" dirty="0" smtClean="0"/>
              <a:t>Ülkemizde yaşlı bakımı aile içinde geleneksel yaklaşıma uygun olarak sürdürülen yaşamın bir parçasıdır.</a:t>
            </a:r>
          </a:p>
          <a:p>
            <a:r>
              <a:rPr lang="tr-TR" dirty="0" smtClean="0"/>
              <a:t>Önemli bir sağlık sorunu olmadıkça yaşlılara özel bir bakım söz konusuolmaz. Sağlık sorunu olan yaşlıya bakım verme, sağlığını izleme ve iyileşmesine katkı sağlamak aile bireylerine farklı sorumluluk yüklemekte ve yaşamlarında ciddi bir değişim yaratmaktadır. Bu koşullardaki değişiklik “yaşam stresi”olarak değerlendirilebilir. Bu, literatürde “bakıcı stresi” olarak adlandırılmakta ve bakım verenlerin fizyolojik ve psikolojik zorlanmalarını tanımlamaktadır</a:t>
            </a:r>
            <a:endParaRPr lang="tr-TR" dirty="0"/>
          </a:p>
        </p:txBody>
      </p:sp>
      <p:sp>
        <p:nvSpPr>
          <p:cNvPr id="5" name="Rectangle 4"/>
          <p:cNvSpPr/>
          <p:nvPr/>
        </p:nvSpPr>
        <p:spPr>
          <a:xfrm>
            <a:off x="1543792" y="1080655"/>
            <a:ext cx="5320146" cy="646331"/>
          </a:xfrm>
          <a:prstGeom prst="rect">
            <a:avLst/>
          </a:prstGeom>
        </p:spPr>
        <p:txBody>
          <a:bodyPr wrap="square">
            <a:spAutoFit/>
          </a:bodyPr>
          <a:lstStyle/>
          <a:p>
            <a:r>
              <a:rPr lang="tr-TR" dirty="0" smtClean="0"/>
              <a:t>AİLEYE DANIŞMANLIK SÜRECİNDE DİKKAT</a:t>
            </a:r>
          </a:p>
          <a:p>
            <a:r>
              <a:rPr lang="tr-TR" dirty="0" smtClean="0"/>
              <a:t>ETMESİ GEREKENLER</a:t>
            </a:r>
            <a:endParaRPr lang="tr-TR" dirty="0"/>
          </a:p>
        </p:txBody>
      </p:sp>
    </p:spTree>
    <p:extLst>
      <p:ext uri="{BB962C8B-B14F-4D97-AF65-F5344CB8AC3E}">
        <p14:creationId xmlns:p14="http://schemas.microsoft.com/office/powerpoint/2010/main" val="3183665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0047" y="1721922"/>
            <a:ext cx="7433953" cy="1200329"/>
          </a:xfrm>
          <a:prstGeom prst="rect">
            <a:avLst/>
          </a:prstGeom>
        </p:spPr>
        <p:txBody>
          <a:bodyPr wrap="square">
            <a:spAutoFit/>
          </a:bodyPr>
          <a:lstStyle/>
          <a:p>
            <a:r>
              <a:rPr lang="tr-TR" dirty="0" smtClean="0"/>
              <a:t>Aile bireylerinde var olan bir sağlık sorunu aile dinamiklerini güçlü bir</a:t>
            </a:r>
          </a:p>
          <a:p>
            <a:r>
              <a:rPr lang="tr-TR" dirty="0" smtClean="0"/>
              <a:t>şekilde etkiler. Ailenin hasta ve hastalığa yönelik endişelerle başa çıkabilmesi,</a:t>
            </a:r>
          </a:p>
          <a:p>
            <a:r>
              <a:rPr lang="tr-TR" dirty="0" smtClean="0"/>
              <a:t>hastalığa uyum sağlayıp, gerekli davranış değişikliğini gerçekleştirebilmesi için</a:t>
            </a:r>
          </a:p>
          <a:p>
            <a:r>
              <a:rPr lang="tr-TR" dirty="0" smtClean="0"/>
              <a:t>eğitim, rehberlik ve desteğe gereksinimi vardır </a:t>
            </a:r>
            <a:endParaRPr lang="tr-TR" dirty="0"/>
          </a:p>
        </p:txBody>
      </p:sp>
    </p:spTree>
    <p:extLst>
      <p:ext uri="{BB962C8B-B14F-4D97-AF65-F5344CB8AC3E}">
        <p14:creationId xmlns:p14="http://schemas.microsoft.com/office/powerpoint/2010/main" val="385897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8779" y="474345"/>
            <a:ext cx="8075221" cy="440120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Bu çerçevede bakım verenin aileye yaklaşımında ele alması gereken birçok</a:t>
            </a:r>
          </a:p>
          <a:p>
            <a:pPr algn="just"/>
            <a:r>
              <a:rPr lang="tr-TR" sz="2000" dirty="0" smtClean="0">
                <a:latin typeface="Times New Roman" panose="02020603050405020304" pitchFamily="18" charset="0"/>
                <a:cs typeface="Times New Roman" panose="02020603050405020304" pitchFamily="18" charset="0"/>
              </a:rPr>
              <a:t>alan vardır: </a:t>
            </a:r>
          </a:p>
          <a:p>
            <a:pPr algn="just"/>
            <a:r>
              <a:rPr lang="tr-TR" sz="2000" dirty="0" smtClean="0">
                <a:latin typeface="Times New Roman" panose="02020603050405020304" pitchFamily="18" charset="0"/>
                <a:cs typeface="Times New Roman" panose="02020603050405020304" pitchFamily="18" charset="0"/>
              </a:rPr>
              <a:t>Bunların başında ailenin hastalık ve seyri hakkında bilgilendirmesi gelir. Bilgilendirme yapılırken tıbbı terminoloji kullanmamak ve ailenin sorularını açık ve anlaşılır bir şekilde yanıtlamak önemlidir.</a:t>
            </a:r>
          </a:p>
          <a:p>
            <a:pPr algn="just"/>
            <a:r>
              <a:rPr lang="tr-TR" sz="2000" dirty="0" smtClean="0">
                <a:latin typeface="Times New Roman" panose="02020603050405020304" pitchFamily="18" charset="0"/>
                <a:cs typeface="Times New Roman" panose="02020603050405020304" pitchFamily="18" charset="0"/>
              </a:rPr>
              <a:t> Bakım verenin  hastalarda görülen davranışsal sorunlarla başa çıkmaları için ailelere, hastalara ev içinde basit görevler vermelerini, gündüz gezmelerini desteklemelerini ve ceplerinde daima adres ve telefonu gösteren kimliklerinin bulunmasına özen göstermelerini,</a:t>
            </a:r>
          </a:p>
          <a:p>
            <a:pPr algn="just"/>
            <a:r>
              <a:rPr lang="tr-TR" sz="2000" dirty="0" smtClean="0">
                <a:latin typeface="Times New Roman" panose="02020603050405020304" pitchFamily="18" charset="0"/>
                <a:cs typeface="Times New Roman" panose="02020603050405020304" pitchFamily="18" charset="0"/>
              </a:rPr>
              <a:t> gündüz uyumalarını engelleyip gece uykularını düzenlemelerini, </a:t>
            </a:r>
          </a:p>
          <a:p>
            <a:pPr algn="just"/>
            <a:r>
              <a:rPr lang="tr-TR" sz="2000" dirty="0" smtClean="0">
                <a:latin typeface="Times New Roman" panose="02020603050405020304" pitchFamily="18" charset="0"/>
                <a:cs typeface="Times New Roman" panose="02020603050405020304" pitchFamily="18" charset="0"/>
              </a:rPr>
              <a:t>ev içinde güvenli bir alan yaratmalarını,</a:t>
            </a:r>
          </a:p>
          <a:p>
            <a:pPr algn="just"/>
            <a:r>
              <a:rPr lang="tr-TR" sz="2000" dirty="0" smtClean="0">
                <a:latin typeface="Times New Roman" panose="02020603050405020304" pitchFamily="18" charset="0"/>
                <a:cs typeface="Times New Roman" panose="02020603050405020304" pitchFamily="18" charset="0"/>
              </a:rPr>
              <a:t>hastaya yeterince parası olduğuna dair güvence vermelerini</a:t>
            </a:r>
          </a:p>
          <a:p>
            <a:pPr algn="just"/>
            <a:r>
              <a:rPr lang="tr-TR" sz="2000" dirty="0" smtClean="0">
                <a:latin typeface="Times New Roman" panose="02020603050405020304" pitchFamily="18" charset="0"/>
                <a:cs typeface="Times New Roman" panose="02020603050405020304" pitchFamily="18" charset="0"/>
              </a:rPr>
              <a:t> ve yemeklerini aynı saat ve odada yemelerine dikkat etmelerini önermelidir._</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0418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7952" y="1724569"/>
            <a:ext cx="8150431" cy="1200329"/>
          </a:xfrm>
          <a:prstGeom prst="rect">
            <a:avLst/>
          </a:prstGeom>
        </p:spPr>
        <p:txBody>
          <a:bodyPr wrap="square">
            <a:spAutoFit/>
          </a:bodyPr>
          <a:lstStyle/>
          <a:p>
            <a:r>
              <a:rPr lang="tr-TR" dirty="0" smtClean="0"/>
              <a:t>Ayrıca ailelerin duygusal dışa vurumu sağlayarak stres ve anksiyeteyle başa çıkmada kullanılan derin nefes egzersizi, progresif gevseme,olumlu düşünme, zaman düzenleme ve öfkeyle başa çıkma tekniklerini öğretmeli ve destek gruplarına yönlendirmelidir.</a:t>
            </a:r>
            <a:endParaRPr lang="tr-TR" dirty="0"/>
          </a:p>
        </p:txBody>
      </p:sp>
    </p:spTree>
    <p:extLst>
      <p:ext uri="{BB962C8B-B14F-4D97-AF65-F5344CB8AC3E}">
        <p14:creationId xmlns:p14="http://schemas.microsoft.com/office/powerpoint/2010/main" val="1341812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5039" y="1864426"/>
            <a:ext cx="9535886" cy="2031325"/>
          </a:xfrm>
          <a:prstGeom prst="rect">
            <a:avLst/>
          </a:prstGeom>
        </p:spPr>
        <p:txBody>
          <a:bodyPr wrap="square">
            <a:spAutoFit/>
          </a:bodyPr>
          <a:lstStyle/>
          <a:p>
            <a:r>
              <a:rPr lang="tr-TR" dirty="0"/>
              <a:t>H</a:t>
            </a:r>
            <a:r>
              <a:rPr lang="tr-TR" dirty="0" smtClean="0"/>
              <a:t>asta ve ailelerinin sorunlarını belirlemek ve bu sorunlara yönelik bilgilerinden yararlanarak bir bakım planı oluşturması önemlidir. Bu nedenle öncelikle hemşirelerin hastalık ve hasta/aileye yaklaşım hakkında eğitim almaları gerekli görülmektedir. Oluşturulan bakım planı hem kendileri hem de hasta/aileleri için stres ve anksiyeteyi azaltmada önemlidir.</a:t>
            </a:r>
          </a:p>
          <a:p>
            <a:r>
              <a:rPr lang="tr-TR" dirty="0" smtClean="0"/>
              <a:t> Bilindiği gibi tüm kronik hastalıklarda iletişim, stresi azaltmada önemli bir araçtır. Bu göz</a:t>
            </a:r>
          </a:p>
          <a:p>
            <a:r>
              <a:rPr lang="tr-TR" dirty="0" smtClean="0"/>
              <a:t>önüne alındığında hemşirelerin iletişim konusunda bilgi ve becerilerini arttıracak uygulamalı eğitimlere katılması ve bu becerileri hasta ve kendi yararına kullanması sağlanmalıdır.</a:t>
            </a:r>
            <a:endParaRPr lang="tr-TR" dirty="0"/>
          </a:p>
        </p:txBody>
      </p:sp>
    </p:spTree>
    <p:extLst>
      <p:ext uri="{BB962C8B-B14F-4D97-AF65-F5344CB8AC3E}">
        <p14:creationId xmlns:p14="http://schemas.microsoft.com/office/powerpoint/2010/main" val="94734873"/>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TotalTime>
  <Words>345</Words>
  <Application>Microsoft Office PowerPoint</Application>
  <PresentationFormat>Geniş ekran</PresentationFormat>
  <Paragraphs>20</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Century Gothic</vt:lpstr>
      <vt:lpstr>Times New Roman</vt:lpstr>
      <vt:lpstr>Wingdings 3</vt:lpstr>
      <vt:lpstr>Dilim</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3</cp:revision>
  <dcterms:created xsi:type="dcterms:W3CDTF">2019-04-21T16:34:19Z</dcterms:created>
  <dcterms:modified xsi:type="dcterms:W3CDTF">2019-05-10T11:16:38Z</dcterms:modified>
</cp:coreProperties>
</file>