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1"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63667F9-CCE1-40C7-B29B-7E98DBE4C854}"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3A9DF51-A755-4AD3-9DB1-B1168F000FE7}" type="slidenum">
              <a:rPr lang="tr-TR" smtClean="0"/>
              <a:t>‹#›</a:t>
            </a:fld>
            <a:endParaRPr lang="tr-TR"/>
          </a:p>
        </p:txBody>
      </p:sp>
    </p:spTree>
    <p:extLst>
      <p:ext uri="{BB962C8B-B14F-4D97-AF65-F5344CB8AC3E}">
        <p14:creationId xmlns:p14="http://schemas.microsoft.com/office/powerpoint/2010/main" val="1586696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63667F9-CCE1-40C7-B29B-7E98DBE4C854}"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3A9DF51-A755-4AD3-9DB1-B1168F000FE7}" type="slidenum">
              <a:rPr lang="tr-TR" smtClean="0"/>
              <a:t>‹#›</a:t>
            </a:fld>
            <a:endParaRPr lang="tr-TR"/>
          </a:p>
        </p:txBody>
      </p:sp>
    </p:spTree>
    <p:extLst>
      <p:ext uri="{BB962C8B-B14F-4D97-AF65-F5344CB8AC3E}">
        <p14:creationId xmlns:p14="http://schemas.microsoft.com/office/powerpoint/2010/main" val="3628364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63667F9-CCE1-40C7-B29B-7E98DBE4C854}"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3A9DF51-A755-4AD3-9DB1-B1168F000FE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991708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63667F9-CCE1-40C7-B29B-7E98DBE4C854}"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3A9DF51-A755-4AD3-9DB1-B1168F000FE7}" type="slidenum">
              <a:rPr lang="tr-TR" smtClean="0"/>
              <a:t>‹#›</a:t>
            </a:fld>
            <a:endParaRPr lang="tr-TR"/>
          </a:p>
        </p:txBody>
      </p:sp>
    </p:spTree>
    <p:extLst>
      <p:ext uri="{BB962C8B-B14F-4D97-AF65-F5344CB8AC3E}">
        <p14:creationId xmlns:p14="http://schemas.microsoft.com/office/powerpoint/2010/main" val="4338611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63667F9-CCE1-40C7-B29B-7E98DBE4C854}"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3A9DF51-A755-4AD3-9DB1-B1168F000FE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380022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63667F9-CCE1-40C7-B29B-7E98DBE4C854}"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3A9DF51-A755-4AD3-9DB1-B1168F000FE7}" type="slidenum">
              <a:rPr lang="tr-TR" smtClean="0"/>
              <a:t>‹#›</a:t>
            </a:fld>
            <a:endParaRPr lang="tr-TR"/>
          </a:p>
        </p:txBody>
      </p:sp>
    </p:spTree>
    <p:extLst>
      <p:ext uri="{BB962C8B-B14F-4D97-AF65-F5344CB8AC3E}">
        <p14:creationId xmlns:p14="http://schemas.microsoft.com/office/powerpoint/2010/main" val="29953600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63667F9-CCE1-40C7-B29B-7E98DBE4C854}"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3A9DF51-A755-4AD3-9DB1-B1168F000FE7}" type="slidenum">
              <a:rPr lang="tr-TR" smtClean="0"/>
              <a:t>‹#›</a:t>
            </a:fld>
            <a:endParaRPr lang="tr-TR"/>
          </a:p>
        </p:txBody>
      </p:sp>
    </p:spTree>
    <p:extLst>
      <p:ext uri="{BB962C8B-B14F-4D97-AF65-F5344CB8AC3E}">
        <p14:creationId xmlns:p14="http://schemas.microsoft.com/office/powerpoint/2010/main" val="19263796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63667F9-CCE1-40C7-B29B-7E98DBE4C854}"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3A9DF51-A755-4AD3-9DB1-B1168F000FE7}" type="slidenum">
              <a:rPr lang="tr-TR" smtClean="0"/>
              <a:t>‹#›</a:t>
            </a:fld>
            <a:endParaRPr lang="tr-TR"/>
          </a:p>
        </p:txBody>
      </p:sp>
    </p:spTree>
    <p:extLst>
      <p:ext uri="{BB962C8B-B14F-4D97-AF65-F5344CB8AC3E}">
        <p14:creationId xmlns:p14="http://schemas.microsoft.com/office/powerpoint/2010/main" val="3899475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63667F9-CCE1-40C7-B29B-7E98DBE4C854}"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3A9DF51-A755-4AD3-9DB1-B1168F000FE7}" type="slidenum">
              <a:rPr lang="tr-TR" smtClean="0"/>
              <a:t>‹#›</a:t>
            </a:fld>
            <a:endParaRPr lang="tr-TR"/>
          </a:p>
        </p:txBody>
      </p:sp>
    </p:spTree>
    <p:extLst>
      <p:ext uri="{BB962C8B-B14F-4D97-AF65-F5344CB8AC3E}">
        <p14:creationId xmlns:p14="http://schemas.microsoft.com/office/powerpoint/2010/main" val="3804851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63667F9-CCE1-40C7-B29B-7E98DBE4C854}"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3A9DF51-A755-4AD3-9DB1-B1168F000FE7}" type="slidenum">
              <a:rPr lang="tr-TR" smtClean="0"/>
              <a:t>‹#›</a:t>
            </a:fld>
            <a:endParaRPr lang="tr-TR"/>
          </a:p>
        </p:txBody>
      </p:sp>
    </p:spTree>
    <p:extLst>
      <p:ext uri="{BB962C8B-B14F-4D97-AF65-F5344CB8AC3E}">
        <p14:creationId xmlns:p14="http://schemas.microsoft.com/office/powerpoint/2010/main" val="2237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63667F9-CCE1-40C7-B29B-7E98DBE4C854}"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3A9DF51-A755-4AD3-9DB1-B1168F000FE7}" type="slidenum">
              <a:rPr lang="tr-TR" smtClean="0"/>
              <a:t>‹#›</a:t>
            </a:fld>
            <a:endParaRPr lang="tr-TR"/>
          </a:p>
        </p:txBody>
      </p:sp>
    </p:spTree>
    <p:extLst>
      <p:ext uri="{BB962C8B-B14F-4D97-AF65-F5344CB8AC3E}">
        <p14:creationId xmlns:p14="http://schemas.microsoft.com/office/powerpoint/2010/main" val="649200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63667F9-CCE1-40C7-B29B-7E98DBE4C854}" type="datetimeFigureOut">
              <a:rPr lang="tr-TR" smtClean="0"/>
              <a:t>3.12.2017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3A9DF51-A755-4AD3-9DB1-B1168F000FE7}" type="slidenum">
              <a:rPr lang="tr-TR" smtClean="0"/>
              <a:t>‹#›</a:t>
            </a:fld>
            <a:endParaRPr lang="tr-TR"/>
          </a:p>
        </p:txBody>
      </p:sp>
    </p:spTree>
    <p:extLst>
      <p:ext uri="{BB962C8B-B14F-4D97-AF65-F5344CB8AC3E}">
        <p14:creationId xmlns:p14="http://schemas.microsoft.com/office/powerpoint/2010/main" val="223922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63667F9-CCE1-40C7-B29B-7E98DBE4C854}" type="datetimeFigureOut">
              <a:rPr lang="tr-TR" smtClean="0"/>
              <a:t>3.12.2017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3A9DF51-A755-4AD3-9DB1-B1168F000FE7}" type="slidenum">
              <a:rPr lang="tr-TR" smtClean="0"/>
              <a:t>‹#›</a:t>
            </a:fld>
            <a:endParaRPr lang="tr-TR"/>
          </a:p>
        </p:txBody>
      </p:sp>
    </p:spTree>
    <p:extLst>
      <p:ext uri="{BB962C8B-B14F-4D97-AF65-F5344CB8AC3E}">
        <p14:creationId xmlns:p14="http://schemas.microsoft.com/office/powerpoint/2010/main" val="2629695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3667F9-CCE1-40C7-B29B-7E98DBE4C854}" type="datetimeFigureOut">
              <a:rPr lang="tr-TR" smtClean="0"/>
              <a:t>3.12.2017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3A9DF51-A755-4AD3-9DB1-B1168F000FE7}" type="slidenum">
              <a:rPr lang="tr-TR" smtClean="0"/>
              <a:t>‹#›</a:t>
            </a:fld>
            <a:endParaRPr lang="tr-TR"/>
          </a:p>
        </p:txBody>
      </p:sp>
    </p:spTree>
    <p:extLst>
      <p:ext uri="{BB962C8B-B14F-4D97-AF65-F5344CB8AC3E}">
        <p14:creationId xmlns:p14="http://schemas.microsoft.com/office/powerpoint/2010/main" val="3019584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63667F9-CCE1-40C7-B29B-7E98DBE4C854}"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3A9DF51-A755-4AD3-9DB1-B1168F000FE7}" type="slidenum">
              <a:rPr lang="tr-TR" smtClean="0"/>
              <a:t>‹#›</a:t>
            </a:fld>
            <a:endParaRPr lang="tr-TR"/>
          </a:p>
        </p:txBody>
      </p:sp>
    </p:spTree>
    <p:extLst>
      <p:ext uri="{BB962C8B-B14F-4D97-AF65-F5344CB8AC3E}">
        <p14:creationId xmlns:p14="http://schemas.microsoft.com/office/powerpoint/2010/main" val="3177057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63667F9-CCE1-40C7-B29B-7E98DBE4C854}"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3A9DF51-A755-4AD3-9DB1-B1168F000FE7}" type="slidenum">
              <a:rPr lang="tr-TR" smtClean="0"/>
              <a:t>‹#›</a:t>
            </a:fld>
            <a:endParaRPr lang="tr-TR"/>
          </a:p>
        </p:txBody>
      </p:sp>
    </p:spTree>
    <p:extLst>
      <p:ext uri="{BB962C8B-B14F-4D97-AF65-F5344CB8AC3E}">
        <p14:creationId xmlns:p14="http://schemas.microsoft.com/office/powerpoint/2010/main" val="338752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lumMod val="75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63667F9-CCE1-40C7-B29B-7E98DBE4C854}" type="datetimeFigureOut">
              <a:rPr lang="tr-TR" smtClean="0"/>
              <a:t>3.12.2017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3A9DF51-A755-4AD3-9DB1-B1168F000FE7}" type="slidenum">
              <a:rPr lang="tr-TR" smtClean="0"/>
              <a:t>‹#›</a:t>
            </a:fld>
            <a:endParaRPr lang="tr-TR"/>
          </a:p>
        </p:txBody>
      </p:sp>
    </p:spTree>
    <p:extLst>
      <p:ext uri="{BB962C8B-B14F-4D97-AF65-F5344CB8AC3E}">
        <p14:creationId xmlns:p14="http://schemas.microsoft.com/office/powerpoint/2010/main" val="25565070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011453" y="640604"/>
            <a:ext cx="5555672" cy="1101550"/>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İdari Davaların Açılması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531344" y="1641513"/>
            <a:ext cx="9822455" cy="3110596"/>
          </a:xfrm>
        </p:spPr>
        <p:txBody>
          <a:bodyPr/>
          <a:lstStyle/>
          <a:p>
            <a:pPr marL="0" indent="0" algn="just" defTabSz="457200">
              <a:lnSpc>
                <a:spcPct val="100000"/>
              </a:lnSpc>
              <a:buClr>
                <a:srgbClr val="A53010"/>
              </a:buClr>
              <a:buNone/>
            </a:pPr>
            <a:r>
              <a:rPr lang="tr-TR" sz="1800" b="1" dirty="0" smtClean="0">
                <a:solidFill>
                  <a:schemeClr val="tx1">
                    <a:lumMod val="65000"/>
                    <a:lumOff val="35000"/>
                  </a:schemeClr>
                </a:solidFill>
                <a:latin typeface="Arial" panose="020B0604020202020204" pitchFamily="34" charset="0"/>
                <a:cs typeface="Arial" panose="020B0604020202020204" pitchFamily="34" charset="0"/>
              </a:rPr>
              <a:t>İYUK </a:t>
            </a:r>
            <a:r>
              <a:rPr lang="tr-TR" b="1" dirty="0" smtClean="0">
                <a:solidFill>
                  <a:schemeClr val="tx1">
                    <a:lumMod val="65000"/>
                    <a:lumOff val="35000"/>
                  </a:schemeClr>
                </a:solidFill>
                <a:latin typeface="Arial" panose="020B0604020202020204" pitchFamily="34" charset="0"/>
                <a:cs typeface="Arial" panose="020B0604020202020204" pitchFamily="34" charset="0"/>
              </a:rPr>
              <a:t>Madde </a:t>
            </a:r>
            <a:r>
              <a:rPr lang="tr-TR" sz="1800" b="1" dirty="0" smtClean="0">
                <a:solidFill>
                  <a:schemeClr val="tx1">
                    <a:lumMod val="65000"/>
                    <a:lumOff val="35000"/>
                  </a:schemeClr>
                </a:solidFill>
                <a:latin typeface="Arial" panose="020B0604020202020204" pitchFamily="34" charset="0"/>
                <a:cs typeface="Arial" panose="020B0604020202020204" pitchFamily="34" charset="0"/>
              </a:rPr>
              <a:t>3/1- </a:t>
            </a:r>
            <a:r>
              <a:rPr lang="tr-TR" sz="1800" i="1" dirty="0" smtClean="0">
                <a:solidFill>
                  <a:schemeClr val="tx1">
                    <a:lumMod val="65000"/>
                    <a:lumOff val="35000"/>
                  </a:schemeClr>
                </a:solidFill>
                <a:latin typeface="Arial" panose="020B0604020202020204" pitchFamily="34" charset="0"/>
                <a:cs typeface="Arial" panose="020B0604020202020204" pitchFamily="34" charset="0"/>
              </a:rPr>
              <a:t>(</a:t>
            </a:r>
            <a:r>
              <a:rPr lang="tr-TR" sz="1800" i="1" dirty="0">
                <a:solidFill>
                  <a:schemeClr val="tx1">
                    <a:lumMod val="65000"/>
                    <a:lumOff val="35000"/>
                  </a:schemeClr>
                </a:solidFill>
                <a:latin typeface="Arial" panose="020B0604020202020204" pitchFamily="34" charset="0"/>
                <a:cs typeface="Arial" panose="020B0604020202020204" pitchFamily="34" charset="0"/>
              </a:rPr>
              <a:t>Değişik: 10/6/1994-4001/2 </a:t>
            </a:r>
            <a:r>
              <a:rPr lang="tr-TR" sz="1800" i="1" dirty="0" err="1">
                <a:solidFill>
                  <a:schemeClr val="tx1">
                    <a:lumMod val="65000"/>
                    <a:lumOff val="35000"/>
                  </a:schemeClr>
                </a:solidFill>
                <a:latin typeface="Arial" panose="020B0604020202020204" pitchFamily="34" charset="0"/>
                <a:cs typeface="Arial" panose="020B0604020202020204" pitchFamily="34" charset="0"/>
              </a:rPr>
              <a:t>md.</a:t>
            </a:r>
            <a:r>
              <a:rPr lang="tr-TR" sz="1800" i="1" dirty="0">
                <a:solidFill>
                  <a:schemeClr val="tx1">
                    <a:lumMod val="65000"/>
                    <a:lumOff val="35000"/>
                  </a:schemeClr>
                </a:solidFill>
                <a:latin typeface="Arial" panose="020B0604020202020204" pitchFamily="34" charset="0"/>
                <a:cs typeface="Arial" panose="020B0604020202020204" pitchFamily="34" charset="0"/>
              </a:rPr>
              <a:t>) İdari davalar, Danıştay, idare mahkemesi ve vergi mahkemesi başkanlıklarına hitaben yazılmış imzalı dilekçelerle açılır</a:t>
            </a:r>
            <a:r>
              <a:rPr lang="tr-TR" sz="180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800" i="1" dirty="0">
              <a:solidFill>
                <a:schemeClr val="tx1">
                  <a:lumMod val="65000"/>
                  <a:lumOff val="35000"/>
                </a:schemeClr>
              </a:solidFill>
              <a:latin typeface="Arial" panose="020B0604020202020204" pitchFamily="34" charset="0"/>
              <a:cs typeface="Arial" panose="020B0604020202020204" pitchFamily="34" charset="0"/>
            </a:endParaRPr>
          </a:p>
          <a:p>
            <a:pPr marL="0" lvl="0" indent="0" algn="just">
              <a:buClr>
                <a:srgbClr val="A53010"/>
              </a:buClr>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(D.8D, E. 2010/7637, K. 2010/7114, T. 21.12.2010):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2577 Sayılı İdari Yargılama Usulü Yasasının 3. ve 4. maddeleri uyarınca davanın imzalı dilekçelerle açılacağı düzenlendiğinden, faks aracılığıyla gönderilen dava dilekçesiyle davanın açılamayacağı, bu nedenle 17.12.2009 tarihinde tebliğ edildiği belirtilen dava konusu işlem hakkında 22.02.2010 tarihinde Mahkeme kayıtlarına giren dilekçe ile açılan davanın süresinde açılmadığından esasının incelenme olanağı bulunmadığı gerekçesiyle davayı süre aşımı nedeniyle reddeden Ankara 2. İdare Mahkemesinin dayandığı gerekçe usul ve yasaya uygun olup, bozulmasını gerektiren bir neden bulunmadığından, temyiz isteminin reddi ile anılan kararın onanmasına</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endParaRPr lang="tr-TR"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dirty="0" smtClean="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735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59527" y="624110"/>
            <a:ext cx="9745085" cy="640445"/>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Dava dilekçesinde yer alması gereken hususlar</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204758" y="1264555"/>
            <a:ext cx="10539222" cy="5475717"/>
          </a:xfrm>
        </p:spPr>
        <p:txBody>
          <a:bodyPr>
            <a:normAutofit/>
          </a:bodyPr>
          <a:lstStyle/>
          <a:p>
            <a:pPr lvl="0" algn="just">
              <a:buClr>
                <a:srgbClr val="A53010"/>
              </a:buClr>
            </a:pPr>
            <a:r>
              <a:rPr lang="tr-TR" b="1" dirty="0">
                <a:solidFill>
                  <a:schemeClr val="tx1">
                    <a:lumMod val="65000"/>
                    <a:lumOff val="35000"/>
                  </a:schemeClr>
                </a:solidFill>
                <a:latin typeface="Arial" panose="020B0604020202020204" pitchFamily="34" charset="0"/>
                <a:cs typeface="Arial" panose="020B0604020202020204" pitchFamily="34" charset="0"/>
              </a:rPr>
              <a:t>İYUK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3/2-</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Dilekçelerde</a:t>
            </a:r>
            <a:r>
              <a:rPr lang="tr-TR" i="1" dirty="0">
                <a:solidFill>
                  <a:schemeClr val="tx1">
                    <a:lumMod val="65000"/>
                    <a:lumOff val="35000"/>
                  </a:schemeClr>
                </a:solidFill>
                <a:latin typeface="Arial" panose="020B0604020202020204" pitchFamily="34" charset="0"/>
                <a:cs typeface="Arial" panose="020B0604020202020204" pitchFamily="34" charset="0"/>
              </a:rPr>
              <a:t>;</a:t>
            </a:r>
          </a:p>
          <a:p>
            <a:pPr marL="0" lv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a) Tarafların ve varsa vekillerinin veya temsilcilerinin ad ve soyadları veya unvanları </a:t>
            </a:r>
            <a:r>
              <a:rPr lang="tr-TR" i="1" dirty="0" smtClean="0">
                <a:solidFill>
                  <a:schemeClr val="tx1">
                    <a:lumMod val="65000"/>
                    <a:lumOff val="35000"/>
                  </a:schemeClr>
                </a:solidFill>
                <a:latin typeface="Arial" panose="020B0604020202020204" pitchFamily="34" charset="0"/>
                <a:cs typeface="Arial" panose="020B0604020202020204" pitchFamily="34" charset="0"/>
              </a:rPr>
              <a:t>ve adresleri </a:t>
            </a:r>
            <a:r>
              <a:rPr lang="tr-TR" i="1" dirty="0">
                <a:solidFill>
                  <a:schemeClr val="tx1">
                    <a:lumMod val="65000"/>
                    <a:lumOff val="35000"/>
                  </a:schemeClr>
                </a:solidFill>
                <a:latin typeface="Arial" panose="020B0604020202020204" pitchFamily="34" charset="0"/>
                <a:cs typeface="Arial" panose="020B0604020202020204" pitchFamily="34" charset="0"/>
              </a:rPr>
              <a:t>ile gerçek kişilere ait Türkiye Cumhuriyeti kimlik numarası,(3)</a:t>
            </a:r>
          </a:p>
          <a:p>
            <a:pPr marL="0" lv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b) Davanın konu ve sebepleri ile dayandığı deliller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lvl="0" indent="0" algn="just">
              <a:buClr>
                <a:srgbClr val="A53010"/>
              </a:buClr>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c</a:t>
            </a:r>
            <a:r>
              <a:rPr lang="tr-TR" i="1" dirty="0">
                <a:solidFill>
                  <a:schemeClr val="tx1">
                    <a:lumMod val="65000"/>
                    <a:lumOff val="35000"/>
                  </a:schemeClr>
                </a:solidFill>
                <a:latin typeface="Arial" panose="020B0604020202020204" pitchFamily="34" charset="0"/>
                <a:cs typeface="Arial" panose="020B0604020202020204" pitchFamily="34" charset="0"/>
              </a:rPr>
              <a:t>) Davaya konu olan idari işlemin yazılı bildirim tarihi,</a:t>
            </a:r>
          </a:p>
          <a:p>
            <a:pPr marL="0" lv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d) Vergi, resim, harç, benzeri mali yükümler ve bunların zam ve cezalarına ilişkin </a:t>
            </a:r>
            <a:r>
              <a:rPr lang="tr-TR" i="1" dirty="0" smtClean="0">
                <a:solidFill>
                  <a:schemeClr val="tx1">
                    <a:lumMod val="65000"/>
                    <a:lumOff val="35000"/>
                  </a:schemeClr>
                </a:solidFill>
                <a:latin typeface="Arial" panose="020B0604020202020204" pitchFamily="34" charset="0"/>
                <a:cs typeface="Arial" panose="020B0604020202020204" pitchFamily="34" charset="0"/>
              </a:rPr>
              <a:t>davalarla tam </a:t>
            </a:r>
            <a:r>
              <a:rPr lang="tr-TR" i="1" dirty="0">
                <a:solidFill>
                  <a:schemeClr val="tx1">
                    <a:lumMod val="65000"/>
                    <a:lumOff val="35000"/>
                  </a:schemeClr>
                </a:solidFill>
                <a:latin typeface="Arial" panose="020B0604020202020204" pitchFamily="34" charset="0"/>
                <a:cs typeface="Arial" panose="020B0604020202020204" pitchFamily="34" charset="0"/>
              </a:rPr>
              <a:t>yargı davalarında uyuşmazlık konusu miktar,</a:t>
            </a:r>
          </a:p>
          <a:p>
            <a:pPr marL="0" lv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e) Vergi davalarında davanın ilgili bulunduğu verginin veya vergi cezasının nevi ve </a:t>
            </a:r>
            <a:r>
              <a:rPr lang="tr-TR" i="1" dirty="0" smtClean="0">
                <a:solidFill>
                  <a:schemeClr val="tx1">
                    <a:lumMod val="65000"/>
                    <a:lumOff val="35000"/>
                  </a:schemeClr>
                </a:solidFill>
                <a:latin typeface="Arial" panose="020B0604020202020204" pitchFamily="34" charset="0"/>
                <a:cs typeface="Arial" panose="020B0604020202020204" pitchFamily="34" charset="0"/>
              </a:rPr>
              <a:t>yılı, tebliğ </a:t>
            </a:r>
            <a:r>
              <a:rPr lang="tr-TR" i="1" dirty="0">
                <a:solidFill>
                  <a:schemeClr val="tx1">
                    <a:lumMod val="65000"/>
                    <a:lumOff val="35000"/>
                  </a:schemeClr>
                </a:solidFill>
                <a:latin typeface="Arial" panose="020B0604020202020204" pitchFamily="34" charset="0"/>
                <a:cs typeface="Arial" panose="020B0604020202020204" pitchFamily="34" charset="0"/>
              </a:rPr>
              <a:t>edilen ihbarnamenin tarihi ve numarası ve varsa mükellef hesap numarası,</a:t>
            </a:r>
          </a:p>
          <a:p>
            <a:pPr marL="0" lvl="0" indent="0" algn="just">
              <a:buClr>
                <a:srgbClr val="A53010"/>
              </a:buClr>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Gösterilir</a:t>
            </a:r>
            <a:r>
              <a:rPr lang="tr-TR" dirty="0" smtClean="0">
                <a:solidFill>
                  <a:schemeClr val="tx1">
                    <a:lumMod val="65000"/>
                    <a:lumOff val="35000"/>
                  </a:schemeClr>
                </a:solidFill>
                <a:latin typeface="Arial" panose="020B0604020202020204" pitchFamily="34" charset="0"/>
                <a:cs typeface="Arial" panose="020B0604020202020204" pitchFamily="34" charset="0"/>
              </a:rPr>
              <a:t>.</a:t>
            </a:r>
            <a:endParaRPr lang="tr-TR"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Clr>
                <a:srgbClr val="A53010"/>
              </a:buClr>
              <a:buNone/>
            </a:pPr>
            <a:r>
              <a:rPr lang="tr-TR" b="1" dirty="0">
                <a:solidFill>
                  <a:schemeClr val="tx1">
                    <a:lumMod val="65000"/>
                    <a:lumOff val="35000"/>
                  </a:schemeClr>
                </a:solidFill>
                <a:latin typeface="Arial" panose="020B0604020202020204" pitchFamily="34" charset="0"/>
                <a:cs typeface="Arial" panose="020B0604020202020204" pitchFamily="34" charset="0"/>
              </a:rPr>
              <a:t>(D.15D, E. 2017/708, K.2017/1869, T. 20.4.2017</a:t>
            </a:r>
            <a:r>
              <a:rPr lang="tr-TR" b="1"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İptal </a:t>
            </a:r>
            <a:r>
              <a:rPr lang="tr-TR" i="1" dirty="0">
                <a:solidFill>
                  <a:schemeClr val="tx1">
                    <a:lumMod val="65000"/>
                    <a:lumOff val="35000"/>
                  </a:schemeClr>
                </a:solidFill>
                <a:latin typeface="Arial" panose="020B0604020202020204" pitchFamily="34" charset="0"/>
                <a:cs typeface="Arial" panose="020B0604020202020204" pitchFamily="34" charset="0"/>
              </a:rPr>
              <a:t>davalarında iptali istenilen işlem ya da işlemlerin sayı, tarih, tebliğ tarihi belirtilmek ve menfaat bağı kurulmak suretiyle işlemin tamamının mı, yoksa belli kısımlarının mı iptalinin istenildiğinin hukuka aykırılık sebepleriyle birlikte açıkça gösterilmesi </a:t>
            </a:r>
            <a:r>
              <a:rPr lang="tr-TR" i="1" dirty="0" smtClean="0">
                <a:solidFill>
                  <a:schemeClr val="tx1">
                    <a:lumMod val="65000"/>
                    <a:lumOff val="35000"/>
                  </a:schemeClr>
                </a:solidFill>
                <a:latin typeface="Arial" panose="020B0604020202020204" pitchFamily="34" charset="0"/>
                <a:cs typeface="Arial" panose="020B0604020202020204" pitchFamily="34" charset="0"/>
              </a:rPr>
              <a:t>gerekmektedir.»</a:t>
            </a:r>
            <a:endParaRPr lang="tr-TR" sz="180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1787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25296" y="732288"/>
            <a:ext cx="9800502" cy="588818"/>
          </a:xfrm>
        </p:spPr>
        <p:txBody>
          <a:bodyPr>
            <a:normAutofit fontScale="90000"/>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Dilekçelerin verileceği yerler</a:t>
            </a:r>
            <a:endParaRPr lang="tr-TR"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630495" y="1500797"/>
            <a:ext cx="9562641" cy="4770304"/>
          </a:xfrm>
        </p:spPr>
        <p:txBody>
          <a:bodyPr>
            <a:normAutofit/>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a:t>
            </a:r>
            <a:r>
              <a:rPr lang="tr-TR" b="1" dirty="0">
                <a:solidFill>
                  <a:schemeClr val="tx1">
                    <a:lumMod val="65000"/>
                    <a:lumOff val="35000"/>
                  </a:schemeClr>
                </a:solidFill>
                <a:latin typeface="Arial" panose="020B0604020202020204" pitchFamily="34" charset="0"/>
                <a:cs typeface="Arial" panose="020B0604020202020204" pitchFamily="34" charset="0"/>
              </a:rPr>
              <a:t>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4 - </a:t>
            </a:r>
            <a:r>
              <a:rPr lang="tr-TR" i="1" dirty="0" smtClean="0">
                <a:solidFill>
                  <a:schemeClr val="tx1">
                    <a:lumMod val="65000"/>
                    <a:lumOff val="35000"/>
                  </a:schemeClr>
                </a:solidFill>
                <a:latin typeface="Arial" panose="020B0604020202020204" pitchFamily="34" charset="0"/>
                <a:cs typeface="Arial" panose="020B0604020202020204" pitchFamily="34" charset="0"/>
              </a:rPr>
              <a:t>Dilekçeler </a:t>
            </a:r>
            <a:r>
              <a:rPr lang="tr-TR" i="1" dirty="0">
                <a:solidFill>
                  <a:schemeClr val="tx1">
                    <a:lumMod val="65000"/>
                    <a:lumOff val="35000"/>
                  </a:schemeClr>
                </a:solidFill>
                <a:latin typeface="Arial" panose="020B0604020202020204" pitchFamily="34" charset="0"/>
                <a:cs typeface="Arial" panose="020B0604020202020204" pitchFamily="34" charset="0"/>
              </a:rPr>
              <a:t>ve savunmalar ile davalara ilişkin her türlü evrak, Danıştay veya </a:t>
            </a:r>
            <a:r>
              <a:rPr lang="tr-TR" i="1" dirty="0" smtClean="0">
                <a:solidFill>
                  <a:schemeClr val="tx1">
                    <a:lumMod val="65000"/>
                    <a:lumOff val="35000"/>
                  </a:schemeClr>
                </a:solidFill>
                <a:latin typeface="Arial" panose="020B0604020202020204" pitchFamily="34" charset="0"/>
                <a:cs typeface="Arial" panose="020B0604020202020204" pitchFamily="34" charset="0"/>
              </a:rPr>
              <a:t>ait olduğu </a:t>
            </a:r>
            <a:r>
              <a:rPr lang="tr-TR" i="1" dirty="0">
                <a:solidFill>
                  <a:schemeClr val="tx1">
                    <a:lumMod val="65000"/>
                    <a:lumOff val="35000"/>
                  </a:schemeClr>
                </a:solidFill>
                <a:latin typeface="Arial" panose="020B0604020202020204" pitchFamily="34" charset="0"/>
                <a:cs typeface="Arial" panose="020B0604020202020204" pitchFamily="34" charset="0"/>
              </a:rPr>
              <a:t>mahkeme başkanlıklarına veya bunlara gönderilmek üzere idare veya vergi </a:t>
            </a:r>
            <a:r>
              <a:rPr lang="tr-TR" i="1" dirty="0" smtClean="0">
                <a:solidFill>
                  <a:schemeClr val="tx1">
                    <a:lumMod val="65000"/>
                    <a:lumOff val="35000"/>
                  </a:schemeClr>
                </a:solidFill>
                <a:latin typeface="Arial" panose="020B0604020202020204" pitchFamily="34" charset="0"/>
                <a:cs typeface="Arial" panose="020B0604020202020204" pitchFamily="34" charset="0"/>
              </a:rPr>
              <a:t>mahkemesi başkanlıklarına</a:t>
            </a:r>
            <a:r>
              <a:rPr lang="tr-TR" i="1" dirty="0">
                <a:solidFill>
                  <a:schemeClr val="tx1">
                    <a:lumMod val="65000"/>
                    <a:lumOff val="35000"/>
                  </a:schemeClr>
                </a:solidFill>
                <a:latin typeface="Arial" panose="020B0604020202020204" pitchFamily="34" charset="0"/>
                <a:cs typeface="Arial" panose="020B0604020202020204" pitchFamily="34" charset="0"/>
              </a:rPr>
              <a:t>, idare veya vergi mahkemesi bulunmayan yerlerde büyükşehir belediyesi </a:t>
            </a:r>
            <a:r>
              <a:rPr lang="tr-TR" i="1" dirty="0" smtClean="0">
                <a:solidFill>
                  <a:schemeClr val="tx1">
                    <a:lumMod val="65000"/>
                    <a:lumOff val="35000"/>
                  </a:schemeClr>
                </a:solidFill>
                <a:latin typeface="Arial" panose="020B0604020202020204" pitchFamily="34" charset="0"/>
                <a:cs typeface="Arial" panose="020B0604020202020204" pitchFamily="34" charset="0"/>
              </a:rPr>
              <a:t>sınırları içerisinde </a:t>
            </a:r>
            <a:r>
              <a:rPr lang="tr-TR" i="1" dirty="0">
                <a:solidFill>
                  <a:schemeClr val="tx1">
                    <a:lumMod val="65000"/>
                    <a:lumOff val="35000"/>
                  </a:schemeClr>
                </a:solidFill>
                <a:latin typeface="Arial" panose="020B0604020202020204" pitchFamily="34" charset="0"/>
                <a:cs typeface="Arial" panose="020B0604020202020204" pitchFamily="34" charset="0"/>
              </a:rPr>
              <a:t>kalıp kalmadığına bakılmaksızın asliye hukuk hakimliklerine </a:t>
            </a:r>
            <a:r>
              <a:rPr lang="tr-TR" i="1" dirty="0" smtClean="0">
                <a:solidFill>
                  <a:schemeClr val="tx1">
                    <a:lumMod val="65000"/>
                    <a:lumOff val="35000"/>
                  </a:schemeClr>
                </a:solidFill>
                <a:latin typeface="Arial" panose="020B0604020202020204" pitchFamily="34" charset="0"/>
                <a:cs typeface="Arial" panose="020B0604020202020204" pitchFamily="34" charset="0"/>
              </a:rPr>
              <a:t>veya </a:t>
            </a:r>
            <a:r>
              <a:rPr lang="tr-TR" i="1" dirty="0">
                <a:solidFill>
                  <a:schemeClr val="tx1">
                    <a:lumMod val="65000"/>
                    <a:lumOff val="35000"/>
                  </a:schemeClr>
                </a:solidFill>
                <a:latin typeface="Arial" panose="020B0604020202020204" pitchFamily="34" charset="0"/>
                <a:cs typeface="Arial" panose="020B0604020202020204" pitchFamily="34" charset="0"/>
              </a:rPr>
              <a:t>yabancı </a:t>
            </a:r>
            <a:r>
              <a:rPr lang="tr-TR" i="1" dirty="0" smtClean="0">
                <a:solidFill>
                  <a:schemeClr val="tx1">
                    <a:lumMod val="65000"/>
                    <a:lumOff val="35000"/>
                  </a:schemeClr>
                </a:solidFill>
                <a:latin typeface="Arial" panose="020B0604020202020204" pitchFamily="34" charset="0"/>
                <a:cs typeface="Arial" panose="020B0604020202020204" pitchFamily="34" charset="0"/>
              </a:rPr>
              <a:t>memleketlerde Türk </a:t>
            </a:r>
            <a:r>
              <a:rPr lang="tr-TR" i="1" dirty="0">
                <a:solidFill>
                  <a:schemeClr val="tx1">
                    <a:lumMod val="65000"/>
                    <a:lumOff val="35000"/>
                  </a:schemeClr>
                </a:solidFill>
                <a:latin typeface="Arial" panose="020B0604020202020204" pitchFamily="34" charset="0"/>
                <a:cs typeface="Arial" panose="020B0604020202020204" pitchFamily="34" charset="0"/>
              </a:rPr>
              <a:t>konsolosluklarına verilebilir</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(D.11D, E. 2006/6070, K. 2006/4283, T. 18.9.2006):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İstanbul </a:t>
            </a:r>
            <a:r>
              <a:rPr lang="tr-TR" i="1" dirty="0">
                <a:solidFill>
                  <a:schemeClr val="tx1">
                    <a:lumMod val="65000"/>
                    <a:lumOff val="35000"/>
                  </a:schemeClr>
                </a:solidFill>
                <a:latin typeface="Arial" panose="020B0604020202020204" pitchFamily="34" charset="0"/>
                <a:cs typeface="Arial" panose="020B0604020202020204" pitchFamily="34" charset="0"/>
              </a:rPr>
              <a:t>ilinde idare mahkemelerinin bulunması nedeniyle Kadıköy ilçesinin 2577 sayılı İdari Yargılama Usulü Kanunu'nun </a:t>
            </a:r>
            <a:r>
              <a:rPr lang="tr-TR" i="1" dirty="0" smtClean="0">
                <a:solidFill>
                  <a:schemeClr val="tx1">
                    <a:lumMod val="65000"/>
                    <a:lumOff val="35000"/>
                  </a:schemeClr>
                </a:solidFill>
                <a:latin typeface="Arial" panose="020B0604020202020204" pitchFamily="34" charset="0"/>
                <a:cs typeface="Arial" panose="020B0604020202020204" pitchFamily="34" charset="0"/>
              </a:rPr>
              <a:t>4. </a:t>
            </a:r>
            <a:r>
              <a:rPr lang="tr-TR" i="1" dirty="0">
                <a:solidFill>
                  <a:schemeClr val="tx1">
                    <a:lumMod val="65000"/>
                    <a:lumOff val="35000"/>
                  </a:schemeClr>
                </a:solidFill>
                <a:latin typeface="Arial" panose="020B0604020202020204" pitchFamily="34" charset="0"/>
                <a:cs typeface="Arial" panose="020B0604020202020204" pitchFamily="34" charset="0"/>
              </a:rPr>
              <a:t>maddesinde belirtilen idare ve vergi mahkemesi bulunmayan yer olarak değerlendirilemeyecek olması karşısında, 26.5.2006 tarihinde Kadıköy 2. Asliye Hukuk Mahkemesi kayıtlarına giren karar düzeltme dilekçesinin 15 günlük yasal süreden sonra 02.06.2006 tarihinde idare mahkemesi kayıtlarına girdiği anlaşıldığından karar düzeltme isteminin süre aşımı nedeniyle inceleme olanağı bulunmamaktadır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5341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20983" y="624110"/>
            <a:ext cx="9883630" cy="789053"/>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Dilekçe üzerine uygulanacak işlem</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540327" y="1413163"/>
            <a:ext cx="10964285" cy="5278581"/>
          </a:xfrm>
        </p:spPr>
        <p:txBody>
          <a:bodyPr>
            <a:normAutofit fontScale="85000" lnSpcReduction="10000"/>
          </a:bodyPr>
          <a:lstStyle/>
          <a:p>
            <a:pPr marL="0" indent="0">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6 -</a:t>
            </a:r>
            <a:r>
              <a:rPr lang="tr-TR" i="1" dirty="0" smtClean="0">
                <a:latin typeface="Arial" panose="020B0604020202020204" pitchFamily="34" charset="0"/>
                <a:cs typeface="Arial" panose="020B0604020202020204" pitchFamily="34" charset="0"/>
              </a:rPr>
              <a:t>1</a:t>
            </a:r>
            <a:r>
              <a:rPr lang="tr-TR" i="1" dirty="0">
                <a:latin typeface="Arial" panose="020B0604020202020204" pitchFamily="34" charset="0"/>
                <a:cs typeface="Arial" panose="020B0604020202020204" pitchFamily="34" charset="0"/>
              </a:rPr>
              <a:t>. Danıştay, idare mahkemesi ve vergi mahkemesi başkanlıklarına veya 4 </a:t>
            </a:r>
            <a:r>
              <a:rPr lang="tr-TR" i="1" dirty="0" err="1" smtClean="0">
                <a:latin typeface="Arial" panose="020B0604020202020204" pitchFamily="34" charset="0"/>
                <a:cs typeface="Arial" panose="020B0604020202020204" pitchFamily="34" charset="0"/>
              </a:rPr>
              <a:t>ncü</a:t>
            </a:r>
            <a:r>
              <a:rPr lang="tr-TR" i="1" dirty="0" smtClean="0">
                <a:latin typeface="Arial" panose="020B0604020202020204" pitchFamily="34" charset="0"/>
                <a:cs typeface="Arial" panose="020B0604020202020204" pitchFamily="34" charset="0"/>
              </a:rPr>
              <a:t> maddede </a:t>
            </a:r>
            <a:r>
              <a:rPr lang="tr-TR" i="1" dirty="0">
                <a:latin typeface="Arial" panose="020B0604020202020204" pitchFamily="34" charset="0"/>
                <a:cs typeface="Arial" panose="020B0604020202020204" pitchFamily="34" charset="0"/>
              </a:rPr>
              <a:t>yazılı yerlere verilen dilekçelerin harç ve posta ücretleri alındıktan sonra deftere </a:t>
            </a:r>
            <a:r>
              <a:rPr lang="tr-TR" i="1" dirty="0" smtClean="0">
                <a:latin typeface="Arial" panose="020B0604020202020204" pitchFamily="34" charset="0"/>
                <a:cs typeface="Arial" panose="020B0604020202020204" pitchFamily="34" charset="0"/>
              </a:rPr>
              <a:t>derhal kayıtları </a:t>
            </a:r>
            <a:r>
              <a:rPr lang="tr-TR" i="1" dirty="0">
                <a:latin typeface="Arial" panose="020B0604020202020204" pitchFamily="34" charset="0"/>
                <a:cs typeface="Arial" panose="020B0604020202020204" pitchFamily="34" charset="0"/>
              </a:rPr>
              <a:t>yapılarak kayıt tarih ve sayısı dilekçenin üzerine yazılır. Dava bu kaydın yapıldığı </a:t>
            </a:r>
            <a:r>
              <a:rPr lang="tr-TR" i="1" dirty="0" smtClean="0">
                <a:latin typeface="Arial" panose="020B0604020202020204" pitchFamily="34" charset="0"/>
                <a:cs typeface="Arial" panose="020B0604020202020204" pitchFamily="34" charset="0"/>
              </a:rPr>
              <a:t>tarihte açılmış </a:t>
            </a:r>
            <a:r>
              <a:rPr lang="tr-TR" i="1" dirty="0">
                <a:latin typeface="Arial" panose="020B0604020202020204" pitchFamily="34" charset="0"/>
                <a:cs typeface="Arial" panose="020B0604020202020204" pitchFamily="34" charset="0"/>
              </a:rPr>
              <a:t>sayılır.</a:t>
            </a:r>
          </a:p>
          <a:p>
            <a:pPr marL="0" indent="0" algn="just">
              <a:buNone/>
            </a:pPr>
            <a:r>
              <a:rPr lang="tr-TR" i="1" dirty="0">
                <a:latin typeface="Arial" panose="020B0604020202020204" pitchFamily="34" charset="0"/>
                <a:cs typeface="Arial" panose="020B0604020202020204" pitchFamily="34" charset="0"/>
              </a:rPr>
              <a:t>2. Davacılara, kayıt tarih ve sayısını gösteren imzalı ve mühürlü, pulsuz bir alındı </a:t>
            </a:r>
            <a:r>
              <a:rPr lang="tr-TR" i="1" dirty="0" smtClean="0">
                <a:latin typeface="Arial" panose="020B0604020202020204" pitchFamily="34" charset="0"/>
                <a:cs typeface="Arial" panose="020B0604020202020204" pitchFamily="34" charset="0"/>
              </a:rPr>
              <a:t>kağıdı verilir</a:t>
            </a:r>
            <a:r>
              <a:rPr lang="tr-TR" i="1" dirty="0">
                <a:latin typeface="Arial" panose="020B0604020202020204" pitchFamily="34" charset="0"/>
                <a:cs typeface="Arial" panose="020B0604020202020204" pitchFamily="34" charset="0"/>
              </a:rPr>
              <a:t>.</a:t>
            </a:r>
          </a:p>
          <a:p>
            <a:pPr marL="0" indent="0" algn="just">
              <a:buNone/>
            </a:pPr>
            <a:r>
              <a:rPr lang="tr-TR" i="1" dirty="0">
                <a:latin typeface="Arial" panose="020B0604020202020204" pitchFamily="34" charset="0"/>
                <a:cs typeface="Arial" panose="020B0604020202020204" pitchFamily="34" charset="0"/>
              </a:rPr>
              <a:t>3. 4 </a:t>
            </a:r>
            <a:r>
              <a:rPr lang="tr-TR" i="1" dirty="0" err="1">
                <a:latin typeface="Arial" panose="020B0604020202020204" pitchFamily="34" charset="0"/>
                <a:cs typeface="Arial" panose="020B0604020202020204" pitchFamily="34" charset="0"/>
              </a:rPr>
              <a:t>ncü</a:t>
            </a:r>
            <a:r>
              <a:rPr lang="tr-TR" i="1" dirty="0">
                <a:latin typeface="Arial" panose="020B0604020202020204" pitchFamily="34" charset="0"/>
                <a:cs typeface="Arial" panose="020B0604020202020204" pitchFamily="34" charset="0"/>
              </a:rPr>
              <a:t> maddede yazılı diğer yerlere verilen dilekçeler, en geç üç gün içinde </a:t>
            </a:r>
            <a:r>
              <a:rPr lang="tr-TR" i="1" dirty="0" smtClean="0">
                <a:latin typeface="Arial" panose="020B0604020202020204" pitchFamily="34" charset="0"/>
                <a:cs typeface="Arial" panose="020B0604020202020204" pitchFamily="34" charset="0"/>
              </a:rPr>
              <a:t>Danıştay veya </a:t>
            </a:r>
            <a:r>
              <a:rPr lang="tr-TR" i="1" dirty="0">
                <a:latin typeface="Arial" panose="020B0604020202020204" pitchFamily="34" charset="0"/>
                <a:cs typeface="Arial" panose="020B0604020202020204" pitchFamily="34" charset="0"/>
              </a:rPr>
              <a:t>ait olduğu mahkeme başkanlığına taahhütlü olarak gönderilir. Bu yerlerde harç pulları </a:t>
            </a:r>
            <a:r>
              <a:rPr lang="tr-TR" i="1" dirty="0" smtClean="0">
                <a:latin typeface="Arial" panose="020B0604020202020204" pitchFamily="34" charset="0"/>
                <a:cs typeface="Arial" panose="020B0604020202020204" pitchFamily="34" charset="0"/>
              </a:rPr>
              <a:t>bulunmadığı takdirde </a:t>
            </a:r>
            <a:r>
              <a:rPr lang="tr-TR" i="1" dirty="0">
                <a:latin typeface="Arial" panose="020B0604020202020204" pitchFamily="34" charset="0"/>
                <a:cs typeface="Arial" panose="020B0604020202020204" pitchFamily="34" charset="0"/>
              </a:rPr>
              <a:t>bunlara karşılık alınan paraların miktarı ve alındı kağıdının tarih ve </a:t>
            </a:r>
            <a:r>
              <a:rPr lang="tr-TR" i="1" dirty="0" smtClean="0">
                <a:latin typeface="Arial" panose="020B0604020202020204" pitchFamily="34" charset="0"/>
                <a:cs typeface="Arial" panose="020B0604020202020204" pitchFamily="34" charset="0"/>
              </a:rPr>
              <a:t>sayısı dilekçelere </a:t>
            </a:r>
            <a:r>
              <a:rPr lang="tr-TR" i="1" dirty="0">
                <a:latin typeface="Arial" panose="020B0604020202020204" pitchFamily="34" charset="0"/>
                <a:cs typeface="Arial" panose="020B0604020202020204" pitchFamily="34" charset="0"/>
              </a:rPr>
              <a:t>yazılır.</a:t>
            </a:r>
          </a:p>
          <a:p>
            <a:pPr marL="0" indent="0" algn="just">
              <a:buNone/>
            </a:pPr>
            <a:r>
              <a:rPr lang="tr-TR" i="1" dirty="0">
                <a:latin typeface="Arial" panose="020B0604020202020204" pitchFamily="34" charset="0"/>
                <a:cs typeface="Arial" panose="020B0604020202020204" pitchFamily="34" charset="0"/>
              </a:rPr>
              <a:t>4. (Değişik: 10/6/1994 - 4001/4 </a:t>
            </a:r>
            <a:r>
              <a:rPr lang="tr-TR" i="1" dirty="0" err="1">
                <a:latin typeface="Arial" panose="020B0604020202020204" pitchFamily="34" charset="0"/>
                <a:cs typeface="Arial" panose="020B0604020202020204" pitchFamily="34" charset="0"/>
              </a:rPr>
              <a:t>md.</a:t>
            </a:r>
            <a:r>
              <a:rPr lang="tr-TR" i="1" dirty="0">
                <a:latin typeface="Arial" panose="020B0604020202020204" pitchFamily="34" charset="0"/>
                <a:cs typeface="Arial" panose="020B0604020202020204" pitchFamily="34" charset="0"/>
              </a:rPr>
              <a:t>) Herhangi bir sebeple harcı veya posta ücreti </a:t>
            </a:r>
            <a:r>
              <a:rPr lang="tr-TR" i="1" dirty="0" smtClean="0">
                <a:latin typeface="Arial" panose="020B0604020202020204" pitchFamily="34" charset="0"/>
                <a:cs typeface="Arial" panose="020B0604020202020204" pitchFamily="34" charset="0"/>
              </a:rPr>
              <a:t>verilmeden veya </a:t>
            </a:r>
            <a:r>
              <a:rPr lang="tr-TR" i="1" dirty="0">
                <a:latin typeface="Arial" panose="020B0604020202020204" pitchFamily="34" charset="0"/>
                <a:cs typeface="Arial" panose="020B0604020202020204" pitchFamily="34" charset="0"/>
              </a:rPr>
              <a:t>eksik harç veya posta ücreti ile dava açılmış olması halinde, otuz gün içinde </a:t>
            </a:r>
            <a:r>
              <a:rPr lang="tr-TR" i="1" dirty="0" smtClean="0">
                <a:latin typeface="Arial" panose="020B0604020202020204" pitchFamily="34" charset="0"/>
                <a:cs typeface="Arial" panose="020B0604020202020204" pitchFamily="34" charset="0"/>
              </a:rPr>
              <a:t>harcın ve </a:t>
            </a:r>
            <a:r>
              <a:rPr lang="tr-TR" i="1" dirty="0">
                <a:latin typeface="Arial" panose="020B0604020202020204" pitchFamily="34" charset="0"/>
                <a:cs typeface="Arial" panose="020B0604020202020204" pitchFamily="34" charset="0"/>
              </a:rPr>
              <a:t>posta ücretinin verilmesi ve tamamlanması hususu daire başkanı veya görevlendireceği </a:t>
            </a:r>
            <a:r>
              <a:rPr lang="tr-TR" i="1" dirty="0" smtClean="0">
                <a:latin typeface="Arial" panose="020B0604020202020204" pitchFamily="34" charset="0"/>
                <a:cs typeface="Arial" panose="020B0604020202020204" pitchFamily="34" charset="0"/>
              </a:rPr>
              <a:t>tetkik hakimi</a:t>
            </a:r>
            <a:r>
              <a:rPr lang="tr-TR" i="1" dirty="0">
                <a:latin typeface="Arial" panose="020B0604020202020204" pitchFamily="34" charset="0"/>
                <a:cs typeface="Arial" panose="020B0604020202020204" pitchFamily="34" charset="0"/>
              </a:rPr>
              <a:t>, mahkeme başkanı veya hakim tarafından ilgiliye tebliğ olunur. Tebligata rağmen </a:t>
            </a:r>
            <a:r>
              <a:rPr lang="tr-TR" i="1" dirty="0" smtClean="0">
                <a:latin typeface="Arial" panose="020B0604020202020204" pitchFamily="34" charset="0"/>
                <a:cs typeface="Arial" panose="020B0604020202020204" pitchFamily="34" charset="0"/>
              </a:rPr>
              <a:t>gereği yerine </a:t>
            </a:r>
            <a:r>
              <a:rPr lang="tr-TR" i="1" dirty="0">
                <a:latin typeface="Arial" panose="020B0604020202020204" pitchFamily="34" charset="0"/>
                <a:cs typeface="Arial" panose="020B0604020202020204" pitchFamily="34" charset="0"/>
              </a:rPr>
              <a:t>getirilmediği takdirde bildirim aynı şekilde bir daha tekrarlanır. Harç veya posta </a:t>
            </a:r>
            <a:r>
              <a:rPr lang="tr-TR" i="1" dirty="0" smtClean="0">
                <a:latin typeface="Arial" panose="020B0604020202020204" pitchFamily="34" charset="0"/>
                <a:cs typeface="Arial" panose="020B0604020202020204" pitchFamily="34" charset="0"/>
              </a:rPr>
              <a:t>ücreti süresi </a:t>
            </a:r>
            <a:r>
              <a:rPr lang="tr-TR" i="1" dirty="0">
                <a:latin typeface="Arial" panose="020B0604020202020204" pitchFamily="34" charset="0"/>
                <a:cs typeface="Arial" panose="020B0604020202020204" pitchFamily="34" charset="0"/>
              </a:rPr>
              <a:t>içinde verilmez veya tamamlanmazsa davanın açılmamış sayılmasına karar verilir ve davacıya</a:t>
            </a:r>
          </a:p>
          <a:p>
            <a:pPr marL="0" indent="0" algn="just">
              <a:buNone/>
            </a:pPr>
            <a:r>
              <a:rPr lang="tr-TR" i="1" dirty="0">
                <a:latin typeface="Arial" panose="020B0604020202020204" pitchFamily="34" charset="0"/>
                <a:cs typeface="Arial" panose="020B0604020202020204" pitchFamily="34" charset="0"/>
              </a:rPr>
              <a:t>tebliğ olunur.</a:t>
            </a:r>
          </a:p>
          <a:p>
            <a:pPr marL="0" indent="0" algn="just">
              <a:buNone/>
            </a:pPr>
            <a:r>
              <a:rPr lang="tr-TR" i="1" dirty="0">
                <a:latin typeface="Arial" panose="020B0604020202020204" pitchFamily="34" charset="0"/>
                <a:cs typeface="Arial" panose="020B0604020202020204" pitchFamily="34" charset="0"/>
              </a:rPr>
              <a:t>5. (Değişik: 10/6/1994 - 4001/4 </a:t>
            </a:r>
            <a:r>
              <a:rPr lang="tr-TR" i="1" dirty="0" err="1">
                <a:latin typeface="Arial" panose="020B0604020202020204" pitchFamily="34" charset="0"/>
                <a:cs typeface="Arial" panose="020B0604020202020204" pitchFamily="34" charset="0"/>
              </a:rPr>
              <a:t>md.</a:t>
            </a:r>
            <a:r>
              <a:rPr lang="tr-TR" i="1" dirty="0">
                <a:latin typeface="Arial" panose="020B0604020202020204" pitchFamily="34" charset="0"/>
                <a:cs typeface="Arial" panose="020B0604020202020204" pitchFamily="34" charset="0"/>
              </a:rPr>
              <a:t>) Dava açıldıktan sonra posta ücretinde tebliğ </a:t>
            </a:r>
            <a:r>
              <a:rPr lang="tr-TR" i="1" dirty="0" smtClean="0">
                <a:latin typeface="Arial" panose="020B0604020202020204" pitchFamily="34" charset="0"/>
                <a:cs typeface="Arial" panose="020B0604020202020204" pitchFamily="34" charset="0"/>
              </a:rPr>
              <a:t>işlemlerinin yapılmasını </a:t>
            </a:r>
            <a:r>
              <a:rPr lang="tr-TR" i="1" dirty="0">
                <a:latin typeface="Arial" panose="020B0604020202020204" pitchFamily="34" charset="0"/>
                <a:cs typeface="Arial" panose="020B0604020202020204" pitchFamily="34" charset="0"/>
              </a:rPr>
              <a:t>engelleyecek şekilde azalma olması halinde, otuz gün içinde posta </a:t>
            </a:r>
            <a:r>
              <a:rPr lang="tr-TR" i="1" dirty="0" smtClean="0">
                <a:latin typeface="Arial" panose="020B0604020202020204" pitchFamily="34" charset="0"/>
                <a:cs typeface="Arial" panose="020B0604020202020204" pitchFamily="34" charset="0"/>
              </a:rPr>
              <a:t>ücretinin tamamlanması </a:t>
            </a:r>
            <a:r>
              <a:rPr lang="tr-TR" i="1" dirty="0">
                <a:latin typeface="Arial" panose="020B0604020202020204" pitchFamily="34" charset="0"/>
                <a:cs typeface="Arial" panose="020B0604020202020204" pitchFamily="34" charset="0"/>
              </a:rPr>
              <a:t>daire başkanı veya görevlendireceği tetkik hakimi, mahkeme başkanı veya </a:t>
            </a:r>
            <a:r>
              <a:rPr lang="tr-TR" i="1" dirty="0" smtClean="0">
                <a:latin typeface="Arial" panose="020B0604020202020204" pitchFamily="34" charset="0"/>
                <a:cs typeface="Arial" panose="020B0604020202020204" pitchFamily="34" charset="0"/>
              </a:rPr>
              <a:t>hakim tarafından </a:t>
            </a:r>
            <a:r>
              <a:rPr lang="tr-TR" i="1" dirty="0">
                <a:latin typeface="Arial" panose="020B0604020202020204" pitchFamily="34" charset="0"/>
                <a:cs typeface="Arial" panose="020B0604020202020204" pitchFamily="34" charset="0"/>
              </a:rPr>
              <a:t>ilgiliye tebliğ olunur. Tebligata rağmen gereği yerine getirilmediği takdirde </a:t>
            </a:r>
            <a:r>
              <a:rPr lang="tr-TR" i="1" dirty="0" smtClean="0">
                <a:latin typeface="Arial" panose="020B0604020202020204" pitchFamily="34" charset="0"/>
                <a:cs typeface="Arial" panose="020B0604020202020204" pitchFamily="34" charset="0"/>
              </a:rPr>
              <a:t>bildirim aynı </a:t>
            </a:r>
            <a:r>
              <a:rPr lang="tr-TR" i="1" dirty="0">
                <a:latin typeface="Arial" panose="020B0604020202020204" pitchFamily="34" charset="0"/>
                <a:cs typeface="Arial" panose="020B0604020202020204" pitchFamily="34" charset="0"/>
              </a:rPr>
              <a:t>şekilde bir daha tekrarlanır. Posta ücreti süresi içinde tamamlanmazsa dosyanın </a:t>
            </a:r>
            <a:r>
              <a:rPr lang="tr-TR" i="1" dirty="0" smtClean="0">
                <a:latin typeface="Arial" panose="020B0604020202020204" pitchFamily="34" charset="0"/>
                <a:cs typeface="Arial" panose="020B0604020202020204" pitchFamily="34" charset="0"/>
              </a:rPr>
              <a:t>işlemden kaldırılmasına </a:t>
            </a:r>
            <a:r>
              <a:rPr lang="tr-TR" i="1" dirty="0">
                <a:latin typeface="Arial" panose="020B0604020202020204" pitchFamily="34" charset="0"/>
                <a:cs typeface="Arial" panose="020B0604020202020204" pitchFamily="34" charset="0"/>
              </a:rPr>
              <a:t>karar verilir. Bu kararın tebliği tarihinden başlayarak üç ay içinde, noksanı </a:t>
            </a:r>
            <a:r>
              <a:rPr lang="tr-TR" i="1" dirty="0" smtClean="0">
                <a:latin typeface="Arial" panose="020B0604020202020204" pitchFamily="34" charset="0"/>
                <a:cs typeface="Arial" panose="020B0604020202020204" pitchFamily="34" charset="0"/>
              </a:rPr>
              <a:t>tamamlanmak suretiyle </a:t>
            </a:r>
            <a:r>
              <a:rPr lang="tr-TR" i="1" dirty="0">
                <a:latin typeface="Arial" panose="020B0604020202020204" pitchFamily="34" charset="0"/>
                <a:cs typeface="Arial" panose="020B0604020202020204" pitchFamily="34" charset="0"/>
              </a:rPr>
              <a:t>yeniden işleme konulması istenmediği takdirde davanın açılmamış </a:t>
            </a:r>
            <a:r>
              <a:rPr lang="tr-TR" i="1" dirty="0" smtClean="0">
                <a:latin typeface="Arial" panose="020B0604020202020204" pitchFamily="34" charset="0"/>
                <a:cs typeface="Arial" panose="020B0604020202020204" pitchFamily="34" charset="0"/>
              </a:rPr>
              <a:t>sayılmasına karar </a:t>
            </a:r>
            <a:r>
              <a:rPr lang="tr-TR" i="1" dirty="0">
                <a:latin typeface="Arial" panose="020B0604020202020204" pitchFamily="34" charset="0"/>
                <a:cs typeface="Arial" panose="020B0604020202020204" pitchFamily="34" charset="0"/>
              </a:rPr>
              <a:t>verilir ve davacıya tebliğ olunur.</a:t>
            </a:r>
          </a:p>
          <a:p>
            <a:pPr marL="0" indent="0" algn="just">
              <a:buNone/>
            </a:pPr>
            <a:r>
              <a:rPr lang="tr-TR" i="1" dirty="0">
                <a:latin typeface="Arial" panose="020B0604020202020204" pitchFamily="34" charset="0"/>
                <a:cs typeface="Arial" panose="020B0604020202020204" pitchFamily="34" charset="0"/>
              </a:rPr>
              <a:t>6. (Değişik: 10/6/1994 - 4001/4 </a:t>
            </a:r>
            <a:r>
              <a:rPr lang="tr-TR" i="1" dirty="0" err="1">
                <a:latin typeface="Arial" panose="020B0604020202020204" pitchFamily="34" charset="0"/>
                <a:cs typeface="Arial" panose="020B0604020202020204" pitchFamily="34" charset="0"/>
              </a:rPr>
              <a:t>md.</a:t>
            </a:r>
            <a:r>
              <a:rPr lang="tr-TR" i="1" dirty="0">
                <a:latin typeface="Arial" panose="020B0604020202020204" pitchFamily="34" charset="0"/>
                <a:cs typeface="Arial" panose="020B0604020202020204" pitchFamily="34" charset="0"/>
              </a:rPr>
              <a:t>) 4 ve 5 inci fıkralardaki tebligat </a:t>
            </a:r>
            <a:r>
              <a:rPr lang="tr-TR" i="1" dirty="0" err="1">
                <a:latin typeface="Arial" panose="020B0604020202020204" pitchFamily="34" charset="0"/>
                <a:cs typeface="Arial" panose="020B0604020202020204" pitchFamily="34" charset="0"/>
              </a:rPr>
              <a:t>re'sen</a:t>
            </a:r>
            <a:r>
              <a:rPr lang="tr-TR" i="1" dirty="0">
                <a:latin typeface="Arial" panose="020B0604020202020204" pitchFamily="34" charset="0"/>
                <a:cs typeface="Arial" panose="020B0604020202020204" pitchFamily="34" charset="0"/>
              </a:rPr>
              <a:t> genel </a:t>
            </a:r>
            <a:r>
              <a:rPr lang="tr-TR" i="1" dirty="0" smtClean="0">
                <a:latin typeface="Arial" panose="020B0604020202020204" pitchFamily="34" charset="0"/>
                <a:cs typeface="Arial" panose="020B0604020202020204" pitchFamily="34" charset="0"/>
              </a:rPr>
              <a:t>bütçeden yapılır.</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095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63354" y="691727"/>
            <a:ext cx="9883630" cy="652332"/>
          </a:xfrm>
        </p:spPr>
        <p:txBody>
          <a:bodyPr>
            <a:normAutofit/>
          </a:bodyPr>
          <a:lstStyle/>
          <a:p>
            <a:pPr algn="just"/>
            <a:r>
              <a:rPr lang="tr-TR" sz="2800" b="1" dirty="0" smtClean="0">
                <a:solidFill>
                  <a:schemeClr val="tx1">
                    <a:lumMod val="65000"/>
                    <a:lumOff val="35000"/>
                  </a:schemeClr>
                </a:solidFill>
                <a:latin typeface="Arial" panose="020B0604020202020204" pitchFamily="34" charset="0"/>
                <a:cs typeface="Arial" panose="020B0604020202020204" pitchFamily="34" charset="0"/>
              </a:rPr>
              <a:t>Birden fazla işleme karşı tek dilekçe ile dava açılması - I</a:t>
            </a:r>
            <a:endParaRPr lang="tr-TR" sz="28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101687" y="1553378"/>
            <a:ext cx="10111981" cy="4847422"/>
          </a:xfrm>
        </p:spPr>
        <p:txBody>
          <a:bodyPr/>
          <a:lstStyle/>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5</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a:solidFill>
                  <a:schemeClr val="tx1">
                    <a:lumMod val="65000"/>
                    <a:lumOff val="35000"/>
                  </a:schemeClr>
                </a:solidFill>
                <a:latin typeface="Arial" panose="020B0604020202020204" pitchFamily="34" charset="0"/>
                <a:cs typeface="Arial" panose="020B0604020202020204" pitchFamily="34" charset="0"/>
              </a:rPr>
              <a:t>(Değişik: 10/6/1994-4001/3 </a:t>
            </a:r>
            <a:r>
              <a:rPr lang="tr-TR" dirty="0" err="1">
                <a:solidFill>
                  <a:schemeClr val="tx1">
                    <a:lumMod val="65000"/>
                    <a:lumOff val="35000"/>
                  </a:schemeClr>
                </a:solidFill>
                <a:latin typeface="Arial" panose="020B0604020202020204" pitchFamily="34" charset="0"/>
                <a:cs typeface="Arial" panose="020B0604020202020204" pitchFamily="34" charset="0"/>
              </a:rPr>
              <a:t>md.</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1. Her idari işlem aleyhine ayrı ayrı </a:t>
            </a:r>
            <a:r>
              <a:rPr lang="tr-TR" i="1" dirty="0" smtClean="0">
                <a:solidFill>
                  <a:schemeClr val="tx1">
                    <a:lumMod val="65000"/>
                    <a:lumOff val="35000"/>
                  </a:schemeClr>
                </a:solidFill>
                <a:latin typeface="Arial" panose="020B0604020202020204" pitchFamily="34" charset="0"/>
                <a:cs typeface="Arial" panose="020B0604020202020204" pitchFamily="34" charset="0"/>
              </a:rPr>
              <a:t>dava açılır</a:t>
            </a:r>
            <a:r>
              <a:rPr lang="tr-TR" i="1" dirty="0">
                <a:solidFill>
                  <a:schemeClr val="tx1">
                    <a:lumMod val="65000"/>
                    <a:lumOff val="35000"/>
                  </a:schemeClr>
                </a:solidFill>
                <a:latin typeface="Arial" panose="020B0604020202020204" pitchFamily="34" charset="0"/>
                <a:cs typeface="Arial" panose="020B0604020202020204" pitchFamily="34" charset="0"/>
              </a:rPr>
              <a:t>. Ancak, aralarında maddi veya hukuki yönden bağlılık yada sebep-sonuç ilişkisi </a:t>
            </a:r>
            <a:r>
              <a:rPr lang="tr-TR" i="1" dirty="0" smtClean="0">
                <a:solidFill>
                  <a:schemeClr val="tx1">
                    <a:lumMod val="65000"/>
                    <a:lumOff val="35000"/>
                  </a:schemeClr>
                </a:solidFill>
                <a:latin typeface="Arial" panose="020B0604020202020204" pitchFamily="34" charset="0"/>
                <a:cs typeface="Arial" panose="020B0604020202020204" pitchFamily="34" charset="0"/>
              </a:rPr>
              <a:t>bulunan birden </a:t>
            </a:r>
            <a:r>
              <a:rPr lang="tr-TR" i="1" dirty="0">
                <a:solidFill>
                  <a:schemeClr val="tx1">
                    <a:lumMod val="65000"/>
                    <a:lumOff val="35000"/>
                  </a:schemeClr>
                </a:solidFill>
                <a:latin typeface="Arial" panose="020B0604020202020204" pitchFamily="34" charset="0"/>
                <a:cs typeface="Arial" panose="020B0604020202020204" pitchFamily="34" charset="0"/>
              </a:rPr>
              <a:t>fazla işleme karşı bir dilekçe ile de dava açılabilir.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(D.6D, E. 2015/9190, K. 2016/336, T. 2.2.2016): </a:t>
            </a:r>
            <a:r>
              <a:rPr lang="tr-TR" dirty="0" smtClean="0">
                <a:solidFill>
                  <a:schemeClr val="tx1">
                    <a:lumMod val="65000"/>
                    <a:lumOff val="35000"/>
                  </a:schemeClr>
                </a:solidFill>
                <a:latin typeface="Arial" panose="020B0604020202020204" pitchFamily="34" charset="0"/>
                <a:cs typeface="Arial" panose="020B0604020202020204" pitchFamily="34" charset="0"/>
              </a:rPr>
              <a:t>«(…)dava </a:t>
            </a:r>
            <a:r>
              <a:rPr lang="tr-TR" dirty="0">
                <a:solidFill>
                  <a:schemeClr val="tx1">
                    <a:lumMod val="65000"/>
                    <a:lumOff val="35000"/>
                  </a:schemeClr>
                </a:solidFill>
                <a:latin typeface="Arial" panose="020B0604020202020204" pitchFamily="34" charset="0"/>
                <a:cs typeface="Arial" panose="020B0604020202020204" pitchFamily="34" charset="0"/>
              </a:rPr>
              <a:t>konusu parselasyon işlemiyle aynı düzenleme alanı sınırı içindeki taşınmazlarla ilgili olarak düzenleme yapıldığına ve aynı iddialara dayanılarak dava açıldığına göre, parselasyon işleminin bütün halinde incelenmesinin bu yolla mümkün olması karşısında, tek bir dilekçe ile davanın açılmasında 2577 sayılı Kanunun </a:t>
            </a:r>
            <a:r>
              <a:rPr lang="tr-TR" dirty="0" smtClean="0">
                <a:solidFill>
                  <a:schemeClr val="tx1">
                    <a:lumMod val="65000"/>
                    <a:lumOff val="35000"/>
                  </a:schemeClr>
                </a:solidFill>
                <a:latin typeface="Arial" panose="020B0604020202020204" pitchFamily="34" charset="0"/>
                <a:cs typeface="Arial" panose="020B0604020202020204" pitchFamily="34" charset="0"/>
              </a:rPr>
              <a:t>5. </a:t>
            </a:r>
            <a:r>
              <a:rPr lang="tr-TR" dirty="0">
                <a:solidFill>
                  <a:schemeClr val="tx1">
                    <a:lumMod val="65000"/>
                    <a:lumOff val="35000"/>
                  </a:schemeClr>
                </a:solidFill>
                <a:latin typeface="Arial" panose="020B0604020202020204" pitchFamily="34" charset="0"/>
                <a:cs typeface="Arial" panose="020B0604020202020204" pitchFamily="34" charset="0"/>
              </a:rPr>
              <a:t>maddesine aykırı bir yön </a:t>
            </a:r>
            <a:r>
              <a:rPr lang="tr-TR" dirty="0" smtClean="0">
                <a:solidFill>
                  <a:schemeClr val="tx1">
                    <a:lumMod val="65000"/>
                    <a:lumOff val="35000"/>
                  </a:schemeClr>
                </a:solidFill>
                <a:latin typeface="Arial" panose="020B0604020202020204" pitchFamily="34" charset="0"/>
                <a:cs typeface="Arial" panose="020B0604020202020204" pitchFamily="34" charset="0"/>
              </a:rPr>
              <a:t>bulunmadığı…»</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(D.12D, E. 2013/4271, K. 2015/4905, T. 29.9.2015):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Sonuç </a:t>
            </a:r>
            <a:r>
              <a:rPr lang="tr-TR" i="1" dirty="0">
                <a:solidFill>
                  <a:schemeClr val="tx1">
                    <a:lumMod val="65000"/>
                    <a:lumOff val="35000"/>
                  </a:schemeClr>
                </a:solidFill>
                <a:latin typeface="Arial" panose="020B0604020202020204" pitchFamily="34" charset="0"/>
                <a:cs typeface="Arial" panose="020B0604020202020204" pitchFamily="34" charset="0"/>
              </a:rPr>
              <a:t>olarak, dava dilekçesinde dava konusu edilen alacakların nitelikleri itibarıyla bir kısmının ( kıdem tazminatı ve izin ücreti ) İş Kanununa tabi çalıştığı döneme ilişkin olmakla adli yargının görev alanına girdiği, bir kısmının da ( iş sonu tazminatı ) 4/C kapsamında görev yaptığı döneme ilişkin olmakla idari yargının görev alanında bulunduğu, bu haliyle aynı davada çözümlenmesi farklı yargı kollarına ait taleplerin aynı dilekçede dava konusu edildiği, bu nedenle dilekçenin 2577 sayılı Yasanın 5 inci ve 15 inci maddeleri uyarınca reddine karar verilmesi gerek(ir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7428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63354" y="691727"/>
            <a:ext cx="9883630" cy="652332"/>
          </a:xfrm>
        </p:spPr>
        <p:txBody>
          <a:bodyPr>
            <a:normAutofit/>
          </a:bodyPr>
          <a:lstStyle/>
          <a:p>
            <a:pPr algn="just"/>
            <a:r>
              <a:rPr lang="tr-TR" sz="2800" b="1" dirty="0" smtClean="0">
                <a:solidFill>
                  <a:schemeClr val="tx1">
                    <a:lumMod val="65000"/>
                    <a:lumOff val="35000"/>
                  </a:schemeClr>
                </a:solidFill>
                <a:latin typeface="Arial" panose="020B0604020202020204" pitchFamily="34" charset="0"/>
                <a:cs typeface="Arial" panose="020B0604020202020204" pitchFamily="34" charset="0"/>
              </a:rPr>
              <a:t>Birden fazla işleme karşı tek dilekçe ile dava açılması - II</a:t>
            </a:r>
            <a:endParaRPr lang="tr-TR" sz="28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101687" y="1553378"/>
            <a:ext cx="10111981" cy="4847422"/>
          </a:xfrm>
        </p:spPr>
        <p:txBody>
          <a:bodyPr/>
          <a:lstStyle/>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5</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a:solidFill>
                  <a:schemeClr val="tx1">
                    <a:lumMod val="65000"/>
                    <a:lumOff val="35000"/>
                  </a:schemeClr>
                </a:solidFill>
                <a:latin typeface="Arial" panose="020B0604020202020204" pitchFamily="34" charset="0"/>
                <a:cs typeface="Arial" panose="020B0604020202020204" pitchFamily="34" charset="0"/>
              </a:rPr>
              <a:t>(Değişik: 10/6/1994-4001/3 </a:t>
            </a:r>
            <a:r>
              <a:rPr lang="tr-TR" dirty="0" err="1">
                <a:solidFill>
                  <a:schemeClr val="tx1">
                    <a:lumMod val="65000"/>
                    <a:lumOff val="35000"/>
                  </a:schemeClr>
                </a:solidFill>
                <a:latin typeface="Arial" panose="020B0604020202020204" pitchFamily="34" charset="0"/>
                <a:cs typeface="Arial" panose="020B0604020202020204" pitchFamily="34" charset="0"/>
              </a:rPr>
              <a:t>md.</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1. Her idari işlem aleyhine ayrı ayrı </a:t>
            </a:r>
            <a:r>
              <a:rPr lang="tr-TR" i="1" dirty="0" smtClean="0">
                <a:solidFill>
                  <a:schemeClr val="tx1">
                    <a:lumMod val="65000"/>
                    <a:lumOff val="35000"/>
                  </a:schemeClr>
                </a:solidFill>
                <a:latin typeface="Arial" panose="020B0604020202020204" pitchFamily="34" charset="0"/>
                <a:cs typeface="Arial" panose="020B0604020202020204" pitchFamily="34" charset="0"/>
              </a:rPr>
              <a:t>dava açılır</a:t>
            </a:r>
            <a:r>
              <a:rPr lang="tr-TR" i="1" dirty="0">
                <a:solidFill>
                  <a:schemeClr val="tx1">
                    <a:lumMod val="65000"/>
                    <a:lumOff val="35000"/>
                  </a:schemeClr>
                </a:solidFill>
                <a:latin typeface="Arial" panose="020B0604020202020204" pitchFamily="34" charset="0"/>
                <a:cs typeface="Arial" panose="020B0604020202020204" pitchFamily="34" charset="0"/>
              </a:rPr>
              <a:t>. Ancak, aralarında maddi veya hukuki yönden bağlılık yada sebep-sonuç ilişkisi </a:t>
            </a:r>
            <a:r>
              <a:rPr lang="tr-TR" i="1" dirty="0" smtClean="0">
                <a:solidFill>
                  <a:schemeClr val="tx1">
                    <a:lumMod val="65000"/>
                    <a:lumOff val="35000"/>
                  </a:schemeClr>
                </a:solidFill>
                <a:latin typeface="Arial" panose="020B0604020202020204" pitchFamily="34" charset="0"/>
                <a:cs typeface="Arial" panose="020B0604020202020204" pitchFamily="34" charset="0"/>
              </a:rPr>
              <a:t>bulunan birden </a:t>
            </a:r>
            <a:r>
              <a:rPr lang="tr-TR" i="1" dirty="0">
                <a:solidFill>
                  <a:schemeClr val="tx1">
                    <a:lumMod val="65000"/>
                    <a:lumOff val="35000"/>
                  </a:schemeClr>
                </a:solidFill>
                <a:latin typeface="Arial" panose="020B0604020202020204" pitchFamily="34" charset="0"/>
                <a:cs typeface="Arial" panose="020B0604020202020204" pitchFamily="34" charset="0"/>
              </a:rPr>
              <a:t>fazla işleme karşı bir dilekçe ile de dava açılabilir.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(D.13D, E. 2011/1898, K. 2011/3024, T. 22.6.2011):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İki </a:t>
            </a:r>
            <a:r>
              <a:rPr lang="tr-TR" i="1" dirty="0">
                <a:solidFill>
                  <a:schemeClr val="tx1">
                    <a:lumMod val="65000"/>
                    <a:lumOff val="35000"/>
                  </a:schemeClr>
                </a:solidFill>
                <a:latin typeface="Arial" panose="020B0604020202020204" pitchFamily="34" charset="0"/>
                <a:cs typeface="Arial" panose="020B0604020202020204" pitchFamily="34" charset="0"/>
              </a:rPr>
              <a:t>ayrı Kurul kararı ile farklı mevzuat hükümlerinin ihlali sebebiyle tesis edilen davaya konu işlemler arasında maddi bağlılık bulunmadığı gibi sebep sonuç ilişkisi de olmadığı, bu haliyle her iki işlemin birlikte davaya konu edildiği dava dilekçesinin 2577 Sayılı Kanunun 5. maddesine uygun bulunmadığı anlaşılmaktadır</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a:t>
            </a:r>
            <a:r>
              <a:rPr lang="tr-TR" b="1" dirty="0" smtClean="0">
                <a:solidFill>
                  <a:schemeClr val="tx1">
                    <a:lumMod val="65000"/>
                    <a:lumOff val="35000"/>
                  </a:schemeClr>
                </a:solidFill>
                <a:latin typeface="Arial" panose="020B0604020202020204" pitchFamily="34" charset="0"/>
                <a:cs typeface="Arial" panose="020B0604020202020204" pitchFamily="34" charset="0"/>
              </a:rPr>
              <a:t>D.8D</a:t>
            </a:r>
            <a:r>
              <a:rPr lang="tr-TR" b="1" dirty="0">
                <a:solidFill>
                  <a:schemeClr val="tx1">
                    <a:lumMod val="65000"/>
                    <a:lumOff val="35000"/>
                  </a:schemeClr>
                </a:solidFill>
                <a:latin typeface="Arial" panose="020B0604020202020204" pitchFamily="34" charset="0"/>
                <a:cs typeface="Arial" panose="020B0604020202020204" pitchFamily="34" charset="0"/>
              </a:rPr>
              <a:t>, E. </a:t>
            </a:r>
            <a:r>
              <a:rPr lang="tr-TR" b="1" dirty="0" smtClean="0">
                <a:solidFill>
                  <a:schemeClr val="tx1">
                    <a:lumMod val="65000"/>
                    <a:lumOff val="35000"/>
                  </a:schemeClr>
                </a:solidFill>
                <a:latin typeface="Arial" panose="020B0604020202020204" pitchFamily="34" charset="0"/>
                <a:cs typeface="Arial" panose="020B0604020202020204" pitchFamily="34" charset="0"/>
              </a:rPr>
              <a:t>1999/2884, </a:t>
            </a:r>
            <a:r>
              <a:rPr lang="tr-TR" b="1" dirty="0">
                <a:solidFill>
                  <a:schemeClr val="tx1">
                    <a:lumMod val="65000"/>
                    <a:lumOff val="35000"/>
                  </a:schemeClr>
                </a:solidFill>
                <a:latin typeface="Arial" panose="020B0604020202020204" pitchFamily="34" charset="0"/>
                <a:cs typeface="Arial" panose="020B0604020202020204" pitchFamily="34" charset="0"/>
              </a:rPr>
              <a:t>K. </a:t>
            </a:r>
            <a:r>
              <a:rPr lang="tr-TR" b="1" dirty="0" smtClean="0">
                <a:solidFill>
                  <a:schemeClr val="tx1">
                    <a:lumMod val="65000"/>
                    <a:lumOff val="35000"/>
                  </a:schemeClr>
                </a:solidFill>
                <a:latin typeface="Arial" panose="020B0604020202020204" pitchFamily="34" charset="0"/>
                <a:cs typeface="Arial" panose="020B0604020202020204" pitchFamily="34" charset="0"/>
              </a:rPr>
              <a:t>1999/7706, </a:t>
            </a:r>
            <a:r>
              <a:rPr lang="tr-TR" b="1" dirty="0">
                <a:solidFill>
                  <a:schemeClr val="tx1">
                    <a:lumMod val="65000"/>
                    <a:lumOff val="35000"/>
                  </a:schemeClr>
                </a:solidFill>
                <a:latin typeface="Arial" panose="020B0604020202020204" pitchFamily="34" charset="0"/>
                <a:cs typeface="Arial" panose="020B0604020202020204" pitchFamily="34" charset="0"/>
              </a:rPr>
              <a:t>T. </a:t>
            </a:r>
            <a:r>
              <a:rPr lang="tr-TR" b="1" dirty="0" smtClean="0">
                <a:solidFill>
                  <a:schemeClr val="tx1">
                    <a:lumMod val="65000"/>
                    <a:lumOff val="35000"/>
                  </a:schemeClr>
                </a:solidFill>
                <a:latin typeface="Arial" panose="020B0604020202020204" pitchFamily="34" charset="0"/>
                <a:cs typeface="Arial" panose="020B0604020202020204" pitchFamily="34" charset="0"/>
              </a:rPr>
              <a:t>15.12.1999):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i="1" dirty="0">
                <a:solidFill>
                  <a:schemeClr val="tx1">
                    <a:lumMod val="65000"/>
                    <a:lumOff val="35000"/>
                  </a:schemeClr>
                </a:solidFill>
                <a:latin typeface="Arial" panose="020B0604020202020204" pitchFamily="34" charset="0"/>
                <a:cs typeface="Arial" panose="020B0604020202020204" pitchFamily="34" charset="0"/>
              </a:rPr>
              <a:t>sayılı Yasanın 5. maddesindeki birden çok işleme aynı dilekçeyle dava açılabilmesi olanağının kural olarak aynı mahkemenin görev ve yetkisine giren işlemler açısından söz konusu </a:t>
            </a:r>
            <a:r>
              <a:rPr lang="tr-TR" i="1" dirty="0" err="1" smtClean="0">
                <a:solidFill>
                  <a:schemeClr val="tx1">
                    <a:lumMod val="65000"/>
                    <a:lumOff val="35000"/>
                  </a:schemeClr>
                </a:solidFill>
                <a:latin typeface="Arial" panose="020B0604020202020204" pitchFamily="34" charset="0"/>
                <a:cs typeface="Arial" panose="020B0604020202020204" pitchFamily="34" charset="0"/>
              </a:rPr>
              <a:t>edilebi</a:t>
            </a:r>
            <a:r>
              <a:rPr lang="tr-TR" i="1" dirty="0" smtClean="0">
                <a:solidFill>
                  <a:schemeClr val="tx1">
                    <a:lumMod val="65000"/>
                    <a:lumOff val="35000"/>
                  </a:schemeClr>
                </a:solidFill>
                <a:latin typeface="Arial" panose="020B0604020202020204" pitchFamily="34" charset="0"/>
                <a:cs typeface="Arial" panose="020B0604020202020204" pitchFamily="34" charset="0"/>
              </a:rPr>
              <a:t>(lir).»</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4827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28800" y="852710"/>
            <a:ext cx="9675812" cy="1280890"/>
          </a:xfrm>
        </p:spPr>
        <p:txBody>
          <a:bodyPr>
            <a:normAutofit/>
          </a:bodyPr>
          <a:lstStyle/>
          <a:p>
            <a:pPr algn="just"/>
            <a:r>
              <a:rPr lang="tr-TR" sz="2800" b="1" dirty="0" smtClean="0">
                <a:solidFill>
                  <a:schemeClr val="tx1">
                    <a:lumMod val="65000"/>
                    <a:lumOff val="35000"/>
                  </a:schemeClr>
                </a:solidFill>
                <a:latin typeface="Arial" panose="020B0604020202020204" pitchFamily="34" charset="0"/>
                <a:cs typeface="Arial" panose="020B0604020202020204" pitchFamily="34" charset="0"/>
              </a:rPr>
              <a:t>Birden fazla şahsın müşterek dilekçe ile dava açması</a:t>
            </a:r>
            <a:endParaRPr lang="tr-TR" sz="28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729648" y="1729648"/>
            <a:ext cx="9774964" cy="3426246"/>
          </a:xfrm>
        </p:spPr>
        <p:txBody>
          <a:bodyPr>
            <a:normAutofit fontScale="92500" lnSpcReduction="10000"/>
          </a:bodyPr>
          <a:lstStyle/>
          <a:p>
            <a:pPr marL="0" indent="0" algn="just">
              <a:lnSpc>
                <a:spcPct val="110000"/>
              </a:lnSpc>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5/2 -</a:t>
            </a:r>
            <a:r>
              <a:rPr lang="tr-TR" i="1" dirty="0" smtClean="0">
                <a:solidFill>
                  <a:schemeClr val="tx1">
                    <a:lumMod val="65000"/>
                    <a:lumOff val="35000"/>
                  </a:schemeClr>
                </a:solidFill>
                <a:latin typeface="Arial" panose="020B0604020202020204" pitchFamily="34" charset="0"/>
                <a:cs typeface="Arial" panose="020B0604020202020204" pitchFamily="34" charset="0"/>
              </a:rPr>
              <a:t>Birden </a:t>
            </a:r>
            <a:r>
              <a:rPr lang="tr-TR" i="1" dirty="0">
                <a:solidFill>
                  <a:schemeClr val="tx1">
                    <a:lumMod val="65000"/>
                    <a:lumOff val="35000"/>
                  </a:schemeClr>
                </a:solidFill>
                <a:latin typeface="Arial" panose="020B0604020202020204" pitchFamily="34" charset="0"/>
                <a:cs typeface="Arial" panose="020B0604020202020204" pitchFamily="34" charset="0"/>
              </a:rPr>
              <a:t>fazla şahsın müşterek dilekçe ile dava açabilmesi için davacıların hak veya </a:t>
            </a:r>
            <a:r>
              <a:rPr lang="tr-TR" i="1" dirty="0" smtClean="0">
                <a:solidFill>
                  <a:schemeClr val="tx1">
                    <a:lumMod val="65000"/>
                    <a:lumOff val="35000"/>
                  </a:schemeClr>
                </a:solidFill>
                <a:latin typeface="Arial" panose="020B0604020202020204" pitchFamily="34" charset="0"/>
                <a:cs typeface="Arial" panose="020B0604020202020204" pitchFamily="34" charset="0"/>
              </a:rPr>
              <a:t>menfaatlerinde iştirak </a:t>
            </a:r>
            <a:r>
              <a:rPr lang="tr-TR" i="1" dirty="0">
                <a:solidFill>
                  <a:schemeClr val="tx1">
                    <a:lumMod val="65000"/>
                    <a:lumOff val="35000"/>
                  </a:schemeClr>
                </a:solidFill>
                <a:latin typeface="Arial" panose="020B0604020202020204" pitchFamily="34" charset="0"/>
                <a:cs typeface="Arial" panose="020B0604020202020204" pitchFamily="34" charset="0"/>
              </a:rPr>
              <a:t>bulunması ve davaya yol açan maddi olay veya hukuki sebeplerin aynı </a:t>
            </a:r>
            <a:r>
              <a:rPr lang="tr-TR" i="1" dirty="0" smtClean="0">
                <a:solidFill>
                  <a:schemeClr val="tx1">
                    <a:lumMod val="65000"/>
                    <a:lumOff val="35000"/>
                  </a:schemeClr>
                </a:solidFill>
                <a:latin typeface="Arial" panose="020B0604020202020204" pitchFamily="34" charset="0"/>
                <a:cs typeface="Arial" panose="020B0604020202020204" pitchFamily="34" charset="0"/>
              </a:rPr>
              <a:t>olması gerekir</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lnSpc>
                <a:spcPct val="110000"/>
              </a:lnSpc>
              <a:buNone/>
            </a:pP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lnSpc>
                <a:spcPct val="110000"/>
              </a:lnSpc>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(D.5D, E. 2006/3585, </a:t>
            </a:r>
            <a:r>
              <a:rPr lang="tr-TR" b="1" dirty="0">
                <a:solidFill>
                  <a:schemeClr val="tx1">
                    <a:lumMod val="65000"/>
                    <a:lumOff val="35000"/>
                  </a:schemeClr>
                </a:solidFill>
                <a:latin typeface="Arial" panose="020B0604020202020204" pitchFamily="34" charset="0"/>
                <a:cs typeface="Arial" panose="020B0604020202020204" pitchFamily="34" charset="0"/>
              </a:rPr>
              <a:t>K. </a:t>
            </a:r>
            <a:r>
              <a:rPr lang="tr-TR" b="1" dirty="0" smtClean="0">
                <a:solidFill>
                  <a:schemeClr val="tx1">
                    <a:lumMod val="65000"/>
                    <a:lumOff val="35000"/>
                  </a:schemeClr>
                </a:solidFill>
                <a:latin typeface="Arial" panose="020B0604020202020204" pitchFamily="34" charset="0"/>
                <a:cs typeface="Arial" panose="020B0604020202020204" pitchFamily="34" charset="0"/>
              </a:rPr>
              <a:t>2008/6379, T. 22.12.2008):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haksız çalışma koşulları ve yasal sınırları aşan sürelerde yaptırılan fazla mesai nedeniyle uğranılan manevi zarara karşılık olarak 20.000. YTL. manevi tazminatın dava tarihinden itibaren hesaplanacak yasal faiziyle birlikte ödenmesi istemiyle açılan bu davada; davacıların hak ve menfaatlerinde iştirak bulunduğundan söz etmek mümkün değildir. Zira, farklı görevleri yürüten davacılar, farklı sayıda hukuki uyuşmazlıkları çözümlemek ve farklı sürelerde mesai yapmak durumundadırlar. Davacıların, sadece evli olmaları hak ve menfaatlerinde iştirak bulunduğu sonucunu doğurmaz</a:t>
            </a:r>
            <a:r>
              <a:rPr lang="tr-TR" dirty="0" smtClean="0">
                <a:solidFill>
                  <a:schemeClr val="tx1">
                    <a:lumMod val="65000"/>
                    <a:lumOff val="35000"/>
                  </a:schemeClr>
                </a:solidFill>
                <a:latin typeface="Arial" panose="020B0604020202020204" pitchFamily="34" charset="0"/>
                <a:cs typeface="Arial" panose="020B0604020202020204" pitchFamily="34" charset="0"/>
              </a:rPr>
              <a:t>.»</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660654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121</TotalTime>
  <Words>1116</Words>
  <Application>Microsoft Office PowerPoint</Application>
  <PresentationFormat>Geniş ekran</PresentationFormat>
  <Paragraphs>36</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Duman</vt:lpstr>
      <vt:lpstr>İdari Davaların Açılması</vt:lpstr>
      <vt:lpstr>Dava dilekçesinde yer alması gereken hususlar</vt:lpstr>
      <vt:lpstr>Dilekçelerin verileceği yerler</vt:lpstr>
      <vt:lpstr>Dilekçe üzerine uygulanacak işlem</vt:lpstr>
      <vt:lpstr>Birden fazla işleme karşı tek dilekçe ile dava açılması - I</vt:lpstr>
      <vt:lpstr>Birden fazla işleme karşı tek dilekçe ile dava açılması - II</vt:lpstr>
      <vt:lpstr>Birden fazla şahsın müşterek dilekçe ile dava açması</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İdari Davaların Açılması</dc:title>
  <dc:creator>betül damar</dc:creator>
  <cp:lastModifiedBy>betül damar</cp:lastModifiedBy>
  <cp:revision>15</cp:revision>
  <dcterms:created xsi:type="dcterms:W3CDTF">2017-11-16T11:34:17Z</dcterms:created>
  <dcterms:modified xsi:type="dcterms:W3CDTF">2017-12-03T08:11:49Z</dcterms:modified>
</cp:coreProperties>
</file>