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5" r:id="rId21"/>
    <p:sldId id="276" r:id="rId22"/>
    <p:sldId id="284"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8" autoAdjust="0"/>
    <p:restoredTop sz="94624"/>
  </p:normalViewPr>
  <p:slideViewPr>
    <p:cSldViewPr snapToGrid="0">
      <p:cViewPr varScale="1">
        <p:scale>
          <a:sx n="106" d="100"/>
          <a:sy n="106" d="100"/>
        </p:scale>
        <p:origin x="9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82BCE-45C8-4551-BFDE-2A3F77FA7597}" type="doc">
      <dgm:prSet loTypeId="urn:microsoft.com/office/officeart/2005/8/layout/pyramid2" loCatId="list" qsTypeId="urn:microsoft.com/office/officeart/2005/8/quickstyle/3d5" qsCatId="3D" csTypeId="urn:microsoft.com/office/officeart/2005/8/colors/accent3_5" csCatId="accent3" phldr="1"/>
      <dgm:spPr/>
      <dgm:t>
        <a:bodyPr/>
        <a:lstStyle/>
        <a:p>
          <a:endParaRPr lang="tr-TR"/>
        </a:p>
      </dgm:t>
    </dgm:pt>
    <dgm:pt modelId="{DB19F7FC-4DA2-4FF3-B37B-743D114C7E5C}">
      <dgm:prSet phldrT="[Metin]"/>
      <dgm:spPr/>
      <dgm:t>
        <a:bodyPr/>
        <a:lstStyle/>
        <a:p>
          <a:r>
            <a:rPr lang="tr-TR" dirty="0"/>
            <a:t>Oyun</a:t>
          </a:r>
        </a:p>
      </dgm:t>
    </dgm:pt>
    <dgm:pt modelId="{4D6F31F9-DC74-4270-9259-244B583018BF}" type="parTrans" cxnId="{E4E8CDBD-E22F-4F2F-A462-6DA26860BD37}">
      <dgm:prSet/>
      <dgm:spPr/>
      <dgm:t>
        <a:bodyPr/>
        <a:lstStyle/>
        <a:p>
          <a:endParaRPr lang="tr-TR"/>
        </a:p>
      </dgm:t>
    </dgm:pt>
    <dgm:pt modelId="{F3642D87-A620-4559-B17F-30E3DA74B492}" type="sibTrans" cxnId="{E4E8CDBD-E22F-4F2F-A462-6DA26860BD37}">
      <dgm:prSet/>
      <dgm:spPr/>
      <dgm:t>
        <a:bodyPr/>
        <a:lstStyle/>
        <a:p>
          <a:endParaRPr lang="tr-TR"/>
        </a:p>
      </dgm:t>
    </dgm:pt>
    <dgm:pt modelId="{4B6BF6CA-CC3A-4D23-A1ED-AF5DC5D32AB0}">
      <dgm:prSet phldrT="[Metin]"/>
      <dgm:spPr/>
      <dgm:t>
        <a:bodyPr/>
        <a:lstStyle/>
        <a:p>
          <a:r>
            <a:rPr lang="tr-TR" dirty="0"/>
            <a:t>Drama </a:t>
          </a:r>
        </a:p>
      </dgm:t>
    </dgm:pt>
    <dgm:pt modelId="{3E33BC48-04B9-41DD-81B9-AC7BD883964C}" type="parTrans" cxnId="{0872FFF8-3066-4346-82FC-E7528E965543}">
      <dgm:prSet/>
      <dgm:spPr/>
      <dgm:t>
        <a:bodyPr/>
        <a:lstStyle/>
        <a:p>
          <a:endParaRPr lang="tr-TR"/>
        </a:p>
      </dgm:t>
    </dgm:pt>
    <dgm:pt modelId="{797AB9B1-2F78-4467-8C59-7304F4BBBF96}" type="sibTrans" cxnId="{0872FFF8-3066-4346-82FC-E7528E965543}">
      <dgm:prSet/>
      <dgm:spPr/>
      <dgm:t>
        <a:bodyPr/>
        <a:lstStyle/>
        <a:p>
          <a:endParaRPr lang="tr-TR"/>
        </a:p>
      </dgm:t>
    </dgm:pt>
    <dgm:pt modelId="{9D787E85-E438-4A92-85FC-1B5B00EA8900}">
      <dgm:prSet phldrT="[Metin]"/>
      <dgm:spPr/>
      <dgm:t>
        <a:bodyPr/>
        <a:lstStyle/>
        <a:p>
          <a:r>
            <a:rPr lang="tr-TR" dirty="0"/>
            <a:t>Kavram Haritası </a:t>
          </a:r>
        </a:p>
      </dgm:t>
    </dgm:pt>
    <dgm:pt modelId="{5A4C8AD6-CEFE-4EA2-BE6E-DE7EDD9A3512}" type="parTrans" cxnId="{62096094-03F5-4769-8AF3-3E5BDE0B62C3}">
      <dgm:prSet/>
      <dgm:spPr/>
      <dgm:t>
        <a:bodyPr/>
        <a:lstStyle/>
        <a:p>
          <a:endParaRPr lang="tr-TR"/>
        </a:p>
      </dgm:t>
    </dgm:pt>
    <dgm:pt modelId="{B62A8E5F-3B7C-4108-93FE-392A54B5C910}" type="sibTrans" cxnId="{62096094-03F5-4769-8AF3-3E5BDE0B62C3}">
      <dgm:prSet/>
      <dgm:spPr/>
      <dgm:t>
        <a:bodyPr/>
        <a:lstStyle/>
        <a:p>
          <a:endParaRPr lang="tr-TR"/>
        </a:p>
      </dgm:t>
    </dgm:pt>
    <dgm:pt modelId="{87638145-5C0C-49A2-AAC0-E332C2BABC80}">
      <dgm:prSet phldrT="[Metin]"/>
      <dgm:spPr/>
      <dgm:t>
        <a:bodyPr/>
        <a:lstStyle/>
        <a:p>
          <a:r>
            <a:rPr lang="tr-TR" dirty="0"/>
            <a:t>Proje Yaklaşımı</a:t>
          </a:r>
        </a:p>
      </dgm:t>
    </dgm:pt>
    <dgm:pt modelId="{31F00D4B-3F99-4B73-87A9-69FC243C0345}" type="sibTrans" cxnId="{8D291A0D-1033-4B52-A21E-931B476D5B82}">
      <dgm:prSet/>
      <dgm:spPr/>
      <dgm:t>
        <a:bodyPr/>
        <a:lstStyle/>
        <a:p>
          <a:endParaRPr lang="tr-TR"/>
        </a:p>
      </dgm:t>
    </dgm:pt>
    <dgm:pt modelId="{13FC4202-3FE9-4926-A99F-234F276C32FE}" type="parTrans" cxnId="{8D291A0D-1033-4B52-A21E-931B476D5B82}">
      <dgm:prSet/>
      <dgm:spPr/>
      <dgm:t>
        <a:bodyPr/>
        <a:lstStyle/>
        <a:p>
          <a:endParaRPr lang="tr-TR"/>
        </a:p>
      </dgm:t>
    </dgm:pt>
    <dgm:pt modelId="{0EDB77EA-B0D0-4987-A22A-8752FE9B9C6B}">
      <dgm:prSet phldrT="[Metin]"/>
      <dgm:spPr/>
      <dgm:t>
        <a:bodyPr/>
        <a:lstStyle/>
        <a:p>
          <a:r>
            <a:rPr lang="tr-TR" dirty="0"/>
            <a:t>Analoji </a:t>
          </a:r>
        </a:p>
      </dgm:t>
    </dgm:pt>
    <dgm:pt modelId="{479C8EEC-718B-4FBF-A0AC-2F78AE6DABD4}" type="sibTrans" cxnId="{08ABD648-40D9-49E8-B74F-36FEB476F736}">
      <dgm:prSet/>
      <dgm:spPr/>
      <dgm:t>
        <a:bodyPr/>
        <a:lstStyle/>
        <a:p>
          <a:endParaRPr lang="tr-TR"/>
        </a:p>
      </dgm:t>
    </dgm:pt>
    <dgm:pt modelId="{EFA9001D-8939-467D-8124-90A065479934}" type="parTrans" cxnId="{08ABD648-40D9-49E8-B74F-36FEB476F736}">
      <dgm:prSet/>
      <dgm:spPr/>
      <dgm:t>
        <a:bodyPr/>
        <a:lstStyle/>
        <a:p>
          <a:endParaRPr lang="tr-TR"/>
        </a:p>
      </dgm:t>
    </dgm:pt>
    <dgm:pt modelId="{E6C97EC0-D4CA-40CD-875C-B795EB46869D}">
      <dgm:prSet phldrT="[Metin]"/>
      <dgm:spPr/>
      <dgm:t>
        <a:bodyPr/>
        <a:lstStyle/>
        <a:p>
          <a:r>
            <a:rPr lang="tr-TR" dirty="0"/>
            <a:t>Deney </a:t>
          </a:r>
        </a:p>
      </dgm:t>
    </dgm:pt>
    <dgm:pt modelId="{253D84F4-4C94-4BE3-8867-067E43447549}" type="sibTrans" cxnId="{69B7234B-1D9A-40F8-B8DA-8DCC416BC05C}">
      <dgm:prSet/>
      <dgm:spPr/>
      <dgm:t>
        <a:bodyPr/>
        <a:lstStyle/>
        <a:p>
          <a:endParaRPr lang="tr-TR"/>
        </a:p>
      </dgm:t>
    </dgm:pt>
    <dgm:pt modelId="{241D802C-5787-41E3-90B2-385CF89AE13B}" type="parTrans" cxnId="{69B7234B-1D9A-40F8-B8DA-8DCC416BC05C}">
      <dgm:prSet/>
      <dgm:spPr/>
      <dgm:t>
        <a:bodyPr/>
        <a:lstStyle/>
        <a:p>
          <a:endParaRPr lang="tr-TR"/>
        </a:p>
      </dgm:t>
    </dgm:pt>
    <dgm:pt modelId="{CE4C188F-4173-441F-A63E-F49166215092}">
      <dgm:prSet phldrT="[Metin]"/>
      <dgm:spPr/>
      <dgm:t>
        <a:bodyPr/>
        <a:lstStyle/>
        <a:p>
          <a:r>
            <a:rPr lang="tr-TR" dirty="0"/>
            <a:t>Gösteri </a:t>
          </a:r>
        </a:p>
      </dgm:t>
    </dgm:pt>
    <dgm:pt modelId="{5B2CD891-AF0B-41F8-9F65-8CD26E5A83A9}" type="parTrans" cxnId="{7E764FFD-452F-45EC-8187-32A374F2CC4B}">
      <dgm:prSet/>
      <dgm:spPr/>
      <dgm:t>
        <a:bodyPr/>
        <a:lstStyle/>
        <a:p>
          <a:endParaRPr lang="tr-TR"/>
        </a:p>
      </dgm:t>
    </dgm:pt>
    <dgm:pt modelId="{16E3CC31-1461-4249-89D5-0CD1305962BF}" type="sibTrans" cxnId="{7E764FFD-452F-45EC-8187-32A374F2CC4B}">
      <dgm:prSet/>
      <dgm:spPr/>
      <dgm:t>
        <a:bodyPr/>
        <a:lstStyle/>
        <a:p>
          <a:endParaRPr lang="tr-TR"/>
        </a:p>
      </dgm:t>
    </dgm:pt>
    <dgm:pt modelId="{FCC2A55B-E306-472A-B220-841A25D27DB0}" type="pres">
      <dgm:prSet presAssocID="{08B82BCE-45C8-4551-BFDE-2A3F77FA7597}" presName="compositeShape" presStyleCnt="0">
        <dgm:presLayoutVars>
          <dgm:dir/>
          <dgm:resizeHandles/>
        </dgm:presLayoutVars>
      </dgm:prSet>
      <dgm:spPr/>
    </dgm:pt>
    <dgm:pt modelId="{926055E9-0CB8-449D-87A8-FF15E4F1601A}" type="pres">
      <dgm:prSet presAssocID="{08B82BCE-45C8-4551-BFDE-2A3F77FA7597}" presName="pyramid" presStyleLbl="node1" presStyleIdx="0" presStyleCnt="1"/>
      <dgm:spPr/>
    </dgm:pt>
    <dgm:pt modelId="{A3554BEC-3DE7-4918-9B94-DD6CF5FE28E4}" type="pres">
      <dgm:prSet presAssocID="{08B82BCE-45C8-4551-BFDE-2A3F77FA7597}" presName="theList" presStyleCnt="0"/>
      <dgm:spPr/>
    </dgm:pt>
    <dgm:pt modelId="{BB80C4E7-4A2F-48E9-8EF1-058BDDB8BB1B}" type="pres">
      <dgm:prSet presAssocID="{E6C97EC0-D4CA-40CD-875C-B795EB46869D}" presName="aNode" presStyleLbl="fgAcc1" presStyleIdx="0" presStyleCnt="7" custLinFactNeighborX="2063" custLinFactNeighborY="14444">
        <dgm:presLayoutVars>
          <dgm:bulletEnabled val="1"/>
        </dgm:presLayoutVars>
      </dgm:prSet>
      <dgm:spPr/>
    </dgm:pt>
    <dgm:pt modelId="{2D66BF4B-6013-481A-9167-B3244893C089}" type="pres">
      <dgm:prSet presAssocID="{E6C97EC0-D4CA-40CD-875C-B795EB46869D}" presName="aSpace" presStyleCnt="0"/>
      <dgm:spPr/>
    </dgm:pt>
    <dgm:pt modelId="{AE534066-DE1E-4FA0-B6E1-E984408D06C6}" type="pres">
      <dgm:prSet presAssocID="{0EDB77EA-B0D0-4987-A22A-8752FE9B9C6B}" presName="aNode" presStyleLbl="fgAcc1" presStyleIdx="1" presStyleCnt="7">
        <dgm:presLayoutVars>
          <dgm:bulletEnabled val="1"/>
        </dgm:presLayoutVars>
      </dgm:prSet>
      <dgm:spPr/>
    </dgm:pt>
    <dgm:pt modelId="{4CDCB04F-629A-4107-AFA8-A5263CD39AFE}" type="pres">
      <dgm:prSet presAssocID="{0EDB77EA-B0D0-4987-A22A-8752FE9B9C6B}" presName="aSpace" presStyleCnt="0"/>
      <dgm:spPr/>
    </dgm:pt>
    <dgm:pt modelId="{0D02646C-59C6-4FF2-BCC6-7C8CE49A173D}" type="pres">
      <dgm:prSet presAssocID="{87638145-5C0C-49A2-AAC0-E332C2BABC80}" presName="aNode" presStyleLbl="fgAcc1" presStyleIdx="2" presStyleCnt="7">
        <dgm:presLayoutVars>
          <dgm:bulletEnabled val="1"/>
        </dgm:presLayoutVars>
      </dgm:prSet>
      <dgm:spPr/>
    </dgm:pt>
    <dgm:pt modelId="{212F1E00-6277-45D9-A111-1F6164B3BA02}" type="pres">
      <dgm:prSet presAssocID="{87638145-5C0C-49A2-AAC0-E332C2BABC80}" presName="aSpace" presStyleCnt="0"/>
      <dgm:spPr/>
    </dgm:pt>
    <dgm:pt modelId="{7DC35807-82F3-412E-9B8E-CC37A8986429}" type="pres">
      <dgm:prSet presAssocID="{DB19F7FC-4DA2-4FF3-B37B-743D114C7E5C}" presName="aNode" presStyleLbl="fgAcc1" presStyleIdx="3" presStyleCnt="7">
        <dgm:presLayoutVars>
          <dgm:bulletEnabled val="1"/>
        </dgm:presLayoutVars>
      </dgm:prSet>
      <dgm:spPr/>
    </dgm:pt>
    <dgm:pt modelId="{BCF16D47-CC78-4710-92F3-D1DE446FDC5A}" type="pres">
      <dgm:prSet presAssocID="{DB19F7FC-4DA2-4FF3-B37B-743D114C7E5C}" presName="aSpace" presStyleCnt="0"/>
      <dgm:spPr/>
    </dgm:pt>
    <dgm:pt modelId="{A9F47A2B-EA5B-4A5C-8400-B37CB15711B4}" type="pres">
      <dgm:prSet presAssocID="{4B6BF6CA-CC3A-4D23-A1ED-AF5DC5D32AB0}" presName="aNode" presStyleLbl="fgAcc1" presStyleIdx="4" presStyleCnt="7">
        <dgm:presLayoutVars>
          <dgm:bulletEnabled val="1"/>
        </dgm:presLayoutVars>
      </dgm:prSet>
      <dgm:spPr/>
    </dgm:pt>
    <dgm:pt modelId="{28A18F89-DC86-434C-91A7-4B42AF45132B}" type="pres">
      <dgm:prSet presAssocID="{4B6BF6CA-CC3A-4D23-A1ED-AF5DC5D32AB0}" presName="aSpace" presStyleCnt="0"/>
      <dgm:spPr/>
    </dgm:pt>
    <dgm:pt modelId="{5F0E577C-4FB2-4270-B989-0D20B58E2993}" type="pres">
      <dgm:prSet presAssocID="{9D787E85-E438-4A92-85FC-1B5B00EA8900}" presName="aNode" presStyleLbl="fgAcc1" presStyleIdx="5" presStyleCnt="7">
        <dgm:presLayoutVars>
          <dgm:bulletEnabled val="1"/>
        </dgm:presLayoutVars>
      </dgm:prSet>
      <dgm:spPr/>
    </dgm:pt>
    <dgm:pt modelId="{78313D3C-058A-4451-81DB-9B61ADA6916D}" type="pres">
      <dgm:prSet presAssocID="{9D787E85-E438-4A92-85FC-1B5B00EA8900}" presName="aSpace" presStyleCnt="0"/>
      <dgm:spPr/>
    </dgm:pt>
    <dgm:pt modelId="{C11420DA-D731-4943-BB28-E8BEADACE56C}" type="pres">
      <dgm:prSet presAssocID="{CE4C188F-4173-441F-A63E-F49166215092}" presName="aNode" presStyleLbl="fgAcc1" presStyleIdx="6" presStyleCnt="7" custLinFactY="-7694" custLinFactNeighborX="-291" custLinFactNeighborY="-100000">
        <dgm:presLayoutVars>
          <dgm:bulletEnabled val="1"/>
        </dgm:presLayoutVars>
      </dgm:prSet>
      <dgm:spPr/>
    </dgm:pt>
    <dgm:pt modelId="{2A4852EF-76FC-4F1B-9FB5-56749DDAF85F}" type="pres">
      <dgm:prSet presAssocID="{CE4C188F-4173-441F-A63E-F49166215092}" presName="aSpace" presStyleCnt="0"/>
      <dgm:spPr/>
    </dgm:pt>
  </dgm:ptLst>
  <dgm:cxnLst>
    <dgm:cxn modelId="{8D291A0D-1033-4B52-A21E-931B476D5B82}" srcId="{08B82BCE-45C8-4551-BFDE-2A3F77FA7597}" destId="{87638145-5C0C-49A2-AAC0-E332C2BABC80}" srcOrd="2" destOrd="0" parTransId="{13FC4202-3FE9-4926-A99F-234F276C32FE}" sibTransId="{31F00D4B-3F99-4B73-87A9-69FC243C0345}"/>
    <dgm:cxn modelId="{DDEBD52B-0B8E-4124-BC25-45EBB83A7D2A}" type="presOf" srcId="{CE4C188F-4173-441F-A63E-F49166215092}" destId="{C11420DA-D731-4943-BB28-E8BEADACE56C}" srcOrd="0" destOrd="0" presId="urn:microsoft.com/office/officeart/2005/8/layout/pyramid2"/>
    <dgm:cxn modelId="{08ABD648-40D9-49E8-B74F-36FEB476F736}" srcId="{08B82BCE-45C8-4551-BFDE-2A3F77FA7597}" destId="{0EDB77EA-B0D0-4987-A22A-8752FE9B9C6B}" srcOrd="1" destOrd="0" parTransId="{EFA9001D-8939-467D-8124-90A065479934}" sibTransId="{479C8EEC-718B-4FBF-A0AC-2F78AE6DABD4}"/>
    <dgm:cxn modelId="{69B7234B-1D9A-40F8-B8DA-8DCC416BC05C}" srcId="{08B82BCE-45C8-4551-BFDE-2A3F77FA7597}" destId="{E6C97EC0-D4CA-40CD-875C-B795EB46869D}" srcOrd="0" destOrd="0" parTransId="{241D802C-5787-41E3-90B2-385CF89AE13B}" sibTransId="{253D84F4-4C94-4BE3-8867-067E43447549}"/>
    <dgm:cxn modelId="{364C344E-02F6-4D3F-822C-C110228DBB0E}" type="presOf" srcId="{DB19F7FC-4DA2-4FF3-B37B-743D114C7E5C}" destId="{7DC35807-82F3-412E-9B8E-CC37A8986429}" srcOrd="0" destOrd="0" presId="urn:microsoft.com/office/officeart/2005/8/layout/pyramid2"/>
    <dgm:cxn modelId="{101A846F-D147-4F51-AAF7-7285895751C2}" type="presOf" srcId="{4B6BF6CA-CC3A-4D23-A1ED-AF5DC5D32AB0}" destId="{A9F47A2B-EA5B-4A5C-8400-B37CB15711B4}" srcOrd="0" destOrd="0" presId="urn:microsoft.com/office/officeart/2005/8/layout/pyramid2"/>
    <dgm:cxn modelId="{62096094-03F5-4769-8AF3-3E5BDE0B62C3}" srcId="{08B82BCE-45C8-4551-BFDE-2A3F77FA7597}" destId="{9D787E85-E438-4A92-85FC-1B5B00EA8900}" srcOrd="5" destOrd="0" parTransId="{5A4C8AD6-CEFE-4EA2-BE6E-DE7EDD9A3512}" sibTransId="{B62A8E5F-3B7C-4108-93FE-392A54B5C910}"/>
    <dgm:cxn modelId="{1ECAE6AE-5E49-4D96-8F66-F6C71BC80D2A}" type="presOf" srcId="{08B82BCE-45C8-4551-BFDE-2A3F77FA7597}" destId="{FCC2A55B-E306-472A-B220-841A25D27DB0}" srcOrd="0" destOrd="0" presId="urn:microsoft.com/office/officeart/2005/8/layout/pyramid2"/>
    <dgm:cxn modelId="{8D117EB4-7337-466F-81DA-78DDE260A5D4}" type="presOf" srcId="{9D787E85-E438-4A92-85FC-1B5B00EA8900}" destId="{5F0E577C-4FB2-4270-B989-0D20B58E2993}" srcOrd="0" destOrd="0" presId="urn:microsoft.com/office/officeart/2005/8/layout/pyramid2"/>
    <dgm:cxn modelId="{F98021BC-0C8B-449C-A472-A7698C4AFA22}" type="presOf" srcId="{0EDB77EA-B0D0-4987-A22A-8752FE9B9C6B}" destId="{AE534066-DE1E-4FA0-B6E1-E984408D06C6}" srcOrd="0" destOrd="0" presId="urn:microsoft.com/office/officeart/2005/8/layout/pyramid2"/>
    <dgm:cxn modelId="{E4E8CDBD-E22F-4F2F-A462-6DA26860BD37}" srcId="{08B82BCE-45C8-4551-BFDE-2A3F77FA7597}" destId="{DB19F7FC-4DA2-4FF3-B37B-743D114C7E5C}" srcOrd="3" destOrd="0" parTransId="{4D6F31F9-DC74-4270-9259-244B583018BF}" sibTransId="{F3642D87-A620-4559-B17F-30E3DA74B492}"/>
    <dgm:cxn modelId="{39532EDD-1C1D-4FC4-ABAA-32E9333D4D00}" type="presOf" srcId="{E6C97EC0-D4CA-40CD-875C-B795EB46869D}" destId="{BB80C4E7-4A2F-48E9-8EF1-058BDDB8BB1B}" srcOrd="0" destOrd="0" presId="urn:microsoft.com/office/officeart/2005/8/layout/pyramid2"/>
    <dgm:cxn modelId="{0872FFF8-3066-4346-82FC-E7528E965543}" srcId="{08B82BCE-45C8-4551-BFDE-2A3F77FA7597}" destId="{4B6BF6CA-CC3A-4D23-A1ED-AF5DC5D32AB0}" srcOrd="4" destOrd="0" parTransId="{3E33BC48-04B9-41DD-81B9-AC7BD883964C}" sibTransId="{797AB9B1-2F78-4467-8C59-7304F4BBBF96}"/>
    <dgm:cxn modelId="{881356FC-C6D8-4E1A-94E1-051E638FD0B7}" type="presOf" srcId="{87638145-5C0C-49A2-AAC0-E332C2BABC80}" destId="{0D02646C-59C6-4FF2-BCC6-7C8CE49A173D}" srcOrd="0" destOrd="0" presId="urn:microsoft.com/office/officeart/2005/8/layout/pyramid2"/>
    <dgm:cxn modelId="{7E764FFD-452F-45EC-8187-32A374F2CC4B}" srcId="{08B82BCE-45C8-4551-BFDE-2A3F77FA7597}" destId="{CE4C188F-4173-441F-A63E-F49166215092}" srcOrd="6" destOrd="0" parTransId="{5B2CD891-AF0B-41F8-9F65-8CD26E5A83A9}" sibTransId="{16E3CC31-1461-4249-89D5-0CD1305962BF}"/>
    <dgm:cxn modelId="{71E95D10-A3EB-49EE-848C-A6CA95BEE0DA}" type="presParOf" srcId="{FCC2A55B-E306-472A-B220-841A25D27DB0}" destId="{926055E9-0CB8-449D-87A8-FF15E4F1601A}" srcOrd="0" destOrd="0" presId="urn:microsoft.com/office/officeart/2005/8/layout/pyramid2"/>
    <dgm:cxn modelId="{65286926-4BE6-4617-AC62-471503585C82}" type="presParOf" srcId="{FCC2A55B-E306-472A-B220-841A25D27DB0}" destId="{A3554BEC-3DE7-4918-9B94-DD6CF5FE28E4}" srcOrd="1" destOrd="0" presId="urn:microsoft.com/office/officeart/2005/8/layout/pyramid2"/>
    <dgm:cxn modelId="{90D7DD65-C2FB-4D2A-96CA-CA5189E688A5}" type="presParOf" srcId="{A3554BEC-3DE7-4918-9B94-DD6CF5FE28E4}" destId="{BB80C4E7-4A2F-48E9-8EF1-058BDDB8BB1B}" srcOrd="0" destOrd="0" presId="urn:microsoft.com/office/officeart/2005/8/layout/pyramid2"/>
    <dgm:cxn modelId="{C0A5DDF2-8658-4D64-8E8A-8DBD676456A7}" type="presParOf" srcId="{A3554BEC-3DE7-4918-9B94-DD6CF5FE28E4}" destId="{2D66BF4B-6013-481A-9167-B3244893C089}" srcOrd="1" destOrd="0" presId="urn:microsoft.com/office/officeart/2005/8/layout/pyramid2"/>
    <dgm:cxn modelId="{E7C02D8A-1362-4036-B2B7-76429A5BA233}" type="presParOf" srcId="{A3554BEC-3DE7-4918-9B94-DD6CF5FE28E4}" destId="{AE534066-DE1E-4FA0-B6E1-E984408D06C6}" srcOrd="2" destOrd="0" presId="urn:microsoft.com/office/officeart/2005/8/layout/pyramid2"/>
    <dgm:cxn modelId="{01046A10-768B-49F5-8776-4993A687184A}" type="presParOf" srcId="{A3554BEC-3DE7-4918-9B94-DD6CF5FE28E4}" destId="{4CDCB04F-629A-4107-AFA8-A5263CD39AFE}" srcOrd="3" destOrd="0" presId="urn:microsoft.com/office/officeart/2005/8/layout/pyramid2"/>
    <dgm:cxn modelId="{C80B4403-FD70-494E-B3D9-2574EFCC122F}" type="presParOf" srcId="{A3554BEC-3DE7-4918-9B94-DD6CF5FE28E4}" destId="{0D02646C-59C6-4FF2-BCC6-7C8CE49A173D}" srcOrd="4" destOrd="0" presId="urn:microsoft.com/office/officeart/2005/8/layout/pyramid2"/>
    <dgm:cxn modelId="{BF520D4F-7F8B-4512-875F-29E3EDA8AA4D}" type="presParOf" srcId="{A3554BEC-3DE7-4918-9B94-DD6CF5FE28E4}" destId="{212F1E00-6277-45D9-A111-1F6164B3BA02}" srcOrd="5" destOrd="0" presId="urn:microsoft.com/office/officeart/2005/8/layout/pyramid2"/>
    <dgm:cxn modelId="{36C96389-F292-4C78-AE31-DB90D32167E6}" type="presParOf" srcId="{A3554BEC-3DE7-4918-9B94-DD6CF5FE28E4}" destId="{7DC35807-82F3-412E-9B8E-CC37A8986429}" srcOrd="6" destOrd="0" presId="urn:microsoft.com/office/officeart/2005/8/layout/pyramid2"/>
    <dgm:cxn modelId="{8142BBD0-1AEA-4AF6-9AF7-EA41898A95F1}" type="presParOf" srcId="{A3554BEC-3DE7-4918-9B94-DD6CF5FE28E4}" destId="{BCF16D47-CC78-4710-92F3-D1DE446FDC5A}" srcOrd="7" destOrd="0" presId="urn:microsoft.com/office/officeart/2005/8/layout/pyramid2"/>
    <dgm:cxn modelId="{C1378802-13C9-4C4C-903D-0356A422B468}" type="presParOf" srcId="{A3554BEC-3DE7-4918-9B94-DD6CF5FE28E4}" destId="{A9F47A2B-EA5B-4A5C-8400-B37CB15711B4}" srcOrd="8" destOrd="0" presId="urn:microsoft.com/office/officeart/2005/8/layout/pyramid2"/>
    <dgm:cxn modelId="{2DA5AD52-AC55-4CBF-9430-F38B7B7F9B0D}" type="presParOf" srcId="{A3554BEC-3DE7-4918-9B94-DD6CF5FE28E4}" destId="{28A18F89-DC86-434C-91A7-4B42AF45132B}" srcOrd="9" destOrd="0" presId="urn:microsoft.com/office/officeart/2005/8/layout/pyramid2"/>
    <dgm:cxn modelId="{39995161-2E9D-4594-A4E2-F6A3CCB833F1}" type="presParOf" srcId="{A3554BEC-3DE7-4918-9B94-DD6CF5FE28E4}" destId="{5F0E577C-4FB2-4270-B989-0D20B58E2993}" srcOrd="10" destOrd="0" presId="urn:microsoft.com/office/officeart/2005/8/layout/pyramid2"/>
    <dgm:cxn modelId="{C668A001-6C0C-42F9-A251-96AEA8CCD68C}" type="presParOf" srcId="{A3554BEC-3DE7-4918-9B94-DD6CF5FE28E4}" destId="{78313D3C-058A-4451-81DB-9B61ADA6916D}" srcOrd="11" destOrd="0" presId="urn:microsoft.com/office/officeart/2005/8/layout/pyramid2"/>
    <dgm:cxn modelId="{08C7C7F3-515E-456D-9527-ABC56774220A}" type="presParOf" srcId="{A3554BEC-3DE7-4918-9B94-DD6CF5FE28E4}" destId="{C11420DA-D731-4943-BB28-E8BEADACE56C}" srcOrd="12" destOrd="0" presId="urn:microsoft.com/office/officeart/2005/8/layout/pyramid2"/>
    <dgm:cxn modelId="{6CD6E807-B939-42F8-BA71-7CF8239CE316}" type="presParOf" srcId="{A3554BEC-3DE7-4918-9B94-DD6CF5FE28E4}" destId="{2A4852EF-76FC-4F1B-9FB5-56749DDAF85F}"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055E9-0CB8-449D-87A8-FF15E4F1601A}">
      <dsp:nvSpPr>
        <dsp:cNvPr id="0" name=""/>
        <dsp:cNvSpPr/>
      </dsp:nvSpPr>
      <dsp:spPr>
        <a:xfrm>
          <a:off x="2336205" y="0"/>
          <a:ext cx="6643686" cy="6643686"/>
        </a:xfrm>
        <a:prstGeom prst="triangle">
          <a:avLst/>
        </a:prstGeom>
        <a:solidFill>
          <a:schemeClr val="accent3">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B80C4E7-4A2F-48E9-8EF1-058BDDB8BB1B}">
      <dsp:nvSpPr>
        <dsp:cNvPr id="0" name=""/>
        <dsp:cNvSpPr/>
      </dsp:nvSpPr>
      <dsp:spPr>
        <a:xfrm>
          <a:off x="5747137" y="677200"/>
          <a:ext cx="4318396" cy="674749"/>
        </a:xfrm>
        <a:prstGeom prst="roundRect">
          <a:avLst/>
        </a:prstGeom>
        <a:solidFill>
          <a:schemeClr val="lt1">
            <a:alpha val="90000"/>
            <a:hueOff val="0"/>
            <a:satOff val="0"/>
            <a:lumOff val="0"/>
            <a:alphaOff val="0"/>
          </a:schemeClr>
        </a:solidFill>
        <a:ln w="6350" cap="flat" cmpd="sng" algn="ctr">
          <a:solidFill>
            <a:schemeClr val="accent3">
              <a:alpha val="90000"/>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Deney </a:t>
          </a:r>
        </a:p>
      </dsp:txBody>
      <dsp:txXfrm>
        <a:off x="5780076" y="710139"/>
        <a:ext cx="4252518" cy="608871"/>
      </dsp:txXfrm>
    </dsp:sp>
    <dsp:sp modelId="{AE534066-DE1E-4FA0-B6E1-E984408D06C6}">
      <dsp:nvSpPr>
        <dsp:cNvPr id="0" name=""/>
        <dsp:cNvSpPr/>
      </dsp:nvSpPr>
      <dsp:spPr>
        <a:xfrm>
          <a:off x="5658049" y="1424110"/>
          <a:ext cx="4318396" cy="674749"/>
        </a:xfrm>
        <a:prstGeom prst="roundRect">
          <a:avLst/>
        </a:prstGeom>
        <a:solidFill>
          <a:schemeClr val="lt1">
            <a:alpha val="90000"/>
            <a:hueOff val="0"/>
            <a:satOff val="0"/>
            <a:lumOff val="0"/>
            <a:alphaOff val="0"/>
          </a:schemeClr>
        </a:solidFill>
        <a:ln w="6350" cap="flat" cmpd="sng" algn="ctr">
          <a:solidFill>
            <a:schemeClr val="accent3">
              <a:alpha val="90000"/>
              <a:hueOff val="0"/>
              <a:satOff val="0"/>
              <a:lumOff val="0"/>
              <a:alphaOff val="-6667"/>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Analoji </a:t>
          </a:r>
        </a:p>
      </dsp:txBody>
      <dsp:txXfrm>
        <a:off x="5690988" y="1457049"/>
        <a:ext cx="4252518" cy="608871"/>
      </dsp:txXfrm>
    </dsp:sp>
    <dsp:sp modelId="{0D02646C-59C6-4FF2-BCC6-7C8CE49A173D}">
      <dsp:nvSpPr>
        <dsp:cNvPr id="0" name=""/>
        <dsp:cNvSpPr/>
      </dsp:nvSpPr>
      <dsp:spPr>
        <a:xfrm>
          <a:off x="5658049" y="2183203"/>
          <a:ext cx="4318396" cy="674749"/>
        </a:xfrm>
        <a:prstGeom prst="roundRect">
          <a:avLst/>
        </a:prstGeom>
        <a:solidFill>
          <a:schemeClr val="lt1">
            <a:alpha val="90000"/>
            <a:hueOff val="0"/>
            <a:satOff val="0"/>
            <a:lumOff val="0"/>
            <a:alphaOff val="0"/>
          </a:schemeClr>
        </a:solidFill>
        <a:ln w="6350" cap="flat" cmpd="sng" algn="ctr">
          <a:solidFill>
            <a:schemeClr val="accent3">
              <a:alpha val="90000"/>
              <a:hueOff val="0"/>
              <a:satOff val="0"/>
              <a:lumOff val="0"/>
              <a:alphaOff val="-13333"/>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Proje Yaklaşımı</a:t>
          </a:r>
        </a:p>
      </dsp:txBody>
      <dsp:txXfrm>
        <a:off x="5690988" y="2216142"/>
        <a:ext cx="4252518" cy="608871"/>
      </dsp:txXfrm>
    </dsp:sp>
    <dsp:sp modelId="{7DC35807-82F3-412E-9B8E-CC37A8986429}">
      <dsp:nvSpPr>
        <dsp:cNvPr id="0" name=""/>
        <dsp:cNvSpPr/>
      </dsp:nvSpPr>
      <dsp:spPr>
        <a:xfrm>
          <a:off x="5658049" y="2942296"/>
          <a:ext cx="4318396" cy="674749"/>
        </a:xfrm>
        <a:prstGeom prst="roundRect">
          <a:avLst/>
        </a:prstGeom>
        <a:solidFill>
          <a:schemeClr val="lt1">
            <a:alpha val="90000"/>
            <a:hueOff val="0"/>
            <a:satOff val="0"/>
            <a:lumOff val="0"/>
            <a:alphaOff val="0"/>
          </a:schemeClr>
        </a:solidFill>
        <a:ln w="6350" cap="flat" cmpd="sng" algn="ctr">
          <a:solidFill>
            <a:schemeClr val="accent3">
              <a:alpha val="90000"/>
              <a:hueOff val="0"/>
              <a:satOff val="0"/>
              <a:lumOff val="0"/>
              <a:alphaOff val="-2000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Oyun</a:t>
          </a:r>
        </a:p>
      </dsp:txBody>
      <dsp:txXfrm>
        <a:off x="5690988" y="2975235"/>
        <a:ext cx="4252518" cy="608871"/>
      </dsp:txXfrm>
    </dsp:sp>
    <dsp:sp modelId="{A9F47A2B-EA5B-4A5C-8400-B37CB15711B4}">
      <dsp:nvSpPr>
        <dsp:cNvPr id="0" name=""/>
        <dsp:cNvSpPr/>
      </dsp:nvSpPr>
      <dsp:spPr>
        <a:xfrm>
          <a:off x="5658049" y="3701390"/>
          <a:ext cx="4318396" cy="674749"/>
        </a:xfrm>
        <a:prstGeom prst="roundRect">
          <a:avLst/>
        </a:prstGeom>
        <a:solidFill>
          <a:schemeClr val="lt1">
            <a:alpha val="90000"/>
            <a:hueOff val="0"/>
            <a:satOff val="0"/>
            <a:lumOff val="0"/>
            <a:alphaOff val="0"/>
          </a:schemeClr>
        </a:solidFill>
        <a:ln w="6350" cap="flat" cmpd="sng" algn="ctr">
          <a:solidFill>
            <a:schemeClr val="accent3">
              <a:alpha val="90000"/>
              <a:hueOff val="0"/>
              <a:satOff val="0"/>
              <a:lumOff val="0"/>
              <a:alphaOff val="-26667"/>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Drama </a:t>
          </a:r>
        </a:p>
      </dsp:txBody>
      <dsp:txXfrm>
        <a:off x="5690988" y="3734329"/>
        <a:ext cx="4252518" cy="608871"/>
      </dsp:txXfrm>
    </dsp:sp>
    <dsp:sp modelId="{5F0E577C-4FB2-4270-B989-0D20B58E2993}">
      <dsp:nvSpPr>
        <dsp:cNvPr id="0" name=""/>
        <dsp:cNvSpPr/>
      </dsp:nvSpPr>
      <dsp:spPr>
        <a:xfrm>
          <a:off x="5658049" y="4460483"/>
          <a:ext cx="4318396" cy="674749"/>
        </a:xfrm>
        <a:prstGeom prst="roundRect">
          <a:avLst/>
        </a:prstGeom>
        <a:solidFill>
          <a:schemeClr val="lt1">
            <a:alpha val="90000"/>
            <a:hueOff val="0"/>
            <a:satOff val="0"/>
            <a:lumOff val="0"/>
            <a:alphaOff val="0"/>
          </a:schemeClr>
        </a:solidFill>
        <a:ln w="6350" cap="flat" cmpd="sng" algn="ctr">
          <a:solidFill>
            <a:schemeClr val="accent3">
              <a:alpha val="90000"/>
              <a:hueOff val="0"/>
              <a:satOff val="0"/>
              <a:lumOff val="0"/>
              <a:alphaOff val="-33333"/>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Kavram Haritası </a:t>
          </a:r>
        </a:p>
      </dsp:txBody>
      <dsp:txXfrm>
        <a:off x="5690988" y="4493422"/>
        <a:ext cx="4252518" cy="608871"/>
      </dsp:txXfrm>
    </dsp:sp>
    <dsp:sp modelId="{C11420DA-D731-4943-BB28-E8BEADACE56C}">
      <dsp:nvSpPr>
        <dsp:cNvPr id="0" name=""/>
        <dsp:cNvSpPr/>
      </dsp:nvSpPr>
      <dsp:spPr>
        <a:xfrm>
          <a:off x="5645482" y="5083317"/>
          <a:ext cx="4318396" cy="674749"/>
        </a:xfrm>
        <a:prstGeom prst="roundRect">
          <a:avLst/>
        </a:prstGeom>
        <a:solidFill>
          <a:schemeClr val="lt1">
            <a:alpha val="90000"/>
            <a:hueOff val="0"/>
            <a:satOff val="0"/>
            <a:lumOff val="0"/>
            <a:alphaOff val="0"/>
          </a:schemeClr>
        </a:solidFill>
        <a:ln w="6350" cap="flat" cmpd="sng" algn="ctr">
          <a:solidFill>
            <a:schemeClr val="accent3">
              <a:alpha val="90000"/>
              <a:hueOff val="0"/>
              <a:satOff val="0"/>
              <a:lumOff val="0"/>
              <a:alphaOff val="-4000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Gösteri </a:t>
          </a:r>
        </a:p>
      </dsp:txBody>
      <dsp:txXfrm>
        <a:off x="5678421" y="5116256"/>
        <a:ext cx="4252518" cy="6088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205667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56183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312041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147482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103440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83877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346255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424557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252907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351583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dirty="0"/>
          </a:p>
        </p:txBody>
      </p:sp>
    </p:spTree>
    <p:extLst>
      <p:ext uri="{BB962C8B-B14F-4D97-AF65-F5344CB8AC3E}">
        <p14:creationId xmlns:p14="http://schemas.microsoft.com/office/powerpoint/2010/main" val="163798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E3EFF-273B-479C-B535-039B289B34A5}" type="datetimeFigureOut">
              <a:rPr lang="tr-TR" smtClean="0"/>
              <a:t>4.05.2020</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A56FD-4809-4B02-86CB-ED0EF99E2773}" type="slidenum">
              <a:rPr lang="tr-TR" smtClean="0"/>
              <a:t>‹#›</a:t>
            </a:fld>
            <a:endParaRPr lang="tr-TR" dirty="0"/>
          </a:p>
        </p:txBody>
      </p:sp>
    </p:spTree>
    <p:extLst>
      <p:ext uri="{BB962C8B-B14F-4D97-AF65-F5344CB8AC3E}">
        <p14:creationId xmlns:p14="http://schemas.microsoft.com/office/powerpoint/2010/main" val="37621332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85787" y="114300"/>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800720" y="0"/>
            <a:ext cx="2391280" cy="2232000"/>
          </a:xfrm>
          <a:prstGeom prst="rect">
            <a:avLst/>
          </a:prstGeom>
        </p:spPr>
      </p:pic>
      <p:sp>
        <p:nvSpPr>
          <p:cNvPr id="6" name="Dikdörtgen 5"/>
          <p:cNvSpPr/>
          <p:nvPr/>
        </p:nvSpPr>
        <p:spPr>
          <a:xfrm>
            <a:off x="2122667" y="524174"/>
            <a:ext cx="8121471" cy="2585323"/>
          </a:xfrm>
          <a:prstGeom prst="rect">
            <a:avLst/>
          </a:prstGeom>
          <a:noFill/>
        </p:spPr>
        <p:txBody>
          <a:bodyPr wrap="square" lIns="91440" tIns="45720" rIns="91440" bIns="45720">
            <a:spAutoFit/>
          </a:bodyPr>
          <a:lstStyle/>
          <a:p>
            <a:pPr algn="ctr"/>
            <a:r>
              <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Erken Çocukluk Döneminde </a:t>
            </a:r>
          </a:p>
          <a:p>
            <a:pPr algn="ctr"/>
            <a:r>
              <a:rPr lang="tr-T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Fen Ve Matematik</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endParaRPr>
          </a:p>
        </p:txBody>
      </p:sp>
      <p:sp>
        <p:nvSpPr>
          <p:cNvPr id="7" name="Dikdörtgen 6"/>
          <p:cNvSpPr/>
          <p:nvPr/>
        </p:nvSpPr>
        <p:spPr>
          <a:xfrm>
            <a:off x="2498726" y="3850838"/>
            <a:ext cx="7537448" cy="1569660"/>
          </a:xfrm>
          <a:prstGeom prst="rect">
            <a:avLst/>
          </a:prstGeom>
          <a:noFill/>
        </p:spPr>
        <p:txBody>
          <a:bodyPr wrap="none" lIns="91440" tIns="45720" rIns="91440" bIns="45720">
            <a:spAutoFit/>
          </a:bodyPr>
          <a:lstStyle/>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Sağlık Bilimleri Fakültesi </a:t>
            </a:r>
          </a:p>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Çocuk Gelişimi Bölümü</a:t>
            </a:r>
            <a:endPar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81075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414338"/>
            <a:ext cx="11444288" cy="5915025"/>
          </a:xfrm>
          <a:prstGeom prst="rect">
            <a:avLst/>
          </a:prstGeom>
        </p:spPr>
      </p:pic>
    </p:spTree>
    <p:extLst>
      <p:ext uri="{BB962C8B-B14F-4D97-AF65-F5344CB8AC3E}">
        <p14:creationId xmlns:p14="http://schemas.microsoft.com/office/powerpoint/2010/main" val="61711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Proje Yaklaşımı</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252412" y="1597025"/>
            <a:ext cx="117062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Erken çocukluk eğitiminde yer alan proje çalışmaları, çocuklar ya da eğitimciler tarafından öğrenmeye değer bir konu hakkında sorulara yanıtlar bulmak için derinlemesine incelenmesi olarak ifade edilmektedir. Birçok yöntem ve tekniği içinde barındıran proje yaklaşımında çocuklar araştırmalarını; bazen tüm sınıfla, bazen küçük bir grubun katılımıyla bazen de tek başlarına gerçekleştirerek tamamlamaktadırlar. Çocukların projeye aktif katılımları onların etkinliklerden sıkılmadan yer almalarını ve içsel pekiştireç, motivasyon gibi dinamik yapıların ortaya çıkmasını sağlamaktadır.</a:t>
            </a:r>
            <a:endPar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8458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b="12371"/>
          <a:stretch/>
        </p:blipFill>
        <p:spPr>
          <a:xfrm>
            <a:off x="357188" y="1319212"/>
            <a:ext cx="11530012" cy="4452938"/>
          </a:xfrm>
          <a:prstGeom prst="rect">
            <a:avLst/>
          </a:prstGeom>
        </p:spPr>
      </p:pic>
    </p:spTree>
    <p:extLst>
      <p:ext uri="{BB962C8B-B14F-4D97-AF65-F5344CB8AC3E}">
        <p14:creationId xmlns:p14="http://schemas.microsoft.com/office/powerpoint/2010/main" val="13530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Oyun</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Vygotsky, çocuk gelişiminin en önemli unsuru olan sosyal etkileşimin oyun sayesinde gerçekleştiğini vurgulamaktadır. Vygotsky’e göre çocuklar dil ve sosyal becerilerini (işbirliği ve ortak çalışma), sosyal etkileşim sonucunda öğrenmektedir. Vygotsky‘nin bakış açısına göre, çocukların kendi akranlarıyla oyun oynadıkları kadar yetişkinler ile de oyun oynaması önemlidir. Bu nedenle de oyun çocukların bilişsel gelişimleri ve sosyal beceri edinmesi için bir araç olarak kullanılmaktadır.</a:t>
            </a:r>
          </a:p>
        </p:txBody>
      </p:sp>
    </p:spTree>
    <p:extLst>
      <p:ext uri="{BB962C8B-B14F-4D97-AF65-F5344CB8AC3E}">
        <p14:creationId xmlns:p14="http://schemas.microsoft.com/office/powerpoint/2010/main" val="160777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8" y="485775"/>
            <a:ext cx="11515725" cy="5772150"/>
          </a:xfrm>
          <a:prstGeom prst="rect">
            <a:avLst/>
          </a:prstGeom>
        </p:spPr>
      </p:pic>
    </p:spTree>
    <p:extLst>
      <p:ext uri="{BB962C8B-B14F-4D97-AF65-F5344CB8AC3E}">
        <p14:creationId xmlns:p14="http://schemas.microsoft.com/office/powerpoint/2010/main" val="174584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609600" y="1525588"/>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Erken çocukluk dönemindeki çocukların fen ve matematik eğitiminde kullanılan yöntemlerden en ideali, çocuğun doğal gerçekliği olan ve çocuğu aktif katılıma teşvik eden oyun temelli öğrenme yöntemidir. Çocuklar oyun ortamında fen ve matematik becerilerinin temeli olan; anlama, neden-sonuç ilişkisi oluşturma, analiz etme, olay ve durumlar arasında ilişki kurma gibi bilişsel becerileri gelişimsel süreçleri zorlanmadan desteklenmiş olacaktır. Ayrıca bu yöntemle planlanan fen ve matematik etkinliklerinde çocuklar, doğal gerçekleri olan eğlenme yoluyla, bilimsel süreç ve becerileri kazanmalarına rehberlik edilmiş olacaktır.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181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1"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Drama</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357188" y="1825625"/>
            <a:ext cx="114728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Bir lider tarafından yönlendirilen ve önceden hedeflenen eğitim amaçlarına ulaşmada, çocukların taklit etme davranışlarıyla rol oynamaların yapıldığı ve süreç sonunda değerlendirilmelerin gerçekleştirildiği bir yöntem olarak tanımlanmaktadır. Çocukların etkin bir öğrenme ortamında yaparak-yaşayarak bilgiyi yapılandırmasını sağlayan drama yöntemi; problem çözme ve eleştirel düşünme becerilerini de geliştirmektedir. </a:t>
            </a:r>
          </a:p>
        </p:txBody>
      </p:sp>
    </p:spTree>
    <p:extLst>
      <p:ext uri="{BB962C8B-B14F-4D97-AF65-F5344CB8AC3E}">
        <p14:creationId xmlns:p14="http://schemas.microsoft.com/office/powerpoint/2010/main" val="62668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42899" y="500063"/>
            <a:ext cx="11458575" cy="5772149"/>
          </a:xfrm>
          <a:prstGeom prst="rect">
            <a:avLst/>
          </a:prstGeom>
        </p:spPr>
      </p:pic>
    </p:spTree>
    <p:extLst>
      <p:ext uri="{BB962C8B-B14F-4D97-AF65-F5344CB8AC3E}">
        <p14:creationId xmlns:p14="http://schemas.microsoft.com/office/powerpoint/2010/main" val="241019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552449" y="1625600"/>
            <a:ext cx="113061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Drama yöntemi; gruba dayalı etkinliklerde işbirliği ve iletişim becerilerini geliştirmesi yanı sıra fen ve matematik etkinlikleri sırasında bu yöntemin kullanılması çocuğun yaşantısındaki olay ve varlıkları daha iyi kavramasına katkı sağlamaktadır. Drama yöntemine dayalı fen ve matematik etkinliklerindeki aktif öğrenmeler sayesinde çocuk için karmaşık olan olaylar somut bir şekilde verilmekte bu da kavramların daha kolay öğrenilmesini ve bilginin kalıcılığını sağlamaktadır.</a:t>
            </a:r>
          </a:p>
        </p:txBody>
      </p:sp>
    </p:spTree>
    <p:extLst>
      <p:ext uri="{BB962C8B-B14F-4D97-AF65-F5344CB8AC3E}">
        <p14:creationId xmlns:p14="http://schemas.microsoft.com/office/powerpoint/2010/main" val="70290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Kavram Haritaları</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Çocukların gelişim özellikleri dikkate alınarak hazırlanan kavram haritaları, çocukların bir kavramı alt boyutlarıyla birlikte bir bütün olarak ele almasını sağlayarak, bilginin zihinde somut ve görsel olarak düzenlenmesini kolaylaştırmakta bu sayede bilgiler içselleştirilerek anlamlı bir şekil almaktadır. Çocuklar tarafından resim, şema, grafik, tablo kullanılması fen ve matematik ile ilgili kavramların daha anlaşılır hale gelmesini sağlamakta ve bilgilerin bellekte daha uzun süre kalması gerçekleşmektedir</a:t>
            </a: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29091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414338" y="200025"/>
            <a:ext cx="11187112" cy="55721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Unvan 1"/>
          <p:cNvSpPr txBox="1">
            <a:spLocks/>
          </p:cNvSpPr>
          <p:nvPr/>
        </p:nvSpPr>
        <p:spPr>
          <a:xfrm>
            <a:off x="1524000" y="2422525"/>
            <a:ext cx="9144000" cy="2387600"/>
          </a:xfrm>
          <a:prstGeom prst="rect">
            <a:avLst/>
          </a:prstGeom>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tr-TR" b="1" i="0" u="none" strike="noStrike" kern="1200" normalizeH="0" baseline="0" noProof="0" dirty="0">
                <a:ln/>
                <a:solidFill>
                  <a:schemeClr val="accent3"/>
                </a:solidFill>
                <a:uLnTx/>
                <a:uFillTx/>
                <a:latin typeface="Calibri Light" panose="020F0302020204030204"/>
                <a:ea typeface="+mj-ea"/>
                <a:cs typeface="+mj-cs"/>
              </a:rPr>
              <a:t>E</a:t>
            </a:r>
            <a:r>
              <a:rPr kumimoji="0" lang="en-US" b="1" i="0" u="none" strike="noStrike" kern="1200" normalizeH="0" baseline="0" noProof="0" dirty="0">
                <a:ln/>
                <a:solidFill>
                  <a:schemeClr val="accent3"/>
                </a:solidFill>
                <a:uLnTx/>
                <a:uFillTx/>
                <a:latin typeface="Calibri Light" panose="020F0302020204030204"/>
                <a:ea typeface="+mj-ea"/>
                <a:cs typeface="+mj-cs"/>
              </a:rPr>
              <a:t>rken Çocukluk Dönemi Fen </a:t>
            </a:r>
            <a:r>
              <a:rPr lang="tr-TR" b="1" dirty="0">
                <a:ln/>
                <a:solidFill>
                  <a:schemeClr val="accent3"/>
                </a:solidFill>
                <a:latin typeface="Calibri Light" panose="020F0302020204030204"/>
              </a:rPr>
              <a:t>v</a:t>
            </a:r>
            <a:r>
              <a:rPr kumimoji="0" lang="en-US" b="1" i="0" u="none" strike="noStrike" kern="1200" normalizeH="0" baseline="0" noProof="0" dirty="0">
                <a:ln/>
                <a:solidFill>
                  <a:schemeClr val="accent3"/>
                </a:solidFill>
                <a:uLnTx/>
                <a:uFillTx/>
                <a:latin typeface="Calibri Light" panose="020F0302020204030204"/>
                <a:ea typeface="+mj-ea"/>
                <a:cs typeface="+mj-cs"/>
              </a:rPr>
              <a:t>e Matematik Eğitimi</a:t>
            </a:r>
            <a:r>
              <a:rPr kumimoji="0" lang="tr-TR" b="1" i="0" u="none" strike="noStrike" kern="1200" normalizeH="0" baseline="0" noProof="0" dirty="0">
                <a:ln/>
                <a:solidFill>
                  <a:schemeClr val="accent3"/>
                </a:solidFill>
                <a:uLnTx/>
                <a:uFillTx/>
                <a:latin typeface="Calibri Light" panose="020F0302020204030204"/>
                <a:ea typeface="+mj-ea"/>
                <a:cs typeface="+mj-cs"/>
              </a:rPr>
              <a:t>nde Kullanılan Yöntem Ve Teknikler</a:t>
            </a:r>
          </a:p>
        </p:txBody>
      </p:sp>
    </p:spTree>
    <p:extLst>
      <p:ext uri="{BB962C8B-B14F-4D97-AF65-F5344CB8AC3E}">
        <p14:creationId xmlns:p14="http://schemas.microsoft.com/office/powerpoint/2010/main" val="173814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571500"/>
            <a:ext cx="11444288" cy="5715000"/>
          </a:xfrm>
          <a:prstGeom prst="rect">
            <a:avLst/>
          </a:prstGeom>
        </p:spPr>
      </p:pic>
    </p:spTree>
    <p:extLst>
      <p:ext uri="{BB962C8B-B14F-4D97-AF65-F5344CB8AC3E}">
        <p14:creationId xmlns:p14="http://schemas.microsoft.com/office/powerpoint/2010/main" val="67652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Gösteri (Demonstrasyon</a:t>
            </a:r>
            <a:r>
              <a:rPr kumimoji="0" lang="tr-TR" sz="4400" b="1" i="1"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323848" y="1768475"/>
            <a:ext cx="115204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Bilimsel genellemelerin öğretilmesinde kullanılan bu yöntemde eğitimci, materyaller kullanarak bir eylem ya da işlemin nasıl yapıldığını veya bir nesnenin nasıl kullanıldığını çocuklara göstererek açıklamakta, bu açıklamalar çocukta hem işitsel hem de görsel uyarımlar sağladığı için somut öğrenmelerin oluşmasına olanak tanımaktadır</a:t>
            </a: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512797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EEC77-60AF-0D49-B84F-BA2807A965F6}"/>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C8DBF680-A13B-4E48-B976-F5684DD65302}"/>
              </a:ext>
            </a:extLst>
          </p:cNvPr>
          <p:cNvGraphicFramePr>
            <a:graphicFrameLocks noGrp="1"/>
          </p:cNvGraphicFramePr>
          <p:nvPr/>
        </p:nvGraphicFramePr>
        <p:xfrm>
          <a:off x="838200" y="3178334"/>
          <a:ext cx="10515600" cy="1645920"/>
        </p:xfrm>
        <a:graphic>
          <a:graphicData uri="http://schemas.openxmlformats.org/drawingml/2006/table">
            <a:tbl>
              <a:tblPr/>
              <a:tblGrid>
                <a:gridCol w="10515600">
                  <a:extLst>
                    <a:ext uri="{9D8B030D-6E8A-4147-A177-3AD203B41FA5}">
                      <a16:colId xmlns:a16="http://schemas.microsoft.com/office/drawing/2014/main" val="1610760487"/>
                    </a:ext>
                  </a:extLst>
                </a:gridCol>
              </a:tblGrid>
              <a:tr h="0">
                <a:tc>
                  <a:txBody>
                    <a:bodyPr/>
                    <a:lstStyle/>
                    <a:p>
                      <a:r>
                        <a:rPr lang="tr-TR">
                          <a:effectLst/>
                        </a:rPr>
                        <a:t>Aktaş Arnas ,Y., Bilaloğlu Günay, R. ve Aslan D. 2007. Okul Öncesi Dönemde Fen Eğitimi, Kök Yayıncılık, Ankara </a:t>
                      </a:r>
                    </a:p>
                  </a:txBody>
                  <a:tcPr marL="0" marR="0" marT="0" marB="0" anchor="ctr">
                    <a:lnL>
                      <a:noFill/>
                    </a:lnL>
                    <a:lnR>
                      <a:noFill/>
                    </a:lnR>
                    <a:lnT>
                      <a:noFill/>
                    </a:lnT>
                    <a:lnB>
                      <a:noFill/>
                    </a:lnB>
                  </a:tcPr>
                </a:tc>
                <a:extLst>
                  <a:ext uri="{0D108BD9-81ED-4DB2-BD59-A6C34878D82A}">
                    <a16:rowId xmlns:a16="http://schemas.microsoft.com/office/drawing/2014/main" val="3792142961"/>
                  </a:ext>
                </a:extLst>
              </a:tr>
              <a:tr h="0">
                <a:tc>
                  <a:txBody>
                    <a:bodyPr/>
                    <a:lstStyle/>
                    <a:p>
                      <a:r>
                        <a:rPr lang="tr-TR">
                          <a:effectLst/>
                        </a:rPr>
                        <a:t>Aktaş Arnas,Y. 2005. Fen ve Matematik Öğreniyorum. Morpa Yayınevi, İstanbul </a:t>
                      </a:r>
                    </a:p>
                  </a:txBody>
                  <a:tcPr marL="0" marR="0" marT="0" marB="0" anchor="ctr">
                    <a:lnL>
                      <a:noFill/>
                    </a:lnL>
                    <a:lnR>
                      <a:noFill/>
                    </a:lnR>
                    <a:lnT>
                      <a:noFill/>
                    </a:lnT>
                    <a:lnB>
                      <a:noFill/>
                    </a:lnB>
                  </a:tcPr>
                </a:tc>
                <a:extLst>
                  <a:ext uri="{0D108BD9-81ED-4DB2-BD59-A6C34878D82A}">
                    <a16:rowId xmlns:a16="http://schemas.microsoft.com/office/drawing/2014/main" val="781654168"/>
                  </a:ext>
                </a:extLst>
              </a:tr>
              <a:tr h="0">
                <a:tc>
                  <a:txBody>
                    <a:bodyPr/>
                    <a:lstStyle/>
                    <a:p>
                      <a:r>
                        <a:rPr lang="tr-TR">
                          <a:effectLst/>
                        </a:rPr>
                        <a:t>Aktaş Arnas,Y. 2006. Okulöncesi Dönemde Matematik Öğretimi. Adana Nobel Tıp Kitabevi, Genişletilmiş 3. Baskı, Adana. </a:t>
                      </a:r>
                    </a:p>
                  </a:txBody>
                  <a:tcPr marL="0" marR="0" marT="0" marB="0" anchor="ctr">
                    <a:lnL>
                      <a:noFill/>
                    </a:lnL>
                    <a:lnR>
                      <a:noFill/>
                    </a:lnR>
                    <a:lnT>
                      <a:noFill/>
                    </a:lnT>
                    <a:lnB>
                      <a:noFill/>
                    </a:lnB>
                  </a:tcPr>
                </a:tc>
                <a:extLst>
                  <a:ext uri="{0D108BD9-81ED-4DB2-BD59-A6C34878D82A}">
                    <a16:rowId xmlns:a16="http://schemas.microsoft.com/office/drawing/2014/main" val="1589975403"/>
                  </a:ext>
                </a:extLst>
              </a:tr>
              <a:tr h="0">
                <a:tc>
                  <a:txBody>
                    <a:bodyPr/>
                    <a:lstStyle/>
                    <a:p>
                      <a:r>
                        <a:rPr lang="tr-TR">
                          <a:effectLst/>
                        </a:rPr>
                        <a:t>Güven, Y.1999. Okulöncesinde Matematik. Ya-Pa Yayınları, İstanbul. </a:t>
                      </a:r>
                    </a:p>
                  </a:txBody>
                  <a:tcPr marL="0" marR="0" marT="0" marB="0" anchor="ctr">
                    <a:lnL>
                      <a:noFill/>
                    </a:lnL>
                    <a:lnR>
                      <a:noFill/>
                    </a:lnR>
                    <a:lnT>
                      <a:noFill/>
                    </a:lnT>
                    <a:lnB>
                      <a:noFill/>
                    </a:lnB>
                  </a:tcPr>
                </a:tc>
                <a:extLst>
                  <a:ext uri="{0D108BD9-81ED-4DB2-BD59-A6C34878D82A}">
                    <a16:rowId xmlns:a16="http://schemas.microsoft.com/office/drawing/2014/main" val="1176838403"/>
                  </a:ext>
                </a:extLst>
              </a:tr>
              <a:tr h="0">
                <a:tc>
                  <a:txBody>
                    <a:bodyPr/>
                    <a:lstStyle/>
                    <a:p>
                      <a:r>
                        <a:rPr lang="tr-TR" dirty="0">
                          <a:effectLst/>
                        </a:rPr>
                        <a:t>Metin, N. 1992. Okulöncesi Dönemdeki Çocuklarda Matematik Kavramların Gelişimi. Ya-</a:t>
                      </a:r>
                      <a:r>
                        <a:rPr lang="tr-TR" dirty="0" err="1">
                          <a:effectLst/>
                        </a:rPr>
                        <a:t>Pa</a:t>
                      </a:r>
                      <a:r>
                        <a:rPr lang="tr-TR" dirty="0">
                          <a:effectLst/>
                        </a:rPr>
                        <a:t> Yayınları, İstanbul. </a:t>
                      </a:r>
                    </a:p>
                  </a:txBody>
                  <a:tcPr marL="0" marR="0" marT="0" marB="0" anchor="ctr">
                    <a:lnL>
                      <a:noFill/>
                    </a:lnL>
                    <a:lnR>
                      <a:noFill/>
                    </a:lnR>
                    <a:lnT>
                      <a:noFill/>
                    </a:lnT>
                    <a:lnB>
                      <a:noFill/>
                    </a:lnB>
                  </a:tcPr>
                </a:tc>
                <a:extLst>
                  <a:ext uri="{0D108BD9-81ED-4DB2-BD59-A6C34878D82A}">
                    <a16:rowId xmlns:a16="http://schemas.microsoft.com/office/drawing/2014/main" val="1053573558"/>
                  </a:ext>
                </a:extLst>
              </a:tr>
            </a:tbl>
          </a:graphicData>
        </a:graphic>
      </p:graphicFrame>
    </p:spTree>
    <p:extLst>
      <p:ext uri="{BB962C8B-B14F-4D97-AF65-F5344CB8AC3E}">
        <p14:creationId xmlns:p14="http://schemas.microsoft.com/office/powerpoint/2010/main" val="46868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32285214"/>
              </p:ext>
            </p:extLst>
          </p:nvPr>
        </p:nvGraphicFramePr>
        <p:xfrm>
          <a:off x="131761" y="214312"/>
          <a:ext cx="12312652" cy="664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65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Deney</a:t>
            </a:r>
            <a:endParaRPr kumimoji="0" lang="tr-TR" sz="4400" b="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266700" y="1854200"/>
            <a:ext cx="11563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Bilimsel bir gerçeği kanıtlamak için yapılan deneyler, bilimsel olayların çocuklar tarafından somut bir şekilde yapılmasını sağlamakta ve çocukların yaparak-yaşayarak öğrenmelerini desteklemektedir. Bu açıdan bakıldığında deney yöntemi, çocukların merak ve araştırma duygularından yola çıkarak birçok bilimsel bilgi ve becerinin kazanılmasında önemli bir rol oynamaktadır</a:t>
            </a: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6284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5763" y="600211"/>
            <a:ext cx="11458575" cy="5657578"/>
          </a:xfrm>
          <a:prstGeom prst="rect">
            <a:avLst/>
          </a:prstGeom>
        </p:spPr>
      </p:pic>
    </p:spTree>
    <p:extLst>
      <p:ext uri="{BB962C8B-B14F-4D97-AF65-F5344CB8AC3E}">
        <p14:creationId xmlns:p14="http://schemas.microsoft.com/office/powerpoint/2010/main" val="357363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423862" y="1554162"/>
            <a:ext cx="1146333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Erken çocukluk döneminde yapılan deneylerle, çocukların gözlem yapma ve problem çözme becerileri gelişmektedir. Bu sayede çocuklar çevrelerine karşı daha duyarlı hale gelmektedirler. Deneylerle çevresine karşı duyarlılık oluşturan çocuklar, yaşamlarında yer alan varlıkların çeşitli yönlerini de öğrenmektedir. Deneyler çocukların fikirlerini ortaya koyması, sorulara cevap vermesi ve deneyin sonuçlarını tartışması açısından bakıldığında, sosyal iletişim ve etkileşim ile dil becerilerine katkı sağladığı görülmektedir. </a:t>
            </a: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27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395287" y="1482725"/>
            <a:ext cx="110632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a:t>
            </a: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itkilerin büyümesi, ses, hava, yer çekimi, sıcaklık, tat, ısı, elektrik, batan ve batmayan nesneler gibi farklı konularda a</a:t>
            </a:r>
            <a:r>
              <a:rPr kumimoji="0" lang="en-US"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macına uygun yapılan deneyler çocukların bilgiyi somutlaştırarak öğrenmesini sağlamakta </a:t>
            </a: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ve </a:t>
            </a:r>
            <a:r>
              <a:rPr kumimoji="0" lang="en-US"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bu tür öğrenmeleri sonucunda da </a:t>
            </a: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sayılar, büyüklük, miktar, ağırlık, uzunluk, zaman gibi </a:t>
            </a:r>
            <a:r>
              <a:rPr kumimoji="0" lang="en-US"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birçok bilimsel kavramı kazanarak bilime karşı olumlu tutumlar geliştirmesini desteklemektedir</a:t>
            </a: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228961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409575" y="1454150"/>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Bilimsel bilgiyi yapılandırmak için kullanılan deneyler; yapılış şekillerine </a:t>
            </a:r>
            <a:r>
              <a:rPr kumimoji="0" lang="tr-TR" sz="3600" i="1"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(gösteri deneyleri, bireysel deneyler, grup deneyleri)</a:t>
            </a: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yapılış amaçlarına </a:t>
            </a:r>
            <a:r>
              <a:rPr kumimoji="0" lang="tr-TR" sz="3600" i="1"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(kapalı uçlu deneyler, açık uçlu deneyler, hipotez etme deneyleri)</a:t>
            </a: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ve yapılış zamanlarına </a:t>
            </a:r>
            <a:r>
              <a:rPr kumimoji="0" lang="tr-TR" sz="3600" i="1"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(konu öncesi deneyler, konu anlatılırken yapılan deneyler, konu sonrasında yapılan deneyler)</a:t>
            </a: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göre olmak üzere üç grupta yer almaktadır.</a:t>
            </a:r>
          </a:p>
        </p:txBody>
      </p:sp>
    </p:spTree>
    <p:extLst>
      <p:ext uri="{BB962C8B-B14F-4D97-AF65-F5344CB8AC3E}">
        <p14:creationId xmlns:p14="http://schemas.microsoft.com/office/powerpoint/2010/main" val="255101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Analoji</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328613" y="1439863"/>
            <a:ext cx="1160144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Bilinmeyen bir olgunun bilinen bir olguya benzetilerek açıklanması olarak ifade edilmektedir. Bu yöntemle birlikte, çocuklar için soyut olan ve bilmedikleri kavramlar, somut kavram ve nesnelere benzeştirilerek çocukların kavramları öğrenmeleri sağlanmaktadır. Kavram öğrenme sürecinde yer alan analoji yöntemi; çocukların kavramlar, olaylar ve nesneler arasında mantıksal ilişki kurmasını sağlayarak geçmişte kazandıkları bilgileri hatırlamalarını kolaylaştırmaktadır. Çocukların ön bilgileri dikkate alınarak sunulan analoji sayesinde, çocukların problem çözme becerileri ve yaratıcılıkları gelişmektedir. Ayrıca çocukların birbirleriyle etkileşimde bulunmaları, farklı düşünme sistemlerini görmelerini sağlamaktadır. </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463956"/>
      </p:ext>
    </p:extLst>
  </p:cSld>
  <p:clrMapOvr>
    <a:masterClrMapping/>
  </p:clrMapOvr>
</p:sld>
</file>

<file path=ppt/theme/theme1.xml><?xml version="1.0" encoding="utf-8"?>
<a:theme xmlns:a="http://schemas.openxmlformats.org/drawingml/2006/main" name="Office Teması">
  <a:themeElements>
    <a:clrScheme name="Özel 6">
      <a:dk1>
        <a:sysClr val="windowText" lastClr="000000"/>
      </a:dk1>
      <a:lt1>
        <a:sysClr val="window" lastClr="FFFFFF"/>
      </a:lt1>
      <a:dk2>
        <a:srgbClr val="000000"/>
      </a:dk2>
      <a:lt2>
        <a:srgbClr val="F8F8F8"/>
      </a:lt2>
      <a:accent1>
        <a:srgbClr val="DDDDDD"/>
      </a:accent1>
      <a:accent2>
        <a:srgbClr val="000000"/>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930</Words>
  <Application>Microsoft Macintosh PowerPoint</Application>
  <PresentationFormat>Geniş ekran</PresentationFormat>
  <Paragraphs>37</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15</cp:revision>
  <dcterms:created xsi:type="dcterms:W3CDTF">2017-12-02T18:23:38Z</dcterms:created>
  <dcterms:modified xsi:type="dcterms:W3CDTF">2020-05-04T20:04:05Z</dcterms:modified>
</cp:coreProperties>
</file>