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7" r:id="rId18"/>
    <p:sldId id="273" r:id="rId19"/>
    <p:sldId id="274" r:id="rId20"/>
    <p:sldId id="275" r:id="rId21"/>
    <p:sldId id="276" r:id="rId22"/>
    <p:sldId id="284" r:id="rId2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78" autoAdjust="0"/>
    <p:restoredTop sz="94624"/>
  </p:normalViewPr>
  <p:slideViewPr>
    <p:cSldViewPr snapToGrid="0">
      <p:cViewPr varScale="1">
        <p:scale>
          <a:sx n="106" d="100"/>
          <a:sy n="106" d="100"/>
        </p:scale>
        <p:origin x="968"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3_5">
  <dgm:title val=""/>
  <dgm:desc val=""/>
  <dgm:catLst>
    <dgm:cat type="accent3" pri="11500"/>
  </dgm:catLst>
  <dgm:styleLbl name="node0">
    <dgm:fillClrLst meth="cycle">
      <a:schemeClr val="accent3">
        <a:alpha val="80000"/>
      </a:schemeClr>
    </dgm:fillClrLst>
    <dgm:linClrLst meth="repeat">
      <a:schemeClr val="lt1"/>
    </dgm:linClrLst>
    <dgm:effectClrLst/>
    <dgm:txLinClrLst/>
    <dgm:txFillClrLst/>
    <dgm:txEffectClrLst/>
  </dgm:styleLbl>
  <dgm:styleLbl name="node1">
    <dgm:fillClrLst>
      <a:schemeClr val="accent3">
        <a:alpha val="90000"/>
      </a:schemeClr>
      <a:schemeClr val="accent3">
        <a:alpha val="50000"/>
      </a:schemeClr>
    </dgm:fillClrLst>
    <dgm:linClrLst meth="repeat">
      <a:schemeClr val="lt1"/>
    </dgm:linClrLst>
    <dgm:effectClrLst/>
    <dgm:txLinClrLst/>
    <dgm:txFillClrLst/>
    <dgm:txEffectClrLst/>
  </dgm:styleLbl>
  <dgm:styleLbl name="alignNode1">
    <dgm:fillClrLst>
      <a:schemeClr val="accent3">
        <a:alpha val="90000"/>
      </a:schemeClr>
      <a:schemeClr val="accent3">
        <a:alpha val="50000"/>
      </a:schemeClr>
    </dgm:fillClrLst>
    <dgm:linClrLst>
      <a:schemeClr val="accent3">
        <a:alpha val="90000"/>
      </a:schemeClr>
      <a:schemeClr val="accent3">
        <a:alpha val="50000"/>
      </a:schemeClr>
    </dgm:linClrLst>
    <dgm:effectClrLst/>
    <dgm:txLinClrLst/>
    <dgm:txFillClrLst/>
    <dgm:txEffectClrLst/>
  </dgm:styleLbl>
  <dgm:styleLbl name="lnNode1">
    <dgm:fillClrLst>
      <a:schemeClr val="accent3">
        <a:shade val="90000"/>
      </a:schemeClr>
      <a:schemeClr val="accent3">
        <a:alpha val="50000"/>
        <a:tint val="5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alpha val="80000"/>
      </a:schemeClr>
    </dgm:fillClrLst>
    <dgm:linClrLst meth="repeat">
      <a:schemeClr val="lt1"/>
    </dgm:linClrLst>
    <dgm:effectClrLst/>
    <dgm:txLinClrLst/>
    <dgm:txFillClrLst/>
    <dgm:txEffectClrLst/>
  </dgm:styleLbl>
  <dgm:styleLbl name="node2">
    <dgm:fillClrLst>
      <a:schemeClr val="accent3">
        <a:alpha val="70000"/>
      </a:schemeClr>
    </dgm:fillClrLst>
    <dgm:linClrLst meth="repeat">
      <a:schemeClr val="lt1"/>
    </dgm:linClrLst>
    <dgm:effectClrLst/>
    <dgm:txLinClrLst/>
    <dgm:txFillClrLst/>
    <dgm:txEffectClrLst/>
  </dgm:styleLbl>
  <dgm:styleLbl name="node3">
    <dgm:fillClrLst>
      <a:schemeClr val="accent3">
        <a:alpha val="50000"/>
      </a:schemeClr>
    </dgm:fillClrLst>
    <dgm:linClrLst meth="repeat">
      <a:schemeClr val="lt1"/>
    </dgm:linClrLst>
    <dgm:effectClrLst/>
    <dgm:txLinClrLst/>
    <dgm:txFillClrLst/>
    <dgm:txEffectClrLst/>
  </dgm:styleLbl>
  <dgm:styleLbl name="node4">
    <dgm:fillClrLst>
      <a:schemeClr val="accent3">
        <a:alpha val="30000"/>
      </a:schemeClr>
    </dgm:fillClrLst>
    <dgm:linClrLst meth="repeat">
      <a:schemeClr val="lt1"/>
    </dgm:linClrLst>
    <dgm:effectClrLst/>
    <dgm:txLinClrLst/>
    <dgm:txFillClrLst/>
    <dgm:txEffectClrLst/>
  </dgm:styleLbl>
  <dgm:styleLbl name="fgImgPlace1">
    <dgm:fillClrLst>
      <a:schemeClr val="accent3">
        <a:tint val="50000"/>
        <a:alpha val="90000"/>
      </a:schemeClr>
      <a:schemeClr val="accent3">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f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bgSibTrans2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dgm:txEffectClrLst/>
  </dgm:styleLbl>
  <dgm:styleLbl name="sibTrans1D1">
    <dgm:fillClrLst>
      <a:schemeClr val="accent3">
        <a:shade val="90000"/>
      </a:schemeClr>
      <a:schemeClr val="accent3">
        <a:tint val="50000"/>
      </a:schemeClr>
    </dgm:fillClrLst>
    <dgm:linClrLst>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alpha val="90000"/>
      </a:schemeClr>
    </dgm:fillClrLst>
    <dgm:linClrLst meth="repeat">
      <a:schemeClr val="lt1"/>
    </dgm:linClrLst>
    <dgm:effectClrLst/>
    <dgm:txLinClrLst/>
    <dgm:txFillClrLst/>
    <dgm:txEffectClrLst/>
  </dgm:styleLbl>
  <dgm:styleLbl name="asst1">
    <dgm:fillClrLst meth="repeat">
      <a:schemeClr val="accent3">
        <a:alpha val="90000"/>
      </a:schemeClr>
    </dgm:fillClrLst>
    <dgm:linClrLst meth="repeat">
      <a:schemeClr val="lt1"/>
    </dgm:linClrLst>
    <dgm:effectClrLst/>
    <dgm:txLinClrLst/>
    <dgm:txFillClrLst/>
    <dgm:txEffectClrLst/>
  </dgm:styleLbl>
  <dgm:styleLbl name="asst2">
    <dgm:fillClrLst>
      <a:schemeClr val="accent3">
        <a:alpha val="90000"/>
      </a:schemeClr>
    </dgm:fillClrLst>
    <dgm:linClrLst meth="repeat">
      <a:schemeClr val="lt1"/>
    </dgm:linClrLst>
    <dgm:effectClrLst/>
    <dgm:txLinClrLst/>
    <dgm:txFillClrLst/>
    <dgm:txEffectClrLst/>
  </dgm:styleLbl>
  <dgm:styleLbl name="asst3">
    <dgm:fillClrLst>
      <a:schemeClr val="accent3">
        <a:alpha val="70000"/>
      </a:schemeClr>
    </dgm:fillClrLst>
    <dgm:linClrLst meth="repeat">
      <a:schemeClr val="lt1"/>
    </dgm:linClrLst>
    <dgm:effectClrLst/>
    <dgm:txLinClrLst/>
    <dgm:txFillClrLst/>
    <dgm:txEffectClrLst/>
  </dgm:styleLbl>
  <dgm:styleLbl name="asst4">
    <dgm:fillClrLst>
      <a:schemeClr val="accent3">
        <a:alpha val="50000"/>
      </a:schemeClr>
    </dgm:fillClrLst>
    <dgm:linClrLst meth="repeat">
      <a:schemeClr val="lt1"/>
    </dgm:linClrLst>
    <dgm:effectClrLst/>
    <dgm:txLinClrLst/>
    <dgm:txFillClrLst/>
    <dgm:txEffectClrLst/>
  </dgm:styleLbl>
  <dgm:styleLbl name="parChTrans2D1">
    <dgm:fillClrLst meth="repeat">
      <a:schemeClr val="accent3">
        <a:shade val="8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3">
        <a:alpha val="90000"/>
      </a:schemeClr>
      <a:schemeClr val="accent3">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a:schemeClr val="accent3">
        <a:alpha val="90000"/>
        <a:tint val="40000"/>
      </a:schemeClr>
      <a:schemeClr val="accent3">
        <a:alpha val="5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8B82BCE-45C8-4551-BFDE-2A3F77FA7597}" type="doc">
      <dgm:prSet loTypeId="urn:microsoft.com/office/officeart/2005/8/layout/pyramid2" loCatId="list" qsTypeId="urn:microsoft.com/office/officeart/2005/8/quickstyle/3d5" qsCatId="3D" csTypeId="urn:microsoft.com/office/officeart/2005/8/colors/accent3_5" csCatId="accent3" phldr="1"/>
      <dgm:spPr/>
      <dgm:t>
        <a:bodyPr/>
        <a:lstStyle/>
        <a:p>
          <a:endParaRPr lang="tr-TR"/>
        </a:p>
      </dgm:t>
    </dgm:pt>
    <dgm:pt modelId="{DB19F7FC-4DA2-4FF3-B37B-743D114C7E5C}">
      <dgm:prSet phldrT="[Metin]"/>
      <dgm:spPr/>
      <dgm:t>
        <a:bodyPr/>
        <a:lstStyle/>
        <a:p>
          <a:r>
            <a:rPr lang="tr-TR" dirty="0"/>
            <a:t>Oyun</a:t>
          </a:r>
        </a:p>
      </dgm:t>
    </dgm:pt>
    <dgm:pt modelId="{4D6F31F9-DC74-4270-9259-244B583018BF}" type="parTrans" cxnId="{E4E8CDBD-E22F-4F2F-A462-6DA26860BD37}">
      <dgm:prSet/>
      <dgm:spPr/>
      <dgm:t>
        <a:bodyPr/>
        <a:lstStyle/>
        <a:p>
          <a:endParaRPr lang="tr-TR"/>
        </a:p>
      </dgm:t>
    </dgm:pt>
    <dgm:pt modelId="{F3642D87-A620-4559-B17F-30E3DA74B492}" type="sibTrans" cxnId="{E4E8CDBD-E22F-4F2F-A462-6DA26860BD37}">
      <dgm:prSet/>
      <dgm:spPr/>
      <dgm:t>
        <a:bodyPr/>
        <a:lstStyle/>
        <a:p>
          <a:endParaRPr lang="tr-TR"/>
        </a:p>
      </dgm:t>
    </dgm:pt>
    <dgm:pt modelId="{4B6BF6CA-CC3A-4D23-A1ED-AF5DC5D32AB0}">
      <dgm:prSet phldrT="[Metin]"/>
      <dgm:spPr/>
      <dgm:t>
        <a:bodyPr/>
        <a:lstStyle/>
        <a:p>
          <a:r>
            <a:rPr lang="tr-TR" dirty="0"/>
            <a:t>Drama </a:t>
          </a:r>
        </a:p>
      </dgm:t>
    </dgm:pt>
    <dgm:pt modelId="{3E33BC48-04B9-41DD-81B9-AC7BD883964C}" type="parTrans" cxnId="{0872FFF8-3066-4346-82FC-E7528E965543}">
      <dgm:prSet/>
      <dgm:spPr/>
      <dgm:t>
        <a:bodyPr/>
        <a:lstStyle/>
        <a:p>
          <a:endParaRPr lang="tr-TR"/>
        </a:p>
      </dgm:t>
    </dgm:pt>
    <dgm:pt modelId="{797AB9B1-2F78-4467-8C59-7304F4BBBF96}" type="sibTrans" cxnId="{0872FFF8-3066-4346-82FC-E7528E965543}">
      <dgm:prSet/>
      <dgm:spPr/>
      <dgm:t>
        <a:bodyPr/>
        <a:lstStyle/>
        <a:p>
          <a:endParaRPr lang="tr-TR"/>
        </a:p>
      </dgm:t>
    </dgm:pt>
    <dgm:pt modelId="{9D787E85-E438-4A92-85FC-1B5B00EA8900}">
      <dgm:prSet phldrT="[Metin]"/>
      <dgm:spPr/>
      <dgm:t>
        <a:bodyPr/>
        <a:lstStyle/>
        <a:p>
          <a:r>
            <a:rPr lang="tr-TR" dirty="0"/>
            <a:t>Kavram Haritası </a:t>
          </a:r>
        </a:p>
      </dgm:t>
    </dgm:pt>
    <dgm:pt modelId="{5A4C8AD6-CEFE-4EA2-BE6E-DE7EDD9A3512}" type="parTrans" cxnId="{62096094-03F5-4769-8AF3-3E5BDE0B62C3}">
      <dgm:prSet/>
      <dgm:spPr/>
      <dgm:t>
        <a:bodyPr/>
        <a:lstStyle/>
        <a:p>
          <a:endParaRPr lang="tr-TR"/>
        </a:p>
      </dgm:t>
    </dgm:pt>
    <dgm:pt modelId="{B62A8E5F-3B7C-4108-93FE-392A54B5C910}" type="sibTrans" cxnId="{62096094-03F5-4769-8AF3-3E5BDE0B62C3}">
      <dgm:prSet/>
      <dgm:spPr/>
      <dgm:t>
        <a:bodyPr/>
        <a:lstStyle/>
        <a:p>
          <a:endParaRPr lang="tr-TR"/>
        </a:p>
      </dgm:t>
    </dgm:pt>
    <dgm:pt modelId="{87638145-5C0C-49A2-AAC0-E332C2BABC80}">
      <dgm:prSet phldrT="[Metin]"/>
      <dgm:spPr/>
      <dgm:t>
        <a:bodyPr/>
        <a:lstStyle/>
        <a:p>
          <a:r>
            <a:rPr lang="tr-TR" dirty="0"/>
            <a:t>Proje Yaklaşımı</a:t>
          </a:r>
        </a:p>
      </dgm:t>
    </dgm:pt>
    <dgm:pt modelId="{31F00D4B-3F99-4B73-87A9-69FC243C0345}" type="sibTrans" cxnId="{8D291A0D-1033-4B52-A21E-931B476D5B82}">
      <dgm:prSet/>
      <dgm:spPr/>
      <dgm:t>
        <a:bodyPr/>
        <a:lstStyle/>
        <a:p>
          <a:endParaRPr lang="tr-TR"/>
        </a:p>
      </dgm:t>
    </dgm:pt>
    <dgm:pt modelId="{13FC4202-3FE9-4926-A99F-234F276C32FE}" type="parTrans" cxnId="{8D291A0D-1033-4B52-A21E-931B476D5B82}">
      <dgm:prSet/>
      <dgm:spPr/>
      <dgm:t>
        <a:bodyPr/>
        <a:lstStyle/>
        <a:p>
          <a:endParaRPr lang="tr-TR"/>
        </a:p>
      </dgm:t>
    </dgm:pt>
    <dgm:pt modelId="{0EDB77EA-B0D0-4987-A22A-8752FE9B9C6B}">
      <dgm:prSet phldrT="[Metin]"/>
      <dgm:spPr/>
      <dgm:t>
        <a:bodyPr/>
        <a:lstStyle/>
        <a:p>
          <a:r>
            <a:rPr lang="tr-TR" dirty="0"/>
            <a:t>Analoji </a:t>
          </a:r>
        </a:p>
      </dgm:t>
    </dgm:pt>
    <dgm:pt modelId="{479C8EEC-718B-4FBF-A0AC-2F78AE6DABD4}" type="sibTrans" cxnId="{08ABD648-40D9-49E8-B74F-36FEB476F736}">
      <dgm:prSet/>
      <dgm:spPr/>
      <dgm:t>
        <a:bodyPr/>
        <a:lstStyle/>
        <a:p>
          <a:endParaRPr lang="tr-TR"/>
        </a:p>
      </dgm:t>
    </dgm:pt>
    <dgm:pt modelId="{EFA9001D-8939-467D-8124-90A065479934}" type="parTrans" cxnId="{08ABD648-40D9-49E8-B74F-36FEB476F736}">
      <dgm:prSet/>
      <dgm:spPr/>
      <dgm:t>
        <a:bodyPr/>
        <a:lstStyle/>
        <a:p>
          <a:endParaRPr lang="tr-TR"/>
        </a:p>
      </dgm:t>
    </dgm:pt>
    <dgm:pt modelId="{E6C97EC0-D4CA-40CD-875C-B795EB46869D}">
      <dgm:prSet phldrT="[Metin]"/>
      <dgm:spPr/>
      <dgm:t>
        <a:bodyPr/>
        <a:lstStyle/>
        <a:p>
          <a:r>
            <a:rPr lang="tr-TR" dirty="0"/>
            <a:t>Deney </a:t>
          </a:r>
        </a:p>
      </dgm:t>
    </dgm:pt>
    <dgm:pt modelId="{253D84F4-4C94-4BE3-8867-067E43447549}" type="sibTrans" cxnId="{69B7234B-1D9A-40F8-B8DA-8DCC416BC05C}">
      <dgm:prSet/>
      <dgm:spPr/>
      <dgm:t>
        <a:bodyPr/>
        <a:lstStyle/>
        <a:p>
          <a:endParaRPr lang="tr-TR"/>
        </a:p>
      </dgm:t>
    </dgm:pt>
    <dgm:pt modelId="{241D802C-5787-41E3-90B2-385CF89AE13B}" type="parTrans" cxnId="{69B7234B-1D9A-40F8-B8DA-8DCC416BC05C}">
      <dgm:prSet/>
      <dgm:spPr/>
      <dgm:t>
        <a:bodyPr/>
        <a:lstStyle/>
        <a:p>
          <a:endParaRPr lang="tr-TR"/>
        </a:p>
      </dgm:t>
    </dgm:pt>
    <dgm:pt modelId="{CE4C188F-4173-441F-A63E-F49166215092}">
      <dgm:prSet phldrT="[Metin]"/>
      <dgm:spPr/>
      <dgm:t>
        <a:bodyPr/>
        <a:lstStyle/>
        <a:p>
          <a:r>
            <a:rPr lang="tr-TR" dirty="0"/>
            <a:t>Gösteri </a:t>
          </a:r>
        </a:p>
      </dgm:t>
    </dgm:pt>
    <dgm:pt modelId="{5B2CD891-AF0B-41F8-9F65-8CD26E5A83A9}" type="parTrans" cxnId="{7E764FFD-452F-45EC-8187-32A374F2CC4B}">
      <dgm:prSet/>
      <dgm:spPr/>
      <dgm:t>
        <a:bodyPr/>
        <a:lstStyle/>
        <a:p>
          <a:endParaRPr lang="tr-TR"/>
        </a:p>
      </dgm:t>
    </dgm:pt>
    <dgm:pt modelId="{16E3CC31-1461-4249-89D5-0CD1305962BF}" type="sibTrans" cxnId="{7E764FFD-452F-45EC-8187-32A374F2CC4B}">
      <dgm:prSet/>
      <dgm:spPr/>
      <dgm:t>
        <a:bodyPr/>
        <a:lstStyle/>
        <a:p>
          <a:endParaRPr lang="tr-TR"/>
        </a:p>
      </dgm:t>
    </dgm:pt>
    <dgm:pt modelId="{FCC2A55B-E306-472A-B220-841A25D27DB0}" type="pres">
      <dgm:prSet presAssocID="{08B82BCE-45C8-4551-BFDE-2A3F77FA7597}" presName="compositeShape" presStyleCnt="0">
        <dgm:presLayoutVars>
          <dgm:dir/>
          <dgm:resizeHandles/>
        </dgm:presLayoutVars>
      </dgm:prSet>
      <dgm:spPr/>
    </dgm:pt>
    <dgm:pt modelId="{926055E9-0CB8-449D-87A8-FF15E4F1601A}" type="pres">
      <dgm:prSet presAssocID="{08B82BCE-45C8-4551-BFDE-2A3F77FA7597}" presName="pyramid" presStyleLbl="node1" presStyleIdx="0" presStyleCnt="1"/>
      <dgm:spPr/>
    </dgm:pt>
    <dgm:pt modelId="{A3554BEC-3DE7-4918-9B94-DD6CF5FE28E4}" type="pres">
      <dgm:prSet presAssocID="{08B82BCE-45C8-4551-BFDE-2A3F77FA7597}" presName="theList" presStyleCnt="0"/>
      <dgm:spPr/>
    </dgm:pt>
    <dgm:pt modelId="{BB80C4E7-4A2F-48E9-8EF1-058BDDB8BB1B}" type="pres">
      <dgm:prSet presAssocID="{E6C97EC0-D4CA-40CD-875C-B795EB46869D}" presName="aNode" presStyleLbl="fgAcc1" presStyleIdx="0" presStyleCnt="7" custLinFactNeighborX="2063" custLinFactNeighborY="14444">
        <dgm:presLayoutVars>
          <dgm:bulletEnabled val="1"/>
        </dgm:presLayoutVars>
      </dgm:prSet>
      <dgm:spPr/>
    </dgm:pt>
    <dgm:pt modelId="{2D66BF4B-6013-481A-9167-B3244893C089}" type="pres">
      <dgm:prSet presAssocID="{E6C97EC0-D4CA-40CD-875C-B795EB46869D}" presName="aSpace" presStyleCnt="0"/>
      <dgm:spPr/>
    </dgm:pt>
    <dgm:pt modelId="{AE534066-DE1E-4FA0-B6E1-E984408D06C6}" type="pres">
      <dgm:prSet presAssocID="{0EDB77EA-B0D0-4987-A22A-8752FE9B9C6B}" presName="aNode" presStyleLbl="fgAcc1" presStyleIdx="1" presStyleCnt="7">
        <dgm:presLayoutVars>
          <dgm:bulletEnabled val="1"/>
        </dgm:presLayoutVars>
      </dgm:prSet>
      <dgm:spPr/>
    </dgm:pt>
    <dgm:pt modelId="{4CDCB04F-629A-4107-AFA8-A5263CD39AFE}" type="pres">
      <dgm:prSet presAssocID="{0EDB77EA-B0D0-4987-A22A-8752FE9B9C6B}" presName="aSpace" presStyleCnt="0"/>
      <dgm:spPr/>
    </dgm:pt>
    <dgm:pt modelId="{0D02646C-59C6-4FF2-BCC6-7C8CE49A173D}" type="pres">
      <dgm:prSet presAssocID="{87638145-5C0C-49A2-AAC0-E332C2BABC80}" presName="aNode" presStyleLbl="fgAcc1" presStyleIdx="2" presStyleCnt="7">
        <dgm:presLayoutVars>
          <dgm:bulletEnabled val="1"/>
        </dgm:presLayoutVars>
      </dgm:prSet>
      <dgm:spPr/>
    </dgm:pt>
    <dgm:pt modelId="{212F1E00-6277-45D9-A111-1F6164B3BA02}" type="pres">
      <dgm:prSet presAssocID="{87638145-5C0C-49A2-AAC0-E332C2BABC80}" presName="aSpace" presStyleCnt="0"/>
      <dgm:spPr/>
    </dgm:pt>
    <dgm:pt modelId="{7DC35807-82F3-412E-9B8E-CC37A8986429}" type="pres">
      <dgm:prSet presAssocID="{DB19F7FC-4DA2-4FF3-B37B-743D114C7E5C}" presName="aNode" presStyleLbl="fgAcc1" presStyleIdx="3" presStyleCnt="7">
        <dgm:presLayoutVars>
          <dgm:bulletEnabled val="1"/>
        </dgm:presLayoutVars>
      </dgm:prSet>
      <dgm:spPr/>
    </dgm:pt>
    <dgm:pt modelId="{BCF16D47-CC78-4710-92F3-D1DE446FDC5A}" type="pres">
      <dgm:prSet presAssocID="{DB19F7FC-4DA2-4FF3-B37B-743D114C7E5C}" presName="aSpace" presStyleCnt="0"/>
      <dgm:spPr/>
    </dgm:pt>
    <dgm:pt modelId="{A9F47A2B-EA5B-4A5C-8400-B37CB15711B4}" type="pres">
      <dgm:prSet presAssocID="{4B6BF6CA-CC3A-4D23-A1ED-AF5DC5D32AB0}" presName="aNode" presStyleLbl="fgAcc1" presStyleIdx="4" presStyleCnt="7">
        <dgm:presLayoutVars>
          <dgm:bulletEnabled val="1"/>
        </dgm:presLayoutVars>
      </dgm:prSet>
      <dgm:spPr/>
    </dgm:pt>
    <dgm:pt modelId="{28A18F89-DC86-434C-91A7-4B42AF45132B}" type="pres">
      <dgm:prSet presAssocID="{4B6BF6CA-CC3A-4D23-A1ED-AF5DC5D32AB0}" presName="aSpace" presStyleCnt="0"/>
      <dgm:spPr/>
    </dgm:pt>
    <dgm:pt modelId="{5F0E577C-4FB2-4270-B989-0D20B58E2993}" type="pres">
      <dgm:prSet presAssocID="{9D787E85-E438-4A92-85FC-1B5B00EA8900}" presName="aNode" presStyleLbl="fgAcc1" presStyleIdx="5" presStyleCnt="7">
        <dgm:presLayoutVars>
          <dgm:bulletEnabled val="1"/>
        </dgm:presLayoutVars>
      </dgm:prSet>
      <dgm:spPr/>
    </dgm:pt>
    <dgm:pt modelId="{78313D3C-058A-4451-81DB-9B61ADA6916D}" type="pres">
      <dgm:prSet presAssocID="{9D787E85-E438-4A92-85FC-1B5B00EA8900}" presName="aSpace" presStyleCnt="0"/>
      <dgm:spPr/>
    </dgm:pt>
    <dgm:pt modelId="{C11420DA-D731-4943-BB28-E8BEADACE56C}" type="pres">
      <dgm:prSet presAssocID="{CE4C188F-4173-441F-A63E-F49166215092}" presName="aNode" presStyleLbl="fgAcc1" presStyleIdx="6" presStyleCnt="7" custLinFactY="-7694" custLinFactNeighborX="-291" custLinFactNeighborY="-100000">
        <dgm:presLayoutVars>
          <dgm:bulletEnabled val="1"/>
        </dgm:presLayoutVars>
      </dgm:prSet>
      <dgm:spPr/>
    </dgm:pt>
    <dgm:pt modelId="{2A4852EF-76FC-4F1B-9FB5-56749DDAF85F}" type="pres">
      <dgm:prSet presAssocID="{CE4C188F-4173-441F-A63E-F49166215092}" presName="aSpace" presStyleCnt="0"/>
      <dgm:spPr/>
    </dgm:pt>
  </dgm:ptLst>
  <dgm:cxnLst>
    <dgm:cxn modelId="{8D291A0D-1033-4B52-A21E-931B476D5B82}" srcId="{08B82BCE-45C8-4551-BFDE-2A3F77FA7597}" destId="{87638145-5C0C-49A2-AAC0-E332C2BABC80}" srcOrd="2" destOrd="0" parTransId="{13FC4202-3FE9-4926-A99F-234F276C32FE}" sibTransId="{31F00D4B-3F99-4B73-87A9-69FC243C0345}"/>
    <dgm:cxn modelId="{DDEBD52B-0B8E-4124-BC25-45EBB83A7D2A}" type="presOf" srcId="{CE4C188F-4173-441F-A63E-F49166215092}" destId="{C11420DA-D731-4943-BB28-E8BEADACE56C}" srcOrd="0" destOrd="0" presId="urn:microsoft.com/office/officeart/2005/8/layout/pyramid2"/>
    <dgm:cxn modelId="{08ABD648-40D9-49E8-B74F-36FEB476F736}" srcId="{08B82BCE-45C8-4551-BFDE-2A3F77FA7597}" destId="{0EDB77EA-B0D0-4987-A22A-8752FE9B9C6B}" srcOrd="1" destOrd="0" parTransId="{EFA9001D-8939-467D-8124-90A065479934}" sibTransId="{479C8EEC-718B-4FBF-A0AC-2F78AE6DABD4}"/>
    <dgm:cxn modelId="{69B7234B-1D9A-40F8-B8DA-8DCC416BC05C}" srcId="{08B82BCE-45C8-4551-BFDE-2A3F77FA7597}" destId="{E6C97EC0-D4CA-40CD-875C-B795EB46869D}" srcOrd="0" destOrd="0" parTransId="{241D802C-5787-41E3-90B2-385CF89AE13B}" sibTransId="{253D84F4-4C94-4BE3-8867-067E43447549}"/>
    <dgm:cxn modelId="{364C344E-02F6-4D3F-822C-C110228DBB0E}" type="presOf" srcId="{DB19F7FC-4DA2-4FF3-B37B-743D114C7E5C}" destId="{7DC35807-82F3-412E-9B8E-CC37A8986429}" srcOrd="0" destOrd="0" presId="urn:microsoft.com/office/officeart/2005/8/layout/pyramid2"/>
    <dgm:cxn modelId="{101A846F-D147-4F51-AAF7-7285895751C2}" type="presOf" srcId="{4B6BF6CA-CC3A-4D23-A1ED-AF5DC5D32AB0}" destId="{A9F47A2B-EA5B-4A5C-8400-B37CB15711B4}" srcOrd="0" destOrd="0" presId="urn:microsoft.com/office/officeart/2005/8/layout/pyramid2"/>
    <dgm:cxn modelId="{62096094-03F5-4769-8AF3-3E5BDE0B62C3}" srcId="{08B82BCE-45C8-4551-BFDE-2A3F77FA7597}" destId="{9D787E85-E438-4A92-85FC-1B5B00EA8900}" srcOrd="5" destOrd="0" parTransId="{5A4C8AD6-CEFE-4EA2-BE6E-DE7EDD9A3512}" sibTransId="{B62A8E5F-3B7C-4108-93FE-392A54B5C910}"/>
    <dgm:cxn modelId="{1ECAE6AE-5E49-4D96-8F66-F6C71BC80D2A}" type="presOf" srcId="{08B82BCE-45C8-4551-BFDE-2A3F77FA7597}" destId="{FCC2A55B-E306-472A-B220-841A25D27DB0}" srcOrd="0" destOrd="0" presId="urn:microsoft.com/office/officeart/2005/8/layout/pyramid2"/>
    <dgm:cxn modelId="{8D117EB4-7337-466F-81DA-78DDE260A5D4}" type="presOf" srcId="{9D787E85-E438-4A92-85FC-1B5B00EA8900}" destId="{5F0E577C-4FB2-4270-B989-0D20B58E2993}" srcOrd="0" destOrd="0" presId="urn:microsoft.com/office/officeart/2005/8/layout/pyramid2"/>
    <dgm:cxn modelId="{F98021BC-0C8B-449C-A472-A7698C4AFA22}" type="presOf" srcId="{0EDB77EA-B0D0-4987-A22A-8752FE9B9C6B}" destId="{AE534066-DE1E-4FA0-B6E1-E984408D06C6}" srcOrd="0" destOrd="0" presId="urn:microsoft.com/office/officeart/2005/8/layout/pyramid2"/>
    <dgm:cxn modelId="{E4E8CDBD-E22F-4F2F-A462-6DA26860BD37}" srcId="{08B82BCE-45C8-4551-BFDE-2A3F77FA7597}" destId="{DB19F7FC-4DA2-4FF3-B37B-743D114C7E5C}" srcOrd="3" destOrd="0" parTransId="{4D6F31F9-DC74-4270-9259-244B583018BF}" sibTransId="{F3642D87-A620-4559-B17F-30E3DA74B492}"/>
    <dgm:cxn modelId="{39532EDD-1C1D-4FC4-ABAA-32E9333D4D00}" type="presOf" srcId="{E6C97EC0-D4CA-40CD-875C-B795EB46869D}" destId="{BB80C4E7-4A2F-48E9-8EF1-058BDDB8BB1B}" srcOrd="0" destOrd="0" presId="urn:microsoft.com/office/officeart/2005/8/layout/pyramid2"/>
    <dgm:cxn modelId="{0872FFF8-3066-4346-82FC-E7528E965543}" srcId="{08B82BCE-45C8-4551-BFDE-2A3F77FA7597}" destId="{4B6BF6CA-CC3A-4D23-A1ED-AF5DC5D32AB0}" srcOrd="4" destOrd="0" parTransId="{3E33BC48-04B9-41DD-81B9-AC7BD883964C}" sibTransId="{797AB9B1-2F78-4467-8C59-7304F4BBBF96}"/>
    <dgm:cxn modelId="{881356FC-C6D8-4E1A-94E1-051E638FD0B7}" type="presOf" srcId="{87638145-5C0C-49A2-AAC0-E332C2BABC80}" destId="{0D02646C-59C6-4FF2-BCC6-7C8CE49A173D}" srcOrd="0" destOrd="0" presId="urn:microsoft.com/office/officeart/2005/8/layout/pyramid2"/>
    <dgm:cxn modelId="{7E764FFD-452F-45EC-8187-32A374F2CC4B}" srcId="{08B82BCE-45C8-4551-BFDE-2A3F77FA7597}" destId="{CE4C188F-4173-441F-A63E-F49166215092}" srcOrd="6" destOrd="0" parTransId="{5B2CD891-AF0B-41F8-9F65-8CD26E5A83A9}" sibTransId="{16E3CC31-1461-4249-89D5-0CD1305962BF}"/>
    <dgm:cxn modelId="{71E95D10-A3EB-49EE-848C-A6CA95BEE0DA}" type="presParOf" srcId="{FCC2A55B-E306-472A-B220-841A25D27DB0}" destId="{926055E9-0CB8-449D-87A8-FF15E4F1601A}" srcOrd="0" destOrd="0" presId="urn:microsoft.com/office/officeart/2005/8/layout/pyramid2"/>
    <dgm:cxn modelId="{65286926-4BE6-4617-AC62-471503585C82}" type="presParOf" srcId="{FCC2A55B-E306-472A-B220-841A25D27DB0}" destId="{A3554BEC-3DE7-4918-9B94-DD6CF5FE28E4}" srcOrd="1" destOrd="0" presId="urn:microsoft.com/office/officeart/2005/8/layout/pyramid2"/>
    <dgm:cxn modelId="{90D7DD65-C2FB-4D2A-96CA-CA5189E688A5}" type="presParOf" srcId="{A3554BEC-3DE7-4918-9B94-DD6CF5FE28E4}" destId="{BB80C4E7-4A2F-48E9-8EF1-058BDDB8BB1B}" srcOrd="0" destOrd="0" presId="urn:microsoft.com/office/officeart/2005/8/layout/pyramid2"/>
    <dgm:cxn modelId="{C0A5DDF2-8658-4D64-8E8A-8DBD676456A7}" type="presParOf" srcId="{A3554BEC-3DE7-4918-9B94-DD6CF5FE28E4}" destId="{2D66BF4B-6013-481A-9167-B3244893C089}" srcOrd="1" destOrd="0" presId="urn:microsoft.com/office/officeart/2005/8/layout/pyramid2"/>
    <dgm:cxn modelId="{E7C02D8A-1362-4036-B2B7-76429A5BA233}" type="presParOf" srcId="{A3554BEC-3DE7-4918-9B94-DD6CF5FE28E4}" destId="{AE534066-DE1E-4FA0-B6E1-E984408D06C6}" srcOrd="2" destOrd="0" presId="urn:microsoft.com/office/officeart/2005/8/layout/pyramid2"/>
    <dgm:cxn modelId="{01046A10-768B-49F5-8776-4993A687184A}" type="presParOf" srcId="{A3554BEC-3DE7-4918-9B94-DD6CF5FE28E4}" destId="{4CDCB04F-629A-4107-AFA8-A5263CD39AFE}" srcOrd="3" destOrd="0" presId="urn:microsoft.com/office/officeart/2005/8/layout/pyramid2"/>
    <dgm:cxn modelId="{C80B4403-FD70-494E-B3D9-2574EFCC122F}" type="presParOf" srcId="{A3554BEC-3DE7-4918-9B94-DD6CF5FE28E4}" destId="{0D02646C-59C6-4FF2-BCC6-7C8CE49A173D}" srcOrd="4" destOrd="0" presId="urn:microsoft.com/office/officeart/2005/8/layout/pyramid2"/>
    <dgm:cxn modelId="{BF520D4F-7F8B-4512-875F-29E3EDA8AA4D}" type="presParOf" srcId="{A3554BEC-3DE7-4918-9B94-DD6CF5FE28E4}" destId="{212F1E00-6277-45D9-A111-1F6164B3BA02}" srcOrd="5" destOrd="0" presId="urn:microsoft.com/office/officeart/2005/8/layout/pyramid2"/>
    <dgm:cxn modelId="{36C96389-F292-4C78-AE31-DB90D32167E6}" type="presParOf" srcId="{A3554BEC-3DE7-4918-9B94-DD6CF5FE28E4}" destId="{7DC35807-82F3-412E-9B8E-CC37A8986429}" srcOrd="6" destOrd="0" presId="urn:microsoft.com/office/officeart/2005/8/layout/pyramid2"/>
    <dgm:cxn modelId="{8142BBD0-1AEA-4AF6-9AF7-EA41898A95F1}" type="presParOf" srcId="{A3554BEC-3DE7-4918-9B94-DD6CF5FE28E4}" destId="{BCF16D47-CC78-4710-92F3-D1DE446FDC5A}" srcOrd="7" destOrd="0" presId="urn:microsoft.com/office/officeart/2005/8/layout/pyramid2"/>
    <dgm:cxn modelId="{C1378802-13C9-4C4C-903D-0356A422B468}" type="presParOf" srcId="{A3554BEC-3DE7-4918-9B94-DD6CF5FE28E4}" destId="{A9F47A2B-EA5B-4A5C-8400-B37CB15711B4}" srcOrd="8" destOrd="0" presId="urn:microsoft.com/office/officeart/2005/8/layout/pyramid2"/>
    <dgm:cxn modelId="{2DA5AD52-AC55-4CBF-9430-F38B7B7F9B0D}" type="presParOf" srcId="{A3554BEC-3DE7-4918-9B94-DD6CF5FE28E4}" destId="{28A18F89-DC86-434C-91A7-4B42AF45132B}" srcOrd="9" destOrd="0" presId="urn:microsoft.com/office/officeart/2005/8/layout/pyramid2"/>
    <dgm:cxn modelId="{39995161-2E9D-4594-A4E2-F6A3CCB833F1}" type="presParOf" srcId="{A3554BEC-3DE7-4918-9B94-DD6CF5FE28E4}" destId="{5F0E577C-4FB2-4270-B989-0D20B58E2993}" srcOrd="10" destOrd="0" presId="urn:microsoft.com/office/officeart/2005/8/layout/pyramid2"/>
    <dgm:cxn modelId="{C668A001-6C0C-42F9-A251-96AEA8CCD68C}" type="presParOf" srcId="{A3554BEC-3DE7-4918-9B94-DD6CF5FE28E4}" destId="{78313D3C-058A-4451-81DB-9B61ADA6916D}" srcOrd="11" destOrd="0" presId="urn:microsoft.com/office/officeart/2005/8/layout/pyramid2"/>
    <dgm:cxn modelId="{08C7C7F3-515E-456D-9527-ABC56774220A}" type="presParOf" srcId="{A3554BEC-3DE7-4918-9B94-DD6CF5FE28E4}" destId="{C11420DA-D731-4943-BB28-E8BEADACE56C}" srcOrd="12" destOrd="0" presId="urn:microsoft.com/office/officeart/2005/8/layout/pyramid2"/>
    <dgm:cxn modelId="{6CD6E807-B939-42F8-BA71-7CF8239CE316}" type="presParOf" srcId="{A3554BEC-3DE7-4918-9B94-DD6CF5FE28E4}" destId="{2A4852EF-76FC-4F1B-9FB5-56749DDAF85F}" srcOrd="13"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6055E9-0CB8-449D-87A8-FF15E4F1601A}">
      <dsp:nvSpPr>
        <dsp:cNvPr id="0" name=""/>
        <dsp:cNvSpPr/>
      </dsp:nvSpPr>
      <dsp:spPr>
        <a:xfrm>
          <a:off x="2336205" y="0"/>
          <a:ext cx="6643686" cy="6643686"/>
        </a:xfrm>
        <a:prstGeom prst="triangle">
          <a:avLst/>
        </a:prstGeom>
        <a:solidFill>
          <a:schemeClr val="accent3">
            <a:alpha val="90000"/>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sp>
    <dsp:sp modelId="{BB80C4E7-4A2F-48E9-8EF1-058BDDB8BB1B}">
      <dsp:nvSpPr>
        <dsp:cNvPr id="0" name=""/>
        <dsp:cNvSpPr/>
      </dsp:nvSpPr>
      <dsp:spPr>
        <a:xfrm>
          <a:off x="5747137" y="677200"/>
          <a:ext cx="4318396" cy="674749"/>
        </a:xfrm>
        <a:prstGeom prst="roundRect">
          <a:avLst/>
        </a:prstGeom>
        <a:solidFill>
          <a:schemeClr val="lt1">
            <a:alpha val="90000"/>
            <a:hueOff val="0"/>
            <a:satOff val="0"/>
            <a:lumOff val="0"/>
            <a:alphaOff val="0"/>
          </a:schemeClr>
        </a:solidFill>
        <a:ln w="6350" cap="flat" cmpd="sng" algn="ctr">
          <a:solidFill>
            <a:schemeClr val="accent3">
              <a:alpha val="90000"/>
              <a:hueOff val="0"/>
              <a:satOff val="0"/>
              <a:lumOff val="0"/>
              <a:alphaOff val="0"/>
            </a:schemeClr>
          </a:solidFill>
          <a:prstDash val="solid"/>
          <a:miter lim="800000"/>
        </a:ln>
        <a:effectLst/>
        <a:sp3d z="57150" extrusionH="63500" prstMaterial="matte"/>
      </dsp:spPr>
      <dsp:style>
        <a:lnRef idx="1">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tr-TR" sz="2800" kern="1200" dirty="0"/>
            <a:t>Deney </a:t>
          </a:r>
        </a:p>
      </dsp:txBody>
      <dsp:txXfrm>
        <a:off x="5780076" y="710139"/>
        <a:ext cx="4252518" cy="608871"/>
      </dsp:txXfrm>
    </dsp:sp>
    <dsp:sp modelId="{AE534066-DE1E-4FA0-B6E1-E984408D06C6}">
      <dsp:nvSpPr>
        <dsp:cNvPr id="0" name=""/>
        <dsp:cNvSpPr/>
      </dsp:nvSpPr>
      <dsp:spPr>
        <a:xfrm>
          <a:off x="5658049" y="1424110"/>
          <a:ext cx="4318396" cy="674749"/>
        </a:xfrm>
        <a:prstGeom prst="roundRect">
          <a:avLst/>
        </a:prstGeom>
        <a:solidFill>
          <a:schemeClr val="lt1">
            <a:alpha val="90000"/>
            <a:hueOff val="0"/>
            <a:satOff val="0"/>
            <a:lumOff val="0"/>
            <a:alphaOff val="0"/>
          </a:schemeClr>
        </a:solidFill>
        <a:ln w="6350" cap="flat" cmpd="sng" algn="ctr">
          <a:solidFill>
            <a:schemeClr val="accent3">
              <a:alpha val="90000"/>
              <a:hueOff val="0"/>
              <a:satOff val="0"/>
              <a:lumOff val="0"/>
              <a:alphaOff val="-6667"/>
            </a:schemeClr>
          </a:solidFill>
          <a:prstDash val="solid"/>
          <a:miter lim="800000"/>
        </a:ln>
        <a:effectLst/>
        <a:sp3d z="57150" extrusionH="63500" prstMaterial="matte"/>
      </dsp:spPr>
      <dsp:style>
        <a:lnRef idx="1">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tr-TR" sz="2800" kern="1200" dirty="0"/>
            <a:t>Analoji </a:t>
          </a:r>
        </a:p>
      </dsp:txBody>
      <dsp:txXfrm>
        <a:off x="5690988" y="1457049"/>
        <a:ext cx="4252518" cy="608871"/>
      </dsp:txXfrm>
    </dsp:sp>
    <dsp:sp modelId="{0D02646C-59C6-4FF2-BCC6-7C8CE49A173D}">
      <dsp:nvSpPr>
        <dsp:cNvPr id="0" name=""/>
        <dsp:cNvSpPr/>
      </dsp:nvSpPr>
      <dsp:spPr>
        <a:xfrm>
          <a:off x="5658049" y="2183203"/>
          <a:ext cx="4318396" cy="674749"/>
        </a:xfrm>
        <a:prstGeom prst="roundRect">
          <a:avLst/>
        </a:prstGeom>
        <a:solidFill>
          <a:schemeClr val="lt1">
            <a:alpha val="90000"/>
            <a:hueOff val="0"/>
            <a:satOff val="0"/>
            <a:lumOff val="0"/>
            <a:alphaOff val="0"/>
          </a:schemeClr>
        </a:solidFill>
        <a:ln w="6350" cap="flat" cmpd="sng" algn="ctr">
          <a:solidFill>
            <a:schemeClr val="accent3">
              <a:alpha val="90000"/>
              <a:hueOff val="0"/>
              <a:satOff val="0"/>
              <a:lumOff val="0"/>
              <a:alphaOff val="-13333"/>
            </a:schemeClr>
          </a:solidFill>
          <a:prstDash val="solid"/>
          <a:miter lim="800000"/>
        </a:ln>
        <a:effectLst/>
        <a:sp3d z="57150" extrusionH="63500" prstMaterial="matte"/>
      </dsp:spPr>
      <dsp:style>
        <a:lnRef idx="1">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tr-TR" sz="2800" kern="1200" dirty="0"/>
            <a:t>Proje Yaklaşımı</a:t>
          </a:r>
        </a:p>
      </dsp:txBody>
      <dsp:txXfrm>
        <a:off x="5690988" y="2216142"/>
        <a:ext cx="4252518" cy="608871"/>
      </dsp:txXfrm>
    </dsp:sp>
    <dsp:sp modelId="{7DC35807-82F3-412E-9B8E-CC37A8986429}">
      <dsp:nvSpPr>
        <dsp:cNvPr id="0" name=""/>
        <dsp:cNvSpPr/>
      </dsp:nvSpPr>
      <dsp:spPr>
        <a:xfrm>
          <a:off x="5658049" y="2942296"/>
          <a:ext cx="4318396" cy="674749"/>
        </a:xfrm>
        <a:prstGeom prst="roundRect">
          <a:avLst/>
        </a:prstGeom>
        <a:solidFill>
          <a:schemeClr val="lt1">
            <a:alpha val="90000"/>
            <a:hueOff val="0"/>
            <a:satOff val="0"/>
            <a:lumOff val="0"/>
            <a:alphaOff val="0"/>
          </a:schemeClr>
        </a:solidFill>
        <a:ln w="6350" cap="flat" cmpd="sng" algn="ctr">
          <a:solidFill>
            <a:schemeClr val="accent3">
              <a:alpha val="90000"/>
              <a:hueOff val="0"/>
              <a:satOff val="0"/>
              <a:lumOff val="0"/>
              <a:alphaOff val="-20000"/>
            </a:schemeClr>
          </a:solidFill>
          <a:prstDash val="solid"/>
          <a:miter lim="800000"/>
        </a:ln>
        <a:effectLst/>
        <a:sp3d z="57150" extrusionH="63500" prstMaterial="matte"/>
      </dsp:spPr>
      <dsp:style>
        <a:lnRef idx="1">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tr-TR" sz="2800" kern="1200" dirty="0"/>
            <a:t>Oyun</a:t>
          </a:r>
        </a:p>
      </dsp:txBody>
      <dsp:txXfrm>
        <a:off x="5690988" y="2975235"/>
        <a:ext cx="4252518" cy="608871"/>
      </dsp:txXfrm>
    </dsp:sp>
    <dsp:sp modelId="{A9F47A2B-EA5B-4A5C-8400-B37CB15711B4}">
      <dsp:nvSpPr>
        <dsp:cNvPr id="0" name=""/>
        <dsp:cNvSpPr/>
      </dsp:nvSpPr>
      <dsp:spPr>
        <a:xfrm>
          <a:off x="5658049" y="3701390"/>
          <a:ext cx="4318396" cy="674749"/>
        </a:xfrm>
        <a:prstGeom prst="roundRect">
          <a:avLst/>
        </a:prstGeom>
        <a:solidFill>
          <a:schemeClr val="lt1">
            <a:alpha val="90000"/>
            <a:hueOff val="0"/>
            <a:satOff val="0"/>
            <a:lumOff val="0"/>
            <a:alphaOff val="0"/>
          </a:schemeClr>
        </a:solidFill>
        <a:ln w="6350" cap="flat" cmpd="sng" algn="ctr">
          <a:solidFill>
            <a:schemeClr val="accent3">
              <a:alpha val="90000"/>
              <a:hueOff val="0"/>
              <a:satOff val="0"/>
              <a:lumOff val="0"/>
              <a:alphaOff val="-26667"/>
            </a:schemeClr>
          </a:solidFill>
          <a:prstDash val="solid"/>
          <a:miter lim="800000"/>
        </a:ln>
        <a:effectLst/>
        <a:sp3d z="57150" extrusionH="63500" prstMaterial="matte"/>
      </dsp:spPr>
      <dsp:style>
        <a:lnRef idx="1">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tr-TR" sz="2800" kern="1200" dirty="0"/>
            <a:t>Drama </a:t>
          </a:r>
        </a:p>
      </dsp:txBody>
      <dsp:txXfrm>
        <a:off x="5690988" y="3734329"/>
        <a:ext cx="4252518" cy="608871"/>
      </dsp:txXfrm>
    </dsp:sp>
    <dsp:sp modelId="{5F0E577C-4FB2-4270-B989-0D20B58E2993}">
      <dsp:nvSpPr>
        <dsp:cNvPr id="0" name=""/>
        <dsp:cNvSpPr/>
      </dsp:nvSpPr>
      <dsp:spPr>
        <a:xfrm>
          <a:off x="5658049" y="4460483"/>
          <a:ext cx="4318396" cy="674749"/>
        </a:xfrm>
        <a:prstGeom prst="roundRect">
          <a:avLst/>
        </a:prstGeom>
        <a:solidFill>
          <a:schemeClr val="lt1">
            <a:alpha val="90000"/>
            <a:hueOff val="0"/>
            <a:satOff val="0"/>
            <a:lumOff val="0"/>
            <a:alphaOff val="0"/>
          </a:schemeClr>
        </a:solidFill>
        <a:ln w="6350" cap="flat" cmpd="sng" algn="ctr">
          <a:solidFill>
            <a:schemeClr val="accent3">
              <a:alpha val="90000"/>
              <a:hueOff val="0"/>
              <a:satOff val="0"/>
              <a:lumOff val="0"/>
              <a:alphaOff val="-33333"/>
            </a:schemeClr>
          </a:solidFill>
          <a:prstDash val="solid"/>
          <a:miter lim="800000"/>
        </a:ln>
        <a:effectLst/>
        <a:sp3d z="57150" extrusionH="63500" prstMaterial="matte"/>
      </dsp:spPr>
      <dsp:style>
        <a:lnRef idx="1">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tr-TR" sz="2800" kern="1200" dirty="0"/>
            <a:t>Kavram Haritası </a:t>
          </a:r>
        </a:p>
      </dsp:txBody>
      <dsp:txXfrm>
        <a:off x="5690988" y="4493422"/>
        <a:ext cx="4252518" cy="608871"/>
      </dsp:txXfrm>
    </dsp:sp>
    <dsp:sp modelId="{C11420DA-D731-4943-BB28-E8BEADACE56C}">
      <dsp:nvSpPr>
        <dsp:cNvPr id="0" name=""/>
        <dsp:cNvSpPr/>
      </dsp:nvSpPr>
      <dsp:spPr>
        <a:xfrm>
          <a:off x="5645482" y="5083317"/>
          <a:ext cx="4318396" cy="674749"/>
        </a:xfrm>
        <a:prstGeom prst="roundRect">
          <a:avLst/>
        </a:prstGeom>
        <a:solidFill>
          <a:schemeClr val="lt1">
            <a:alpha val="90000"/>
            <a:hueOff val="0"/>
            <a:satOff val="0"/>
            <a:lumOff val="0"/>
            <a:alphaOff val="0"/>
          </a:schemeClr>
        </a:solidFill>
        <a:ln w="6350" cap="flat" cmpd="sng" algn="ctr">
          <a:solidFill>
            <a:schemeClr val="accent3">
              <a:alpha val="90000"/>
              <a:hueOff val="0"/>
              <a:satOff val="0"/>
              <a:lumOff val="0"/>
              <a:alphaOff val="-40000"/>
            </a:schemeClr>
          </a:solidFill>
          <a:prstDash val="solid"/>
          <a:miter lim="800000"/>
        </a:ln>
        <a:effectLst/>
        <a:sp3d z="57150" extrusionH="63500" prstMaterial="matte"/>
      </dsp:spPr>
      <dsp:style>
        <a:lnRef idx="1">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tr-TR" sz="2800" kern="1200" dirty="0"/>
            <a:t>Gösteri </a:t>
          </a:r>
        </a:p>
      </dsp:txBody>
      <dsp:txXfrm>
        <a:off x="5678421" y="5116256"/>
        <a:ext cx="4252518" cy="608871"/>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253E3EFF-273B-479C-B535-039B289B34A5}" type="datetimeFigureOut">
              <a:rPr lang="tr-TR" smtClean="0"/>
              <a:t>4.05.2020</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A55A56FD-4809-4B02-86CB-ED0EF99E2773}" type="slidenum">
              <a:rPr lang="tr-TR" smtClean="0"/>
              <a:t>‹#›</a:t>
            </a:fld>
            <a:endParaRPr lang="tr-TR" dirty="0"/>
          </a:p>
        </p:txBody>
      </p:sp>
    </p:spTree>
    <p:extLst>
      <p:ext uri="{BB962C8B-B14F-4D97-AF65-F5344CB8AC3E}">
        <p14:creationId xmlns:p14="http://schemas.microsoft.com/office/powerpoint/2010/main" val="2056672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253E3EFF-273B-479C-B535-039B289B34A5}" type="datetimeFigureOut">
              <a:rPr lang="tr-TR" smtClean="0"/>
              <a:t>4.05.2020</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A55A56FD-4809-4B02-86CB-ED0EF99E2773}" type="slidenum">
              <a:rPr lang="tr-TR" smtClean="0"/>
              <a:t>‹#›</a:t>
            </a:fld>
            <a:endParaRPr lang="tr-TR" dirty="0"/>
          </a:p>
        </p:txBody>
      </p:sp>
    </p:spTree>
    <p:extLst>
      <p:ext uri="{BB962C8B-B14F-4D97-AF65-F5344CB8AC3E}">
        <p14:creationId xmlns:p14="http://schemas.microsoft.com/office/powerpoint/2010/main" val="5618378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253E3EFF-273B-479C-B535-039B289B34A5}" type="datetimeFigureOut">
              <a:rPr lang="tr-TR" smtClean="0"/>
              <a:t>4.05.2020</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A55A56FD-4809-4B02-86CB-ED0EF99E2773}" type="slidenum">
              <a:rPr lang="tr-TR" smtClean="0"/>
              <a:t>‹#›</a:t>
            </a:fld>
            <a:endParaRPr lang="tr-TR" dirty="0"/>
          </a:p>
        </p:txBody>
      </p:sp>
    </p:spTree>
    <p:extLst>
      <p:ext uri="{BB962C8B-B14F-4D97-AF65-F5344CB8AC3E}">
        <p14:creationId xmlns:p14="http://schemas.microsoft.com/office/powerpoint/2010/main" val="3120415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253E3EFF-273B-479C-B535-039B289B34A5}" type="datetimeFigureOut">
              <a:rPr lang="tr-TR" smtClean="0"/>
              <a:t>4.05.2020</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A55A56FD-4809-4B02-86CB-ED0EF99E2773}" type="slidenum">
              <a:rPr lang="tr-TR" smtClean="0"/>
              <a:t>‹#›</a:t>
            </a:fld>
            <a:endParaRPr lang="tr-TR" dirty="0"/>
          </a:p>
        </p:txBody>
      </p:sp>
    </p:spTree>
    <p:extLst>
      <p:ext uri="{BB962C8B-B14F-4D97-AF65-F5344CB8AC3E}">
        <p14:creationId xmlns:p14="http://schemas.microsoft.com/office/powerpoint/2010/main" val="1474829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253E3EFF-273B-479C-B535-039B289B34A5}" type="datetimeFigureOut">
              <a:rPr lang="tr-TR" smtClean="0"/>
              <a:t>4.05.2020</a:t>
            </a:fld>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A55A56FD-4809-4B02-86CB-ED0EF99E2773}" type="slidenum">
              <a:rPr lang="tr-TR" smtClean="0"/>
              <a:t>‹#›</a:t>
            </a:fld>
            <a:endParaRPr lang="tr-TR" dirty="0"/>
          </a:p>
        </p:txBody>
      </p:sp>
    </p:spTree>
    <p:extLst>
      <p:ext uri="{BB962C8B-B14F-4D97-AF65-F5344CB8AC3E}">
        <p14:creationId xmlns:p14="http://schemas.microsoft.com/office/powerpoint/2010/main" val="10344057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253E3EFF-273B-479C-B535-039B289B34A5}" type="datetimeFigureOut">
              <a:rPr lang="tr-TR" smtClean="0"/>
              <a:t>4.05.2020</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A55A56FD-4809-4B02-86CB-ED0EF99E2773}" type="slidenum">
              <a:rPr lang="tr-TR" smtClean="0"/>
              <a:t>‹#›</a:t>
            </a:fld>
            <a:endParaRPr lang="tr-TR" dirty="0"/>
          </a:p>
        </p:txBody>
      </p:sp>
    </p:spTree>
    <p:extLst>
      <p:ext uri="{BB962C8B-B14F-4D97-AF65-F5344CB8AC3E}">
        <p14:creationId xmlns:p14="http://schemas.microsoft.com/office/powerpoint/2010/main" val="8387760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253E3EFF-273B-479C-B535-039B289B34A5}" type="datetimeFigureOut">
              <a:rPr lang="tr-TR" smtClean="0"/>
              <a:t>4.05.2020</a:t>
            </a:fld>
            <a:endParaRPr lang="tr-TR" dirty="0"/>
          </a:p>
        </p:txBody>
      </p:sp>
      <p:sp>
        <p:nvSpPr>
          <p:cNvPr id="8" name="Altbilgi Yer Tutucusu 7"/>
          <p:cNvSpPr>
            <a:spLocks noGrp="1"/>
          </p:cNvSpPr>
          <p:nvPr>
            <p:ph type="ftr" sz="quarter" idx="11"/>
          </p:nvPr>
        </p:nvSpPr>
        <p:spPr/>
        <p:txBody>
          <a:bodyPr/>
          <a:lstStyle/>
          <a:p>
            <a:endParaRPr lang="tr-TR" dirty="0"/>
          </a:p>
        </p:txBody>
      </p:sp>
      <p:sp>
        <p:nvSpPr>
          <p:cNvPr id="9" name="Slayt Numarası Yer Tutucusu 8"/>
          <p:cNvSpPr>
            <a:spLocks noGrp="1"/>
          </p:cNvSpPr>
          <p:nvPr>
            <p:ph type="sldNum" sz="quarter" idx="12"/>
          </p:nvPr>
        </p:nvSpPr>
        <p:spPr/>
        <p:txBody>
          <a:bodyPr/>
          <a:lstStyle/>
          <a:p>
            <a:fld id="{A55A56FD-4809-4B02-86CB-ED0EF99E2773}" type="slidenum">
              <a:rPr lang="tr-TR" smtClean="0"/>
              <a:t>‹#›</a:t>
            </a:fld>
            <a:endParaRPr lang="tr-TR" dirty="0"/>
          </a:p>
        </p:txBody>
      </p:sp>
    </p:spTree>
    <p:extLst>
      <p:ext uri="{BB962C8B-B14F-4D97-AF65-F5344CB8AC3E}">
        <p14:creationId xmlns:p14="http://schemas.microsoft.com/office/powerpoint/2010/main" val="34625581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253E3EFF-273B-479C-B535-039B289B34A5}" type="datetimeFigureOut">
              <a:rPr lang="tr-TR" smtClean="0"/>
              <a:t>4.05.2020</a:t>
            </a:fld>
            <a:endParaRPr lang="tr-TR" dirty="0"/>
          </a:p>
        </p:txBody>
      </p:sp>
      <p:sp>
        <p:nvSpPr>
          <p:cNvPr id="4" name="Altbilgi Yer Tutucusu 3"/>
          <p:cNvSpPr>
            <a:spLocks noGrp="1"/>
          </p:cNvSpPr>
          <p:nvPr>
            <p:ph type="ftr" sz="quarter" idx="11"/>
          </p:nvPr>
        </p:nvSpPr>
        <p:spPr/>
        <p:txBody>
          <a:bodyPr/>
          <a:lstStyle/>
          <a:p>
            <a:endParaRPr lang="tr-TR" dirty="0"/>
          </a:p>
        </p:txBody>
      </p:sp>
      <p:sp>
        <p:nvSpPr>
          <p:cNvPr id="5" name="Slayt Numarası Yer Tutucusu 4"/>
          <p:cNvSpPr>
            <a:spLocks noGrp="1"/>
          </p:cNvSpPr>
          <p:nvPr>
            <p:ph type="sldNum" sz="quarter" idx="12"/>
          </p:nvPr>
        </p:nvSpPr>
        <p:spPr/>
        <p:txBody>
          <a:bodyPr/>
          <a:lstStyle/>
          <a:p>
            <a:fld id="{A55A56FD-4809-4B02-86CB-ED0EF99E2773}" type="slidenum">
              <a:rPr lang="tr-TR" smtClean="0"/>
              <a:t>‹#›</a:t>
            </a:fld>
            <a:endParaRPr lang="tr-TR" dirty="0"/>
          </a:p>
        </p:txBody>
      </p:sp>
    </p:spTree>
    <p:extLst>
      <p:ext uri="{BB962C8B-B14F-4D97-AF65-F5344CB8AC3E}">
        <p14:creationId xmlns:p14="http://schemas.microsoft.com/office/powerpoint/2010/main" val="4245573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53E3EFF-273B-479C-B535-039B289B34A5}" type="datetimeFigureOut">
              <a:rPr lang="tr-TR" smtClean="0"/>
              <a:t>4.05.2020</a:t>
            </a:fld>
            <a:endParaRPr lang="tr-TR" dirty="0"/>
          </a:p>
        </p:txBody>
      </p:sp>
      <p:sp>
        <p:nvSpPr>
          <p:cNvPr id="3" name="Altbilgi Yer Tutucusu 2"/>
          <p:cNvSpPr>
            <a:spLocks noGrp="1"/>
          </p:cNvSpPr>
          <p:nvPr>
            <p:ph type="ftr" sz="quarter" idx="11"/>
          </p:nvPr>
        </p:nvSpPr>
        <p:spPr/>
        <p:txBody>
          <a:bodyPr/>
          <a:lstStyle/>
          <a:p>
            <a:endParaRPr lang="tr-TR" dirty="0"/>
          </a:p>
        </p:txBody>
      </p:sp>
      <p:sp>
        <p:nvSpPr>
          <p:cNvPr id="4" name="Slayt Numarası Yer Tutucusu 3"/>
          <p:cNvSpPr>
            <a:spLocks noGrp="1"/>
          </p:cNvSpPr>
          <p:nvPr>
            <p:ph type="sldNum" sz="quarter" idx="12"/>
          </p:nvPr>
        </p:nvSpPr>
        <p:spPr/>
        <p:txBody>
          <a:bodyPr/>
          <a:lstStyle/>
          <a:p>
            <a:fld id="{A55A56FD-4809-4B02-86CB-ED0EF99E2773}" type="slidenum">
              <a:rPr lang="tr-TR" smtClean="0"/>
              <a:t>‹#›</a:t>
            </a:fld>
            <a:endParaRPr lang="tr-TR" dirty="0"/>
          </a:p>
        </p:txBody>
      </p:sp>
    </p:spTree>
    <p:extLst>
      <p:ext uri="{BB962C8B-B14F-4D97-AF65-F5344CB8AC3E}">
        <p14:creationId xmlns:p14="http://schemas.microsoft.com/office/powerpoint/2010/main" val="25290723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253E3EFF-273B-479C-B535-039B289B34A5}" type="datetimeFigureOut">
              <a:rPr lang="tr-TR" smtClean="0"/>
              <a:t>4.05.2020</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A55A56FD-4809-4B02-86CB-ED0EF99E2773}" type="slidenum">
              <a:rPr lang="tr-TR" smtClean="0"/>
              <a:t>‹#›</a:t>
            </a:fld>
            <a:endParaRPr lang="tr-TR" dirty="0"/>
          </a:p>
        </p:txBody>
      </p:sp>
    </p:spTree>
    <p:extLst>
      <p:ext uri="{BB962C8B-B14F-4D97-AF65-F5344CB8AC3E}">
        <p14:creationId xmlns:p14="http://schemas.microsoft.com/office/powerpoint/2010/main" val="35158362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dirty="0"/>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253E3EFF-273B-479C-B535-039B289B34A5}" type="datetimeFigureOut">
              <a:rPr lang="tr-TR" smtClean="0"/>
              <a:t>4.05.2020</a:t>
            </a:fld>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A55A56FD-4809-4B02-86CB-ED0EF99E2773}" type="slidenum">
              <a:rPr lang="tr-TR" smtClean="0"/>
              <a:t>‹#›</a:t>
            </a:fld>
            <a:endParaRPr lang="tr-TR" dirty="0"/>
          </a:p>
        </p:txBody>
      </p:sp>
    </p:spTree>
    <p:extLst>
      <p:ext uri="{BB962C8B-B14F-4D97-AF65-F5344CB8AC3E}">
        <p14:creationId xmlns:p14="http://schemas.microsoft.com/office/powerpoint/2010/main" val="1637988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3E3EFF-273B-479C-B535-039B289B34A5}" type="datetimeFigureOut">
              <a:rPr lang="tr-TR" smtClean="0"/>
              <a:t>4.05.2020</a:t>
            </a:fld>
            <a:endParaRPr lang="tr-TR" dirty="0"/>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dirty="0"/>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5A56FD-4809-4B02-86CB-ED0EF99E2773}" type="slidenum">
              <a:rPr lang="tr-TR" smtClean="0"/>
              <a:t>‹#›</a:t>
            </a:fld>
            <a:endParaRPr lang="tr-TR" dirty="0"/>
          </a:p>
        </p:txBody>
      </p:sp>
    </p:spTree>
    <p:extLst>
      <p:ext uri="{BB962C8B-B14F-4D97-AF65-F5344CB8AC3E}">
        <p14:creationId xmlns:p14="http://schemas.microsoft.com/office/powerpoint/2010/main" val="3762133233"/>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BEBA8EAE-BF5A-486C-A8C5-ECC9F3942E4B}">
                <a14:imgProps xmlns:a14="http://schemas.microsoft.com/office/drawing/2010/main">
                  <a14:imgLayer r:embed="rId3">
                    <a14:imgEffect>
                      <a14:backgroundRemoval t="0" b="99494" l="20563" r="79975">
                        <a14:foregroundMark x1="33306" y1="10918" x2="33306" y2="10918"/>
                        <a14:foregroundMark x1="33306" y1="10918" x2="33306" y2="10918"/>
                        <a14:foregroundMark x1="38726" y1="13666" x2="38726" y2="13666"/>
                        <a14:foregroundMark x1="38726" y1="13666" x2="38726" y2="13666"/>
                        <a14:foregroundMark x1="38726" y1="13666" x2="38726" y2="13666"/>
                        <a14:foregroundMark x1="38726" y1="5423" x2="38726" y2="5423"/>
                        <a14:foregroundMark x1="67646" y1="9544" x2="67646" y2="9544"/>
                        <a14:foregroundMark x1="66570" y1="13160" x2="66570" y2="13160"/>
                        <a14:foregroundMark x1="73066" y1="28633" x2="73066" y2="28633"/>
                        <a14:foregroundMark x1="74514" y1="45481" x2="74514" y2="45481"/>
                        <a14:foregroundMark x1="69466" y1="73174" x2="69466" y2="73174"/>
                        <a14:foregroundMark x1="68018" y1="80477" x2="68018" y2="80477"/>
                        <a14:foregroundMark x1="51014" y1="90022" x2="51014" y2="90022"/>
                        <a14:foregroundMark x1="30037" y1="74548" x2="30037" y2="74548"/>
                        <a14:foregroundMark x1="32189" y1="23210" x2="32189" y2="23210"/>
                        <a14:foregroundMark x1="29293" y1="33189" x2="29293" y2="33189"/>
                        <a14:foregroundMark x1="27141" y1="42733" x2="27141" y2="42733"/>
                        <a14:foregroundMark x1="26769" y1="44541" x2="26769" y2="44541"/>
                        <a14:foregroundMark x1="25693" y1="39118" x2="25693" y2="39118"/>
                        <a14:foregroundMark x1="26769" y1="50036" x2="26769" y2="50036"/>
                        <a14:foregroundMark x1="24948" y1="50036" x2="24948" y2="50036"/>
                        <a14:foregroundMark x1="27844" y1="53651" x2="27844" y2="53651"/>
                        <a14:foregroundMark x1="27844" y1="60014" x2="27844" y2="60014"/>
                        <a14:foregroundMark x1="29293" y1="64064" x2="29293" y2="64064"/>
                        <a14:foregroundMark x1="29665" y1="66811" x2="29665" y2="66811"/>
                        <a14:foregroundMark x1="32189" y1="77296" x2="32189" y2="77296"/>
                        <a14:foregroundMark x1="39801" y1="83225" x2="39801" y2="83225"/>
                        <a14:foregroundMark x1="42325" y1="89588" x2="42325" y2="89588"/>
                        <a14:foregroundMark x1="42325" y1="89588" x2="42325" y2="89588"/>
                        <a14:foregroundMark x1="48118" y1="90022" x2="48118" y2="90022"/>
                        <a14:foregroundMark x1="54986" y1="90889" x2="54986" y2="90889"/>
                        <a14:foregroundMark x1="61523" y1="87274" x2="61523" y2="87274"/>
                        <a14:foregroundMark x1="72362" y1="60882" x2="72362" y2="60882"/>
                        <a14:foregroundMark x1="75631" y1="61822" x2="75631" y2="61822"/>
                        <a14:foregroundMark x1="74514" y1="53218" x2="74514" y2="53218"/>
                        <a14:foregroundMark x1="72735" y1="36804" x2="72735" y2="36804"/>
                        <a14:foregroundMark x1="71618" y1="29573" x2="71618" y2="29573"/>
                        <a14:foregroundMark x1="55358" y1="9978" x2="55358" y2="9978"/>
                        <a14:foregroundMark x1="52462" y1="6797" x2="52462" y2="6797"/>
                        <a14:foregroundMark x1="48118" y1="8171" x2="48118" y2="8171"/>
                        <a14:foregroundMark x1="43070" y1="10484" x2="43070" y2="10484"/>
                        <a14:foregroundMark x1="37609" y1="17715" x2="37609" y2="17715"/>
                        <a14:foregroundMark x1="36161" y1="18655" x2="36161" y2="18655"/>
                        <a14:foregroundMark x1="60778" y1="13160" x2="60778" y2="13160"/>
                        <a14:foregroundMark x1="64750" y1="19089" x2="64750" y2="19089"/>
                        <a14:foregroundMark x1="68763" y1="24078" x2="68763" y2="24078"/>
                        <a14:foregroundMark x1="41249" y1="13160" x2="41249" y2="13160"/>
                        <a14:foregroundMark x1="41249" y1="5929" x2="41249" y2="5929"/>
                        <a14:foregroundMark x1="73438" y1="66377" x2="73438" y2="66377"/>
                        <a14:foregroundMark x1="69839" y1="70427" x2="69839" y2="70427"/>
                        <a14:foregroundMark x1="36533" y1="82285" x2="36533" y2="82285"/>
                        <a14:foregroundMark x1="31485" y1="18655" x2="31485" y2="18655"/>
                        <a14:foregroundMark x1="47042" y1="3181" x2="47042" y2="3181"/>
                        <a14:foregroundMark x1="47042" y1="3615" x2="47042" y2="3615"/>
                        <a14:foregroundMark x1="47042" y1="3615" x2="47042" y2="3615"/>
                        <a14:foregroundMark x1="55358" y1="7737" x2="55358" y2="7737"/>
                        <a14:foregroundMark x1="70542" y1="64570" x2="70542" y2="64570"/>
                        <a14:foregroundMark x1="65867" y1="78670" x2="65867" y2="78670"/>
                        <a14:foregroundMark x1="65867" y1="78670" x2="65867" y2="78670"/>
                        <a14:foregroundMark x1="64750" y1="80911" x2="64750" y2="80911"/>
                        <a14:foregroundMark x1="64046" y1="84093" x2="64046" y2="84093"/>
                        <a14:foregroundMark x1="62598" y1="92263" x2="62598" y2="92263"/>
                        <a14:foregroundMark x1="61150" y1="94577" x2="61150" y2="94577"/>
                        <a14:foregroundMark x1="52089" y1="96819" x2="52089" y2="96819"/>
                        <a14:foregroundMark x1="43070" y1="92769" x2="43070" y2="92769"/>
                        <a14:foregroundMark x1="58254" y1="13160" x2="58254" y2="13160"/>
                        <a14:foregroundMark x1="56434" y1="23210" x2="56434" y2="23210"/>
                        <a14:foregroundMark x1="49566" y1="40926" x2="49566" y2="40926"/>
                        <a14:foregroundMark x1="42325" y1="80477" x2="42325" y2="80477"/>
                        <a14:foregroundMark x1="32933" y1="74114" x2="32933" y2="74114"/>
                        <a14:foregroundMark x1="73811" y1="38178" x2="73811" y2="38178"/>
                        <a14:foregroundMark x1="73811" y1="44107" x2="73811" y2="44107"/>
                        <a14:foregroundMark x1="73811" y1="39118" x2="73811" y2="39118"/>
                        <a14:foregroundMark x1="69839" y1="19089" x2="69839" y2="19089"/>
                        <a14:foregroundMark x1="60074" y1="7303" x2="60074" y2="7303"/>
                        <a14:foregroundMark x1="26396" y1="27260" x2="26396" y2="27260"/>
                        <a14:foregroundMark x1="44849" y1="14100" x2="44849" y2="14100"/>
                        <a14:foregroundMark x1="48862" y1="11352" x2="48862" y2="11352"/>
                        <a14:foregroundMark x1="46669" y1="11786" x2="46669" y2="11786"/>
                        <a14:foregroundMark x1="46669" y1="11786" x2="46669" y2="11786"/>
                        <a14:foregroundMark x1="64750" y1="87274" x2="64750" y2="87274"/>
                        <a14:foregroundMark x1="66570" y1="82285" x2="66570" y2="82285"/>
                        <a14:foregroundMark x1="71990" y1="72307" x2="71990" y2="72307"/>
                        <a14:foregroundMark x1="59702" y1="84093" x2="59702" y2="84093"/>
                        <a14:foregroundMark x1="59702" y1="84093" x2="59702" y2="84093"/>
                        <a14:foregroundMark x1="35085" y1="79103" x2="35085" y2="79103"/>
                        <a14:foregroundMark x1="32933" y1="82719" x2="32933" y2="82719"/>
                        <a14:foregroundMark x1="26769" y1="66377" x2="26769" y2="66377"/>
                        <a14:foregroundMark x1="24948" y1="57701" x2="24948" y2="57701"/>
                        <a14:foregroundMark x1="26065" y1="39552" x2="26065" y2="39552"/>
                        <a14:foregroundMark x1="30037" y1="29573" x2="30037" y2="29573"/>
                        <a14:foregroundMark x1="36533" y1="13666" x2="36533" y2="13666"/>
                        <a14:foregroundMark x1="29293" y1="73608" x2="29293" y2="73608"/>
                        <a14:foregroundMark x1="26769" y1="69125" x2="26769" y2="69125"/>
                        <a14:foregroundMark x1="27513" y1="74982" x2="27513" y2="74982"/>
                        <a14:foregroundMark x1="36905" y1="87274" x2="36905" y2="87274"/>
                        <a14:foregroundMark x1="45594" y1="86406" x2="45594" y2="86406"/>
                        <a14:foregroundMark x1="49938" y1="94071" x2="49938" y2="94071"/>
                        <a14:foregroundMark x1="59330" y1="87274" x2="59330" y2="87274"/>
                        <a14:foregroundMark x1="54613" y1="4989" x2="54613" y2="4989"/>
                        <a14:foregroundMark x1="53537" y1="13160" x2="53537" y2="13160"/>
                        <a14:foregroundMark x1="30741" y1="22704" x2="30741" y2="22704"/>
                        <a14:foregroundMark x1="27141" y1="33189" x2="27141" y2="33189"/>
                        <a14:foregroundMark x1="27844" y1="37744" x2="27844" y2="37744"/>
                        <a14:foregroundMark x1="23873" y1="48662" x2="23873" y2="48662"/>
                        <a14:foregroundMark x1="24948" y1="58641" x2="24948" y2="58641"/>
                        <a14:foregroundMark x1="24948" y1="58641" x2="24948" y2="58641"/>
                        <a14:foregroundMark x1="27513" y1="47289" x2="27513" y2="47289"/>
                        <a14:foregroundMark x1="27513" y1="47289" x2="27513" y2="47289"/>
                        <a14:foregroundMark x1="28217" y1="24512" x2="28217" y2="24512"/>
                        <a14:foregroundMark x1="63674" y1="14100" x2="63674" y2="14100"/>
                        <a14:foregroundMark x1="68391" y1="21837" x2="68391" y2="21837"/>
                        <a14:foregroundMark x1="70914" y1="25018" x2="70914" y2="25018"/>
                        <a14:foregroundMark x1="73811" y1="32249" x2="73811" y2="32249"/>
                        <a14:foregroundMark x1="73811" y1="51844" x2="73811" y2="51844"/>
                        <a14:foregroundMark x1="76334" y1="59074" x2="76334" y2="59074"/>
                        <a14:foregroundMark x1="75962" y1="50470" x2="75962" y2="50470"/>
                        <a14:foregroundMark x1="67646" y1="30947" x2="67646" y2="30947"/>
                        <a14:foregroundMark x1="71287" y1="35430" x2="71287" y2="35430"/>
                      </a14:backgroundRemoval>
                    </a14:imgEffect>
                  </a14:imgLayer>
                </a14:imgProps>
              </a:ext>
              <a:ext uri="{28A0092B-C50C-407E-A947-70E740481C1C}">
                <a14:useLocalDpi xmlns:a14="http://schemas.microsoft.com/office/drawing/2010/main" val="0"/>
              </a:ext>
            </a:extLst>
          </a:blip>
          <a:stretch>
            <a:fillRect/>
          </a:stretch>
        </p:blipFill>
        <p:spPr>
          <a:xfrm>
            <a:off x="-585787" y="114300"/>
            <a:ext cx="3557400" cy="1980000"/>
          </a:xfrm>
          <a:prstGeom prst="rect">
            <a:avLst/>
          </a:prstGeom>
        </p:spPr>
      </p:pic>
      <p:pic>
        <p:nvPicPr>
          <p:cNvPr id="5" name="Resim 4"/>
          <p:cNvPicPr>
            <a:picLocks noChangeAspect="1"/>
          </p:cNvPicPr>
          <p:nvPr/>
        </p:nvPicPr>
        <p:blipFill>
          <a:blip r:embed="rId4" cstate="print">
            <a:extLst>
              <a:ext uri="{BEBA8EAE-BF5A-486C-A8C5-ECC9F3942E4B}">
                <a14:imgProps xmlns:a14="http://schemas.microsoft.com/office/drawing/2010/main">
                  <a14:imgLayer r:embed="rId5">
                    <a14:imgEffect>
                      <a14:backgroundRemoval t="3352" b="94972" l="1897" r="94851"/>
                    </a14:imgEffect>
                  </a14:imgLayer>
                </a14:imgProps>
              </a:ext>
              <a:ext uri="{28A0092B-C50C-407E-A947-70E740481C1C}">
                <a14:useLocalDpi xmlns:a14="http://schemas.microsoft.com/office/drawing/2010/main" val="0"/>
              </a:ext>
            </a:extLst>
          </a:blip>
          <a:stretch>
            <a:fillRect/>
          </a:stretch>
        </p:blipFill>
        <p:spPr>
          <a:xfrm>
            <a:off x="9800720" y="0"/>
            <a:ext cx="2391280" cy="2232000"/>
          </a:xfrm>
          <a:prstGeom prst="rect">
            <a:avLst/>
          </a:prstGeom>
        </p:spPr>
      </p:pic>
      <p:sp>
        <p:nvSpPr>
          <p:cNvPr id="6" name="Dikdörtgen 5"/>
          <p:cNvSpPr/>
          <p:nvPr/>
        </p:nvSpPr>
        <p:spPr>
          <a:xfrm>
            <a:off x="2122667" y="524174"/>
            <a:ext cx="8121471" cy="2585323"/>
          </a:xfrm>
          <a:prstGeom prst="rect">
            <a:avLst/>
          </a:prstGeom>
          <a:noFill/>
        </p:spPr>
        <p:txBody>
          <a:bodyPr wrap="square" lIns="91440" tIns="45720" rIns="91440" bIns="45720">
            <a:spAutoFit/>
          </a:bodyPr>
          <a:lstStyle/>
          <a:p>
            <a:pPr algn="ctr"/>
            <a:r>
              <a:rPr lang="tr-TR" sz="5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Jokerman" panose="04090605060D06020702" pitchFamily="82" charset="0"/>
              </a:rPr>
              <a:t>Erken Çocukluk Döneminde </a:t>
            </a:r>
          </a:p>
          <a:p>
            <a:pPr algn="ctr"/>
            <a:r>
              <a:rPr lang="tr-TR" sz="5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Jokerman" panose="04090605060D06020702" pitchFamily="82" charset="0"/>
              </a:rPr>
              <a:t>Fen Ve Matematik</a:t>
            </a:r>
            <a:endParaRPr lang="tr-TR" sz="5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Jokerman" panose="04090605060D06020702" pitchFamily="82" charset="0"/>
            </a:endParaRPr>
          </a:p>
        </p:txBody>
      </p:sp>
      <p:sp>
        <p:nvSpPr>
          <p:cNvPr id="7" name="Dikdörtgen 6"/>
          <p:cNvSpPr/>
          <p:nvPr/>
        </p:nvSpPr>
        <p:spPr>
          <a:xfrm>
            <a:off x="2498726" y="3850838"/>
            <a:ext cx="7537448" cy="1569660"/>
          </a:xfrm>
          <a:prstGeom prst="rect">
            <a:avLst/>
          </a:prstGeom>
          <a:noFill/>
        </p:spPr>
        <p:txBody>
          <a:bodyPr wrap="none" lIns="91440" tIns="45720" rIns="91440" bIns="45720">
            <a:spAutoFit/>
          </a:bodyPr>
          <a:lstStyle/>
          <a:p>
            <a:pPr algn="ctr"/>
            <a:r>
              <a:rPr lang="tr-TR" sz="48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Arial Rounded MT Bold" panose="020F0704030504030204" pitchFamily="34" charset="0"/>
              </a:rPr>
              <a:t>Sağlık Bilimleri Fakültesi </a:t>
            </a:r>
          </a:p>
          <a:p>
            <a:pPr algn="ctr"/>
            <a:r>
              <a:rPr lang="tr-TR" sz="48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Arial Rounded MT Bold" panose="020F0704030504030204" pitchFamily="34" charset="0"/>
              </a:rPr>
              <a:t>Çocuk Gelişimi Bölümü</a:t>
            </a:r>
            <a:endParaRPr lang="tr-TR" sz="48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Tree>
    <p:extLst>
      <p:ext uri="{BB962C8B-B14F-4D97-AF65-F5344CB8AC3E}">
        <p14:creationId xmlns:p14="http://schemas.microsoft.com/office/powerpoint/2010/main" val="38107532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900" y="414338"/>
            <a:ext cx="11444288" cy="5915025"/>
          </a:xfrm>
          <a:prstGeom prst="rect">
            <a:avLst/>
          </a:prstGeom>
        </p:spPr>
      </p:pic>
    </p:spTree>
    <p:extLst>
      <p:ext uri="{BB962C8B-B14F-4D97-AF65-F5344CB8AC3E}">
        <p14:creationId xmlns:p14="http://schemas.microsoft.com/office/powerpoint/2010/main" val="6171110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1"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Proje Yaklaşımı</a:t>
            </a:r>
            <a:endParaRPr kumimoji="0" lang="tr-TR" sz="4400" b="0" i="0" u="none" strike="noStrike" kern="1200" cap="none" spc="0" normalizeH="0" baseline="0" noProof="0" dirty="0">
              <a:ln>
                <a:noFill/>
              </a:ln>
              <a:solidFill>
                <a:sysClr val="windowText" lastClr="000000"/>
              </a:solidFill>
              <a:effectLst/>
              <a:uLnTx/>
              <a:uFillTx/>
              <a:latin typeface="Calibri Light" panose="020F0302020204030204"/>
              <a:ea typeface="+mj-ea"/>
              <a:cs typeface="+mj-cs"/>
            </a:endParaRPr>
          </a:p>
        </p:txBody>
      </p:sp>
      <p:sp>
        <p:nvSpPr>
          <p:cNvPr id="3" name="İçerik Yer Tutucusu 2"/>
          <p:cNvSpPr txBox="1">
            <a:spLocks/>
          </p:cNvSpPr>
          <p:nvPr/>
        </p:nvSpPr>
        <p:spPr>
          <a:xfrm>
            <a:off x="252412" y="1597025"/>
            <a:ext cx="11706225"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None/>
              <a:tabLst/>
              <a:defRPr/>
            </a:pPr>
            <a:r>
              <a:rPr kumimoji="0" lang="en-US" sz="2800"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Erken çocukluk eğitiminde yer alan proje çalışmaları, çocuklar ya da eğitimciler tarafından öğrenmeye değer bir konu hakkında sorulara yanıtlar bulmak için derinlemesine incelenmesi olarak ifade edilmektedir. Birçok yöntem ve tekniği içinde barındıran proje yaklaşımında çocuklar araştırmalarını; bazen tüm sınıfla, bazen küçük bir grubun katılımıyla bazen de tek başlarına gerçekleştirerek tamamlamaktadırlar. Çocukların projeye aktif katılımları onların etkinliklerden sıkılmadan yer almalarını ve içsel pekiştireç, motivasyon gibi dinamik yapıların ortaya çıkmasını sağlamaktadır.</a:t>
            </a:r>
            <a:endParaRPr kumimoji="0" lang="tr-TR" sz="2800"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endParaRPr>
          </a:p>
        </p:txBody>
      </p:sp>
    </p:spTree>
    <p:extLst>
      <p:ext uri="{BB962C8B-B14F-4D97-AF65-F5344CB8AC3E}">
        <p14:creationId xmlns:p14="http://schemas.microsoft.com/office/powerpoint/2010/main" val="22845878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a:extLst>
              <a:ext uri="{28A0092B-C50C-407E-A947-70E740481C1C}">
                <a14:useLocalDpi xmlns:a14="http://schemas.microsoft.com/office/drawing/2010/main" val="0"/>
              </a:ext>
            </a:extLst>
          </a:blip>
          <a:srcRect b="12371"/>
          <a:stretch/>
        </p:blipFill>
        <p:spPr>
          <a:xfrm>
            <a:off x="357188" y="1319212"/>
            <a:ext cx="11530012" cy="4452938"/>
          </a:xfrm>
          <a:prstGeom prst="rect">
            <a:avLst/>
          </a:prstGeom>
        </p:spPr>
      </p:pic>
    </p:spTree>
    <p:extLst>
      <p:ext uri="{BB962C8B-B14F-4D97-AF65-F5344CB8AC3E}">
        <p14:creationId xmlns:p14="http://schemas.microsoft.com/office/powerpoint/2010/main" val="1353086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1"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Oyun</a:t>
            </a:r>
            <a:endParaRPr kumimoji="0" lang="tr-TR" sz="4400" b="0" i="0" u="none" strike="noStrike" kern="1200" cap="none" spc="0" normalizeH="0" baseline="0" noProof="0" dirty="0">
              <a:ln>
                <a:noFill/>
              </a:ln>
              <a:solidFill>
                <a:sysClr val="windowText" lastClr="000000"/>
              </a:solidFill>
              <a:effectLst/>
              <a:uLnTx/>
              <a:uFillTx/>
              <a:latin typeface="Calibri Light" panose="020F0302020204030204"/>
              <a:ea typeface="+mj-ea"/>
              <a:cs typeface="+mj-cs"/>
            </a:endParaRPr>
          </a:p>
        </p:txBody>
      </p:sp>
      <p:sp>
        <p:nvSpPr>
          <p:cNvPr id="3" name="İçerik Yer Tutucusu 2"/>
          <p:cNvSpPr txBox="1">
            <a:spLocks/>
          </p:cNvSpPr>
          <p:nvPr/>
        </p:nvSpPr>
        <p:spPr>
          <a:xfrm>
            <a:off x="838200" y="1825625"/>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tr-TR" sz="2800"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Vygotsky, çocuk gelişiminin en önemli unsuru olan sosyal etkileşimin oyun sayesinde gerçekleştiğini vurgulamaktadır. Vygotsky’e göre çocuklar dil ve sosyal becerilerini (işbirliği ve ortak çalışma), sosyal etkileşim sonucunda öğrenmektedir. Vygotsky‘nin bakış açısına göre, çocukların kendi akranlarıyla oyun oynadıkları kadar yetişkinler ile de oyun oynaması önemlidir. Bu nedenle de oyun çocukların bilişsel gelişimleri ve sosyal beceri edinmesi için bir araç olarak kullanılmaktadır.</a:t>
            </a:r>
          </a:p>
        </p:txBody>
      </p:sp>
    </p:spTree>
    <p:extLst>
      <p:ext uri="{BB962C8B-B14F-4D97-AF65-F5344CB8AC3E}">
        <p14:creationId xmlns:p14="http://schemas.microsoft.com/office/powerpoint/2010/main" val="16077701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7188" y="485775"/>
            <a:ext cx="11515725" cy="5772150"/>
          </a:xfrm>
          <a:prstGeom prst="rect">
            <a:avLst/>
          </a:prstGeom>
        </p:spPr>
      </p:pic>
    </p:spTree>
    <p:extLst>
      <p:ext uri="{BB962C8B-B14F-4D97-AF65-F5344CB8AC3E}">
        <p14:creationId xmlns:p14="http://schemas.microsoft.com/office/powerpoint/2010/main" val="17458459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2"/>
          <p:cNvSpPr txBox="1">
            <a:spLocks/>
          </p:cNvSpPr>
          <p:nvPr/>
        </p:nvSpPr>
        <p:spPr>
          <a:xfrm>
            <a:off x="609600" y="1525588"/>
            <a:ext cx="10515600" cy="4351338"/>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None/>
              <a:tabLst/>
              <a:defRPr/>
            </a:pPr>
            <a:r>
              <a:rPr kumimoji="0" lang="tr-TR"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Erken çocukluk dönemindeki çocukların fen ve matematik eğitiminde kullanılan yöntemlerden en ideali, çocuğun doğal gerçekliği olan ve çocuğu aktif katılıma teşvik eden oyun temelli öğrenme yöntemidir. Çocuklar oyun ortamında fen ve matematik becerilerinin temeli olan; anlama, neden-sonuç ilişkisi oluşturma, analiz etme, olay ve durumlar arasında ilişki kurma gibi bilişsel becerileri gelişimsel süreçleri zorlanmadan desteklenmiş olacaktır. Ayrıca bu yöntemle planlanan fen ve matematik etkinliklerinde çocuklar, doğal gerçekleri olan eğlenme yoluyla, bilimsel süreç ve becerileri kazanmalarına rehberlik edilmiş olacaktır.</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tr-TR"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31817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tr-TR" sz="4400" b="1" i="1"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Drama</a:t>
            </a:r>
            <a:endParaRPr kumimoji="0" lang="tr-TR" sz="4400" b="0" i="0" u="none" strike="noStrike" kern="1200" cap="none" spc="0" normalizeH="0" baseline="0" noProof="0" dirty="0">
              <a:ln>
                <a:noFill/>
              </a:ln>
              <a:solidFill>
                <a:sysClr val="windowText" lastClr="000000"/>
              </a:solidFill>
              <a:effectLst/>
              <a:uLnTx/>
              <a:uFillTx/>
              <a:latin typeface="Calibri Light" panose="020F0302020204030204"/>
              <a:ea typeface="+mj-ea"/>
              <a:cs typeface="+mj-cs"/>
            </a:endParaRPr>
          </a:p>
        </p:txBody>
      </p:sp>
      <p:sp>
        <p:nvSpPr>
          <p:cNvPr id="3" name="İçerik Yer Tutucusu 2"/>
          <p:cNvSpPr txBox="1">
            <a:spLocks/>
          </p:cNvSpPr>
          <p:nvPr/>
        </p:nvSpPr>
        <p:spPr>
          <a:xfrm>
            <a:off x="357188" y="1825625"/>
            <a:ext cx="11472862"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None/>
              <a:tabLst/>
              <a:defRPr/>
            </a:pPr>
            <a:r>
              <a:rPr kumimoji="0" lang="tr-TR"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Bir lider tarafından yönlendirilen ve önceden hedeflenen eğitim amaçlarına ulaşmada, çocukların taklit etme davranışlarıyla rol oynamaların yapıldığı ve süreç sonunda değerlendirilmelerin gerçekleştirildiği bir yöntem olarak tanımlanmaktadır. Çocukların etkin bir öğrenme ortamında yaparak-yaşayarak bilgiyi yapılandırmasını sağlayan drama yöntemi; problem çözme ve eleştirel düşünme becerilerini de geliştirmektedir. </a:t>
            </a:r>
          </a:p>
        </p:txBody>
      </p:sp>
    </p:spTree>
    <p:extLst>
      <p:ext uri="{BB962C8B-B14F-4D97-AF65-F5344CB8AC3E}">
        <p14:creationId xmlns:p14="http://schemas.microsoft.com/office/powerpoint/2010/main" val="6266878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342899" y="500063"/>
            <a:ext cx="11458575" cy="5772149"/>
          </a:xfrm>
          <a:prstGeom prst="rect">
            <a:avLst/>
          </a:prstGeom>
        </p:spPr>
      </p:pic>
    </p:spTree>
    <p:extLst>
      <p:ext uri="{BB962C8B-B14F-4D97-AF65-F5344CB8AC3E}">
        <p14:creationId xmlns:p14="http://schemas.microsoft.com/office/powerpoint/2010/main" val="24101903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2"/>
          <p:cNvSpPr txBox="1">
            <a:spLocks/>
          </p:cNvSpPr>
          <p:nvPr/>
        </p:nvSpPr>
        <p:spPr>
          <a:xfrm>
            <a:off x="552449" y="1625600"/>
            <a:ext cx="11306175"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None/>
              <a:tabLst/>
              <a:defRPr/>
            </a:pPr>
            <a:r>
              <a:rPr kumimoji="0" lang="tr-TR"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Drama yöntemi; gruba dayalı etkinliklerde işbirliği ve iletişim becerilerini geliştirmesi yanı sıra fen ve matematik etkinlikleri sırasında bu yöntemin kullanılması çocuğun yaşantısındaki olay ve varlıkları daha iyi kavramasına katkı sağlamaktadır. Drama yöntemine dayalı fen ve matematik etkinliklerindeki aktif öğrenmeler sayesinde çocuk için karmaşık olan olaylar somut bir şekilde verilmekte bu da kavramların daha kolay öğrenilmesini ve bilginin kalıcılığını sağlamaktadır.</a:t>
            </a:r>
          </a:p>
        </p:txBody>
      </p:sp>
    </p:spTree>
    <p:extLst>
      <p:ext uri="{BB962C8B-B14F-4D97-AF65-F5344CB8AC3E}">
        <p14:creationId xmlns:p14="http://schemas.microsoft.com/office/powerpoint/2010/main" val="7029069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1"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Kavram Haritaları</a:t>
            </a:r>
            <a:endParaRPr kumimoji="0" lang="tr-TR" sz="4400" b="0" i="0" u="none" strike="noStrike" kern="1200" cap="none" spc="0" normalizeH="0" baseline="0" noProof="0" dirty="0">
              <a:ln>
                <a:noFill/>
              </a:ln>
              <a:solidFill>
                <a:sysClr val="windowText" lastClr="000000"/>
              </a:solidFill>
              <a:effectLst/>
              <a:uLnTx/>
              <a:uFillTx/>
              <a:latin typeface="Calibri Light" panose="020F0302020204030204"/>
              <a:ea typeface="+mj-ea"/>
              <a:cs typeface="+mj-cs"/>
            </a:endParaRPr>
          </a:p>
        </p:txBody>
      </p:sp>
      <p:sp>
        <p:nvSpPr>
          <p:cNvPr id="3" name="İçerik Yer Tutucusu 2"/>
          <p:cNvSpPr txBox="1">
            <a:spLocks/>
          </p:cNvSpPr>
          <p:nvPr/>
        </p:nvSpPr>
        <p:spPr>
          <a:xfrm>
            <a:off x="838200" y="1825625"/>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None/>
              <a:tabLst/>
              <a:defRPr/>
            </a:pPr>
            <a:r>
              <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Çocukların gelişim özellikleri dikkate alınarak hazırlanan kavram haritaları, çocukların bir kavramı alt boyutlarıyla birlikte bir bütün olarak ele almasını sağlayarak, bilginin zihinde somut ve görsel olarak düzenlenmesini kolaylaştırmakta bu sayede bilgiler içselleştirilerek anlamlı bir şekil almaktadır. Çocuklar tarafından resim, şema, grafik, tablo kullanılması fen ve matematik ile ilgili kavramların daha anlaşılır hale gelmesini sağlamakta ve bilgilerin bellekte daha uzun süre kalması gerçekleşmektedir</a:t>
            </a:r>
            <a:r>
              <a:rPr kumimoji="0" lang="tr-TR"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42909156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ulut Belirtme Çizgisi 1"/>
          <p:cNvSpPr/>
          <p:nvPr/>
        </p:nvSpPr>
        <p:spPr>
          <a:xfrm>
            <a:off x="414338" y="200025"/>
            <a:ext cx="11187112" cy="5572125"/>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3" name="Unvan 1"/>
          <p:cNvSpPr txBox="1">
            <a:spLocks/>
          </p:cNvSpPr>
          <p:nvPr/>
        </p:nvSpPr>
        <p:spPr>
          <a:xfrm>
            <a:off x="1524000" y="2422525"/>
            <a:ext cx="9144000" cy="2387600"/>
          </a:xfrm>
          <a:prstGeom prst="rect">
            <a:avLst/>
          </a:prstGeom>
        </p:spPr>
        <p:txBody>
          <a:bodyPr vert="horz" lIns="91440" tIns="45720" rIns="91440" bIns="45720" rtlCol="0" anchor="b">
            <a:noAutofit/>
            <a:scene3d>
              <a:camera prst="orthographicFront"/>
              <a:lightRig rig="harsh" dir="t"/>
            </a:scene3d>
            <a:sp3d extrusionH="57150" prstMaterial="matte">
              <a:bevelT w="63500" h="12700" prst="angle"/>
              <a:contourClr>
                <a:schemeClr val="bg1">
                  <a:lumMod val="65000"/>
                </a:schemeClr>
              </a:contourClr>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defTabSz="914400" rtl="0" eaLnBrk="1" fontAlgn="auto" latinLnBrk="0" hangingPunct="1">
              <a:lnSpc>
                <a:spcPct val="90000"/>
              </a:lnSpc>
              <a:spcBef>
                <a:spcPct val="0"/>
              </a:spcBef>
              <a:spcAft>
                <a:spcPts val="0"/>
              </a:spcAft>
              <a:buClrTx/>
              <a:buSzTx/>
              <a:buFontTx/>
              <a:buNone/>
              <a:tabLst/>
              <a:defRPr/>
            </a:pPr>
            <a:r>
              <a:rPr kumimoji="0" lang="tr-TR" b="1" i="0" u="none" strike="noStrike" kern="1200" normalizeH="0" baseline="0" noProof="0" dirty="0">
                <a:ln/>
                <a:solidFill>
                  <a:schemeClr val="accent3"/>
                </a:solidFill>
                <a:uLnTx/>
                <a:uFillTx/>
                <a:latin typeface="Calibri Light" panose="020F0302020204030204"/>
                <a:ea typeface="+mj-ea"/>
                <a:cs typeface="+mj-cs"/>
              </a:rPr>
              <a:t>E</a:t>
            </a:r>
            <a:r>
              <a:rPr kumimoji="0" lang="en-US" b="1" i="0" u="none" strike="noStrike" kern="1200" normalizeH="0" baseline="0" noProof="0" dirty="0">
                <a:ln/>
                <a:solidFill>
                  <a:schemeClr val="accent3"/>
                </a:solidFill>
                <a:uLnTx/>
                <a:uFillTx/>
                <a:latin typeface="Calibri Light" panose="020F0302020204030204"/>
                <a:ea typeface="+mj-ea"/>
                <a:cs typeface="+mj-cs"/>
              </a:rPr>
              <a:t>rken Çocukluk Dönemi Fen </a:t>
            </a:r>
            <a:r>
              <a:rPr lang="tr-TR" b="1" dirty="0">
                <a:ln/>
                <a:solidFill>
                  <a:schemeClr val="accent3"/>
                </a:solidFill>
                <a:latin typeface="Calibri Light" panose="020F0302020204030204"/>
              </a:rPr>
              <a:t>v</a:t>
            </a:r>
            <a:r>
              <a:rPr kumimoji="0" lang="en-US" b="1" i="0" u="none" strike="noStrike" kern="1200" normalizeH="0" baseline="0" noProof="0" dirty="0">
                <a:ln/>
                <a:solidFill>
                  <a:schemeClr val="accent3"/>
                </a:solidFill>
                <a:uLnTx/>
                <a:uFillTx/>
                <a:latin typeface="Calibri Light" panose="020F0302020204030204"/>
                <a:ea typeface="+mj-ea"/>
                <a:cs typeface="+mj-cs"/>
              </a:rPr>
              <a:t>e Matematik Eğitimi</a:t>
            </a:r>
            <a:r>
              <a:rPr kumimoji="0" lang="tr-TR" b="1" i="0" u="none" strike="noStrike" kern="1200" normalizeH="0" baseline="0" noProof="0" dirty="0">
                <a:ln/>
                <a:solidFill>
                  <a:schemeClr val="accent3"/>
                </a:solidFill>
                <a:uLnTx/>
                <a:uFillTx/>
                <a:latin typeface="Calibri Light" panose="020F0302020204030204"/>
                <a:ea typeface="+mj-ea"/>
                <a:cs typeface="+mj-cs"/>
              </a:rPr>
              <a:t>nde Kullanılan Yöntem Ve Teknikler</a:t>
            </a:r>
          </a:p>
        </p:txBody>
      </p:sp>
    </p:spTree>
    <p:extLst>
      <p:ext uri="{BB962C8B-B14F-4D97-AF65-F5344CB8AC3E}">
        <p14:creationId xmlns:p14="http://schemas.microsoft.com/office/powerpoint/2010/main" val="17381431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1475" y="571500"/>
            <a:ext cx="11444288" cy="5715000"/>
          </a:xfrm>
          <a:prstGeom prst="rect">
            <a:avLst/>
          </a:prstGeom>
        </p:spPr>
      </p:pic>
    </p:spTree>
    <p:extLst>
      <p:ext uri="{BB962C8B-B14F-4D97-AF65-F5344CB8AC3E}">
        <p14:creationId xmlns:p14="http://schemas.microsoft.com/office/powerpoint/2010/main" val="6765288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1"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Gösteri (Demonstrasyon</a:t>
            </a:r>
            <a:r>
              <a:rPr kumimoji="0" lang="tr-TR" sz="4400" b="1" i="1"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a:t>
            </a:r>
            <a:endParaRPr kumimoji="0" lang="tr-TR" sz="4400" b="0" i="0" u="none" strike="noStrike" kern="1200" cap="none" spc="0" normalizeH="0" baseline="0" noProof="0" dirty="0">
              <a:ln>
                <a:noFill/>
              </a:ln>
              <a:solidFill>
                <a:sysClr val="windowText" lastClr="000000"/>
              </a:solidFill>
              <a:effectLst/>
              <a:uLnTx/>
              <a:uFillTx/>
              <a:latin typeface="Calibri Light" panose="020F0302020204030204"/>
              <a:ea typeface="+mj-ea"/>
              <a:cs typeface="+mj-cs"/>
            </a:endParaRPr>
          </a:p>
        </p:txBody>
      </p:sp>
      <p:sp>
        <p:nvSpPr>
          <p:cNvPr id="3" name="İçerik Yer Tutucusu 2"/>
          <p:cNvSpPr txBox="1">
            <a:spLocks/>
          </p:cNvSpPr>
          <p:nvPr/>
        </p:nvSpPr>
        <p:spPr>
          <a:xfrm>
            <a:off x="323848" y="1768475"/>
            <a:ext cx="11520489"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None/>
              <a:tabLst/>
              <a:defRPr/>
            </a:pPr>
            <a:r>
              <a:rPr kumimoji="0" lang="en-US" sz="3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Bilimsel genellemelerin öğretilmesinde kullanılan bu yöntemde eğitimci, materyaller kullanarak bir eylem ya da işlemin nasıl yapıldığını veya bir nesnenin nasıl kullanıldığını çocuklara göstererek açıklamakta, bu açıklamalar çocukta hem işitsel hem de görsel uyarımlar sağladığı için somut öğrenmelerin oluşmasına olanak tanımaktadır</a:t>
            </a:r>
            <a:r>
              <a:rPr kumimoji="0" lang="tr-TR" sz="3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25127975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FBEEC77-60AF-0D49-B84F-BA2807A965F6}"/>
              </a:ext>
            </a:extLst>
          </p:cNvPr>
          <p:cNvSpPr>
            <a:spLocks noGrp="1"/>
          </p:cNvSpPr>
          <p:nvPr>
            <p:ph type="title"/>
          </p:nvPr>
        </p:nvSpPr>
        <p:spPr/>
        <p:txBody>
          <a:bodyPr/>
          <a:lstStyle/>
          <a:p>
            <a:r>
              <a:rPr lang="tr-TR" dirty="0"/>
              <a:t>Kaynakça</a:t>
            </a:r>
          </a:p>
        </p:txBody>
      </p:sp>
      <p:graphicFrame>
        <p:nvGraphicFramePr>
          <p:cNvPr id="3" name="Tablo 2">
            <a:extLst>
              <a:ext uri="{FF2B5EF4-FFF2-40B4-BE49-F238E27FC236}">
                <a16:creationId xmlns:a16="http://schemas.microsoft.com/office/drawing/2014/main" id="{C8DBF680-A13B-4E48-B976-F5684DD65302}"/>
              </a:ext>
            </a:extLst>
          </p:cNvPr>
          <p:cNvGraphicFramePr>
            <a:graphicFrameLocks noGrp="1"/>
          </p:cNvGraphicFramePr>
          <p:nvPr/>
        </p:nvGraphicFramePr>
        <p:xfrm>
          <a:off x="838200" y="3178334"/>
          <a:ext cx="10515600" cy="1645920"/>
        </p:xfrm>
        <a:graphic>
          <a:graphicData uri="http://schemas.openxmlformats.org/drawingml/2006/table">
            <a:tbl>
              <a:tblPr/>
              <a:tblGrid>
                <a:gridCol w="10515600">
                  <a:extLst>
                    <a:ext uri="{9D8B030D-6E8A-4147-A177-3AD203B41FA5}">
                      <a16:colId xmlns:a16="http://schemas.microsoft.com/office/drawing/2014/main" val="1610760487"/>
                    </a:ext>
                  </a:extLst>
                </a:gridCol>
              </a:tblGrid>
              <a:tr h="0">
                <a:tc>
                  <a:txBody>
                    <a:bodyPr/>
                    <a:lstStyle/>
                    <a:p>
                      <a:r>
                        <a:rPr lang="tr-TR">
                          <a:effectLst/>
                        </a:rPr>
                        <a:t>Aktaş Arnas ,Y., Bilaloğlu Günay, R. ve Aslan D. 2007. Okul Öncesi Dönemde Fen Eğitimi, Kök Yayıncılık, Ankara </a:t>
                      </a:r>
                    </a:p>
                  </a:txBody>
                  <a:tcPr marL="0" marR="0" marT="0" marB="0" anchor="ctr">
                    <a:lnL>
                      <a:noFill/>
                    </a:lnL>
                    <a:lnR>
                      <a:noFill/>
                    </a:lnR>
                    <a:lnT>
                      <a:noFill/>
                    </a:lnT>
                    <a:lnB>
                      <a:noFill/>
                    </a:lnB>
                  </a:tcPr>
                </a:tc>
                <a:extLst>
                  <a:ext uri="{0D108BD9-81ED-4DB2-BD59-A6C34878D82A}">
                    <a16:rowId xmlns:a16="http://schemas.microsoft.com/office/drawing/2014/main" val="3792142961"/>
                  </a:ext>
                </a:extLst>
              </a:tr>
              <a:tr h="0">
                <a:tc>
                  <a:txBody>
                    <a:bodyPr/>
                    <a:lstStyle/>
                    <a:p>
                      <a:r>
                        <a:rPr lang="tr-TR">
                          <a:effectLst/>
                        </a:rPr>
                        <a:t>Aktaş Arnas,Y. 2005. Fen ve Matematik Öğreniyorum. Morpa Yayınevi, İstanbul </a:t>
                      </a:r>
                    </a:p>
                  </a:txBody>
                  <a:tcPr marL="0" marR="0" marT="0" marB="0" anchor="ctr">
                    <a:lnL>
                      <a:noFill/>
                    </a:lnL>
                    <a:lnR>
                      <a:noFill/>
                    </a:lnR>
                    <a:lnT>
                      <a:noFill/>
                    </a:lnT>
                    <a:lnB>
                      <a:noFill/>
                    </a:lnB>
                  </a:tcPr>
                </a:tc>
                <a:extLst>
                  <a:ext uri="{0D108BD9-81ED-4DB2-BD59-A6C34878D82A}">
                    <a16:rowId xmlns:a16="http://schemas.microsoft.com/office/drawing/2014/main" val="781654168"/>
                  </a:ext>
                </a:extLst>
              </a:tr>
              <a:tr h="0">
                <a:tc>
                  <a:txBody>
                    <a:bodyPr/>
                    <a:lstStyle/>
                    <a:p>
                      <a:r>
                        <a:rPr lang="tr-TR">
                          <a:effectLst/>
                        </a:rPr>
                        <a:t>Aktaş Arnas,Y. 2006. Okulöncesi Dönemde Matematik Öğretimi. Adana Nobel Tıp Kitabevi, Genişletilmiş 3. Baskı, Adana. </a:t>
                      </a:r>
                    </a:p>
                  </a:txBody>
                  <a:tcPr marL="0" marR="0" marT="0" marB="0" anchor="ctr">
                    <a:lnL>
                      <a:noFill/>
                    </a:lnL>
                    <a:lnR>
                      <a:noFill/>
                    </a:lnR>
                    <a:lnT>
                      <a:noFill/>
                    </a:lnT>
                    <a:lnB>
                      <a:noFill/>
                    </a:lnB>
                  </a:tcPr>
                </a:tc>
                <a:extLst>
                  <a:ext uri="{0D108BD9-81ED-4DB2-BD59-A6C34878D82A}">
                    <a16:rowId xmlns:a16="http://schemas.microsoft.com/office/drawing/2014/main" val="1589975403"/>
                  </a:ext>
                </a:extLst>
              </a:tr>
              <a:tr h="0">
                <a:tc>
                  <a:txBody>
                    <a:bodyPr/>
                    <a:lstStyle/>
                    <a:p>
                      <a:r>
                        <a:rPr lang="tr-TR">
                          <a:effectLst/>
                        </a:rPr>
                        <a:t>Güven, Y.1999. Okulöncesinde Matematik. Ya-Pa Yayınları, İstanbul. </a:t>
                      </a:r>
                    </a:p>
                  </a:txBody>
                  <a:tcPr marL="0" marR="0" marT="0" marB="0" anchor="ctr">
                    <a:lnL>
                      <a:noFill/>
                    </a:lnL>
                    <a:lnR>
                      <a:noFill/>
                    </a:lnR>
                    <a:lnT>
                      <a:noFill/>
                    </a:lnT>
                    <a:lnB>
                      <a:noFill/>
                    </a:lnB>
                  </a:tcPr>
                </a:tc>
                <a:extLst>
                  <a:ext uri="{0D108BD9-81ED-4DB2-BD59-A6C34878D82A}">
                    <a16:rowId xmlns:a16="http://schemas.microsoft.com/office/drawing/2014/main" val="1176838403"/>
                  </a:ext>
                </a:extLst>
              </a:tr>
              <a:tr h="0">
                <a:tc>
                  <a:txBody>
                    <a:bodyPr/>
                    <a:lstStyle/>
                    <a:p>
                      <a:r>
                        <a:rPr lang="tr-TR" dirty="0">
                          <a:effectLst/>
                        </a:rPr>
                        <a:t>Metin, N. 1992. Okulöncesi Dönemdeki Çocuklarda Matematik Kavramların Gelişimi. Ya-</a:t>
                      </a:r>
                      <a:r>
                        <a:rPr lang="tr-TR" dirty="0" err="1">
                          <a:effectLst/>
                        </a:rPr>
                        <a:t>Pa</a:t>
                      </a:r>
                      <a:r>
                        <a:rPr lang="tr-TR" dirty="0">
                          <a:effectLst/>
                        </a:rPr>
                        <a:t> Yayınları, İstanbul. </a:t>
                      </a:r>
                    </a:p>
                  </a:txBody>
                  <a:tcPr marL="0" marR="0" marT="0" marB="0" anchor="ctr">
                    <a:lnL>
                      <a:noFill/>
                    </a:lnL>
                    <a:lnR>
                      <a:noFill/>
                    </a:lnR>
                    <a:lnT>
                      <a:noFill/>
                    </a:lnT>
                    <a:lnB>
                      <a:noFill/>
                    </a:lnB>
                  </a:tcPr>
                </a:tc>
                <a:extLst>
                  <a:ext uri="{0D108BD9-81ED-4DB2-BD59-A6C34878D82A}">
                    <a16:rowId xmlns:a16="http://schemas.microsoft.com/office/drawing/2014/main" val="1053573558"/>
                  </a:ext>
                </a:extLst>
              </a:tr>
            </a:tbl>
          </a:graphicData>
        </a:graphic>
      </p:graphicFrame>
    </p:spTree>
    <p:extLst>
      <p:ext uri="{BB962C8B-B14F-4D97-AF65-F5344CB8AC3E}">
        <p14:creationId xmlns:p14="http://schemas.microsoft.com/office/powerpoint/2010/main" val="4686814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yagram 1"/>
          <p:cNvGraphicFramePr/>
          <p:nvPr>
            <p:extLst>
              <p:ext uri="{D42A27DB-BD31-4B8C-83A1-F6EECF244321}">
                <p14:modId xmlns:p14="http://schemas.microsoft.com/office/powerpoint/2010/main" val="1332285214"/>
              </p:ext>
            </p:extLst>
          </p:nvPr>
        </p:nvGraphicFramePr>
        <p:xfrm>
          <a:off x="131761" y="214312"/>
          <a:ext cx="12312652" cy="66436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196518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Deney</a:t>
            </a:r>
            <a:endParaRPr kumimoji="0" lang="tr-TR" sz="4400" b="0" u="none" strike="noStrike" kern="1200" cap="none" spc="0" normalizeH="0" baseline="0" noProof="0" dirty="0">
              <a:ln>
                <a:noFill/>
              </a:ln>
              <a:solidFill>
                <a:sysClr val="windowText" lastClr="000000"/>
              </a:solidFill>
              <a:effectLst/>
              <a:uLnTx/>
              <a:uFillTx/>
              <a:latin typeface="Calibri Light" panose="020F0302020204030204"/>
              <a:ea typeface="+mj-ea"/>
              <a:cs typeface="+mj-cs"/>
            </a:endParaRPr>
          </a:p>
        </p:txBody>
      </p:sp>
      <p:sp>
        <p:nvSpPr>
          <p:cNvPr id="3" name="İçerik Yer Tutucusu 2"/>
          <p:cNvSpPr txBox="1">
            <a:spLocks/>
          </p:cNvSpPr>
          <p:nvPr/>
        </p:nvSpPr>
        <p:spPr>
          <a:xfrm>
            <a:off x="266700" y="1854200"/>
            <a:ext cx="1156335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None/>
              <a:tabLst/>
              <a:defRPr/>
            </a:pPr>
            <a:r>
              <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Bilimsel bir gerçeği kanıtlamak için yapılan deneyler, bilimsel olayların çocuklar tarafından somut bir şekilde yapılmasını sağlamakta ve çocukların yaparak-yaşayarak öğrenmelerini desteklemektedir. Bu açıdan bakıldığında deney yöntemi, çocukların merak ve araştırma duygularından yola çıkarak birçok bilimsel bilgi ve becerinin kazanılmasında önemli bir rol oynamaktadır</a:t>
            </a:r>
            <a:r>
              <a:rPr kumimoji="0" lang="tr-TR"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628437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385763" y="600211"/>
            <a:ext cx="11458575" cy="5657578"/>
          </a:xfrm>
          <a:prstGeom prst="rect">
            <a:avLst/>
          </a:prstGeom>
        </p:spPr>
      </p:pic>
    </p:spTree>
    <p:extLst>
      <p:ext uri="{BB962C8B-B14F-4D97-AF65-F5344CB8AC3E}">
        <p14:creationId xmlns:p14="http://schemas.microsoft.com/office/powerpoint/2010/main" val="35736309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2"/>
          <p:cNvSpPr txBox="1">
            <a:spLocks/>
          </p:cNvSpPr>
          <p:nvPr/>
        </p:nvSpPr>
        <p:spPr>
          <a:xfrm>
            <a:off x="423862" y="1554162"/>
            <a:ext cx="11463338"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None/>
              <a:tabLst/>
              <a:defRPr/>
            </a:pPr>
            <a:r>
              <a:rPr kumimoji="0" lang="en-US"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Erken çocukluk döneminde yapılan deneylerle, çocukların gözlem yapma ve problem çözme becerileri gelişmektedir. Bu sayede çocuklar çevrelerine karşı daha duyarlı hale gelmektedirler. Deneylerle çevresine karşı duyarlılık oluşturan çocuklar, yaşamlarında yer alan varlıkların çeşitli yönlerini de öğrenmektedir. Deneyler çocukların fikirlerini ortaya koyması, sorulara cevap vermesi ve deneyin sonuçlarını tartışması açısından bakıldığında, sosyal iletişim ve etkileşim ile dil becerilerine katkı sağladığı görülmektedir. </a:t>
            </a:r>
            <a:endParaRPr kumimoji="0" lang="tr-TR" sz="32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42747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txBox="1">
            <a:spLocks/>
          </p:cNvSpPr>
          <p:nvPr/>
        </p:nvSpPr>
        <p:spPr>
          <a:xfrm>
            <a:off x="395287" y="1482725"/>
            <a:ext cx="11063288"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None/>
              <a:tabLst/>
              <a:defRPr/>
            </a:pPr>
            <a:r>
              <a:rPr kumimoji="0" lang="en-US" sz="3600"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B</a:t>
            </a:r>
            <a:r>
              <a:rPr kumimoji="0" lang="tr-TR" sz="3600"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itkilerin büyümesi, ses, hava, yer çekimi, sıcaklık, tat, ısı, elektrik, batan ve batmayan nesneler gibi farklı konularda a</a:t>
            </a:r>
            <a:r>
              <a:rPr kumimoji="0" lang="en-US" sz="3600"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macına uygun yapılan deneyler çocukların bilgiyi somutlaştırarak öğrenmesini sağlamakta </a:t>
            </a:r>
            <a:r>
              <a:rPr kumimoji="0" lang="tr-TR" sz="3600"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ve </a:t>
            </a:r>
            <a:r>
              <a:rPr kumimoji="0" lang="en-US" sz="3600"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bu tür öğrenmeleri sonucunda da </a:t>
            </a:r>
            <a:r>
              <a:rPr kumimoji="0" lang="tr-TR" sz="3600"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sayılar, büyüklük, miktar, ağırlık, uzunluk, zaman gibi </a:t>
            </a:r>
            <a:r>
              <a:rPr kumimoji="0" lang="en-US" sz="3600"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birçok bilimsel kavramı kazanarak bilime karşı olumlu tutumlar geliştirmesini desteklemektedir</a:t>
            </a:r>
            <a:r>
              <a:rPr kumimoji="0" lang="tr-TR" sz="3600"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a:t>
            </a:r>
          </a:p>
        </p:txBody>
      </p:sp>
    </p:spTree>
    <p:extLst>
      <p:ext uri="{BB962C8B-B14F-4D97-AF65-F5344CB8AC3E}">
        <p14:creationId xmlns:p14="http://schemas.microsoft.com/office/powerpoint/2010/main" val="22896190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2"/>
          <p:cNvSpPr txBox="1">
            <a:spLocks/>
          </p:cNvSpPr>
          <p:nvPr/>
        </p:nvSpPr>
        <p:spPr>
          <a:xfrm>
            <a:off x="409575" y="1454150"/>
            <a:ext cx="10515600" cy="43513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None/>
              <a:tabLst/>
              <a:defRPr/>
            </a:pPr>
            <a:r>
              <a:rPr kumimoji="0" lang="tr-TR" sz="3600"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Bilimsel bilgiyi yapılandırmak için kullanılan deneyler; yapılış şekillerine </a:t>
            </a:r>
            <a:r>
              <a:rPr kumimoji="0" lang="tr-TR" sz="3600" i="1"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(gösteri deneyleri, bireysel deneyler, grup deneyleri)</a:t>
            </a:r>
            <a:r>
              <a:rPr kumimoji="0" lang="tr-TR" sz="3600"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 yapılış amaçlarına </a:t>
            </a:r>
            <a:r>
              <a:rPr kumimoji="0" lang="tr-TR" sz="3600" i="1"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(kapalı uçlu deneyler, açık uçlu deneyler, hipotez etme deneyleri)</a:t>
            </a:r>
            <a:r>
              <a:rPr kumimoji="0" lang="tr-TR" sz="3600"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 ve yapılış zamanlarına </a:t>
            </a:r>
            <a:r>
              <a:rPr kumimoji="0" lang="tr-TR" sz="3600" i="1"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(konu öncesi deneyler, konu anlatılırken yapılan deneyler, konu sonrasında yapılan deneyler)</a:t>
            </a:r>
            <a:r>
              <a:rPr kumimoji="0" lang="tr-TR" sz="3600"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a:ea typeface="+mn-ea"/>
                <a:cs typeface="+mn-cs"/>
              </a:rPr>
              <a:t> göre olmak üzere üç grupta yer almaktadır.</a:t>
            </a:r>
          </a:p>
        </p:txBody>
      </p:sp>
    </p:spTree>
    <p:extLst>
      <p:ext uri="{BB962C8B-B14F-4D97-AF65-F5344CB8AC3E}">
        <p14:creationId xmlns:p14="http://schemas.microsoft.com/office/powerpoint/2010/main" val="25510136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1" u="none" strike="noStrike" kern="1200" cap="none" spc="0" normalizeH="0" baseline="0" noProof="0" dirty="0">
                <a:ln>
                  <a:noFill/>
                </a:ln>
                <a:solidFill>
                  <a:sysClr val="windowText" lastClr="000000"/>
                </a:solidFill>
                <a:effectLst/>
                <a:uLnTx/>
                <a:uFillTx/>
                <a:latin typeface="Calibri Light" panose="020F0302020204030204"/>
                <a:ea typeface="+mj-ea"/>
                <a:cs typeface="+mj-cs"/>
              </a:rPr>
              <a:t>Analoji</a:t>
            </a:r>
            <a:endParaRPr kumimoji="0" lang="tr-TR" sz="4400" b="0" i="0" u="none" strike="noStrike" kern="1200" cap="none" spc="0" normalizeH="0" baseline="0" noProof="0" dirty="0">
              <a:ln>
                <a:noFill/>
              </a:ln>
              <a:solidFill>
                <a:sysClr val="windowText" lastClr="000000"/>
              </a:solidFill>
              <a:effectLst/>
              <a:uLnTx/>
              <a:uFillTx/>
              <a:latin typeface="Calibri Light" panose="020F0302020204030204"/>
              <a:ea typeface="+mj-ea"/>
              <a:cs typeface="+mj-cs"/>
            </a:endParaRPr>
          </a:p>
        </p:txBody>
      </p:sp>
      <p:sp>
        <p:nvSpPr>
          <p:cNvPr id="3" name="İçerik Yer Tutucusu 2"/>
          <p:cNvSpPr txBox="1">
            <a:spLocks/>
          </p:cNvSpPr>
          <p:nvPr/>
        </p:nvSpPr>
        <p:spPr>
          <a:xfrm>
            <a:off x="328613" y="1439863"/>
            <a:ext cx="11601449"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None/>
              <a:tabLst/>
              <a:defRPr/>
            </a:pPr>
            <a:r>
              <a:rPr kumimoji="0" lang="en-US"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Bilinmeyen bir olgunun bilinen bir olguya benzetilerek açıklanması olarak ifade edilmektedir. Bu yöntemle birlikte, çocuklar için soyut olan ve bilmedikleri kavramlar, somut kavram ve nesnelere benzeştirilerek çocukların kavramları öğrenmeleri sağlanmaktadır. Kavram öğrenme sürecinde yer alan analoji yöntemi; çocukların kavramlar, olaylar ve nesneler arasında mantıksal ilişki kurmasını sağlayarak geçmişte kazandıkları bilgileri hatırlamalarını kolaylaştırmaktadır. Çocukların ön bilgileri dikkate alınarak sunulan analoji sayesinde, çocukların problem çözme becerileri ve yaratıcılıkları gelişmektedir. Ayrıca çocukların birbirleriyle etkileşimde bulunmaları, farklı düşünme sistemlerini görmelerini sağlamaktadır. </a:t>
            </a:r>
            <a:endParaRPr kumimoji="0" lang="tr-TR" sz="28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9463956"/>
      </p:ext>
    </p:extLst>
  </p:cSld>
  <p:clrMapOvr>
    <a:masterClrMapping/>
  </p:clrMapOvr>
</p:sld>
</file>

<file path=ppt/theme/theme1.xml><?xml version="1.0" encoding="utf-8"?>
<a:theme xmlns:a="http://schemas.openxmlformats.org/drawingml/2006/main" name="Office Teması">
  <a:themeElements>
    <a:clrScheme name="Özel 6">
      <a:dk1>
        <a:sysClr val="windowText" lastClr="000000"/>
      </a:dk1>
      <a:lt1>
        <a:sysClr val="window" lastClr="FFFFFF"/>
      </a:lt1>
      <a:dk2>
        <a:srgbClr val="000000"/>
      </a:dk2>
      <a:lt2>
        <a:srgbClr val="F8F8F8"/>
      </a:lt2>
      <a:accent1>
        <a:srgbClr val="DDDDDD"/>
      </a:accent1>
      <a:accent2>
        <a:srgbClr val="000000"/>
      </a:accent2>
      <a:accent3>
        <a:srgbClr val="000000"/>
      </a:accent3>
      <a:accent4>
        <a:srgbClr val="000000"/>
      </a:accent4>
      <a:accent5>
        <a:srgbClr val="000000"/>
      </a:accent5>
      <a:accent6>
        <a:srgbClr val="000000"/>
      </a:accent6>
      <a:hlink>
        <a:srgbClr val="000000"/>
      </a:hlink>
      <a:folHlink>
        <a:srgbClr val="919191"/>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105</TotalTime>
  <Words>930</Words>
  <Application>Microsoft Macintosh PowerPoint</Application>
  <PresentationFormat>Geniş ekran</PresentationFormat>
  <Paragraphs>37</Paragraphs>
  <Slides>22</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22</vt:i4>
      </vt:variant>
    </vt:vector>
  </HeadingPairs>
  <TitlesOfParts>
    <vt:vector size="28" baseType="lpstr">
      <vt:lpstr>Arial</vt:lpstr>
      <vt:lpstr>Arial Rounded MT Bold</vt:lpstr>
      <vt:lpstr>Calibri</vt:lpstr>
      <vt:lpstr>Calibri Light</vt:lpstr>
      <vt:lpstr>Jokerman</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SeFa ÜnaL</dc:creator>
  <cp:lastModifiedBy>Taşkın TAŞTEPE</cp:lastModifiedBy>
  <cp:revision>15</cp:revision>
  <dcterms:created xsi:type="dcterms:W3CDTF">2017-12-02T18:23:38Z</dcterms:created>
  <dcterms:modified xsi:type="dcterms:W3CDTF">2020-05-04T20:04:05Z</dcterms:modified>
</cp:coreProperties>
</file>