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9568F-C5F3-4999-AC5C-2309445513BB}" type="doc">
      <dgm:prSet loTypeId="urn:microsoft.com/office/officeart/2005/8/layout/vList4#10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CF321B5-6801-434E-A696-74EDE481EA19}">
      <dgm:prSet phldrT="[Metin]" custT="1"/>
      <dgm:spPr/>
      <dgm:t>
        <a:bodyPr/>
        <a:lstStyle/>
        <a:p>
          <a:pPr algn="just"/>
          <a:r>
            <a:rPr lang="tr-TR" sz="2400" dirty="0" smtClean="0"/>
            <a:t>  </a:t>
          </a:r>
          <a:r>
            <a:rPr lang="tr-TR" sz="2800" b="1" dirty="0" smtClean="0"/>
            <a:t>Kapitalist Sistem</a:t>
          </a:r>
          <a:endParaRPr lang="tr-TR" sz="2400" b="1" dirty="0"/>
        </a:p>
      </dgm:t>
    </dgm:pt>
    <dgm:pt modelId="{886C8141-0F0B-40C5-8E13-CBE402A86DD6}" type="parTrans" cxnId="{ABE2CA4F-600C-4B44-BDF4-823161633E6A}">
      <dgm:prSet/>
      <dgm:spPr/>
      <dgm:t>
        <a:bodyPr/>
        <a:lstStyle/>
        <a:p>
          <a:pPr algn="just"/>
          <a:endParaRPr lang="tr-TR"/>
        </a:p>
      </dgm:t>
    </dgm:pt>
    <dgm:pt modelId="{C0545F97-DB6D-4530-B931-AFDB7AD4B887}" type="sibTrans" cxnId="{ABE2CA4F-600C-4B44-BDF4-823161633E6A}">
      <dgm:prSet/>
      <dgm:spPr/>
      <dgm:t>
        <a:bodyPr/>
        <a:lstStyle/>
        <a:p>
          <a:pPr algn="just"/>
          <a:endParaRPr lang="tr-TR"/>
        </a:p>
      </dgm:t>
    </dgm:pt>
    <dgm:pt modelId="{03329D2E-EB9A-4B81-AEAC-A4DEE4467244}">
      <dgm:prSet phldrT="[Metin]" custT="1"/>
      <dgm:spPr/>
      <dgm:t>
        <a:bodyPr/>
        <a:lstStyle/>
        <a:p>
          <a:pPr algn="just"/>
          <a:r>
            <a:rPr lang="tr-TR" sz="2400" dirty="0" smtClean="0"/>
            <a:t>Kapitalizm, inisiyatifin ve üretim araçları mülkiyetinin </a:t>
          </a:r>
          <a:r>
            <a:rPr lang="tr-TR" sz="2400" dirty="0" smtClean="0">
              <a:solidFill>
                <a:srgbClr val="C00000"/>
              </a:solidFill>
            </a:rPr>
            <a:t>bireylere</a:t>
          </a:r>
          <a:r>
            <a:rPr lang="tr-TR" sz="2400" dirty="0" smtClean="0"/>
            <a:t> ait olduğu iktisadi sistemdir</a:t>
          </a:r>
          <a:endParaRPr lang="tr-TR" sz="2400" dirty="0"/>
        </a:p>
      </dgm:t>
    </dgm:pt>
    <dgm:pt modelId="{5AFA4166-3172-445D-96B4-F06F4D935A1F}" type="parTrans" cxnId="{D9135B9E-CE66-4D2D-96A8-080063144EE1}">
      <dgm:prSet/>
      <dgm:spPr/>
      <dgm:t>
        <a:bodyPr/>
        <a:lstStyle/>
        <a:p>
          <a:pPr algn="just"/>
          <a:endParaRPr lang="tr-TR"/>
        </a:p>
      </dgm:t>
    </dgm:pt>
    <dgm:pt modelId="{2B8CFE5F-466E-4AFC-899D-BDFC84D3E1AF}" type="sibTrans" cxnId="{D9135B9E-CE66-4D2D-96A8-080063144EE1}">
      <dgm:prSet/>
      <dgm:spPr/>
      <dgm:t>
        <a:bodyPr/>
        <a:lstStyle/>
        <a:p>
          <a:pPr algn="just"/>
          <a:endParaRPr lang="tr-TR"/>
        </a:p>
      </dgm:t>
    </dgm:pt>
    <dgm:pt modelId="{8C8FD2B2-2C14-4B29-BCD5-817A73FB18E0}">
      <dgm:prSet phldrT="[Metin]" custT="1"/>
      <dgm:spPr/>
      <dgm:t>
        <a:bodyPr/>
        <a:lstStyle/>
        <a:p>
          <a:pPr algn="just"/>
          <a:r>
            <a:rPr lang="tr-TR" sz="2400" dirty="0" smtClean="0"/>
            <a:t>Kapitalist sistemde iktisadi faaliyetin amacı müteşebbislerin karlarını, çalışanların ise gelirlerini artırmaya yöneliktir.</a:t>
          </a:r>
          <a:endParaRPr lang="tr-TR" sz="2400" dirty="0"/>
        </a:p>
      </dgm:t>
    </dgm:pt>
    <dgm:pt modelId="{BDD5A605-4542-43F8-BE51-5CDA6821B7B7}" type="parTrans" cxnId="{4D6D9ED6-FD09-43A4-A607-19E806736394}">
      <dgm:prSet/>
      <dgm:spPr/>
      <dgm:t>
        <a:bodyPr/>
        <a:lstStyle/>
        <a:p>
          <a:pPr algn="just"/>
          <a:endParaRPr lang="tr-TR"/>
        </a:p>
      </dgm:t>
    </dgm:pt>
    <dgm:pt modelId="{2A2090FB-C579-486B-9841-74FB206ECC4D}" type="sibTrans" cxnId="{4D6D9ED6-FD09-43A4-A607-19E806736394}">
      <dgm:prSet/>
      <dgm:spPr/>
      <dgm:t>
        <a:bodyPr/>
        <a:lstStyle/>
        <a:p>
          <a:pPr algn="just"/>
          <a:endParaRPr lang="tr-TR"/>
        </a:p>
      </dgm:t>
    </dgm:pt>
    <dgm:pt modelId="{97C3E173-A7E9-4A4F-908B-A802463D52B9}">
      <dgm:prSet phldrT="[Metin]" custT="1"/>
      <dgm:spPr/>
      <dgm:t>
        <a:bodyPr/>
        <a:lstStyle/>
        <a:p>
          <a:pPr algn="just"/>
          <a:r>
            <a:rPr lang="tr-TR" sz="2400" dirty="0" smtClean="0"/>
            <a:t>Kapitalist sistemin geçerli olduğu bir toplumda </a:t>
          </a:r>
          <a:r>
            <a:rPr lang="tr-TR" sz="2400" dirty="0" smtClean="0">
              <a:solidFill>
                <a:srgbClr val="C00000"/>
              </a:solidFill>
            </a:rPr>
            <a:t>devlet doğrudan doğruya iktisadi faaliyette </a:t>
          </a:r>
          <a:r>
            <a:rPr lang="tr-TR" sz="2400" dirty="0" smtClean="0"/>
            <a:t>bulunmamaktadır.</a:t>
          </a:r>
          <a:endParaRPr lang="tr-TR" sz="2400" dirty="0"/>
        </a:p>
      </dgm:t>
    </dgm:pt>
    <dgm:pt modelId="{63A873DE-9DD4-4A6C-B794-57DB61FE5FEB}" type="parTrans" cxnId="{1ACE5456-E082-470A-BEBF-98CE4B1CBB71}">
      <dgm:prSet/>
      <dgm:spPr/>
      <dgm:t>
        <a:bodyPr/>
        <a:lstStyle/>
        <a:p>
          <a:pPr algn="just"/>
          <a:endParaRPr lang="tr-TR"/>
        </a:p>
      </dgm:t>
    </dgm:pt>
    <dgm:pt modelId="{8F307E21-6E98-4D22-A4F6-E5C9397EFE34}" type="sibTrans" cxnId="{1ACE5456-E082-470A-BEBF-98CE4B1CBB71}">
      <dgm:prSet/>
      <dgm:spPr/>
      <dgm:t>
        <a:bodyPr/>
        <a:lstStyle/>
        <a:p>
          <a:pPr algn="just"/>
          <a:endParaRPr lang="tr-TR"/>
        </a:p>
      </dgm:t>
    </dgm:pt>
    <dgm:pt modelId="{17FCEC40-1D9C-494D-8598-854425D89057}">
      <dgm:prSet phldrT="[Metin]" custT="1"/>
      <dgm:spPr/>
      <dgm:t>
        <a:bodyPr/>
        <a:lstStyle/>
        <a:p>
          <a:pPr algn="just"/>
          <a:r>
            <a:rPr lang="tr-TR" sz="2400" dirty="0" smtClean="0"/>
            <a:t>Kapitalist sistem zaman içinde bazı değişikliklere uğramıştır. Bu değişiklikleri; üretim bünyesinin değişmesi, sendikaların etkilerinin kuvvetlenmesi ve devlet müdahalesinin artması şeklinde ifade etmek mümkündür.</a:t>
          </a:r>
          <a:endParaRPr lang="tr-TR" sz="2400" dirty="0"/>
        </a:p>
      </dgm:t>
    </dgm:pt>
    <dgm:pt modelId="{B019BA27-2D86-43C2-84D1-4AA29820587A}" type="parTrans" cxnId="{947DBC9D-5BC6-4D67-BB78-11BF643CFFD3}">
      <dgm:prSet/>
      <dgm:spPr/>
      <dgm:t>
        <a:bodyPr/>
        <a:lstStyle/>
        <a:p>
          <a:pPr algn="just"/>
          <a:endParaRPr lang="tr-TR"/>
        </a:p>
      </dgm:t>
    </dgm:pt>
    <dgm:pt modelId="{5260269F-3E05-4FA4-8750-B848CB755D77}" type="sibTrans" cxnId="{947DBC9D-5BC6-4D67-BB78-11BF643CFFD3}">
      <dgm:prSet/>
      <dgm:spPr/>
      <dgm:t>
        <a:bodyPr/>
        <a:lstStyle/>
        <a:p>
          <a:pPr algn="just"/>
          <a:endParaRPr lang="tr-TR"/>
        </a:p>
      </dgm:t>
    </dgm:pt>
    <dgm:pt modelId="{464720DB-EBD7-41E2-9FF0-7D4A737C3751}" type="pres">
      <dgm:prSet presAssocID="{C869568F-C5F3-4999-AC5C-2309445513B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019CD434-CEBF-40E6-BDAA-3635B7CFD340}" type="pres">
      <dgm:prSet presAssocID="{9CF321B5-6801-434E-A696-74EDE481EA19}" presName="comp" presStyleCnt="0"/>
      <dgm:spPr/>
    </dgm:pt>
    <dgm:pt modelId="{56E0DE39-AF40-436B-99C7-23B9F515B435}" type="pres">
      <dgm:prSet presAssocID="{9CF321B5-6801-434E-A696-74EDE481EA19}" presName="box" presStyleLbl="node1" presStyleIdx="0" presStyleCnt="1" custLinFactNeighborX="2043" custLinFactNeighborY="98"/>
      <dgm:spPr/>
      <dgm:t>
        <a:bodyPr/>
        <a:lstStyle/>
        <a:p>
          <a:endParaRPr lang="tr-TR"/>
        </a:p>
      </dgm:t>
    </dgm:pt>
    <dgm:pt modelId="{B27F83F0-E9B0-4CD9-BB1A-136F6210898A}" type="pres">
      <dgm:prSet presAssocID="{9CF321B5-6801-434E-A696-74EDE481EA19}" presName="img" presStyleLbl="fgImgPlace1" presStyleIdx="0" presStyleCnt="1" custScaleX="131473" custLinFactNeighborX="-7438" custLinFactNeighborY="-106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7D416DE-E7D3-4277-AEB5-C1CB7208F24C}" type="pres">
      <dgm:prSet presAssocID="{9CF321B5-6801-434E-A696-74EDE481EA19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0C1574B-3C62-4A14-98E7-CF1435CA697C}" type="presOf" srcId="{03329D2E-EB9A-4B81-AEAC-A4DEE4467244}" destId="{87D416DE-E7D3-4277-AEB5-C1CB7208F24C}" srcOrd="1" destOrd="1" presId="urn:microsoft.com/office/officeart/2005/8/layout/vList4#10"/>
    <dgm:cxn modelId="{CA4E8974-C570-4914-B8D1-74D2B89F3818}" type="presOf" srcId="{17FCEC40-1D9C-494D-8598-854425D89057}" destId="{56E0DE39-AF40-436B-99C7-23B9F515B435}" srcOrd="0" destOrd="4" presId="urn:microsoft.com/office/officeart/2005/8/layout/vList4#10"/>
    <dgm:cxn modelId="{947DBC9D-5BC6-4D67-BB78-11BF643CFFD3}" srcId="{9CF321B5-6801-434E-A696-74EDE481EA19}" destId="{17FCEC40-1D9C-494D-8598-854425D89057}" srcOrd="3" destOrd="0" parTransId="{B019BA27-2D86-43C2-84D1-4AA29820587A}" sibTransId="{5260269F-3E05-4FA4-8750-B848CB755D77}"/>
    <dgm:cxn modelId="{3A70E027-DF36-4F5A-B089-BE8E6950DB33}" type="presOf" srcId="{03329D2E-EB9A-4B81-AEAC-A4DEE4467244}" destId="{56E0DE39-AF40-436B-99C7-23B9F515B435}" srcOrd="0" destOrd="1" presId="urn:microsoft.com/office/officeart/2005/8/layout/vList4#10"/>
    <dgm:cxn modelId="{FF7929B5-8E71-4B61-AB3D-702114C41055}" type="presOf" srcId="{97C3E173-A7E9-4A4F-908B-A802463D52B9}" destId="{56E0DE39-AF40-436B-99C7-23B9F515B435}" srcOrd="0" destOrd="3" presId="urn:microsoft.com/office/officeart/2005/8/layout/vList4#10"/>
    <dgm:cxn modelId="{317E2DC7-F6D8-4C8B-B24C-BAF32E4970FA}" type="presOf" srcId="{8C8FD2B2-2C14-4B29-BCD5-817A73FB18E0}" destId="{56E0DE39-AF40-436B-99C7-23B9F515B435}" srcOrd="0" destOrd="2" presId="urn:microsoft.com/office/officeart/2005/8/layout/vList4#10"/>
    <dgm:cxn modelId="{CA34C962-7708-42E4-A440-F5F48C936A82}" type="presOf" srcId="{97C3E173-A7E9-4A4F-908B-A802463D52B9}" destId="{87D416DE-E7D3-4277-AEB5-C1CB7208F24C}" srcOrd="1" destOrd="3" presId="urn:microsoft.com/office/officeart/2005/8/layout/vList4#10"/>
    <dgm:cxn modelId="{1008A055-FE6C-4EE6-86E9-0B5C194A13BC}" type="presOf" srcId="{9CF321B5-6801-434E-A696-74EDE481EA19}" destId="{56E0DE39-AF40-436B-99C7-23B9F515B435}" srcOrd="0" destOrd="0" presId="urn:microsoft.com/office/officeart/2005/8/layout/vList4#10"/>
    <dgm:cxn modelId="{FF136520-5F25-480A-B773-72B3C980AEFA}" type="presOf" srcId="{9CF321B5-6801-434E-A696-74EDE481EA19}" destId="{87D416DE-E7D3-4277-AEB5-C1CB7208F24C}" srcOrd="1" destOrd="0" presId="urn:microsoft.com/office/officeart/2005/8/layout/vList4#10"/>
    <dgm:cxn modelId="{1ACE5456-E082-470A-BEBF-98CE4B1CBB71}" srcId="{9CF321B5-6801-434E-A696-74EDE481EA19}" destId="{97C3E173-A7E9-4A4F-908B-A802463D52B9}" srcOrd="2" destOrd="0" parTransId="{63A873DE-9DD4-4A6C-B794-57DB61FE5FEB}" sibTransId="{8F307E21-6E98-4D22-A4F6-E5C9397EFE34}"/>
    <dgm:cxn modelId="{4D6D9ED6-FD09-43A4-A607-19E806736394}" srcId="{9CF321B5-6801-434E-A696-74EDE481EA19}" destId="{8C8FD2B2-2C14-4B29-BCD5-817A73FB18E0}" srcOrd="1" destOrd="0" parTransId="{BDD5A605-4542-43F8-BE51-5CDA6821B7B7}" sibTransId="{2A2090FB-C579-486B-9841-74FB206ECC4D}"/>
    <dgm:cxn modelId="{6084C236-D7DF-4839-98D9-570619187F6C}" type="presOf" srcId="{8C8FD2B2-2C14-4B29-BCD5-817A73FB18E0}" destId="{87D416DE-E7D3-4277-AEB5-C1CB7208F24C}" srcOrd="1" destOrd="2" presId="urn:microsoft.com/office/officeart/2005/8/layout/vList4#10"/>
    <dgm:cxn modelId="{ABE2CA4F-600C-4B44-BDF4-823161633E6A}" srcId="{C869568F-C5F3-4999-AC5C-2309445513BB}" destId="{9CF321B5-6801-434E-A696-74EDE481EA19}" srcOrd="0" destOrd="0" parTransId="{886C8141-0F0B-40C5-8E13-CBE402A86DD6}" sibTransId="{C0545F97-DB6D-4530-B931-AFDB7AD4B887}"/>
    <dgm:cxn modelId="{6C6E55ED-CE57-426F-BA86-F92B0DB6D9AB}" type="presOf" srcId="{17FCEC40-1D9C-494D-8598-854425D89057}" destId="{87D416DE-E7D3-4277-AEB5-C1CB7208F24C}" srcOrd="1" destOrd="4" presId="urn:microsoft.com/office/officeart/2005/8/layout/vList4#10"/>
    <dgm:cxn modelId="{D9135B9E-CE66-4D2D-96A8-080063144EE1}" srcId="{9CF321B5-6801-434E-A696-74EDE481EA19}" destId="{03329D2E-EB9A-4B81-AEAC-A4DEE4467244}" srcOrd="0" destOrd="0" parTransId="{5AFA4166-3172-445D-96B4-F06F4D935A1F}" sibTransId="{2B8CFE5F-466E-4AFC-899D-BDFC84D3E1AF}"/>
    <dgm:cxn modelId="{8CE74069-5FF6-4872-8D31-83AE7F1D557A}" type="presOf" srcId="{C869568F-C5F3-4999-AC5C-2309445513BB}" destId="{464720DB-EBD7-41E2-9FF0-7D4A737C3751}" srcOrd="0" destOrd="0" presId="urn:microsoft.com/office/officeart/2005/8/layout/vList4#10"/>
    <dgm:cxn modelId="{80B39364-EB02-480F-AB8E-CC87BC390A9C}" type="presParOf" srcId="{464720DB-EBD7-41E2-9FF0-7D4A737C3751}" destId="{019CD434-CEBF-40E6-BDAA-3635B7CFD340}" srcOrd="0" destOrd="0" presId="urn:microsoft.com/office/officeart/2005/8/layout/vList4#10"/>
    <dgm:cxn modelId="{710EE3CA-E62E-4157-8C7A-488868FF759B}" type="presParOf" srcId="{019CD434-CEBF-40E6-BDAA-3635B7CFD340}" destId="{56E0DE39-AF40-436B-99C7-23B9F515B435}" srcOrd="0" destOrd="0" presId="urn:microsoft.com/office/officeart/2005/8/layout/vList4#10"/>
    <dgm:cxn modelId="{43E2F643-D3A1-431B-8147-DBC7DC90EA08}" type="presParOf" srcId="{019CD434-CEBF-40E6-BDAA-3635B7CFD340}" destId="{B27F83F0-E9B0-4CD9-BB1A-136F6210898A}" srcOrd="1" destOrd="0" presId="urn:microsoft.com/office/officeart/2005/8/layout/vList4#10"/>
    <dgm:cxn modelId="{32650710-06BB-429B-AE65-1A0EC583AA42}" type="presParOf" srcId="{019CD434-CEBF-40E6-BDAA-3635B7CFD340}" destId="{87D416DE-E7D3-4277-AEB5-C1CB7208F24C}" srcOrd="2" destOrd="0" presId="urn:microsoft.com/office/officeart/2005/8/layout/vList4#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DB7AFA-1359-48B5-B295-7D31D0FC716A}" type="doc">
      <dgm:prSet loTypeId="urn:microsoft.com/office/officeart/2005/8/layout/vList4#1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F0BEC4A-380C-4A98-8A91-4423A6E8DEC7}">
      <dgm:prSet phldrT="[Metin]" custT="1"/>
      <dgm:spPr/>
      <dgm:t>
        <a:bodyPr/>
        <a:lstStyle/>
        <a:p>
          <a:pPr algn="l"/>
          <a:r>
            <a:rPr lang="tr-TR" sz="3200" b="1" dirty="0" smtClean="0"/>
            <a:t>Sosyalist Sistem</a:t>
          </a:r>
          <a:endParaRPr lang="tr-TR" sz="3200" b="1" dirty="0"/>
        </a:p>
      </dgm:t>
    </dgm:pt>
    <dgm:pt modelId="{40756E9E-7E8E-4019-830B-2643FA46B0CE}" type="parTrans" cxnId="{0D0C0FBE-6DF2-40F6-9268-0717C1ABA4B2}">
      <dgm:prSet/>
      <dgm:spPr/>
      <dgm:t>
        <a:bodyPr/>
        <a:lstStyle/>
        <a:p>
          <a:endParaRPr lang="tr-TR"/>
        </a:p>
      </dgm:t>
    </dgm:pt>
    <dgm:pt modelId="{D5E19814-C9B1-491F-A4EE-6C33CFA48A7A}" type="sibTrans" cxnId="{0D0C0FBE-6DF2-40F6-9268-0717C1ABA4B2}">
      <dgm:prSet/>
      <dgm:spPr/>
      <dgm:t>
        <a:bodyPr/>
        <a:lstStyle/>
        <a:p>
          <a:endParaRPr lang="tr-TR"/>
        </a:p>
      </dgm:t>
    </dgm:pt>
    <dgm:pt modelId="{60577EB0-8390-4847-A2DA-9A4DA1BCFDA5}">
      <dgm:prSet phldrT="[Metin]" custT="1"/>
      <dgm:spPr/>
      <dgm:t>
        <a:bodyPr/>
        <a:lstStyle/>
        <a:p>
          <a:pPr algn="just"/>
          <a:r>
            <a:rPr lang="tr-TR" sz="2400" dirty="0" smtClean="0"/>
            <a:t>Bu sistemde inisiyatif, üretim araçları mülkiyeti ve ekonomik hayatın yönetimi </a:t>
          </a:r>
          <a:r>
            <a:rPr lang="tr-TR" sz="2400" dirty="0" smtClean="0">
              <a:solidFill>
                <a:srgbClr val="C00000"/>
              </a:solidFill>
            </a:rPr>
            <a:t>devlete a</a:t>
          </a:r>
          <a:r>
            <a:rPr lang="tr-TR" sz="2400" dirty="0" smtClean="0"/>
            <a:t>ittir. Sistem K. </a:t>
          </a:r>
          <a:r>
            <a:rPr lang="tr-TR" sz="2400" dirty="0" err="1" smtClean="0"/>
            <a:t>Marx’ın</a:t>
          </a:r>
          <a:r>
            <a:rPr lang="tr-TR" sz="2400" dirty="0" smtClean="0"/>
            <a:t> fikri temellerine dayanır.</a:t>
          </a:r>
          <a:endParaRPr lang="tr-TR" sz="2400" dirty="0"/>
        </a:p>
      </dgm:t>
    </dgm:pt>
    <dgm:pt modelId="{B7E7AED6-5E17-4F29-8097-1089EB561E3D}" type="parTrans" cxnId="{A81832D2-6768-4A62-AA19-CC165689D745}">
      <dgm:prSet/>
      <dgm:spPr/>
      <dgm:t>
        <a:bodyPr/>
        <a:lstStyle/>
        <a:p>
          <a:endParaRPr lang="tr-TR"/>
        </a:p>
      </dgm:t>
    </dgm:pt>
    <dgm:pt modelId="{163D76E7-B4C6-4916-9AB6-069B1BA17408}" type="sibTrans" cxnId="{A81832D2-6768-4A62-AA19-CC165689D745}">
      <dgm:prSet/>
      <dgm:spPr/>
      <dgm:t>
        <a:bodyPr/>
        <a:lstStyle/>
        <a:p>
          <a:endParaRPr lang="tr-TR"/>
        </a:p>
      </dgm:t>
    </dgm:pt>
    <dgm:pt modelId="{D531ADD9-E0DF-4DAF-BF9A-F4673EB46E60}">
      <dgm:prSet phldrT="[Metin]" custT="1"/>
      <dgm:spPr/>
      <dgm:t>
        <a:bodyPr/>
        <a:lstStyle/>
        <a:p>
          <a:pPr algn="just"/>
          <a:r>
            <a:rPr lang="tr-TR" sz="2400" dirty="0" smtClean="0"/>
            <a:t>Sosyalizm de üretim ile tüketim arasındaki dengeyi; devletin iktisadi planları sağlamaktadır.</a:t>
          </a:r>
          <a:endParaRPr lang="tr-TR" sz="2400" dirty="0"/>
        </a:p>
      </dgm:t>
    </dgm:pt>
    <dgm:pt modelId="{A3600F15-CB63-458D-A17C-B2C5334BC2BA}" type="parTrans" cxnId="{8185F613-C14C-4B2C-A586-12A9A69B9D0B}">
      <dgm:prSet/>
      <dgm:spPr/>
      <dgm:t>
        <a:bodyPr/>
        <a:lstStyle/>
        <a:p>
          <a:endParaRPr lang="tr-TR"/>
        </a:p>
      </dgm:t>
    </dgm:pt>
    <dgm:pt modelId="{B90AA77B-3D7A-4A32-9E85-43B52D095C1E}" type="sibTrans" cxnId="{8185F613-C14C-4B2C-A586-12A9A69B9D0B}">
      <dgm:prSet/>
      <dgm:spPr/>
      <dgm:t>
        <a:bodyPr/>
        <a:lstStyle/>
        <a:p>
          <a:endParaRPr lang="tr-TR"/>
        </a:p>
      </dgm:t>
    </dgm:pt>
    <dgm:pt modelId="{3C5B45C8-CE4D-436F-835C-15C26EE6D1F8}">
      <dgm:prSet phldrT="[Metin]" custT="1"/>
      <dgm:spPr/>
      <dgm:t>
        <a:bodyPr/>
        <a:lstStyle/>
        <a:p>
          <a:pPr algn="just"/>
          <a:r>
            <a:rPr lang="tr-TR" sz="2400" dirty="0" smtClean="0"/>
            <a:t>Sosyalizm üretim araçları mülkiyetin kamuya ait olduğu, bu araçların insanların ihtiyaçlarını karşılamak üzere toplumu yöneten organ tarafından üretime tahsis edildiği iktisadi organizasyon biçimidir.</a:t>
          </a:r>
          <a:endParaRPr lang="tr-TR" sz="2400" dirty="0"/>
        </a:p>
      </dgm:t>
    </dgm:pt>
    <dgm:pt modelId="{9BAD7647-21C8-4301-B222-DD863416E811}" type="parTrans" cxnId="{5D1B86B0-8C82-4A13-A71B-3F7CE4ECC6E6}">
      <dgm:prSet/>
      <dgm:spPr/>
      <dgm:t>
        <a:bodyPr/>
        <a:lstStyle/>
        <a:p>
          <a:endParaRPr lang="tr-TR"/>
        </a:p>
      </dgm:t>
    </dgm:pt>
    <dgm:pt modelId="{B124442B-9BFD-4471-8554-7E0480C2A5A8}" type="sibTrans" cxnId="{5D1B86B0-8C82-4A13-A71B-3F7CE4ECC6E6}">
      <dgm:prSet/>
      <dgm:spPr/>
      <dgm:t>
        <a:bodyPr/>
        <a:lstStyle/>
        <a:p>
          <a:endParaRPr lang="tr-TR"/>
        </a:p>
      </dgm:t>
    </dgm:pt>
    <dgm:pt modelId="{DEBAB6F9-5D7B-4570-A5FB-72B1C50F57E5}" type="pres">
      <dgm:prSet presAssocID="{DADB7AFA-1359-48B5-B295-7D31D0FC716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35FF2D5-F845-48E8-B50A-0C0916B4E9AD}" type="pres">
      <dgm:prSet presAssocID="{BF0BEC4A-380C-4A98-8A91-4423A6E8DEC7}" presName="comp" presStyleCnt="0"/>
      <dgm:spPr/>
    </dgm:pt>
    <dgm:pt modelId="{A0F4A8A3-467A-4B43-A642-EFC06B7173B8}" type="pres">
      <dgm:prSet presAssocID="{BF0BEC4A-380C-4A98-8A91-4423A6E8DEC7}" presName="box" presStyleLbl="node1" presStyleIdx="0" presStyleCnt="1"/>
      <dgm:spPr/>
      <dgm:t>
        <a:bodyPr/>
        <a:lstStyle/>
        <a:p>
          <a:endParaRPr lang="tr-TR"/>
        </a:p>
      </dgm:t>
    </dgm:pt>
    <dgm:pt modelId="{54F3B4B4-AAAC-4EEA-9880-87146760485D}" type="pres">
      <dgm:prSet presAssocID="{BF0BEC4A-380C-4A98-8A91-4423A6E8DEC7}" presName="img" presStyleLbl="fgImgPlace1" presStyleIdx="0" presStyleCnt="1" custScaleX="113276" custScaleY="11318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9FDC992-B54E-4710-86A2-D38BF2610282}" type="pres">
      <dgm:prSet presAssocID="{BF0BEC4A-380C-4A98-8A91-4423A6E8DEC7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3231EE8-11E4-46B5-B1D3-7A213E8FECA6}" type="presOf" srcId="{D531ADD9-E0DF-4DAF-BF9A-F4673EB46E60}" destId="{A0F4A8A3-467A-4B43-A642-EFC06B7173B8}" srcOrd="0" destOrd="3" presId="urn:microsoft.com/office/officeart/2005/8/layout/vList4#11"/>
    <dgm:cxn modelId="{801A0526-43CA-415B-BB10-75DB8C317146}" type="presOf" srcId="{DADB7AFA-1359-48B5-B295-7D31D0FC716A}" destId="{DEBAB6F9-5D7B-4570-A5FB-72B1C50F57E5}" srcOrd="0" destOrd="0" presId="urn:microsoft.com/office/officeart/2005/8/layout/vList4#11"/>
    <dgm:cxn modelId="{A81832D2-6768-4A62-AA19-CC165689D745}" srcId="{BF0BEC4A-380C-4A98-8A91-4423A6E8DEC7}" destId="{60577EB0-8390-4847-A2DA-9A4DA1BCFDA5}" srcOrd="0" destOrd="0" parTransId="{B7E7AED6-5E17-4F29-8097-1089EB561E3D}" sibTransId="{163D76E7-B4C6-4916-9AB6-069B1BA17408}"/>
    <dgm:cxn modelId="{0D0C0FBE-6DF2-40F6-9268-0717C1ABA4B2}" srcId="{DADB7AFA-1359-48B5-B295-7D31D0FC716A}" destId="{BF0BEC4A-380C-4A98-8A91-4423A6E8DEC7}" srcOrd="0" destOrd="0" parTransId="{40756E9E-7E8E-4019-830B-2643FA46B0CE}" sibTransId="{D5E19814-C9B1-491F-A4EE-6C33CFA48A7A}"/>
    <dgm:cxn modelId="{294B9FA7-3C4B-47AE-9D4C-E08F4D9B14C9}" type="presOf" srcId="{D531ADD9-E0DF-4DAF-BF9A-F4673EB46E60}" destId="{29FDC992-B54E-4710-86A2-D38BF2610282}" srcOrd="1" destOrd="3" presId="urn:microsoft.com/office/officeart/2005/8/layout/vList4#11"/>
    <dgm:cxn modelId="{5D1B86B0-8C82-4A13-A71B-3F7CE4ECC6E6}" srcId="{BF0BEC4A-380C-4A98-8A91-4423A6E8DEC7}" destId="{3C5B45C8-CE4D-436F-835C-15C26EE6D1F8}" srcOrd="1" destOrd="0" parTransId="{9BAD7647-21C8-4301-B222-DD863416E811}" sibTransId="{B124442B-9BFD-4471-8554-7E0480C2A5A8}"/>
    <dgm:cxn modelId="{CBDC89BA-E958-488B-A6B5-F80435083DA5}" type="presOf" srcId="{60577EB0-8390-4847-A2DA-9A4DA1BCFDA5}" destId="{A0F4A8A3-467A-4B43-A642-EFC06B7173B8}" srcOrd="0" destOrd="1" presId="urn:microsoft.com/office/officeart/2005/8/layout/vList4#11"/>
    <dgm:cxn modelId="{9139629B-B895-4BC0-AC3F-3D1A6B318D03}" type="presOf" srcId="{BF0BEC4A-380C-4A98-8A91-4423A6E8DEC7}" destId="{29FDC992-B54E-4710-86A2-D38BF2610282}" srcOrd="1" destOrd="0" presId="urn:microsoft.com/office/officeart/2005/8/layout/vList4#11"/>
    <dgm:cxn modelId="{A9649FEF-89A9-40E1-93DD-9A9E68A54AC3}" type="presOf" srcId="{3C5B45C8-CE4D-436F-835C-15C26EE6D1F8}" destId="{29FDC992-B54E-4710-86A2-D38BF2610282}" srcOrd="1" destOrd="2" presId="urn:microsoft.com/office/officeart/2005/8/layout/vList4#11"/>
    <dgm:cxn modelId="{8185F613-C14C-4B2C-A586-12A9A69B9D0B}" srcId="{BF0BEC4A-380C-4A98-8A91-4423A6E8DEC7}" destId="{D531ADD9-E0DF-4DAF-BF9A-F4673EB46E60}" srcOrd="2" destOrd="0" parTransId="{A3600F15-CB63-458D-A17C-B2C5334BC2BA}" sibTransId="{B90AA77B-3D7A-4A32-9E85-43B52D095C1E}"/>
    <dgm:cxn modelId="{3D6F0B75-9D46-4780-8302-FD40A3BE27B5}" type="presOf" srcId="{60577EB0-8390-4847-A2DA-9A4DA1BCFDA5}" destId="{29FDC992-B54E-4710-86A2-D38BF2610282}" srcOrd="1" destOrd="1" presId="urn:microsoft.com/office/officeart/2005/8/layout/vList4#11"/>
    <dgm:cxn modelId="{73B6EBEF-2286-4D16-B6AF-D1B6936CF56C}" type="presOf" srcId="{3C5B45C8-CE4D-436F-835C-15C26EE6D1F8}" destId="{A0F4A8A3-467A-4B43-A642-EFC06B7173B8}" srcOrd="0" destOrd="2" presId="urn:microsoft.com/office/officeart/2005/8/layout/vList4#11"/>
    <dgm:cxn modelId="{1CF72AE7-807F-47FE-BDCA-F87D9D1DBEE7}" type="presOf" srcId="{BF0BEC4A-380C-4A98-8A91-4423A6E8DEC7}" destId="{A0F4A8A3-467A-4B43-A642-EFC06B7173B8}" srcOrd="0" destOrd="0" presId="urn:microsoft.com/office/officeart/2005/8/layout/vList4#11"/>
    <dgm:cxn modelId="{E00436D0-C93F-4CE4-8DA5-945CBB980DF8}" type="presParOf" srcId="{DEBAB6F9-5D7B-4570-A5FB-72B1C50F57E5}" destId="{735FF2D5-F845-48E8-B50A-0C0916B4E9AD}" srcOrd="0" destOrd="0" presId="urn:microsoft.com/office/officeart/2005/8/layout/vList4#11"/>
    <dgm:cxn modelId="{B6E9D8CC-3D01-4560-A875-BF5DB8906209}" type="presParOf" srcId="{735FF2D5-F845-48E8-B50A-0C0916B4E9AD}" destId="{A0F4A8A3-467A-4B43-A642-EFC06B7173B8}" srcOrd="0" destOrd="0" presId="urn:microsoft.com/office/officeart/2005/8/layout/vList4#11"/>
    <dgm:cxn modelId="{D4DE5FDA-8775-473B-A926-9089B4569723}" type="presParOf" srcId="{735FF2D5-F845-48E8-B50A-0C0916B4E9AD}" destId="{54F3B4B4-AAAC-4EEA-9880-87146760485D}" srcOrd="1" destOrd="0" presId="urn:microsoft.com/office/officeart/2005/8/layout/vList4#11"/>
    <dgm:cxn modelId="{CD2E941A-F39E-46EC-96DA-6F57C7F68E6D}" type="presParOf" srcId="{735FF2D5-F845-48E8-B50A-0C0916B4E9AD}" destId="{29FDC992-B54E-4710-86A2-D38BF2610282}" srcOrd="2" destOrd="0" presId="urn:microsoft.com/office/officeart/2005/8/layout/vList4#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02C222-EBF6-4A65-A876-3144DB2B1BBA}" type="doc">
      <dgm:prSet loTypeId="urn:microsoft.com/office/officeart/2005/8/layout/vList4#12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47B1212-669B-4448-9CE8-E73FE5D81A6F}">
      <dgm:prSet phldrT="[Metin]" custT="1"/>
      <dgm:spPr/>
      <dgm:t>
        <a:bodyPr/>
        <a:lstStyle/>
        <a:p>
          <a:pPr algn="just"/>
          <a:r>
            <a:rPr lang="tr-TR" sz="3200" b="1" dirty="0" smtClean="0"/>
            <a:t>Karma Ekonomik Sistem</a:t>
          </a:r>
          <a:endParaRPr lang="tr-TR" sz="3200" b="1" dirty="0"/>
        </a:p>
      </dgm:t>
    </dgm:pt>
    <dgm:pt modelId="{0A842346-A291-479D-99E3-DE43F88C6528}" type="parTrans" cxnId="{BD62B722-50CC-4D2A-B326-B15C9AB25018}">
      <dgm:prSet/>
      <dgm:spPr/>
      <dgm:t>
        <a:bodyPr/>
        <a:lstStyle/>
        <a:p>
          <a:endParaRPr lang="tr-TR"/>
        </a:p>
      </dgm:t>
    </dgm:pt>
    <dgm:pt modelId="{F882AD4F-0C23-4F81-AA00-283CF977C05D}" type="sibTrans" cxnId="{BD62B722-50CC-4D2A-B326-B15C9AB25018}">
      <dgm:prSet/>
      <dgm:spPr/>
      <dgm:t>
        <a:bodyPr/>
        <a:lstStyle/>
        <a:p>
          <a:endParaRPr lang="tr-TR"/>
        </a:p>
      </dgm:t>
    </dgm:pt>
    <dgm:pt modelId="{52DC6ECE-43CC-4D3A-A2FC-2A972A2FFB17}">
      <dgm:prSet phldrT="[Metin]" custT="1"/>
      <dgm:spPr/>
      <dgm:t>
        <a:bodyPr/>
        <a:lstStyle/>
        <a:p>
          <a:pPr algn="just"/>
          <a:r>
            <a:rPr lang="tr-TR" sz="2200" dirty="0" smtClean="0"/>
            <a:t>Karma ekonomik sistem, </a:t>
          </a:r>
          <a:r>
            <a:rPr lang="tr-TR" sz="2200" dirty="0" smtClean="0">
              <a:solidFill>
                <a:srgbClr val="C00000"/>
              </a:solidFill>
            </a:rPr>
            <a:t>özel sektör yanında kamu </a:t>
          </a:r>
          <a:r>
            <a:rPr lang="tr-TR" sz="2200" dirty="0" smtClean="0"/>
            <a:t>sektörünün de yer aldığı, devletin ekonomik faaliyetlere çeşitli yönlerden müdahale ettiği sistemdir.</a:t>
          </a:r>
          <a:endParaRPr lang="tr-TR" sz="2200" dirty="0"/>
        </a:p>
      </dgm:t>
    </dgm:pt>
    <dgm:pt modelId="{95C98F95-EE70-4545-A28B-4E464126F2E1}" type="parTrans" cxnId="{30F56C9A-8774-4893-B652-47F01A0C73A0}">
      <dgm:prSet/>
      <dgm:spPr/>
      <dgm:t>
        <a:bodyPr/>
        <a:lstStyle/>
        <a:p>
          <a:endParaRPr lang="tr-TR"/>
        </a:p>
      </dgm:t>
    </dgm:pt>
    <dgm:pt modelId="{4A3B07BF-1367-44DD-AE69-F48D206205F6}" type="sibTrans" cxnId="{30F56C9A-8774-4893-B652-47F01A0C73A0}">
      <dgm:prSet/>
      <dgm:spPr/>
      <dgm:t>
        <a:bodyPr/>
        <a:lstStyle/>
        <a:p>
          <a:endParaRPr lang="tr-TR"/>
        </a:p>
      </dgm:t>
    </dgm:pt>
    <dgm:pt modelId="{CCDF55EB-48B7-457C-BF00-E574B20D4966}">
      <dgm:prSet phldrT="[Metin]" custT="1"/>
      <dgm:spPr/>
      <dgm:t>
        <a:bodyPr/>
        <a:lstStyle/>
        <a:p>
          <a:pPr algn="just"/>
          <a:r>
            <a:rPr lang="tr-TR" sz="2200" dirty="0" smtClean="0"/>
            <a:t>Karma ekonomik sistemde kamu yatırımları ekonomik kalkınma ve sanayileşme sürecine asıl itici güç olabileceği gibi öncü rolünü de üstlenmektedir.</a:t>
          </a:r>
          <a:endParaRPr lang="tr-TR" sz="2200" dirty="0"/>
        </a:p>
      </dgm:t>
    </dgm:pt>
    <dgm:pt modelId="{04001A11-DC05-43A2-B340-BAF14D5DE2FE}" type="parTrans" cxnId="{AF763FA2-E5B5-432E-B991-F06CA248DF09}">
      <dgm:prSet/>
      <dgm:spPr/>
      <dgm:t>
        <a:bodyPr/>
        <a:lstStyle/>
        <a:p>
          <a:endParaRPr lang="tr-TR"/>
        </a:p>
      </dgm:t>
    </dgm:pt>
    <dgm:pt modelId="{A9980F2F-02DC-4F71-99AE-3FD089E1F265}" type="sibTrans" cxnId="{AF763FA2-E5B5-432E-B991-F06CA248DF09}">
      <dgm:prSet/>
      <dgm:spPr/>
      <dgm:t>
        <a:bodyPr/>
        <a:lstStyle/>
        <a:p>
          <a:endParaRPr lang="tr-TR"/>
        </a:p>
      </dgm:t>
    </dgm:pt>
    <dgm:pt modelId="{5831275A-A676-4F79-AAC1-0B2B583BCBC9}">
      <dgm:prSet phldrT="[Metin]" custT="1"/>
      <dgm:spPr/>
      <dgm:t>
        <a:bodyPr/>
        <a:lstStyle/>
        <a:p>
          <a:pPr algn="just"/>
          <a:r>
            <a:rPr lang="tr-TR" sz="2200" dirty="0" smtClean="0"/>
            <a:t>Karma ekonomik sistemde kamu yatırımlarının yöneldiği alanlar gelişmiş ve gelişmekte olan ülkelerde farklılık göstermektedir.</a:t>
          </a:r>
          <a:endParaRPr lang="tr-TR" sz="2200" dirty="0"/>
        </a:p>
      </dgm:t>
    </dgm:pt>
    <dgm:pt modelId="{FFEA66BE-0C0D-47DE-B632-74997A2666AA}" type="parTrans" cxnId="{87ED84A1-DF96-4C22-AB6A-989678ED066A}">
      <dgm:prSet/>
      <dgm:spPr/>
      <dgm:t>
        <a:bodyPr/>
        <a:lstStyle/>
        <a:p>
          <a:endParaRPr lang="tr-TR"/>
        </a:p>
      </dgm:t>
    </dgm:pt>
    <dgm:pt modelId="{0CD96B28-FE5E-44BA-B884-A0BE3BB59670}" type="sibTrans" cxnId="{87ED84A1-DF96-4C22-AB6A-989678ED066A}">
      <dgm:prSet/>
      <dgm:spPr/>
      <dgm:t>
        <a:bodyPr/>
        <a:lstStyle/>
        <a:p>
          <a:endParaRPr lang="tr-TR"/>
        </a:p>
      </dgm:t>
    </dgm:pt>
    <dgm:pt modelId="{2141E478-E309-4FBC-84F7-72EF9FD5EA4F}">
      <dgm:prSet phldrT="[Metin]" custT="1"/>
      <dgm:spPr/>
      <dgm:t>
        <a:bodyPr/>
        <a:lstStyle/>
        <a:p>
          <a:pPr algn="just"/>
          <a:r>
            <a:rPr lang="tr-TR" sz="2200" dirty="0" smtClean="0"/>
            <a:t>Karma ekonomik sistem, kapitalizmin ve sosyalizmin bazı özelliklerini benimseyerek daha iyi bir sistem yaratma çabasının sonucunda olmuşmuş bir sistemdir.</a:t>
          </a:r>
          <a:endParaRPr lang="tr-TR" sz="2200" dirty="0"/>
        </a:p>
      </dgm:t>
    </dgm:pt>
    <dgm:pt modelId="{F02EAF7A-6B85-4269-BD2A-01BC93F3DF47}" type="parTrans" cxnId="{1E037FDD-9961-48BB-BC9A-DA29D882E507}">
      <dgm:prSet/>
      <dgm:spPr/>
      <dgm:t>
        <a:bodyPr/>
        <a:lstStyle/>
        <a:p>
          <a:endParaRPr lang="tr-TR"/>
        </a:p>
      </dgm:t>
    </dgm:pt>
    <dgm:pt modelId="{2BB5E8AA-4E56-4AD4-9049-344F3F35590A}" type="sibTrans" cxnId="{1E037FDD-9961-48BB-BC9A-DA29D882E507}">
      <dgm:prSet/>
      <dgm:spPr/>
      <dgm:t>
        <a:bodyPr/>
        <a:lstStyle/>
        <a:p>
          <a:endParaRPr lang="tr-TR"/>
        </a:p>
      </dgm:t>
    </dgm:pt>
    <dgm:pt modelId="{BA3A22FE-3612-4E03-8A43-C14AE208E50B}" type="pres">
      <dgm:prSet presAssocID="{8D02C222-EBF6-4A65-A876-3144DB2B1BB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87FDB73-B3B8-440C-9870-3F2645AF4B56}" type="pres">
      <dgm:prSet presAssocID="{047B1212-669B-4448-9CE8-E73FE5D81A6F}" presName="comp" presStyleCnt="0"/>
      <dgm:spPr/>
    </dgm:pt>
    <dgm:pt modelId="{CBDF9C58-9B79-4D59-BFD3-72C7E644968A}" type="pres">
      <dgm:prSet presAssocID="{047B1212-669B-4448-9CE8-E73FE5D81A6F}" presName="box" presStyleLbl="node1" presStyleIdx="0" presStyleCnt="1"/>
      <dgm:spPr/>
      <dgm:t>
        <a:bodyPr/>
        <a:lstStyle/>
        <a:p>
          <a:endParaRPr lang="tr-TR"/>
        </a:p>
      </dgm:t>
    </dgm:pt>
    <dgm:pt modelId="{C18FAE4F-7E8F-445E-81F1-523EA98B0235}" type="pres">
      <dgm:prSet presAssocID="{047B1212-669B-4448-9CE8-E73FE5D81A6F}" presName="img" presStyleLbl="fgImgPlace1" presStyleIdx="0" presStyleCnt="1" custScaleX="118747" custLinFactNeighborX="-13745" custLinFactNeighborY="-176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F871722-8F82-4DB5-BB83-6180C17FAC0B}" type="pres">
      <dgm:prSet presAssocID="{047B1212-669B-4448-9CE8-E73FE5D81A6F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E037FDD-9961-48BB-BC9A-DA29D882E507}" srcId="{047B1212-669B-4448-9CE8-E73FE5D81A6F}" destId="{2141E478-E309-4FBC-84F7-72EF9FD5EA4F}" srcOrd="3" destOrd="0" parTransId="{F02EAF7A-6B85-4269-BD2A-01BC93F3DF47}" sibTransId="{2BB5E8AA-4E56-4AD4-9049-344F3F35590A}"/>
    <dgm:cxn modelId="{30F56C9A-8774-4893-B652-47F01A0C73A0}" srcId="{047B1212-669B-4448-9CE8-E73FE5D81A6F}" destId="{52DC6ECE-43CC-4D3A-A2FC-2A972A2FFB17}" srcOrd="0" destOrd="0" parTransId="{95C98F95-EE70-4545-A28B-4E464126F2E1}" sibTransId="{4A3B07BF-1367-44DD-AE69-F48D206205F6}"/>
    <dgm:cxn modelId="{0CF7A91D-E083-428A-AF29-414ECFB066E8}" type="presOf" srcId="{5831275A-A676-4F79-AAC1-0B2B583BCBC9}" destId="{CBDF9C58-9B79-4D59-BFD3-72C7E644968A}" srcOrd="0" destOrd="3" presId="urn:microsoft.com/office/officeart/2005/8/layout/vList4#12"/>
    <dgm:cxn modelId="{AF763FA2-E5B5-432E-B991-F06CA248DF09}" srcId="{047B1212-669B-4448-9CE8-E73FE5D81A6F}" destId="{CCDF55EB-48B7-457C-BF00-E574B20D4966}" srcOrd="1" destOrd="0" parTransId="{04001A11-DC05-43A2-B340-BAF14D5DE2FE}" sibTransId="{A9980F2F-02DC-4F71-99AE-3FD089E1F265}"/>
    <dgm:cxn modelId="{87ED84A1-DF96-4C22-AB6A-989678ED066A}" srcId="{047B1212-669B-4448-9CE8-E73FE5D81A6F}" destId="{5831275A-A676-4F79-AAC1-0B2B583BCBC9}" srcOrd="2" destOrd="0" parTransId="{FFEA66BE-0C0D-47DE-B632-74997A2666AA}" sibTransId="{0CD96B28-FE5E-44BA-B884-A0BE3BB59670}"/>
    <dgm:cxn modelId="{16DD16B8-80F8-44DC-AC26-4E6A351312E3}" type="presOf" srcId="{2141E478-E309-4FBC-84F7-72EF9FD5EA4F}" destId="{3F871722-8F82-4DB5-BB83-6180C17FAC0B}" srcOrd="1" destOrd="4" presId="urn:microsoft.com/office/officeart/2005/8/layout/vList4#12"/>
    <dgm:cxn modelId="{27E0714F-1814-4212-86B2-2FEDA9DFA057}" type="presOf" srcId="{5831275A-A676-4F79-AAC1-0B2B583BCBC9}" destId="{3F871722-8F82-4DB5-BB83-6180C17FAC0B}" srcOrd="1" destOrd="3" presId="urn:microsoft.com/office/officeart/2005/8/layout/vList4#12"/>
    <dgm:cxn modelId="{8794928B-F99E-4381-859E-B16435E296E6}" type="presOf" srcId="{52DC6ECE-43CC-4D3A-A2FC-2A972A2FFB17}" destId="{3F871722-8F82-4DB5-BB83-6180C17FAC0B}" srcOrd="1" destOrd="1" presId="urn:microsoft.com/office/officeart/2005/8/layout/vList4#12"/>
    <dgm:cxn modelId="{49EAC74B-5620-4EC3-97B6-0B9320757E09}" type="presOf" srcId="{8D02C222-EBF6-4A65-A876-3144DB2B1BBA}" destId="{BA3A22FE-3612-4E03-8A43-C14AE208E50B}" srcOrd="0" destOrd="0" presId="urn:microsoft.com/office/officeart/2005/8/layout/vList4#12"/>
    <dgm:cxn modelId="{8CB6C48A-A5A4-4E03-BFD0-F79B2CBCA035}" type="presOf" srcId="{047B1212-669B-4448-9CE8-E73FE5D81A6F}" destId="{3F871722-8F82-4DB5-BB83-6180C17FAC0B}" srcOrd="1" destOrd="0" presId="urn:microsoft.com/office/officeart/2005/8/layout/vList4#12"/>
    <dgm:cxn modelId="{BD62B722-50CC-4D2A-B326-B15C9AB25018}" srcId="{8D02C222-EBF6-4A65-A876-3144DB2B1BBA}" destId="{047B1212-669B-4448-9CE8-E73FE5D81A6F}" srcOrd="0" destOrd="0" parTransId="{0A842346-A291-479D-99E3-DE43F88C6528}" sibTransId="{F882AD4F-0C23-4F81-AA00-283CF977C05D}"/>
    <dgm:cxn modelId="{4890AA03-A09D-4C0C-9527-5CDF1B83C00F}" type="presOf" srcId="{047B1212-669B-4448-9CE8-E73FE5D81A6F}" destId="{CBDF9C58-9B79-4D59-BFD3-72C7E644968A}" srcOrd="0" destOrd="0" presId="urn:microsoft.com/office/officeart/2005/8/layout/vList4#12"/>
    <dgm:cxn modelId="{B0A0FBBE-7BEE-4ADA-A4DF-64A0499C7C67}" type="presOf" srcId="{52DC6ECE-43CC-4D3A-A2FC-2A972A2FFB17}" destId="{CBDF9C58-9B79-4D59-BFD3-72C7E644968A}" srcOrd="0" destOrd="1" presId="urn:microsoft.com/office/officeart/2005/8/layout/vList4#12"/>
    <dgm:cxn modelId="{335A604B-02C9-42DF-AA01-7DCCE5FDEFC8}" type="presOf" srcId="{CCDF55EB-48B7-457C-BF00-E574B20D4966}" destId="{CBDF9C58-9B79-4D59-BFD3-72C7E644968A}" srcOrd="0" destOrd="2" presId="urn:microsoft.com/office/officeart/2005/8/layout/vList4#12"/>
    <dgm:cxn modelId="{DD4CBAAF-1BD3-43E9-A1FB-5B19CC5BA402}" type="presOf" srcId="{2141E478-E309-4FBC-84F7-72EF9FD5EA4F}" destId="{CBDF9C58-9B79-4D59-BFD3-72C7E644968A}" srcOrd="0" destOrd="4" presId="urn:microsoft.com/office/officeart/2005/8/layout/vList4#12"/>
    <dgm:cxn modelId="{F35C753F-1365-4D89-8DDF-98490F9DB19F}" type="presOf" srcId="{CCDF55EB-48B7-457C-BF00-E574B20D4966}" destId="{3F871722-8F82-4DB5-BB83-6180C17FAC0B}" srcOrd="1" destOrd="2" presId="urn:microsoft.com/office/officeart/2005/8/layout/vList4#12"/>
    <dgm:cxn modelId="{382CAE7B-89CA-4580-8CE8-5513ADBF75B3}" type="presParOf" srcId="{BA3A22FE-3612-4E03-8A43-C14AE208E50B}" destId="{C87FDB73-B3B8-440C-9870-3F2645AF4B56}" srcOrd="0" destOrd="0" presId="urn:microsoft.com/office/officeart/2005/8/layout/vList4#12"/>
    <dgm:cxn modelId="{64530A03-DCF3-4FE6-9A8C-551182436ED0}" type="presParOf" srcId="{C87FDB73-B3B8-440C-9870-3F2645AF4B56}" destId="{CBDF9C58-9B79-4D59-BFD3-72C7E644968A}" srcOrd="0" destOrd="0" presId="urn:microsoft.com/office/officeart/2005/8/layout/vList4#12"/>
    <dgm:cxn modelId="{243C8965-9B7F-4BD5-ABD9-31FAD3056413}" type="presParOf" srcId="{C87FDB73-B3B8-440C-9870-3F2645AF4B56}" destId="{C18FAE4F-7E8F-445E-81F1-523EA98B0235}" srcOrd="1" destOrd="0" presId="urn:microsoft.com/office/officeart/2005/8/layout/vList4#12"/>
    <dgm:cxn modelId="{8E6E1BA7-14B7-43EB-99F5-A117F7842491}" type="presParOf" srcId="{C87FDB73-B3B8-440C-9870-3F2645AF4B56}" destId="{3F871722-8F82-4DB5-BB83-6180C17FAC0B}" srcOrd="2" destOrd="0" presId="urn:microsoft.com/office/officeart/2005/8/layout/vList4#1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0DE39-AF40-436B-99C7-23B9F515B435}">
      <dsp:nvSpPr>
        <dsp:cNvPr id="0" name=""/>
        <dsp:cNvSpPr/>
      </dsp:nvSpPr>
      <dsp:spPr>
        <a:xfrm>
          <a:off x="0" y="5387"/>
          <a:ext cx="8784976" cy="5511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  </a:t>
          </a:r>
          <a:r>
            <a:rPr lang="tr-TR" sz="2800" b="1" kern="1200" dirty="0" smtClean="0"/>
            <a:t>Kapitalist Sistem</a:t>
          </a:r>
          <a:endParaRPr lang="tr-TR" sz="2400" b="1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Kapitalizm, inisiyatifin ve üretim araçları mülkiyetinin </a:t>
          </a:r>
          <a:r>
            <a:rPr lang="tr-TR" sz="2400" kern="1200" dirty="0" smtClean="0">
              <a:solidFill>
                <a:srgbClr val="C00000"/>
              </a:solidFill>
            </a:rPr>
            <a:t>bireylere</a:t>
          </a:r>
          <a:r>
            <a:rPr lang="tr-TR" sz="2400" kern="1200" dirty="0" smtClean="0"/>
            <a:t> ait olduğu iktisadi sistemdir</a:t>
          </a:r>
          <a:endParaRPr lang="tr-TR" sz="24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Kapitalist sistemde iktisadi faaliyetin amacı müteşebbislerin karlarını, çalışanların ise gelirlerini artırmaya yöneliktir.</a:t>
          </a:r>
          <a:endParaRPr lang="tr-TR" sz="24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Kapitalist sistemin geçerli olduğu bir toplumda </a:t>
          </a:r>
          <a:r>
            <a:rPr lang="tr-TR" sz="2400" kern="1200" dirty="0" smtClean="0">
              <a:solidFill>
                <a:srgbClr val="C00000"/>
              </a:solidFill>
            </a:rPr>
            <a:t>devlet doğrudan doğruya iktisadi faaliyette </a:t>
          </a:r>
          <a:r>
            <a:rPr lang="tr-TR" sz="2400" kern="1200" dirty="0" smtClean="0"/>
            <a:t>bulunmamaktadır.</a:t>
          </a:r>
          <a:endParaRPr lang="tr-TR" sz="24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Kapitalist sistem zaman içinde bazı değişikliklere uğramıştır. Bu değişiklikleri; üretim bünyesinin değişmesi, sendikaların etkilerinin kuvvetlenmesi ve devlet müdahalesinin artması şeklinde ifade etmek mümkündür.</a:t>
          </a:r>
          <a:endParaRPr lang="tr-TR" sz="2400" kern="1200" dirty="0"/>
        </a:p>
      </dsp:txBody>
      <dsp:txXfrm>
        <a:off x="2308179" y="5387"/>
        <a:ext cx="6476796" cy="5511844"/>
      </dsp:txXfrm>
    </dsp:sp>
    <dsp:sp modelId="{B27F83F0-E9B0-4CD9-BB1A-136F6210898A}">
      <dsp:nvSpPr>
        <dsp:cNvPr id="0" name=""/>
        <dsp:cNvSpPr/>
      </dsp:nvSpPr>
      <dsp:spPr>
        <a:xfrm>
          <a:off x="144009" y="504047"/>
          <a:ext cx="2309974" cy="440947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4A8A3-467A-4B43-A642-EFC06B7173B8}">
      <dsp:nvSpPr>
        <dsp:cNvPr id="0" name=""/>
        <dsp:cNvSpPr/>
      </dsp:nvSpPr>
      <dsp:spPr>
        <a:xfrm>
          <a:off x="0" y="0"/>
          <a:ext cx="8892480" cy="5786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Sosyalist Sistem</a:t>
          </a:r>
          <a:endParaRPr lang="tr-TR" sz="3200" b="1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Bu sistemde inisiyatif, üretim araçları mülkiyeti ve ekonomik hayatın yönetimi </a:t>
          </a:r>
          <a:r>
            <a:rPr lang="tr-TR" sz="2400" kern="1200" dirty="0" smtClean="0">
              <a:solidFill>
                <a:srgbClr val="C00000"/>
              </a:solidFill>
            </a:rPr>
            <a:t>devlete a</a:t>
          </a:r>
          <a:r>
            <a:rPr lang="tr-TR" sz="2400" kern="1200" dirty="0" smtClean="0"/>
            <a:t>ittir. Sistem K. </a:t>
          </a:r>
          <a:r>
            <a:rPr lang="tr-TR" sz="2400" kern="1200" dirty="0" err="1" smtClean="0"/>
            <a:t>Marx’ın</a:t>
          </a:r>
          <a:r>
            <a:rPr lang="tr-TR" sz="2400" kern="1200" dirty="0" smtClean="0"/>
            <a:t> fikri temellerine dayanır.</a:t>
          </a:r>
          <a:endParaRPr lang="tr-TR" sz="24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Sosyalizm üretim araçları mülkiyetin kamuya ait olduğu, bu araçların insanların ihtiyaçlarını karşılamak üzere toplumu yöneten organ tarafından üretime tahsis edildiği iktisadi organizasyon biçimidir.</a:t>
          </a:r>
          <a:endParaRPr lang="tr-TR" sz="2400" kern="1200" dirty="0"/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400" kern="1200" dirty="0" smtClean="0"/>
            <a:t>Sosyalizm de üretim ile tüketim arasındaki dengeyi; devletin iktisadi planları sağlamaktadır.</a:t>
          </a:r>
          <a:endParaRPr lang="tr-TR" sz="2400" kern="1200" dirty="0"/>
        </a:p>
      </dsp:txBody>
      <dsp:txXfrm>
        <a:off x="2357141" y="0"/>
        <a:ext cx="6535338" cy="5786454"/>
      </dsp:txXfrm>
    </dsp:sp>
    <dsp:sp modelId="{54F3B4B4-AAAC-4EEA-9880-87146760485D}">
      <dsp:nvSpPr>
        <dsp:cNvPr id="0" name=""/>
        <dsp:cNvSpPr/>
      </dsp:nvSpPr>
      <dsp:spPr>
        <a:xfrm>
          <a:off x="460588" y="273375"/>
          <a:ext cx="2014609" cy="5239703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DF9C58-9B79-4D59-BFD3-72C7E644968A}">
      <dsp:nvSpPr>
        <dsp:cNvPr id="0" name=""/>
        <dsp:cNvSpPr/>
      </dsp:nvSpPr>
      <dsp:spPr>
        <a:xfrm>
          <a:off x="0" y="0"/>
          <a:ext cx="8892480" cy="50691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/>
            <a:t>Karma Ekonomik Sistem</a:t>
          </a:r>
          <a:endParaRPr lang="tr-TR" sz="3200" b="1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/>
            <a:t>Karma ekonomik sistem, </a:t>
          </a:r>
          <a:r>
            <a:rPr lang="tr-TR" sz="2200" kern="1200" dirty="0" smtClean="0">
              <a:solidFill>
                <a:srgbClr val="C00000"/>
              </a:solidFill>
            </a:rPr>
            <a:t>özel sektör yanında kamu </a:t>
          </a:r>
          <a:r>
            <a:rPr lang="tr-TR" sz="2200" kern="1200" dirty="0" smtClean="0"/>
            <a:t>sektörünün de yer aldığı, devletin ekonomik faaliyetlere çeşitli yönlerden müdahale ettiği sistemdir.</a:t>
          </a:r>
          <a:endParaRPr lang="tr-TR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/>
            <a:t>Karma ekonomik sistemde kamu yatırımları ekonomik kalkınma ve sanayileşme sürecine asıl itici güç olabileceği gibi öncü rolünü de üstlenmektedir.</a:t>
          </a:r>
          <a:endParaRPr lang="tr-TR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/>
            <a:t>Karma ekonomik sistemde kamu yatırımlarının yöneldiği alanlar gelişmiş ve gelişmekte olan ülkelerde farklılık göstermektedir.</a:t>
          </a:r>
          <a:endParaRPr lang="tr-TR" sz="220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200" kern="1200" dirty="0" smtClean="0"/>
            <a:t>Karma ekonomik sistem, kapitalizmin ve sosyalizmin bazı özelliklerini benimseyerek daha iyi bir sistem yaratma çabasının sonucunda olmuşmuş bir sistemdir.</a:t>
          </a:r>
          <a:endParaRPr lang="tr-TR" sz="2200" kern="1200" dirty="0"/>
        </a:p>
      </dsp:txBody>
      <dsp:txXfrm>
        <a:off x="2285412" y="0"/>
        <a:ext cx="6607068" cy="5069160"/>
      </dsp:txXfrm>
    </dsp:sp>
    <dsp:sp modelId="{C18FAE4F-7E8F-445E-81F1-523EA98B0235}">
      <dsp:nvSpPr>
        <dsp:cNvPr id="0" name=""/>
        <dsp:cNvSpPr/>
      </dsp:nvSpPr>
      <dsp:spPr>
        <a:xfrm>
          <a:off x="95754" y="435298"/>
          <a:ext cx="2111910" cy="405532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p3d z="57200" extrusionH="10600" prstMaterial="plastic">
          <a:bevelT w="101600" h="8600" prst="relaxedInset"/>
          <a:bevelB w="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0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1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12.11.2019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EKONOMİ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9.EKONOMİK SİSTEMLER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775520" y="1556792"/>
          <a:ext cx="889248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48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EKONOMİNİN TANIMI,</a:t>
            </a:r>
          </a:p>
          <a:p>
            <a:r>
              <a:rPr lang="tr-TR" dirty="0" smtClean="0"/>
              <a:t>KAPSAMI, </a:t>
            </a:r>
          </a:p>
          <a:p>
            <a:r>
              <a:rPr lang="tr-TR" dirty="0" smtClean="0"/>
              <a:t>SINIFLANDIRILMASI, </a:t>
            </a:r>
          </a:p>
          <a:p>
            <a:r>
              <a:rPr lang="tr-TR" dirty="0" smtClean="0"/>
              <a:t>DİĞER BİLİMLERLE İLİŞKİSİ, </a:t>
            </a:r>
          </a:p>
          <a:p>
            <a:r>
              <a:rPr lang="tr-TR" dirty="0" smtClean="0"/>
              <a:t>EKONOMİ BİLİMİNDE </a:t>
            </a:r>
            <a:r>
              <a:rPr lang="tr-TR" dirty="0" smtClean="0"/>
              <a:t>METOT</a:t>
            </a:r>
          </a:p>
          <a:p>
            <a:r>
              <a:rPr lang="tr-TR" dirty="0" smtClean="0"/>
              <a:t>EKONOMİK SİSTEMLER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EKONOMİNİN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Ekonomi, halkın yaşamını nasıl sürdüreceğini, yiyecek, barınak, giyecek ve bu dünyanın diğer gereklerini ve konforlarını nasıl elde edeceklerini inceler.</a:t>
            </a:r>
          </a:p>
          <a:p>
            <a:pPr algn="just"/>
            <a:r>
              <a:rPr lang="tr-TR" dirty="0" smtClean="0"/>
              <a:t>Ekonomi kıt kaynakların yönetim ilmidir.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EKONOMİK AMAÇLAR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istihdam düzeyine ulaşılması</a:t>
            </a:r>
          </a:p>
          <a:p>
            <a:r>
              <a:rPr lang="tr-TR" dirty="0" smtClean="0"/>
              <a:t>Ortalama fiyat düzeyin istikrarının sağlanması</a:t>
            </a:r>
          </a:p>
          <a:p>
            <a:r>
              <a:rPr lang="tr-TR" dirty="0" smtClean="0"/>
              <a:t>Etkinlik</a:t>
            </a:r>
          </a:p>
          <a:p>
            <a:r>
              <a:rPr lang="tr-TR" dirty="0" smtClean="0"/>
              <a:t>Gelirin adil dağılımı</a:t>
            </a:r>
          </a:p>
          <a:p>
            <a:r>
              <a:rPr lang="tr-TR" dirty="0" smtClean="0"/>
              <a:t>Ekonomik büyüme ve verimlilik</a:t>
            </a:r>
          </a:p>
          <a:p>
            <a:r>
              <a:rPr lang="tr-TR" dirty="0" smtClean="0"/>
              <a:t>Ekonomide serbestliğin sağlanması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EKONOMİNİN DİĞER BİLİMLERLE İLİŞKİSİ	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Matematik</a:t>
            </a:r>
          </a:p>
          <a:p>
            <a:r>
              <a:rPr lang="tr-TR" dirty="0" smtClean="0"/>
              <a:t>İstatistik</a:t>
            </a:r>
          </a:p>
          <a:p>
            <a:r>
              <a:rPr lang="tr-TR" dirty="0" smtClean="0"/>
              <a:t>Sosyoloji</a:t>
            </a:r>
          </a:p>
          <a:p>
            <a:r>
              <a:rPr lang="tr-TR" dirty="0" smtClean="0"/>
              <a:t>Hukuk</a:t>
            </a:r>
          </a:p>
          <a:p>
            <a:r>
              <a:rPr lang="tr-TR" dirty="0" smtClean="0"/>
              <a:t>Ahlak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 BİLİMİNDE METOT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Genel ekonomi çalışmalarında esas itibariyle iki metot kullanılır:</a:t>
            </a:r>
          </a:p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Endüksiyon (Tümevarım) : </a:t>
            </a:r>
            <a:r>
              <a:rPr lang="tr-TR" dirty="0" smtClean="0"/>
              <a:t>Bu metot münferit hadiselerin gözlemlerinden hareketle, genel kaideler elde eder.</a:t>
            </a:r>
          </a:p>
          <a:p>
            <a:pPr algn="just"/>
            <a:r>
              <a:rPr lang="tr-TR" b="1" dirty="0" smtClean="0">
                <a:solidFill>
                  <a:srgbClr val="FF0000"/>
                </a:solidFill>
              </a:rPr>
              <a:t>Dedüksiyon (Tümdengelim): </a:t>
            </a:r>
            <a:r>
              <a:rPr lang="tr-TR" dirty="0" smtClean="0"/>
              <a:t>Bu metot genel kaidelerden, özel sonuçlar elde eder.</a:t>
            </a:r>
          </a:p>
        </p:txBody>
      </p:sp>
    </p:spTree>
    <p:extLst>
      <p:ext uri="{BB962C8B-B14F-4D97-AF65-F5344CB8AC3E}">
        <p14:creationId xmlns:p14="http://schemas.microsoft.com/office/powerpoint/2010/main" val="4174479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EKONOMİK </a:t>
            </a:r>
            <a:r>
              <a:rPr lang="tr-TR" dirty="0" smtClean="0"/>
              <a:t>SİSTEMLER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sz="2400" dirty="0"/>
              <a:t>	Ekonomik sistem kavramı ile </a:t>
            </a:r>
            <a:r>
              <a:rPr lang="tr-TR" sz="2400" dirty="0">
                <a:solidFill>
                  <a:srgbClr val="FF0000"/>
                </a:solidFill>
              </a:rPr>
              <a:t>bir ülke ekonomisinde iktisadi faaliyetlerin hüküm sürdüğü maddi ve manevi kadrolar kastedilmektedir. </a:t>
            </a:r>
            <a:r>
              <a:rPr lang="tr-TR" sz="2400" dirty="0"/>
              <a:t>Bu kadroları üç ana grupta toplamak mümkündür.</a:t>
            </a:r>
          </a:p>
          <a:p>
            <a:pPr algn="just">
              <a:buNone/>
            </a:pPr>
            <a:r>
              <a:rPr lang="tr-TR" sz="2400" dirty="0"/>
              <a:t>	</a:t>
            </a:r>
            <a:r>
              <a:rPr lang="tr-TR" sz="2400" dirty="0"/>
              <a:t>1. İktisadi faaliyetin amacı</a:t>
            </a:r>
          </a:p>
          <a:p>
            <a:pPr algn="just">
              <a:buNone/>
            </a:pPr>
            <a:r>
              <a:rPr lang="tr-TR" sz="2400" dirty="0"/>
              <a:t>	</a:t>
            </a:r>
            <a:r>
              <a:rPr lang="tr-TR" sz="2400" dirty="0"/>
              <a:t>2. Sosyal ve hukuki kuruluşlar</a:t>
            </a:r>
          </a:p>
          <a:p>
            <a:pPr algn="just">
              <a:buNone/>
            </a:pPr>
            <a:r>
              <a:rPr lang="tr-TR" sz="2400" dirty="0"/>
              <a:t>	3.Üretimde kullanılan tekniklerin üretim kalitesindeki etkileri</a:t>
            </a:r>
          </a:p>
          <a:p>
            <a:pPr algn="just">
              <a:buNone/>
            </a:pPr>
            <a:r>
              <a:rPr lang="tr-TR" sz="2400" dirty="0"/>
              <a:t>	</a:t>
            </a:r>
            <a:r>
              <a:rPr lang="tr-TR" sz="2400" b="1" dirty="0">
                <a:solidFill>
                  <a:schemeClr val="bg2">
                    <a:lumMod val="50000"/>
                  </a:schemeClr>
                </a:solidFill>
              </a:rPr>
              <a:t>Ekonomik sistem, belli bir organizasyonun ya da tüm ekonomik unsurların bütün halinde ahenkli çalışmasını da ifade eder. </a:t>
            </a:r>
            <a:r>
              <a:rPr lang="tr-TR" sz="2400" dirty="0"/>
              <a:t>Her sistem toplum refahını hedefler. Sistemler arası farklılık; hedefe ulaşmada kullanılan </a:t>
            </a:r>
            <a:r>
              <a:rPr lang="tr-TR" sz="2400" b="1" dirty="0">
                <a:solidFill>
                  <a:srgbClr val="0070C0"/>
                </a:solidFill>
              </a:rPr>
              <a:t>araçlarda</a:t>
            </a:r>
            <a:r>
              <a:rPr lang="tr-TR" sz="2400" dirty="0"/>
              <a:t> görülür. </a:t>
            </a:r>
          </a:p>
        </p:txBody>
      </p:sp>
    </p:spTree>
    <p:extLst>
      <p:ext uri="{BB962C8B-B14F-4D97-AF65-F5344CB8AC3E}">
        <p14:creationId xmlns:p14="http://schemas.microsoft.com/office/powerpoint/2010/main" val="16016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9.EKONOMİK SİSTEMLER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1340768"/>
          <a:ext cx="8784976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39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9.EKONOMİK SİSTEMLER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/>
          </p:nvPr>
        </p:nvGraphicFramePr>
        <p:xfrm>
          <a:off x="1775520" y="1071546"/>
          <a:ext cx="8892480" cy="5786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401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352</Words>
  <Application>Microsoft Office PowerPoint</Application>
  <PresentationFormat>Geniş ekran</PresentationFormat>
  <Paragraphs>52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EKONOMİ DERS NOTLARI </vt:lpstr>
      <vt:lpstr>İçerik</vt:lpstr>
      <vt:lpstr>EKONOMİNİN TANIMI</vt:lpstr>
      <vt:lpstr>EKONOMİK AMAÇLAR </vt:lpstr>
      <vt:lpstr>EKONOMİNİN DİĞER BİLİMLERLE İLİŞKİSİ </vt:lpstr>
      <vt:lpstr>EKONOMİ BİLİMİNDE METOT</vt:lpstr>
      <vt:lpstr>EKONOMİK SİSTEMLER</vt:lpstr>
      <vt:lpstr>9.EKONOMİK SİSTEMLER</vt:lpstr>
      <vt:lpstr>9.EKONOMİK SİSTEMLER</vt:lpstr>
      <vt:lpstr>9.EKONOMİK SİSTEMLER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3</cp:revision>
  <dcterms:created xsi:type="dcterms:W3CDTF">2018-01-02T09:23:55Z</dcterms:created>
  <dcterms:modified xsi:type="dcterms:W3CDTF">2019-11-12T14:10:32Z</dcterms:modified>
</cp:coreProperties>
</file>