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35" r:id="rId3"/>
    <p:sldId id="338" r:id="rId4"/>
    <p:sldId id="339" r:id="rId5"/>
    <p:sldId id="371" r:id="rId6"/>
    <p:sldId id="372" r:id="rId7"/>
    <p:sldId id="373" r:id="rId8"/>
    <p:sldId id="355" r:id="rId9"/>
    <p:sldId id="356" r:id="rId10"/>
    <p:sldId id="367" r:id="rId11"/>
    <p:sldId id="362" r:id="rId12"/>
    <p:sldId id="374" r:id="rId13"/>
    <p:sldId id="364" r:id="rId14"/>
    <p:sldId id="365" r:id="rId15"/>
    <p:sldId id="366" r:id="rId16"/>
    <p:sldId id="377" r:id="rId17"/>
    <p:sldId id="382" r:id="rId18"/>
    <p:sldId id="358" r:id="rId19"/>
    <p:sldId id="378" r:id="rId20"/>
    <p:sldId id="359" r:id="rId21"/>
    <p:sldId id="360" r:id="rId22"/>
    <p:sldId id="354" r:id="rId23"/>
    <p:sldId id="35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69" d="100"/>
          <a:sy n="69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50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365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307  Sayfaya bak kurum ve ev ziyaret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sayılarııııııııııııı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34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72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C6CA-E053-4EC7-B801-A64BBB9841B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59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-point-templates.com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6200" y="2362200"/>
            <a:ext cx="5105400" cy="1066800"/>
          </a:xfrm>
        </p:spPr>
        <p:txBody>
          <a:bodyPr>
            <a:normAutofit/>
          </a:bodyPr>
          <a:lstStyle>
            <a:lvl1pPr algn="ctr">
              <a:defRPr sz="4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3429000"/>
            <a:ext cx="49530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2600" y="2849092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295400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464598"/>
            <a:ext cx="6710784" cy="4275740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>
              <a:lumMod val="85000"/>
              <a:lumOff val="1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free-power-point-templat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f.hhs.gov/oh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72906" y="2610036"/>
            <a:ext cx="5105400" cy="1944216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HEAD START PROGRAMI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893" y="5715000"/>
            <a:ext cx="4953000" cy="914400"/>
          </a:xfrm>
        </p:spPr>
        <p:txBody>
          <a:bodyPr/>
          <a:lstStyle/>
          <a:p>
            <a:pPr>
              <a:defRPr/>
            </a:pPr>
            <a:r>
              <a:rPr lang="tr-TR" altLang="tr-TR" b="1" dirty="0" smtClean="0">
                <a:solidFill>
                  <a:srgbClr val="00B0F0"/>
                </a:solidFill>
                <a:latin typeface="+mn-lt"/>
              </a:rPr>
              <a:t>Yrd. Doç. </a:t>
            </a:r>
            <a:r>
              <a:rPr lang="tr-TR" altLang="tr-TR" b="1" dirty="0">
                <a:solidFill>
                  <a:srgbClr val="00B0F0"/>
                </a:solidFill>
                <a:latin typeface="+mn-lt"/>
              </a:rPr>
              <a:t>Dr. </a:t>
            </a:r>
            <a:r>
              <a:rPr lang="tr-TR" altLang="tr-TR" b="1" dirty="0" smtClean="0">
                <a:solidFill>
                  <a:srgbClr val="00B0F0"/>
                </a:solidFill>
                <a:latin typeface="+mn-lt"/>
              </a:rPr>
              <a:t>Müge ŞEN</a:t>
            </a:r>
            <a:endParaRPr lang="tr-TR" altLang="tr-TR" b="1" dirty="0">
              <a:solidFill>
                <a:srgbClr val="00B0F0"/>
              </a:solidFill>
              <a:latin typeface="+mn-lt"/>
            </a:endParaRPr>
          </a:p>
          <a:p>
            <a:pPr>
              <a:defRPr/>
            </a:pPr>
            <a:r>
              <a:rPr lang="tr-TR" altLang="tr-TR" b="1" dirty="0" smtClean="0">
                <a:solidFill>
                  <a:srgbClr val="00B0F0"/>
                </a:solidFill>
                <a:latin typeface="+mn-lt"/>
              </a:rPr>
              <a:t>Arş. Gör</a:t>
            </a:r>
            <a:r>
              <a:rPr lang="tr-TR" altLang="tr-TR" b="1" dirty="0">
                <a:solidFill>
                  <a:srgbClr val="00B0F0"/>
                </a:solidFill>
                <a:latin typeface="+mn-lt"/>
              </a:rPr>
              <a:t>. Nergiz TEKE</a:t>
            </a:r>
            <a:endParaRPr lang="en-US" altLang="tr-TR" b="1" dirty="0">
              <a:solidFill>
                <a:srgbClr val="00B0F0"/>
              </a:solidFill>
              <a:latin typeface="+mn-lt"/>
            </a:endParaRPr>
          </a:p>
          <a:p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5" name="Picture 4" descr="E:\websites\free-power-point-templates\2012\logos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46586" y="6629400"/>
            <a:ext cx="470520" cy="1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275916" y="664229"/>
            <a:ext cx="4838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indent="0" algn="ctr">
              <a:buFont typeface="Wingdings 2" panose="05020102010507070707" pitchFamily="18" charset="2"/>
              <a:buNone/>
              <a:defRPr/>
            </a:pPr>
            <a:r>
              <a:rPr lang="tr-TR" dirty="0">
                <a:solidFill>
                  <a:schemeClr val="tx2"/>
                </a:solidFill>
              </a:rPr>
              <a:t> </a:t>
            </a:r>
            <a:r>
              <a:rPr lang="tr-TR" b="1" dirty="0">
                <a:solidFill>
                  <a:schemeClr val="tx2"/>
                </a:solidFill>
              </a:rPr>
              <a:t>Ankara Üniversitesi </a:t>
            </a:r>
          </a:p>
          <a:p>
            <a:pPr marL="82550" indent="0" algn="ctr">
              <a:buFont typeface="Wingdings 2" panose="05020102010507070707" pitchFamily="18" charset="2"/>
              <a:buNone/>
              <a:defRPr/>
            </a:pPr>
            <a:r>
              <a:rPr lang="tr-TR" b="1" dirty="0">
                <a:solidFill>
                  <a:schemeClr val="tx2"/>
                </a:solidFill>
              </a:rPr>
              <a:t>Okul Öncesi Eğitimi Anabilim </a:t>
            </a:r>
            <a:r>
              <a:rPr lang="tr-TR" b="1" dirty="0" smtClean="0">
                <a:solidFill>
                  <a:schemeClr val="tx2"/>
                </a:solidFill>
              </a:rPr>
              <a:t>Dalı</a:t>
            </a:r>
          </a:p>
          <a:p>
            <a:pPr marL="82550" indent="0" algn="ctr">
              <a:buFont typeface="Wingdings 2" panose="05020102010507070707" pitchFamily="18" charset="2"/>
              <a:buNone/>
              <a:defRPr/>
            </a:pPr>
            <a:r>
              <a:rPr lang="tr-TR" b="1" dirty="0" smtClean="0">
                <a:solidFill>
                  <a:schemeClr val="tx2"/>
                </a:solidFill>
              </a:rPr>
              <a:t>AOÖ-304 Özel Öğretim Yöntemleri II</a:t>
            </a:r>
            <a:r>
              <a:rPr lang="tr-TR" b="1" dirty="0" smtClean="0"/>
              <a:t> </a:t>
            </a:r>
            <a:endParaRPr lang="tr-TR" altLang="tr-TR" b="1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2492896"/>
            <a:ext cx="8321600" cy="4365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1- Kurum Merkezli Program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2- Ev Merkezli Program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3- Bütünleştirilmiş Program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4- Aile-Çocuk Bakım Programı</a:t>
            </a:r>
            <a:endParaRPr 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475656" y="1412776"/>
            <a:ext cx="6320664" cy="8077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algn="ctr"/>
            <a:r>
              <a:rPr lang="tr-TR" dirty="0" smtClean="0">
                <a:solidFill>
                  <a:schemeClr val="tx1"/>
                </a:solidFill>
              </a:rPr>
              <a:t>Program Türleri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00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6632"/>
            <a:ext cx="8686800" cy="6077483"/>
          </a:xfrm>
        </p:spPr>
        <p:txBody>
          <a:bodyPr/>
          <a:lstStyle/>
          <a:p>
            <a:pPr marL="82296" lvl="0" indent="0">
              <a:spcBef>
                <a:spcPts val="600"/>
              </a:spcBef>
              <a:buClr>
                <a:srgbClr val="3891A7"/>
              </a:buClr>
              <a:buSzPct val="80000"/>
              <a:buNone/>
            </a:pPr>
            <a:r>
              <a:rPr lang="tr-TR" b="1" dirty="0">
                <a:solidFill>
                  <a:prstClr val="black"/>
                </a:solidFill>
                <a:latin typeface="Gill Sans MT"/>
              </a:rPr>
              <a:t>1. Kurum Merkezli Program</a:t>
            </a:r>
          </a:p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tr-TR" sz="2400" dirty="0">
                <a:solidFill>
                  <a:prstClr val="black"/>
                </a:solidFill>
                <a:latin typeface="Gill Sans MT"/>
              </a:rPr>
              <a:t>Çocuklara sınıf ortamında hizmet verilen programdır</a:t>
            </a:r>
            <a:r>
              <a:rPr lang="tr-TR" sz="2400" dirty="0" smtClean="0">
                <a:solidFill>
                  <a:prstClr val="black"/>
                </a:solidFill>
                <a:latin typeface="Gill Sans MT"/>
              </a:rPr>
              <a:t>.</a:t>
            </a:r>
          </a:p>
          <a:p>
            <a:pPr marL="82296" lvl="0" indent="0">
              <a:spcBef>
                <a:spcPts val="600"/>
              </a:spcBef>
              <a:buClr>
                <a:srgbClr val="3891A7"/>
              </a:buClr>
              <a:buSzPct val="80000"/>
              <a:buNone/>
            </a:pPr>
            <a:endParaRPr lang="tr-TR" sz="2400" dirty="0">
              <a:solidFill>
                <a:prstClr val="black"/>
              </a:solidFill>
              <a:latin typeface="Gill Sans MT"/>
            </a:endParaRPr>
          </a:p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tr-TR" sz="2400" dirty="0">
                <a:solidFill>
                  <a:prstClr val="black"/>
                </a:solidFill>
                <a:latin typeface="Gill Sans MT"/>
              </a:rPr>
              <a:t>Çocukların sosyal, duygusal, zihinsel ve fiziksel yönden kapasitelerini maksimum düzeye çıkarmak için çeşitli uyarıcıların bulunduğu bir ortam hazırlanmıştır</a:t>
            </a:r>
            <a:r>
              <a:rPr lang="tr-TR" sz="2400" dirty="0" smtClean="0">
                <a:solidFill>
                  <a:prstClr val="black"/>
                </a:solidFill>
                <a:latin typeface="Gill Sans MT"/>
              </a:rPr>
              <a:t>.</a:t>
            </a:r>
          </a:p>
          <a:p>
            <a:pPr marL="82296" lvl="0" indent="0">
              <a:spcBef>
                <a:spcPts val="600"/>
              </a:spcBef>
              <a:buClr>
                <a:srgbClr val="3891A7"/>
              </a:buClr>
              <a:buSzPct val="80000"/>
              <a:buNone/>
            </a:pPr>
            <a:endParaRPr lang="tr-TR" sz="2400" dirty="0">
              <a:solidFill>
                <a:prstClr val="black"/>
              </a:solidFill>
              <a:latin typeface="Gill Sans MT"/>
            </a:endParaRPr>
          </a:p>
          <a:p>
            <a:endParaRPr lang="tr-TR" dirty="0"/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9922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6632"/>
            <a:ext cx="8686800" cy="6077483"/>
          </a:xfrm>
        </p:spPr>
        <p:txBody>
          <a:bodyPr/>
          <a:lstStyle/>
          <a:p>
            <a:pPr marL="82296" lvl="0" indent="0">
              <a:spcBef>
                <a:spcPts val="600"/>
              </a:spcBef>
              <a:buClr>
                <a:srgbClr val="3891A7"/>
              </a:buClr>
              <a:buSzPct val="80000"/>
              <a:buNone/>
            </a:pPr>
            <a:r>
              <a:rPr lang="tr-TR" b="1" dirty="0">
                <a:solidFill>
                  <a:prstClr val="black"/>
                </a:solidFill>
                <a:latin typeface="Gill Sans MT"/>
              </a:rPr>
              <a:t>1. Kurum Merkezli Program</a:t>
            </a:r>
          </a:p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tr-TR" sz="2400" dirty="0" smtClean="0">
                <a:solidFill>
                  <a:prstClr val="black"/>
                </a:solidFill>
                <a:latin typeface="Gill Sans MT"/>
              </a:rPr>
              <a:t>Sınıflar ve ortak kullanım alanları, yönetim ve öğretmen için alanlar, hizmet alanları</a:t>
            </a:r>
          </a:p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endParaRPr lang="tr-TR" sz="2400" dirty="0" smtClean="0">
              <a:solidFill>
                <a:prstClr val="black"/>
              </a:solidFill>
              <a:latin typeface="Gill Sans MT"/>
            </a:endParaRPr>
          </a:p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endParaRPr lang="tr-TR" sz="2400" dirty="0">
              <a:solidFill>
                <a:prstClr val="black"/>
              </a:solidFill>
              <a:latin typeface="Gill Sans MT"/>
            </a:endParaRPr>
          </a:p>
          <a:p>
            <a:endParaRPr lang="tr-TR" dirty="0"/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944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640"/>
            <a:ext cx="8686800" cy="6005475"/>
          </a:xfrm>
        </p:spPr>
        <p:txBody>
          <a:bodyPr/>
          <a:lstStyle/>
          <a:p>
            <a:pPr marL="82296" lvl="0" indent="0">
              <a:spcBef>
                <a:spcPts val="600"/>
              </a:spcBef>
              <a:buClr>
                <a:srgbClr val="3891A7"/>
              </a:buClr>
              <a:buSzPct val="80000"/>
              <a:buNone/>
            </a:pPr>
            <a:r>
              <a:rPr lang="tr-TR" b="1" dirty="0">
                <a:solidFill>
                  <a:prstClr val="black"/>
                </a:solidFill>
                <a:latin typeface="Gill Sans MT"/>
              </a:rPr>
              <a:t>2. Ev merkezli program</a:t>
            </a:r>
          </a:p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tr-TR" sz="2400" dirty="0" err="1">
                <a:solidFill>
                  <a:prstClr val="black"/>
                </a:solidFill>
                <a:latin typeface="Gill Sans MT"/>
              </a:rPr>
              <a:t>Head</a:t>
            </a:r>
            <a:r>
              <a:rPr lang="tr-TR" sz="2400" dirty="0">
                <a:solidFill>
                  <a:prstClr val="black"/>
                </a:solidFill>
                <a:latin typeface="Gill Sans MT"/>
              </a:rPr>
              <a:t> Start hizmetleri ailenin evine kadar ulaşmaktadır.</a:t>
            </a:r>
          </a:p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tr-TR" sz="2400" dirty="0">
                <a:solidFill>
                  <a:prstClr val="black"/>
                </a:solidFill>
                <a:latin typeface="Gill Sans MT"/>
              </a:rPr>
              <a:t>Çocuğun kendine özgü gelişim özellikleri dikkate alınmakta ve gelişimini destekleyecek araç-gereç sağlanmaktadır.</a:t>
            </a:r>
          </a:p>
          <a:p>
            <a:pPr marL="82296" lvl="0" indent="0">
              <a:spcBef>
                <a:spcPts val="600"/>
              </a:spcBef>
              <a:buClr>
                <a:srgbClr val="3891A7"/>
              </a:buClr>
              <a:buSzPct val="80000"/>
              <a:buNone/>
            </a:pPr>
            <a:endParaRPr lang="tr-TR" sz="2400" dirty="0">
              <a:solidFill>
                <a:prstClr val="black"/>
              </a:solidFill>
              <a:latin typeface="Gill Sans MT"/>
            </a:endParaRPr>
          </a:p>
          <a:p>
            <a:endParaRPr lang="tr-TR" dirty="0"/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1218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8686800" cy="4997363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3-Bütünleştirilmiş Program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Sınıf ortamında öğretim ve ev ziyaretleri dengeli şekilde yapılmaktadır.</a:t>
            </a:r>
          </a:p>
        </p:txBody>
      </p:sp>
    </p:spTree>
    <p:extLst>
      <p:ext uri="{BB962C8B-B14F-4D97-AF65-F5344CB8AC3E}">
        <p14:creationId xmlns:p14="http://schemas.microsoft.com/office/powerpoint/2010/main" val="393536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8686800" cy="4997363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4-Aile-Çocuk Bakım Programı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Bu tür programlar genellikle evlerde ve özel eğitime gereksinim duyan çocuklara yönelik olarak düzenlenmekte.</a:t>
            </a:r>
          </a:p>
          <a:p>
            <a:pPr marL="0" indent="0" algn="just">
              <a:buNone/>
            </a:pPr>
            <a:endParaRPr lang="en-US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57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7944" y="548680"/>
            <a:ext cx="2344936" cy="11430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7030A0"/>
                </a:solidFill>
              </a:rPr>
              <a:t>Çocuk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4653136"/>
            <a:ext cx="8640960" cy="792245"/>
          </a:xfrm>
        </p:spPr>
        <p:txBody>
          <a:bodyPr>
            <a:noAutofit/>
          </a:bodyPr>
          <a:lstStyle/>
          <a:p>
            <a:r>
              <a:rPr lang="tr-TR" dirty="0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Çocuk çevresiyle etkileşim kurarak ve gözlemleyerek öğrenir.</a:t>
            </a:r>
            <a:endParaRPr lang="en-US" dirty="0">
              <a:solidFill>
                <a:schemeClr val="tx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endParaRPr lang="en-US" dirty="0" smtClean="0">
              <a:solidFill>
                <a:schemeClr val="tx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C:\Users\KÜBRA\Desktop\head start foto\homePromo-headsta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91680"/>
            <a:ext cx="4725033" cy="285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18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0728"/>
            <a:ext cx="8686800" cy="4997363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Güven, bağımsızlık, öz denetim, sorumluluk </a:t>
            </a:r>
            <a:r>
              <a:rPr lang="tr-TR" dirty="0" smtClean="0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alma</a:t>
            </a:r>
            <a:endParaRPr lang="tr-TR" dirty="0">
              <a:solidFill>
                <a:schemeClr val="tx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483584" y="100941"/>
            <a:ext cx="67107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25" y="2047875"/>
            <a:ext cx="54673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52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0728"/>
            <a:ext cx="8686800" cy="4997363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Okul programını destekleyen aile katılımı </a:t>
            </a:r>
            <a:r>
              <a:rPr lang="tr-TR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(okula yardım, okul aile işbirliği)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Çocuğa yardım sağlayıcı aile katılımı </a:t>
            </a:r>
            <a:r>
              <a:rPr lang="tr-TR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(etkinliklere katılma, veli toplantıları, çocuğa ev ödevleri konusunda yardımcı olma)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483584" y="100941"/>
            <a:ext cx="67107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algn="ctr"/>
            <a:r>
              <a:rPr lang="tr-TR" dirty="0" smtClean="0">
                <a:solidFill>
                  <a:srgbClr val="7030A0"/>
                </a:solidFill>
              </a:rPr>
              <a:t>Ailenin Rolü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72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0" dirty="0" smtClean="0">
                <a:solidFill>
                  <a:schemeClr val="tx1"/>
                </a:solidFill>
                <a:effectLst/>
                <a:latin typeface="Gill Sans MT" panose="020B0502020104020203" pitchFamily="34" charset="0"/>
              </a:rPr>
              <a:t>Çocuk hakkında öğretmen ile işbirliği</a:t>
            </a:r>
            <a:endParaRPr lang="en-US" b="0" dirty="0">
              <a:solidFill>
                <a:schemeClr val="tx1"/>
              </a:solidFill>
              <a:effectLst/>
              <a:latin typeface="Gill Sans MT" panose="020B0502020104020203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644059"/>
            <a:ext cx="7294513" cy="36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52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3968" y="764704"/>
            <a:ext cx="4145136" cy="11430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Ortaya Çıkışı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2438244"/>
            <a:ext cx="9144000" cy="44197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Program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sosyal ve eğitimsel fırsatlar sağlayarak yoksulluğun olumsuz etkilerinin 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engellenmek amacıyla </a:t>
            </a:r>
            <a:r>
              <a:rPr lang="tr-TR" sz="24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1965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yılında ABD’de başlatılmıştır.</a:t>
            </a:r>
          </a:p>
          <a:p>
            <a:pPr marL="0" indent="0">
              <a:buNone/>
            </a:pPr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Gill Sans MT" panose="020B0502020104020203" pitchFamily="34" charset="0"/>
              </a:rPr>
              <a:t>Head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 Start’ </a:t>
            </a:r>
            <a:r>
              <a:rPr lang="tr-TR" sz="2400" dirty="0" err="1">
                <a:solidFill>
                  <a:schemeClr val="tx1"/>
                </a:solidFill>
                <a:latin typeface="Gill Sans MT" panose="020B0502020104020203" pitchFamily="34" charset="0"/>
              </a:rPr>
              <a:t>ın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 kurucusu </a:t>
            </a:r>
            <a:r>
              <a:rPr lang="tr-TR" sz="2400" dirty="0" err="1" smtClean="0">
                <a:solidFill>
                  <a:srgbClr val="00B0F0"/>
                </a:solidFill>
                <a:latin typeface="Gill Sans MT" panose="020B0502020104020203" pitchFamily="34" charset="0"/>
              </a:rPr>
              <a:t>Marian</a:t>
            </a:r>
            <a:r>
              <a:rPr lang="tr-TR" sz="2400" dirty="0" smtClean="0">
                <a:solidFill>
                  <a:srgbClr val="00B0F0"/>
                </a:solidFill>
                <a:latin typeface="Gill Sans MT" panose="020B0502020104020203" pitchFamily="34" charset="0"/>
              </a:rPr>
              <a:t> </a:t>
            </a:r>
            <a:r>
              <a:rPr lang="tr-TR" sz="2400" dirty="0">
                <a:solidFill>
                  <a:srgbClr val="00B0F0"/>
                </a:solidFill>
                <a:latin typeface="Gill Sans MT" panose="020B0502020104020203" pitchFamily="34" charset="0"/>
              </a:rPr>
              <a:t>Wright </a:t>
            </a:r>
            <a:r>
              <a:rPr lang="tr-TR" sz="2400" dirty="0" err="1" smtClean="0">
                <a:solidFill>
                  <a:srgbClr val="00B0F0"/>
                </a:solidFill>
                <a:latin typeface="Gill Sans MT" panose="020B0502020104020203" pitchFamily="34" charset="0"/>
              </a:rPr>
              <a:t>Edelman’</a:t>
            </a:r>
            <a:r>
              <a:rPr 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dır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.</a:t>
            </a:r>
          </a:p>
          <a:p>
            <a:endParaRPr lang="en-US" sz="2400" dirty="0" smtClean="0">
              <a:solidFill>
                <a:schemeClr val="tx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70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8686800" cy="4997363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Çocukların öğrenme çabalarını cesaretlendirir ve öğrenmeler için </a:t>
            </a:r>
            <a:r>
              <a:rPr lang="tr-TR" dirty="0" smtClean="0">
                <a:solidFill>
                  <a:srgbClr val="0070C0"/>
                </a:solidFill>
                <a:latin typeface="Gill Sans MT" panose="020B0502020104020203" pitchFamily="34" charset="0"/>
              </a:rPr>
              <a:t>model </a:t>
            </a:r>
            <a:r>
              <a:rPr lang="tr-TR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olur.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Sınıf ortamını program amaçlarına göre düzenler.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483584" y="100941"/>
            <a:ext cx="67107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algn="ctr"/>
            <a:r>
              <a:rPr lang="tr-TR" dirty="0" smtClean="0">
                <a:solidFill>
                  <a:srgbClr val="7030A0"/>
                </a:solidFill>
              </a:rPr>
              <a:t>Öğretmenin Rolü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42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20688"/>
            <a:ext cx="8686800" cy="4997363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Programın amaçları, hedefleri, aileler ve İdare Meclisi’nin görüşlerinin yanı sıra, yerel şartlar, iklim ve bölgesel tercihler, </a:t>
            </a:r>
            <a:r>
              <a:rPr lang="tr-TR" sz="2400" dirty="0" err="1">
                <a:solidFill>
                  <a:schemeClr val="tx1"/>
                </a:solidFill>
                <a:latin typeface="Gill Sans MT" panose="020B0502020104020203" pitchFamily="34" charset="0"/>
              </a:rPr>
              <a:t>Head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 Start Merkezi oluşturulurken ön planda tutulur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.</a:t>
            </a: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Eğitim materyallerinin uzun süreli kullanıma hizmet eden, maliyeti düşük ve sağlam olmalarına dikkat edilir. </a:t>
            </a:r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tr-TR" sz="2400" dirty="0" err="1" smtClean="0">
                <a:solidFill>
                  <a:schemeClr val="tx1"/>
                </a:solidFill>
                <a:latin typeface="Gill Sans MT" panose="020B0502020104020203" pitchFamily="34" charset="0"/>
              </a:rPr>
              <a:t>Head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Start Okulları’nın temel özelliği, </a:t>
            </a:r>
            <a:r>
              <a:rPr lang="tr-TR" sz="2400" dirty="0">
                <a:solidFill>
                  <a:srgbClr val="0070C0"/>
                </a:solidFill>
                <a:latin typeface="Gill Sans MT" panose="020B0502020104020203" pitchFamily="34" charset="0"/>
              </a:rPr>
              <a:t>çocukların kendilerini evlerinde hissetmelerini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sağlamaktır. </a:t>
            </a:r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483584" y="100941"/>
            <a:ext cx="6710784" cy="5197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algn="ctr"/>
            <a:r>
              <a:rPr lang="tr-TR" dirty="0" smtClean="0">
                <a:solidFill>
                  <a:srgbClr val="7030A0"/>
                </a:solidFill>
              </a:rPr>
              <a:t>Fiziksel Ortam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45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8187" y="148130"/>
            <a:ext cx="4557635" cy="427842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286000" y="458112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tr-TR" sz="2800" dirty="0">
                <a:solidFill>
                  <a:prstClr val="black"/>
                </a:solidFill>
                <a:latin typeface="Gill Sans MT"/>
              </a:rPr>
              <a:t>Sınıflar doğal ışık alır.</a:t>
            </a:r>
            <a:endParaRPr lang="tr-TR" sz="2800" dirty="0">
              <a:latin typeface="Gill Sans MT" panose="020B0502020104020203" pitchFamily="34" charset="0"/>
            </a:endParaRPr>
          </a:p>
          <a:p>
            <a:pPr algn="just"/>
            <a:endParaRPr lang="en-US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22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Kaynaklar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8686800" cy="4997363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Yılmaz, A.(2012). </a:t>
            </a:r>
            <a:r>
              <a:rPr lang="tr-TR" dirty="0" err="1">
                <a:solidFill>
                  <a:schemeClr val="tx1"/>
                </a:solidFill>
              </a:rPr>
              <a:t>Head</a:t>
            </a:r>
            <a:r>
              <a:rPr lang="tr-TR" dirty="0">
                <a:solidFill>
                  <a:schemeClr val="tx1"/>
                </a:solidFill>
              </a:rPr>
              <a:t> Start Programı. F. Temel(Ed.). </a:t>
            </a:r>
            <a:r>
              <a:rPr lang="tr-TR" i="1" dirty="0">
                <a:solidFill>
                  <a:schemeClr val="tx1"/>
                </a:solidFill>
              </a:rPr>
              <a:t>Erken Çocukluk Eğitiminde Yaklaşımlar ve Programla</a:t>
            </a:r>
            <a:r>
              <a:rPr lang="tr-TR" dirty="0">
                <a:solidFill>
                  <a:schemeClr val="tx1"/>
                </a:solidFill>
              </a:rPr>
              <a:t>r, ss.287-324.Ankara: Vize Yayıncılık.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Diken</a:t>
            </a:r>
            <a:r>
              <a:rPr lang="tr-TR" dirty="0">
                <a:solidFill>
                  <a:schemeClr val="tx1"/>
                </a:solidFill>
              </a:rPr>
              <a:t>, İ.H. (Ed.) (2012). </a:t>
            </a:r>
            <a:r>
              <a:rPr lang="tr-TR" i="1" dirty="0">
                <a:solidFill>
                  <a:schemeClr val="tx1"/>
                </a:solidFill>
              </a:rPr>
              <a:t>Erken Çocukluk Eğitimi. </a:t>
            </a:r>
            <a:r>
              <a:rPr lang="tr-TR" dirty="0">
                <a:solidFill>
                  <a:schemeClr val="tx1"/>
                </a:solidFill>
              </a:rPr>
              <a:t>(2. Baskı)  Ankara: </a:t>
            </a:r>
            <a:r>
              <a:rPr lang="tr-TR" dirty="0" err="1">
                <a:solidFill>
                  <a:schemeClr val="tx1"/>
                </a:solidFill>
              </a:rPr>
              <a:t>Pegem</a:t>
            </a:r>
            <a:r>
              <a:rPr lang="tr-TR" dirty="0">
                <a:solidFill>
                  <a:schemeClr val="tx1"/>
                </a:solidFill>
              </a:rPr>
              <a:t> Akademi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Aktan, Kerem, E., Kınık, E. (2006). Hiç Bir Çocuk Geride Kalmasın. </a:t>
            </a:r>
            <a:r>
              <a:rPr lang="tr-TR" i="1" dirty="0">
                <a:solidFill>
                  <a:schemeClr val="tx1"/>
                </a:solidFill>
              </a:rPr>
              <a:t>Çoluk Çocuk Dergisi. </a:t>
            </a:r>
            <a:r>
              <a:rPr lang="tr-TR" dirty="0">
                <a:solidFill>
                  <a:schemeClr val="tx1"/>
                </a:solidFill>
              </a:rPr>
              <a:t>10(56):16-20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www.acf.hhs.gov/ohs</a:t>
            </a:r>
            <a:endParaRPr lang="tr-TR" dirty="0" smtClean="0"/>
          </a:p>
          <a:p>
            <a:endParaRPr lang="tr-TR" dirty="0"/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5361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Program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2437774"/>
            <a:ext cx="9144000" cy="4420226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Program başta </a:t>
            </a:r>
            <a:r>
              <a:rPr lang="tr-TR" sz="2400" dirty="0">
                <a:solidFill>
                  <a:srgbClr val="00B0F0"/>
                </a:solidFill>
                <a:latin typeface="Gill Sans MT" panose="020B0502020104020203" pitchFamily="34" charset="0"/>
              </a:rPr>
              <a:t>3-5 yaş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arası çocukları hedef alarak başlamasına rağmen sonra </a:t>
            </a:r>
            <a:r>
              <a:rPr lang="tr-TR" sz="2400" dirty="0">
                <a:solidFill>
                  <a:srgbClr val="FF0000"/>
                </a:solidFill>
                <a:latin typeface="Gill Sans MT" panose="020B0502020104020203" pitchFamily="34" charset="0"/>
              </a:rPr>
              <a:t>hamile kadınlar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dahil olmak üzere </a:t>
            </a:r>
            <a:r>
              <a:rPr lang="tr-TR" sz="2400" dirty="0">
                <a:solidFill>
                  <a:srgbClr val="FF0000"/>
                </a:solidFill>
                <a:latin typeface="Gill Sans MT" panose="020B0502020104020203" pitchFamily="34" charset="0"/>
              </a:rPr>
              <a:t>0-3 yaş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arası çocuklara sunan </a:t>
            </a:r>
            <a:r>
              <a:rPr lang="tr-TR" sz="2400" dirty="0" err="1">
                <a:solidFill>
                  <a:srgbClr val="FF0000"/>
                </a:solidFill>
                <a:latin typeface="Gill Sans MT" panose="020B0502020104020203" pitchFamily="34" charset="0"/>
              </a:rPr>
              <a:t>Early</a:t>
            </a:r>
            <a:r>
              <a:rPr lang="tr-TR" sz="2400" dirty="0">
                <a:solidFill>
                  <a:srgbClr val="FF0000"/>
                </a:solidFill>
                <a:latin typeface="Gill Sans MT" panose="020B0502020104020203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Gill Sans MT" panose="020B0502020104020203" pitchFamily="34" charset="0"/>
              </a:rPr>
              <a:t>Head</a:t>
            </a:r>
            <a:r>
              <a:rPr lang="tr-TR" sz="2400" dirty="0">
                <a:solidFill>
                  <a:srgbClr val="FF0000"/>
                </a:solidFill>
                <a:latin typeface="Gill Sans MT" panose="020B0502020104020203" pitchFamily="34" charset="0"/>
              </a:rPr>
              <a:t> Start 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adında kardeş bir program </a:t>
            </a:r>
            <a:r>
              <a:rPr lang="tr-TR" sz="2400" dirty="0">
                <a:solidFill>
                  <a:srgbClr val="FF0000"/>
                </a:solidFill>
                <a:latin typeface="Gill Sans MT" panose="020B0502020104020203" pitchFamily="34" charset="0"/>
              </a:rPr>
              <a:t>1994</a:t>
            </a:r>
            <a:r>
              <a:rPr lang="tr-TR" sz="2400" dirty="0">
                <a:solidFill>
                  <a:schemeClr val="tx1"/>
                </a:solidFill>
                <a:latin typeface="Gill Sans MT" panose="020B0502020104020203" pitchFamily="34" charset="0"/>
              </a:rPr>
              <a:t> yılında başlatılmıştır. </a:t>
            </a:r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endParaRPr lang="en-US" sz="2400" dirty="0" smtClean="0">
              <a:solidFill>
                <a:schemeClr val="tx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99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8680"/>
            <a:ext cx="8686800" cy="630932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  <a:latin typeface="Gill Sans MT" panose="020B0502020104020203" pitchFamily="34" charset="0"/>
              </a:rPr>
              <a:t>Eğitim:</a:t>
            </a:r>
          </a:p>
          <a:p>
            <a:pPr marL="0" indent="0" algn="just">
              <a:buNone/>
            </a:pPr>
            <a:endParaRPr lang="tr-TR" dirty="0" smtClean="0">
              <a:solidFill>
                <a:srgbClr val="7030A0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Her çocuğun kendine özgü gelişim hızı, ilgisi, dili, kültürel geçmişi olduğunu </a:t>
            </a:r>
            <a:r>
              <a:rPr lang="tr-TR" sz="24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kabul eden 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bir çevre hazırlanır.</a:t>
            </a:r>
          </a:p>
          <a:p>
            <a:pPr marL="0" indent="0" algn="just">
              <a:buNone/>
            </a:pPr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endParaRPr lang="en-US" dirty="0" smtClean="0">
              <a:latin typeface="Gill Sans MT" panose="020B0502020104020203" pitchFamily="34" charset="0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0" y="1"/>
            <a:ext cx="91440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Programın Çocuklara Yönelik Hizmetleri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96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8680"/>
            <a:ext cx="8686800" cy="630932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  <a:latin typeface="Gill Sans MT" panose="020B0502020104020203" pitchFamily="34" charset="0"/>
              </a:rPr>
              <a:t>Sağlık:</a:t>
            </a:r>
          </a:p>
          <a:p>
            <a:pPr marL="0" indent="0" algn="just">
              <a:buNone/>
            </a:pPr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Her çocuk için </a:t>
            </a:r>
            <a:r>
              <a:rPr lang="tr-TR" sz="24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«Kişisel bir bakım planı» 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oluşturuluyor.</a:t>
            </a:r>
          </a:p>
          <a:p>
            <a:pPr marL="0" indent="0" algn="just">
              <a:buNone/>
            </a:pPr>
            <a:endParaRPr 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Periyodik izleme ve tedaviler</a:t>
            </a:r>
          </a:p>
          <a:p>
            <a:pPr marL="0" indent="0" algn="just">
              <a:buNone/>
            </a:pPr>
            <a:endParaRPr lang="tr-TR" dirty="0" smtClean="0">
              <a:solidFill>
                <a:srgbClr val="7030A0"/>
              </a:solidFill>
              <a:latin typeface="Gill Sans MT" panose="020B0502020104020203" pitchFamily="34" charset="0"/>
            </a:endParaRPr>
          </a:p>
          <a:p>
            <a:pPr marL="0" indent="0" algn="just">
              <a:buNone/>
            </a:pPr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endParaRPr lang="en-US" dirty="0" smtClean="0">
              <a:latin typeface="Gill Sans MT" panose="020B0502020104020203" pitchFamily="34" charset="0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0" y="1"/>
            <a:ext cx="91440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Programın Çocuklara Yönelik Hizmetleri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73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8680"/>
            <a:ext cx="8686800" cy="630932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  <a:latin typeface="Gill Sans MT" panose="020B0502020104020203" pitchFamily="34" charset="0"/>
              </a:rPr>
              <a:t>Beslenme:</a:t>
            </a:r>
            <a:endParaRPr lang="tr-TR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Günlük beslenme ihtiyacının </a:t>
            </a:r>
            <a:r>
              <a:rPr lang="tr-TR" sz="24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üçte biri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 program tarafından sağlanıyor.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0" y="1"/>
            <a:ext cx="91440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Programın Çocuklara Yönelik Hizmetleri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71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8680"/>
            <a:ext cx="8686800" cy="630932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rgbClr val="7030A0"/>
                </a:solidFill>
                <a:latin typeface="Gill Sans MT" panose="020B0502020104020203" pitchFamily="34" charset="0"/>
              </a:rPr>
              <a:t>Çocuk Ruh Sağlığı:</a:t>
            </a:r>
          </a:p>
          <a:p>
            <a:pPr marL="0" indent="0" algn="just">
              <a:buNone/>
            </a:pPr>
            <a:endParaRPr lang="tr-TR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Çocuk-aile-öğretmen ruh sağlığı uzmanlarıyla bir araya geliyor.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0" y="1"/>
            <a:ext cx="91440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Programın Çocuklara Yönelik Hizmetleri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35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4704"/>
            <a:ext cx="8686800" cy="6093296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Ailelerin program hakkında karar verme sürecine katılımı sağlanıyor.</a:t>
            </a:r>
          </a:p>
          <a:p>
            <a:pPr marL="0" indent="0" algn="just">
              <a:buNone/>
            </a:pPr>
            <a:endParaRPr lang="tr-TR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endParaRPr lang="en-US" sz="2400" dirty="0" smtClean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0" y="100941"/>
            <a:ext cx="8964488" cy="663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Aile ve Topluma Yönelik Hizmetler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32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4704"/>
            <a:ext cx="8686800" cy="60932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Her yıl dönem başında yapılan seçimlerle belirleniyor. </a:t>
            </a:r>
            <a:endParaRPr lang="tr-TR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tr-TR" sz="24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Politika Konseyi 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(</a:t>
            </a:r>
            <a:r>
              <a:rPr lang="tr-TR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Hibe, personel seçimi, komite üye seçimi, program değişikliği, yönetmelik hazırlama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)</a:t>
            </a:r>
          </a:p>
          <a:p>
            <a:pPr algn="just"/>
            <a:r>
              <a:rPr lang="tr-TR" sz="24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Politika Komitesi 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(</a:t>
            </a:r>
            <a:r>
              <a:rPr lang="tr-TR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işletme, </a:t>
            </a:r>
            <a:r>
              <a:rPr lang="tr-TR" sz="2400" dirty="0">
                <a:solidFill>
                  <a:srgbClr val="00B050"/>
                </a:solidFill>
                <a:latin typeface="Gill Sans MT" panose="020B0502020104020203" pitchFamily="34" charset="0"/>
              </a:rPr>
              <a:t>Politika Komitesi ve Ebeveyn Politika </a:t>
            </a:r>
            <a:r>
              <a:rPr lang="tr-TR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Komitesi arasında bağlantı kurma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, </a:t>
            </a:r>
          </a:p>
          <a:p>
            <a:pPr algn="just"/>
            <a:r>
              <a:rPr lang="tr-TR" sz="24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Ebeveyn </a:t>
            </a:r>
            <a:r>
              <a:rPr lang="tr-TR" sz="2400" dirty="0">
                <a:solidFill>
                  <a:srgbClr val="FF0000"/>
                </a:solidFill>
                <a:latin typeface="Gill Sans MT" panose="020B0502020104020203" pitchFamily="34" charset="0"/>
              </a:rPr>
              <a:t>Politika Komitesi </a:t>
            </a:r>
            <a:r>
              <a:rPr lang="tr-TR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(</a:t>
            </a:r>
            <a:r>
              <a:rPr lang="tr-TR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danışmanlık </a:t>
            </a:r>
            <a:r>
              <a:rPr lang="tr-TR" sz="2400" dirty="0">
                <a:solidFill>
                  <a:srgbClr val="00B050"/>
                </a:solidFill>
                <a:latin typeface="Gill Sans MT" panose="020B0502020104020203" pitchFamily="34" charset="0"/>
              </a:rPr>
              <a:t>hizmetleri, </a:t>
            </a:r>
            <a:r>
              <a:rPr lang="tr-TR" sz="2400" dirty="0" err="1">
                <a:solidFill>
                  <a:srgbClr val="00B050"/>
                </a:solidFill>
                <a:latin typeface="Gill Sans MT" panose="020B0502020104020203" pitchFamily="34" charset="0"/>
              </a:rPr>
              <a:t>hizmetiçi</a:t>
            </a:r>
            <a:r>
              <a:rPr lang="tr-TR" sz="2400" dirty="0">
                <a:solidFill>
                  <a:srgbClr val="00B050"/>
                </a:solidFill>
                <a:latin typeface="Gill Sans MT" panose="020B0502020104020203" pitchFamily="34" charset="0"/>
              </a:rPr>
              <a:t> programlar</a:t>
            </a:r>
            <a:r>
              <a:rPr lang="tr-TR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0" y="100941"/>
            <a:ext cx="9144000" cy="8077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itchFamily="34" charset="0"/>
                <a:ea typeface="Microsoft Himalaya" pitchFamily="2" charset="0"/>
                <a:cs typeface="Microsoft New Tai Lue" pitchFamily="34" charset="0"/>
              </a:defRPr>
            </a:lvl1pPr>
          </a:lstStyle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Yönetim</a:t>
            </a:r>
            <a:r>
              <a:rPr lang="tr-TR" sz="2800" dirty="0">
                <a:solidFill>
                  <a:srgbClr val="0070C0"/>
                </a:solidFill>
              </a:rPr>
              <a:t> Yönelik Hizmetler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74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058-cub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028-3d-cubes-powerpoint-template.potx" id="{31EC4B10-1AC8-4272-9787-5C7F5B142AAC}" vid="{C9938D3F-E61D-44C8-8929-DB1180B8F9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3028-3d-cubes-powerpoint-template</Template>
  <TotalTime>4392</TotalTime>
  <Words>608</Words>
  <Application>Microsoft Office PowerPoint</Application>
  <PresentationFormat>Ekran Gösterisi (4:3)</PresentationFormat>
  <Paragraphs>96</Paragraphs>
  <Slides>23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2" baseType="lpstr">
      <vt:lpstr>Arial</vt:lpstr>
      <vt:lpstr>Calibri</vt:lpstr>
      <vt:lpstr>Gill Sans MT</vt:lpstr>
      <vt:lpstr>Microsoft Himalaya</vt:lpstr>
      <vt:lpstr>Microsoft New Tai Lue</vt:lpstr>
      <vt:lpstr>Times New Roman</vt:lpstr>
      <vt:lpstr>Wingdings</vt:lpstr>
      <vt:lpstr>Wingdings 2</vt:lpstr>
      <vt:lpstr>20058-cubes</vt:lpstr>
      <vt:lpstr>HEAD START PROGRAMI</vt:lpstr>
      <vt:lpstr>Ortaya Çıkışı</vt:lpstr>
      <vt:lpstr>Program</vt:lpstr>
      <vt:lpstr> </vt:lpstr>
      <vt:lpstr> </vt:lpstr>
      <vt:lpstr> </vt:lpstr>
      <vt:lpstr> 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Çocuk</vt:lpstr>
      <vt:lpstr> </vt:lpstr>
      <vt:lpstr> </vt:lpstr>
      <vt:lpstr>Çocuk hakkında öğretmen ile işbirliği</vt:lpstr>
      <vt:lpstr> </vt:lpstr>
      <vt:lpstr> </vt:lpstr>
      <vt:lpstr> </vt:lpstr>
      <vt:lpstr> 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Oyun Temelli Değerlendirme</dc:title>
  <dc:creator>nergiz</dc:creator>
  <cp:lastModifiedBy>hakem</cp:lastModifiedBy>
  <cp:revision>164</cp:revision>
  <dcterms:created xsi:type="dcterms:W3CDTF">2016-11-06T08:51:52Z</dcterms:created>
  <dcterms:modified xsi:type="dcterms:W3CDTF">2018-03-18T21:46:51Z</dcterms:modified>
</cp:coreProperties>
</file>