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5" r:id="rId3"/>
    <p:sldId id="338" r:id="rId4"/>
    <p:sldId id="339" r:id="rId5"/>
    <p:sldId id="371" r:id="rId6"/>
    <p:sldId id="372" r:id="rId7"/>
    <p:sldId id="373" r:id="rId8"/>
    <p:sldId id="355" r:id="rId9"/>
    <p:sldId id="356" r:id="rId10"/>
    <p:sldId id="367" r:id="rId11"/>
    <p:sldId id="362" r:id="rId12"/>
    <p:sldId id="374" r:id="rId13"/>
    <p:sldId id="364" r:id="rId14"/>
    <p:sldId id="365" r:id="rId15"/>
    <p:sldId id="366" r:id="rId16"/>
    <p:sldId id="377" r:id="rId17"/>
    <p:sldId id="382" r:id="rId18"/>
    <p:sldId id="358" r:id="rId19"/>
    <p:sldId id="378" r:id="rId20"/>
    <p:sldId id="359" r:id="rId21"/>
    <p:sldId id="360" r:id="rId22"/>
    <p:sldId id="354" r:id="rId23"/>
    <p:sldId id="35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6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307  Sayfaya bak kurum ve ev ziyaret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sayılarııııııııııııı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f.hhs.gov/oh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2906" y="2610036"/>
            <a:ext cx="5105400" cy="194421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HEAD START PROGRAMI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893" y="5715000"/>
            <a:ext cx="4953000" cy="914400"/>
          </a:xfrm>
        </p:spPr>
        <p:txBody>
          <a:bodyPr/>
          <a:lstStyle/>
          <a:p>
            <a:pPr>
              <a:defRPr/>
            </a:pPr>
            <a:r>
              <a:rPr lang="tr-TR" altLang="tr-TR" b="1" dirty="0" smtClean="0">
                <a:solidFill>
                  <a:srgbClr val="00B0F0"/>
                </a:solidFill>
                <a:latin typeface="+mn-lt"/>
              </a:rPr>
              <a:t>Yrd. Doç. </a:t>
            </a:r>
            <a:r>
              <a:rPr lang="tr-TR" altLang="tr-TR" b="1" dirty="0">
                <a:solidFill>
                  <a:srgbClr val="00B0F0"/>
                </a:solidFill>
                <a:latin typeface="+mn-lt"/>
              </a:rPr>
              <a:t>Dr. </a:t>
            </a:r>
            <a:r>
              <a:rPr lang="tr-TR" altLang="tr-TR" b="1" dirty="0" smtClean="0">
                <a:solidFill>
                  <a:srgbClr val="00B0F0"/>
                </a:solidFill>
                <a:latin typeface="+mn-lt"/>
              </a:rPr>
              <a:t>Müge ŞEN</a:t>
            </a:r>
            <a:endParaRPr lang="tr-TR" altLang="tr-TR" b="1" dirty="0">
              <a:solidFill>
                <a:srgbClr val="00B0F0"/>
              </a:solidFill>
              <a:latin typeface="+mn-lt"/>
            </a:endParaRPr>
          </a:p>
          <a:p>
            <a:pPr>
              <a:defRPr/>
            </a:pPr>
            <a:r>
              <a:rPr lang="tr-TR" altLang="tr-TR" b="1" dirty="0" smtClean="0">
                <a:solidFill>
                  <a:srgbClr val="00B0F0"/>
                </a:solidFill>
                <a:latin typeface="+mn-lt"/>
              </a:rPr>
              <a:t>Arş. Gör</a:t>
            </a:r>
            <a:r>
              <a:rPr lang="tr-TR" altLang="tr-TR" b="1" dirty="0">
                <a:solidFill>
                  <a:srgbClr val="00B0F0"/>
                </a:solidFill>
                <a:latin typeface="+mn-lt"/>
              </a:rPr>
              <a:t>. Nergiz TEKE</a:t>
            </a:r>
            <a:endParaRPr lang="en-US" altLang="tr-TR" b="1" dirty="0">
              <a:solidFill>
                <a:srgbClr val="00B0F0"/>
              </a:solidFill>
              <a:latin typeface="+mn-lt"/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275916" y="664229"/>
            <a:ext cx="483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b="1" dirty="0">
                <a:solidFill>
                  <a:schemeClr val="tx2"/>
                </a:solidFill>
              </a:rPr>
              <a:t>Ankara Üniversitesi </a:t>
            </a:r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tr-TR" b="1" dirty="0">
                <a:solidFill>
                  <a:schemeClr val="tx2"/>
                </a:solidFill>
              </a:rPr>
              <a:t>Okul Öncesi Eğitimi Anabilim </a:t>
            </a:r>
            <a:r>
              <a:rPr lang="tr-TR" b="1" dirty="0" smtClean="0">
                <a:solidFill>
                  <a:schemeClr val="tx2"/>
                </a:solidFill>
              </a:rPr>
              <a:t>Dalı</a:t>
            </a:r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tr-TR" b="1" dirty="0" smtClean="0">
                <a:solidFill>
                  <a:schemeClr val="tx2"/>
                </a:solidFill>
              </a:rPr>
              <a:t>AOÖ-304 Özel Öğretim Yöntemleri II</a:t>
            </a:r>
            <a:r>
              <a:rPr lang="tr-TR" b="1" dirty="0" smtClean="0"/>
              <a:t> </a:t>
            </a:r>
            <a:endParaRPr lang="tr-TR" altLang="tr-TR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492896"/>
            <a:ext cx="8321600" cy="43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1- Kurum Merkezli Program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2- Ev Merkezli Program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3- Bütünleştirilmiş Program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4- Aile-Çocuk Bakım Programı</a:t>
            </a:r>
            <a:endParaRPr lang="tr-TR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475656" y="1412776"/>
            <a:ext cx="6320664" cy="80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dirty="0" smtClean="0">
                <a:solidFill>
                  <a:schemeClr val="tx1"/>
                </a:solidFill>
              </a:rPr>
              <a:t>Program Türleri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077483"/>
          </a:xfrm>
        </p:spPr>
        <p:txBody>
          <a:bodyPr/>
          <a:lstStyle/>
          <a:p>
            <a:pPr marL="82296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tr-TR" b="1" dirty="0">
                <a:solidFill>
                  <a:prstClr val="black"/>
                </a:solidFill>
                <a:latin typeface="Gill Sans MT"/>
              </a:rPr>
              <a:t>1. Kurum Merkezli Program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tr-TR" sz="2400" dirty="0">
                <a:solidFill>
                  <a:prstClr val="black"/>
                </a:solidFill>
                <a:latin typeface="Gill Sans MT"/>
              </a:rPr>
              <a:t>Çocuklara sınıf ortamında hizmet verilen programdır</a:t>
            </a:r>
            <a:r>
              <a:rPr lang="tr-TR" sz="2400" dirty="0" smtClean="0">
                <a:solidFill>
                  <a:prstClr val="black"/>
                </a:solidFill>
                <a:latin typeface="Gill Sans MT"/>
              </a:rPr>
              <a:t>.</a:t>
            </a:r>
          </a:p>
          <a:p>
            <a:pPr marL="82296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tr-TR" sz="2400" dirty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tr-TR" sz="2400" dirty="0">
                <a:solidFill>
                  <a:prstClr val="black"/>
                </a:solidFill>
                <a:latin typeface="Gill Sans MT"/>
              </a:rPr>
              <a:t>Çocukların sosyal, duygusal, zihinsel ve fiziksel yönden kapasitelerini maksimum düzeye çıkarmak için çeşitli uyarıcıların bulunduğu bir ortam hazırlanmıştır</a:t>
            </a:r>
            <a:r>
              <a:rPr lang="tr-TR" sz="2400" dirty="0" smtClean="0">
                <a:solidFill>
                  <a:prstClr val="black"/>
                </a:solidFill>
                <a:latin typeface="Gill Sans MT"/>
              </a:rPr>
              <a:t>.</a:t>
            </a:r>
          </a:p>
          <a:p>
            <a:pPr marL="82296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tr-TR" sz="2400" dirty="0">
              <a:solidFill>
                <a:prstClr val="black"/>
              </a:solidFill>
              <a:latin typeface="Gill Sans MT"/>
            </a:endParaRPr>
          </a:p>
          <a:p>
            <a:endParaRPr lang="tr-TR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2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077483"/>
          </a:xfrm>
        </p:spPr>
        <p:txBody>
          <a:bodyPr/>
          <a:lstStyle/>
          <a:p>
            <a:pPr marL="82296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tr-TR" b="1" dirty="0">
                <a:solidFill>
                  <a:prstClr val="black"/>
                </a:solidFill>
                <a:latin typeface="Gill Sans MT"/>
              </a:rPr>
              <a:t>1. Kurum Merkezli Program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tr-TR" sz="2400" dirty="0" smtClean="0">
                <a:solidFill>
                  <a:prstClr val="black"/>
                </a:solidFill>
                <a:latin typeface="Gill Sans MT"/>
              </a:rPr>
              <a:t>Sınıflar ve ortak kullanım alanları, yönetim ve öğretmen için alanlar, hizmet alanları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tr-TR" sz="2400" dirty="0" smtClean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tr-TR" sz="2400" dirty="0">
              <a:solidFill>
                <a:prstClr val="black"/>
              </a:solidFill>
              <a:latin typeface="Gill Sans MT"/>
            </a:endParaRPr>
          </a:p>
          <a:p>
            <a:endParaRPr lang="tr-TR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6005475"/>
          </a:xfrm>
        </p:spPr>
        <p:txBody>
          <a:bodyPr/>
          <a:lstStyle/>
          <a:p>
            <a:pPr marL="82296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tr-TR" b="1" dirty="0">
                <a:solidFill>
                  <a:prstClr val="black"/>
                </a:solidFill>
                <a:latin typeface="Gill Sans MT"/>
              </a:rPr>
              <a:t>2. Ev merkezli program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tr-TR" sz="2400" dirty="0" err="1">
                <a:solidFill>
                  <a:prstClr val="black"/>
                </a:solidFill>
                <a:latin typeface="Gill Sans MT"/>
              </a:rPr>
              <a:t>Head</a:t>
            </a:r>
            <a:r>
              <a:rPr lang="tr-TR" sz="2400" dirty="0">
                <a:solidFill>
                  <a:prstClr val="black"/>
                </a:solidFill>
                <a:latin typeface="Gill Sans MT"/>
              </a:rPr>
              <a:t> Start hizmetleri ailenin evine kadar ulaşmaktadır.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tr-TR" sz="2400" dirty="0">
                <a:solidFill>
                  <a:prstClr val="black"/>
                </a:solidFill>
                <a:latin typeface="Gill Sans MT"/>
              </a:rPr>
              <a:t>Çocuğun kendine özgü gelişim özellikleri dikkate alınmakta ve gelişimini destekleyecek araç-gereç sağlanmaktadır.</a:t>
            </a:r>
          </a:p>
          <a:p>
            <a:pPr marL="82296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tr-TR" sz="2400" dirty="0">
              <a:solidFill>
                <a:prstClr val="black"/>
              </a:solidFill>
              <a:latin typeface="Gill Sans MT"/>
            </a:endParaRPr>
          </a:p>
          <a:p>
            <a:endParaRPr lang="tr-TR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1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97363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3-Bütünleştirilmiş Program</a:t>
            </a: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Sınıf ortamında öğretim ve ev ziyaretleri dengeli şekilde yapılmaktadır.</a:t>
            </a:r>
          </a:p>
        </p:txBody>
      </p:sp>
    </p:spTree>
    <p:extLst>
      <p:ext uri="{BB962C8B-B14F-4D97-AF65-F5344CB8AC3E}">
        <p14:creationId xmlns:p14="http://schemas.microsoft.com/office/powerpoint/2010/main" val="39353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97363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4-Aile-Çocuk Bakım Programı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Bu tür programlar genellikle evlerde ve özel eğitime gereksinim duyan çocuklara yönelik olarak düzenlenmekte.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7944" y="548680"/>
            <a:ext cx="2344936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Çocuk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4653136"/>
            <a:ext cx="8640960" cy="792245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Çocuk çevresiyle etkileşim kurarak ve gözlemleyerek öğrenir.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KÜBRA\Desktop\head start foto\homePromo-headst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1680"/>
            <a:ext cx="4725033" cy="28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4997363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Güven, bağımsızlık, öz denetim, sorumluluk </a:t>
            </a:r>
            <a:r>
              <a:rPr lang="tr-TR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alma</a:t>
            </a:r>
            <a:endParaRPr lang="tr-TR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83584" y="100941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2047875"/>
            <a:ext cx="5467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4997363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Okul programını destekleyen aile katılımı </a:t>
            </a:r>
            <a:r>
              <a:rPr lang="tr-TR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(okula yardım, okul aile işbirliği)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Çocuğa yardım sağlayıcı aile katılımı </a:t>
            </a:r>
            <a:r>
              <a:rPr lang="tr-TR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(etkinliklere katılma, veli toplantıları, çocuğa ev ödevleri konusunda yardımcı olma)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83584" y="100941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dirty="0" smtClean="0">
                <a:solidFill>
                  <a:srgbClr val="7030A0"/>
                </a:solidFill>
              </a:rPr>
              <a:t>Ailenin Rolü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0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Çocuk hakkında öğretmen ile işbirliği</a:t>
            </a:r>
            <a:endParaRPr lang="en-US" b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644059"/>
            <a:ext cx="7294513" cy="3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8" y="764704"/>
            <a:ext cx="4145136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Ortaya Çıkışı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438244"/>
            <a:ext cx="9144000" cy="44197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Program 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sosyal ve eğitimsel fırsatlar sağlayarak yoksulluğun olumsuz etkilerinin 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engellenmek amacıyla </a:t>
            </a:r>
            <a:r>
              <a:rPr lang="tr-TR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1965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yılında ABD’de başlatılmıştır.</a:t>
            </a:r>
          </a:p>
          <a:p>
            <a:pPr marL="0" indent="0">
              <a:buNone/>
            </a:pP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Head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Start’ </a:t>
            </a:r>
            <a:r>
              <a:rPr lang="tr-TR" sz="2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ın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kurucusu </a:t>
            </a:r>
            <a:r>
              <a:rPr lang="tr-TR" sz="2400" dirty="0" err="1" smtClean="0">
                <a:solidFill>
                  <a:srgbClr val="00B0F0"/>
                </a:solidFill>
                <a:latin typeface="Gill Sans MT" panose="020B0502020104020203" pitchFamily="34" charset="0"/>
              </a:rPr>
              <a:t>Marian</a:t>
            </a:r>
            <a:r>
              <a:rPr lang="tr-TR" sz="24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 </a:t>
            </a:r>
            <a:r>
              <a:rPr lang="tr-TR" sz="2400" dirty="0">
                <a:solidFill>
                  <a:srgbClr val="00B0F0"/>
                </a:solidFill>
                <a:latin typeface="Gill Sans MT" panose="020B0502020104020203" pitchFamily="34" charset="0"/>
              </a:rPr>
              <a:t>Wright </a:t>
            </a:r>
            <a:r>
              <a:rPr lang="tr-TR" sz="2400" dirty="0" err="1" smtClean="0">
                <a:solidFill>
                  <a:srgbClr val="00B0F0"/>
                </a:solidFill>
                <a:latin typeface="Gill Sans MT" panose="020B0502020104020203" pitchFamily="34" charset="0"/>
              </a:rPr>
              <a:t>Edelman’</a:t>
            </a:r>
            <a:r>
              <a:rPr lang="tr-TR" sz="2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dır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97363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Çocukların öğrenme çabalarını cesaretlendirir ve öğrenmeler için </a:t>
            </a:r>
            <a:r>
              <a:rPr lang="tr-TR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model </a:t>
            </a:r>
            <a:r>
              <a:rPr lang="tr-TR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olur.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Sınıf ortamını program amaçlarına göre düzenler.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83584" y="100941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dirty="0" smtClean="0">
                <a:solidFill>
                  <a:srgbClr val="7030A0"/>
                </a:solidFill>
              </a:rPr>
              <a:t>Öğretmenin Rolü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4997363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Programın amaçları, hedefleri, aileler ve İdare Meclisi’nin görüşlerinin yanı sıra, yerel şartlar, iklim ve bölgesel tercihler, </a:t>
            </a:r>
            <a:r>
              <a:rPr lang="tr-TR" sz="2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Head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Start Merkezi oluşturulurken ön planda tutulur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Eğitim materyallerinin uzun süreli kullanıma hizmet eden, maliyeti düşük ve sağlam olmalarına dikkat edilir. </a:t>
            </a: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tr-TR" sz="2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Head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Start Okulları’nın temel özelliği, </a:t>
            </a:r>
            <a:r>
              <a:rPr lang="tr-TR" sz="2400" dirty="0">
                <a:solidFill>
                  <a:srgbClr val="0070C0"/>
                </a:solidFill>
                <a:latin typeface="Gill Sans MT" panose="020B0502020104020203" pitchFamily="34" charset="0"/>
              </a:rPr>
              <a:t>çocukların kendilerini evlerinde hissetmelerini 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sağlamaktır. </a:t>
            </a: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83584" y="100941"/>
            <a:ext cx="6710784" cy="51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dirty="0" smtClean="0">
                <a:solidFill>
                  <a:srgbClr val="7030A0"/>
                </a:solidFill>
              </a:rPr>
              <a:t>Fiziksel Ortam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187" y="148130"/>
            <a:ext cx="4557635" cy="427842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86000" y="45811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tr-TR" sz="2800" dirty="0">
                <a:solidFill>
                  <a:prstClr val="black"/>
                </a:solidFill>
                <a:latin typeface="Gill Sans MT"/>
              </a:rPr>
              <a:t>Sınıflar doğal ışık alır.</a:t>
            </a:r>
            <a:endParaRPr lang="tr-TR" sz="2800" dirty="0">
              <a:latin typeface="Gill Sans MT" panose="020B0502020104020203" pitchFamily="34" charset="0"/>
            </a:endParaRPr>
          </a:p>
          <a:p>
            <a:pPr algn="just"/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Kaynaklar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97363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Yılmaz, A.(2012). </a:t>
            </a:r>
            <a:r>
              <a:rPr lang="tr-TR" dirty="0" err="1">
                <a:solidFill>
                  <a:schemeClr val="tx1"/>
                </a:solidFill>
              </a:rPr>
              <a:t>Head</a:t>
            </a:r>
            <a:r>
              <a:rPr lang="tr-TR" dirty="0">
                <a:solidFill>
                  <a:schemeClr val="tx1"/>
                </a:solidFill>
              </a:rPr>
              <a:t> Start Programı. F. Temel(Ed.). </a:t>
            </a:r>
            <a:r>
              <a:rPr lang="tr-TR" i="1" dirty="0">
                <a:solidFill>
                  <a:schemeClr val="tx1"/>
                </a:solidFill>
              </a:rPr>
              <a:t>Erken Çocukluk Eğitiminde Yaklaşımlar ve Programla</a:t>
            </a:r>
            <a:r>
              <a:rPr lang="tr-TR" dirty="0">
                <a:solidFill>
                  <a:schemeClr val="tx1"/>
                </a:solidFill>
              </a:rPr>
              <a:t>r, ss.287-324.Ankara: Vize Yayıncılık.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Diken</a:t>
            </a:r>
            <a:r>
              <a:rPr lang="tr-TR" dirty="0">
                <a:solidFill>
                  <a:schemeClr val="tx1"/>
                </a:solidFill>
              </a:rPr>
              <a:t>, İ.H. (Ed.) (2012). </a:t>
            </a:r>
            <a:r>
              <a:rPr lang="tr-TR" i="1" dirty="0">
                <a:solidFill>
                  <a:schemeClr val="tx1"/>
                </a:solidFill>
              </a:rPr>
              <a:t>Erken Çocukluk Eğitimi. </a:t>
            </a:r>
            <a:r>
              <a:rPr lang="tr-TR" dirty="0">
                <a:solidFill>
                  <a:schemeClr val="tx1"/>
                </a:solidFill>
              </a:rPr>
              <a:t>(2. Baskı)  Ankara: </a:t>
            </a:r>
            <a:r>
              <a:rPr lang="tr-TR" dirty="0" err="1">
                <a:solidFill>
                  <a:schemeClr val="tx1"/>
                </a:solidFill>
              </a:rPr>
              <a:t>Pegem</a:t>
            </a:r>
            <a:r>
              <a:rPr lang="tr-TR" dirty="0">
                <a:solidFill>
                  <a:schemeClr val="tx1"/>
                </a:solidFill>
              </a:rPr>
              <a:t> Akademi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Aktan, Kerem, E., Kınık, E. (2006). Hiç Bir Çocuk Geride Kalmasın. </a:t>
            </a:r>
            <a:r>
              <a:rPr lang="tr-TR" i="1" dirty="0">
                <a:solidFill>
                  <a:schemeClr val="tx1"/>
                </a:solidFill>
              </a:rPr>
              <a:t>Çoluk Çocuk Dergisi. </a:t>
            </a:r>
            <a:r>
              <a:rPr lang="tr-TR" dirty="0">
                <a:solidFill>
                  <a:schemeClr val="tx1"/>
                </a:solidFill>
              </a:rPr>
              <a:t>10(56):16-20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www.acf.hhs.gov/ohs</a:t>
            </a:r>
            <a:endParaRPr lang="tr-TR" dirty="0" smtClean="0"/>
          </a:p>
          <a:p>
            <a:endParaRPr lang="tr-TR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6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437774"/>
            <a:ext cx="9144000" cy="4420226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Program başta </a:t>
            </a:r>
            <a:r>
              <a:rPr lang="tr-TR" sz="2400" dirty="0">
                <a:solidFill>
                  <a:srgbClr val="00B0F0"/>
                </a:solidFill>
                <a:latin typeface="Gill Sans MT" panose="020B0502020104020203" pitchFamily="34" charset="0"/>
              </a:rPr>
              <a:t>3-5 yaş 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arası çocukları hedef alarak başlamasına rağmen sonra </a:t>
            </a:r>
            <a:r>
              <a:rPr lang="tr-TR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hamile kadınlar 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dahil olmak üzere </a:t>
            </a:r>
            <a:r>
              <a:rPr lang="tr-TR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0-3 yaş 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arası çocuklara sunan </a:t>
            </a:r>
            <a:r>
              <a:rPr lang="tr-TR" sz="24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Early</a:t>
            </a:r>
            <a:r>
              <a:rPr lang="tr-TR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Head</a:t>
            </a:r>
            <a:r>
              <a:rPr lang="tr-TR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 Start 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adında kardeş bir program </a:t>
            </a:r>
            <a:r>
              <a:rPr lang="tr-TR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1994</a:t>
            </a:r>
            <a:r>
              <a:rPr lang="tr-TR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yılında başlatılmıştır. </a:t>
            </a: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63093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Eğitim: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7030A0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Her çocuğun kendine özgü gelişim hızı, ilgisi, dili, kültürel geçmişi olduğunu </a:t>
            </a:r>
            <a:r>
              <a:rPr lang="tr-TR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kabul eden 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bir çevre hazırlanır.</a:t>
            </a:r>
          </a:p>
          <a:p>
            <a:pPr marL="0" indent="0" algn="just">
              <a:buNone/>
            </a:pP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Programın Çocuklara Yönelik Hizmetleri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63093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Sağlık:</a:t>
            </a:r>
          </a:p>
          <a:p>
            <a:pPr marL="0" indent="0" algn="just">
              <a:buNone/>
            </a:pP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Her çocuk için </a:t>
            </a:r>
            <a:r>
              <a:rPr lang="tr-TR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«Kişisel bir bakım planı» 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oluşturuluyor.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Periyodik izleme ve tedaviler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7030A0"/>
              </a:solidFill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Programın Çocuklara Yönelik Hizmetleri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63093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Beslenme:</a:t>
            </a:r>
            <a:endParaRPr lang="tr-TR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Günlük beslenme ihtiyacının </a:t>
            </a:r>
            <a:r>
              <a:rPr lang="tr-TR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üçte biri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program tarafından sağlanıyor.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Programın Çocuklara Yönelik Hizmetleri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63093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Çocuk Ruh Sağlığı:</a:t>
            </a:r>
          </a:p>
          <a:p>
            <a:pPr marL="0" indent="0" algn="just">
              <a:buNone/>
            </a:pPr>
            <a:endParaRPr lang="tr-TR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Çocuk-aile-öğretmen ruh sağlığı uzmanlarıyla bir araya geliyor.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Programın Çocuklara Yönelik Hizmetleri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6093296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Ailelerin program hakkında karar verme sürecine katılımı sağlanıyor.</a:t>
            </a:r>
          </a:p>
          <a:p>
            <a:pPr marL="0" indent="0" algn="just">
              <a:buNone/>
            </a:pPr>
            <a:endParaRPr lang="tr-TR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00941"/>
            <a:ext cx="8964488" cy="66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Aile ve Topluma Yönelik Hizmetler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6093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Her yıl dönem başında yapılan seçimlerle belirleniyor. </a:t>
            </a:r>
            <a:endParaRPr lang="tr-TR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tr-TR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Politika Konseyi 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</a:t>
            </a:r>
            <a:r>
              <a:rPr lang="tr-TR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Hibe, personel seçimi, komite üye seçimi, program değişikliği, yönetmelik hazırlama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  <a:p>
            <a:pPr algn="just"/>
            <a:r>
              <a:rPr lang="tr-TR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Politika Komitesi 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</a:t>
            </a:r>
            <a:r>
              <a:rPr lang="tr-TR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işletme, </a:t>
            </a:r>
            <a:r>
              <a:rPr lang="tr-TR" sz="2400" dirty="0">
                <a:solidFill>
                  <a:srgbClr val="00B050"/>
                </a:solidFill>
                <a:latin typeface="Gill Sans MT" panose="020B0502020104020203" pitchFamily="34" charset="0"/>
              </a:rPr>
              <a:t>Politika Komitesi ve Ebeveyn Politika </a:t>
            </a:r>
            <a:r>
              <a:rPr lang="tr-TR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Komitesi arasında bağlantı kurma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</a:p>
          <a:p>
            <a:pPr algn="just"/>
            <a:r>
              <a:rPr lang="tr-TR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Ebeveyn </a:t>
            </a:r>
            <a:r>
              <a:rPr lang="tr-TR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Politika Komitesi </a:t>
            </a:r>
            <a:r>
              <a:rPr lang="tr-TR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</a:t>
            </a:r>
            <a:r>
              <a:rPr lang="tr-TR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danışmanlık </a:t>
            </a:r>
            <a:r>
              <a:rPr lang="tr-TR" sz="2400" dirty="0">
                <a:solidFill>
                  <a:srgbClr val="00B050"/>
                </a:solidFill>
                <a:latin typeface="Gill Sans MT" panose="020B0502020104020203" pitchFamily="34" charset="0"/>
              </a:rPr>
              <a:t>hizmetleri, </a:t>
            </a:r>
            <a:r>
              <a:rPr lang="tr-TR" sz="2400" dirty="0" err="1">
                <a:solidFill>
                  <a:srgbClr val="00B050"/>
                </a:solidFill>
                <a:latin typeface="Gill Sans MT" panose="020B0502020104020203" pitchFamily="34" charset="0"/>
              </a:rPr>
              <a:t>hizmetiçi</a:t>
            </a:r>
            <a:r>
              <a:rPr lang="tr-TR" sz="2400" dirty="0">
                <a:solidFill>
                  <a:srgbClr val="00B050"/>
                </a:solidFill>
                <a:latin typeface="Gill Sans MT" panose="020B0502020104020203" pitchFamily="34" charset="0"/>
              </a:rPr>
              <a:t> programlar</a:t>
            </a:r>
            <a:r>
              <a:rPr lang="tr-TR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00941"/>
            <a:ext cx="9144000" cy="80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Yönetim</a:t>
            </a:r>
            <a:r>
              <a:rPr lang="tr-TR" sz="2800" dirty="0">
                <a:solidFill>
                  <a:srgbClr val="0070C0"/>
                </a:solidFill>
              </a:rPr>
              <a:t> Yönelik Hizmetler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4392</TotalTime>
  <Words>608</Words>
  <Application>Microsoft Office PowerPoint</Application>
  <PresentationFormat>Ekran Gösterisi (4:3)</PresentationFormat>
  <Paragraphs>96</Paragraphs>
  <Slides>23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Arial</vt:lpstr>
      <vt:lpstr>Calibri</vt:lpstr>
      <vt:lpstr>Gill Sans MT</vt:lpstr>
      <vt:lpstr>Microsoft Himalaya</vt:lpstr>
      <vt:lpstr>Microsoft New Tai Lue</vt:lpstr>
      <vt:lpstr>Times New Roman</vt:lpstr>
      <vt:lpstr>Wingdings</vt:lpstr>
      <vt:lpstr>Wingdings 2</vt:lpstr>
      <vt:lpstr>20058-cubes</vt:lpstr>
      <vt:lpstr>HEAD START PROGRAMI</vt:lpstr>
      <vt:lpstr>Ortaya Çıkışı</vt:lpstr>
      <vt:lpstr>Program</vt:lpstr>
      <vt:lpstr> </vt:lpstr>
      <vt:lpstr> </vt:lpstr>
      <vt:lpstr> </vt:lpstr>
      <vt:lpstr> 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Çocuk</vt:lpstr>
      <vt:lpstr> </vt:lpstr>
      <vt:lpstr> </vt:lpstr>
      <vt:lpstr>Çocuk hakkında öğretmen ile işbirliği</vt:lpstr>
      <vt:lpstr> </vt:lpstr>
      <vt:lpstr> </vt:lpstr>
      <vt:lpstr> </vt:lpstr>
      <vt:lpstr> 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Oyun Temelli Değerlendirme</dc:title>
  <dc:creator>nergiz</dc:creator>
  <cp:lastModifiedBy>hakem</cp:lastModifiedBy>
  <cp:revision>164</cp:revision>
  <dcterms:created xsi:type="dcterms:W3CDTF">2016-11-06T08:51:52Z</dcterms:created>
  <dcterms:modified xsi:type="dcterms:W3CDTF">2018-03-18T21:46:51Z</dcterms:modified>
</cp:coreProperties>
</file>